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0" r:id="rId3"/>
    <p:sldId id="423" r:id="rId4"/>
    <p:sldId id="424" r:id="rId5"/>
    <p:sldId id="451" r:id="rId6"/>
    <p:sldId id="460" r:id="rId7"/>
    <p:sldId id="458" r:id="rId8"/>
    <p:sldId id="425" r:id="rId9"/>
    <p:sldId id="459" r:id="rId10"/>
    <p:sldId id="426" r:id="rId11"/>
    <p:sldId id="461" r:id="rId12"/>
    <p:sldId id="427" r:id="rId13"/>
    <p:sldId id="428" r:id="rId14"/>
    <p:sldId id="429" r:id="rId15"/>
    <p:sldId id="430" r:id="rId16"/>
    <p:sldId id="434" r:id="rId17"/>
    <p:sldId id="452" r:id="rId18"/>
    <p:sldId id="453" r:id="rId19"/>
    <p:sldId id="454" r:id="rId20"/>
    <p:sldId id="455" r:id="rId21"/>
    <p:sldId id="435" r:id="rId22"/>
    <p:sldId id="456" r:id="rId23"/>
    <p:sldId id="436" r:id="rId24"/>
    <p:sldId id="433" r:id="rId25"/>
    <p:sldId id="457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10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3/27/2018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3/27/2018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7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4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51" r:id="rId1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containers" TargetMode="External"/><Relationship Id="rId2" Type="http://schemas.openxmlformats.org/officeDocument/2006/relationships/hyperlink" Target="http://docs.aws.amazon.com/elasticbeanstalk/latest/dg/create_deploy_dock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SIT113</a:t>
            </a:r>
            <a:br>
              <a:rPr lang="en-AU" dirty="0" smtClean="0"/>
            </a:br>
            <a:r>
              <a:rPr lang="en-AU" dirty="0" smtClean="0"/>
              <a:t>Cloud Computing and Virtualisation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4, Class 2</a:t>
            </a:r>
          </a:p>
          <a:p>
            <a:r>
              <a:rPr lang="en-AU" dirty="0" smtClean="0"/>
              <a:t>Virtualisation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Storage (VMware vSphere 6.0):</a:t>
            </a:r>
            <a:endParaRPr lang="en-AU" dirty="0" smtClean="0"/>
          </a:p>
          <a:p>
            <a:pPr lvl="2"/>
            <a:r>
              <a:rPr lang="en-AU" dirty="0" smtClean="0"/>
              <a:t>Abstracts storage devices into a </a:t>
            </a:r>
            <a:r>
              <a:rPr lang="en-AU" u="sng" dirty="0" smtClean="0"/>
              <a:t>datastore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that can </a:t>
            </a:r>
            <a:r>
              <a:rPr lang="en-AU" dirty="0"/>
              <a:t>be </a:t>
            </a:r>
            <a:r>
              <a:rPr lang="en-AU" u="sng" dirty="0"/>
              <a:t>remotely accessed using either VMFS or NFS</a:t>
            </a:r>
            <a:endParaRPr lang="en-AU" dirty="0" smtClean="0"/>
          </a:p>
          <a:p>
            <a:pPr lvl="2"/>
            <a:r>
              <a:rPr lang="en-AU" u="sng" dirty="0" err="1" smtClean="0"/>
              <a:t>Datastores</a:t>
            </a:r>
            <a:r>
              <a:rPr lang="en-AU" u="sng" dirty="0" smtClean="0"/>
              <a:t> can be implemented</a:t>
            </a:r>
            <a:r>
              <a:rPr lang="en-AU" b="1" dirty="0" smtClean="0"/>
              <a:t> </a:t>
            </a:r>
            <a:r>
              <a:rPr lang="en-AU" dirty="0" smtClean="0"/>
              <a:t>on the following:</a:t>
            </a:r>
          </a:p>
          <a:p>
            <a:pPr lvl="3"/>
            <a:r>
              <a:rPr lang="en-AU" sz="2000" dirty="0" smtClean="0"/>
              <a:t>block-based storage (hard disks / SSDs)</a:t>
            </a:r>
          </a:p>
          <a:p>
            <a:pPr lvl="3"/>
            <a:r>
              <a:rPr lang="en-AU" sz="2000" dirty="0" smtClean="0"/>
              <a:t>direct-attached storage (DAS)</a:t>
            </a:r>
          </a:p>
          <a:p>
            <a:pPr lvl="3"/>
            <a:r>
              <a:rPr lang="en-AU" sz="2000" dirty="0" smtClean="0"/>
              <a:t>Fibre Channel</a:t>
            </a:r>
          </a:p>
          <a:p>
            <a:pPr lvl="3"/>
            <a:r>
              <a:rPr lang="en-AU" sz="2000" dirty="0" smtClean="0"/>
              <a:t>Fibre Channel over Ethernet (</a:t>
            </a:r>
            <a:r>
              <a:rPr lang="en-AU" sz="2000" dirty="0" err="1" smtClean="0"/>
              <a:t>FCoE</a:t>
            </a:r>
            <a:r>
              <a:rPr lang="en-AU" sz="2000" dirty="0" smtClean="0"/>
              <a:t>)</a:t>
            </a:r>
          </a:p>
          <a:p>
            <a:pPr lvl="3"/>
            <a:r>
              <a:rPr lang="en-AU" sz="2000" dirty="0" smtClean="0"/>
              <a:t>iSCSI</a:t>
            </a:r>
            <a:endParaRPr lang="en-AU" dirty="0" smtClean="0"/>
          </a:p>
          <a:p>
            <a:pPr lvl="2"/>
            <a:r>
              <a:rPr lang="en-AU" dirty="0" err="1" smtClean="0"/>
              <a:t>Datastores</a:t>
            </a:r>
            <a:r>
              <a:rPr lang="en-AU" dirty="0" smtClean="0"/>
              <a:t> can be presented to an OS as virtual hardware using </a:t>
            </a:r>
            <a:r>
              <a:rPr lang="en-AU" u="sng" dirty="0" smtClean="0"/>
              <a:t>SCSI and IDE (SATA) controllers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3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Storage (VMware vSphere 6.0):</a:t>
            </a:r>
            <a:endParaRPr lang="en-AU" dirty="0" smtClean="0"/>
          </a:p>
          <a:p>
            <a:pPr lvl="2"/>
            <a:r>
              <a:rPr lang="en-AU" dirty="0" smtClean="0"/>
              <a:t>Automatic selection of storage for </a:t>
            </a:r>
            <a:r>
              <a:rPr lang="en-AU" u="sng" dirty="0" smtClean="0"/>
              <a:t>load balancing</a:t>
            </a:r>
            <a:r>
              <a:rPr lang="en-AU" b="1" dirty="0"/>
              <a:t> </a:t>
            </a:r>
            <a:r>
              <a:rPr lang="en-AU" dirty="0" smtClean="0"/>
              <a:t>based on latency or capacity</a:t>
            </a:r>
          </a:p>
          <a:p>
            <a:pPr lvl="2"/>
            <a:r>
              <a:rPr lang="en-AU" u="sng" dirty="0" smtClean="0"/>
              <a:t>Storage selection</a:t>
            </a:r>
            <a:r>
              <a:rPr lang="en-AU" b="1" dirty="0"/>
              <a:t> </a:t>
            </a:r>
            <a:r>
              <a:rPr lang="en-AU" dirty="0" smtClean="0"/>
              <a:t>simplified by grouping storage according to user-defined policy</a:t>
            </a:r>
          </a:p>
          <a:p>
            <a:pPr lvl="2"/>
            <a:r>
              <a:rPr lang="en-AU" dirty="0" smtClean="0"/>
              <a:t>Supports </a:t>
            </a:r>
            <a:r>
              <a:rPr lang="en-AU" u="sng" dirty="0" smtClean="0"/>
              <a:t>storage migration</a:t>
            </a:r>
            <a:r>
              <a:rPr lang="en-AU" b="1" dirty="0"/>
              <a:t> </a:t>
            </a:r>
            <a:r>
              <a:rPr lang="en-AU" dirty="0" smtClean="0"/>
              <a:t>to eliminate I/O bottlenecks and free up storage capacity</a:t>
            </a:r>
          </a:p>
          <a:p>
            <a:pPr lvl="2"/>
            <a:r>
              <a:rPr lang="en-AU" dirty="0" smtClean="0"/>
              <a:t>Prioritises access to I/O resources based on </a:t>
            </a:r>
            <a:r>
              <a:rPr lang="en-AU" u="sng" dirty="0" smtClean="0"/>
              <a:t>business needs (policy</a:t>
            </a:r>
            <a:r>
              <a:rPr lang="en-AU" dirty="0" smtClean="0"/>
              <a:t>)</a:t>
            </a:r>
          </a:p>
          <a:p>
            <a:pPr lvl="2"/>
            <a:r>
              <a:rPr lang="en-AU" dirty="0" smtClean="0"/>
              <a:t>Supports </a:t>
            </a:r>
            <a:r>
              <a:rPr lang="en-AU" u="sng" dirty="0" smtClean="0"/>
              <a:t>thin provisioning</a:t>
            </a:r>
            <a:r>
              <a:rPr lang="en-AU" b="1" dirty="0"/>
              <a:t> </a:t>
            </a:r>
            <a:r>
              <a:rPr lang="en-AU" dirty="0" smtClean="0"/>
              <a:t>to ensure VMs only use storage they need, not what is allocated (virtual disk size,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4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Security (VMware vSphere 6.0):</a:t>
            </a:r>
            <a:endParaRPr lang="en-AU" dirty="0" smtClean="0"/>
          </a:p>
          <a:p>
            <a:pPr lvl="2"/>
            <a:r>
              <a:rPr lang="en-AU" dirty="0" smtClean="0"/>
              <a:t>Support for </a:t>
            </a:r>
            <a:r>
              <a:rPr lang="en-AU" u="sng" dirty="0" smtClean="0"/>
              <a:t>role-based access control</a:t>
            </a:r>
          </a:p>
          <a:p>
            <a:pPr lvl="2"/>
            <a:r>
              <a:rPr lang="en-AU" dirty="0" smtClean="0"/>
              <a:t>Use of </a:t>
            </a:r>
            <a:r>
              <a:rPr lang="en-AU" u="sng" dirty="0" smtClean="0"/>
              <a:t>firewall</a:t>
            </a:r>
            <a:r>
              <a:rPr lang="en-AU" dirty="0" smtClean="0"/>
              <a:t> to protect hypervisor management interfaces</a:t>
            </a:r>
          </a:p>
          <a:p>
            <a:pPr lvl="2"/>
            <a:r>
              <a:rPr lang="en-AU" dirty="0" smtClean="0"/>
              <a:t>Improved </a:t>
            </a:r>
            <a:r>
              <a:rPr lang="en-AU" u="sng" dirty="0" smtClean="0"/>
              <a:t>logging and auditing</a:t>
            </a:r>
            <a:r>
              <a:rPr lang="en-AU" sz="1700" b="1" dirty="0"/>
              <a:t> </a:t>
            </a:r>
            <a:r>
              <a:rPr lang="en-AU" dirty="0" smtClean="0"/>
              <a:t>including support for syslog over SSL or TCP connections</a:t>
            </a:r>
          </a:p>
          <a:p>
            <a:pPr lvl="2"/>
            <a:r>
              <a:rPr lang="en-AU" u="sng" dirty="0" smtClean="0"/>
              <a:t>Active Directory</a:t>
            </a:r>
            <a:r>
              <a:rPr lang="en-AU" sz="1700" b="1" dirty="0"/>
              <a:t> </a:t>
            </a:r>
            <a:r>
              <a:rPr lang="en-AU" dirty="0" smtClean="0"/>
              <a:t>support for authentication against organisational user directory</a:t>
            </a:r>
          </a:p>
          <a:p>
            <a:pPr lvl="2"/>
            <a:r>
              <a:rPr lang="en-AU" dirty="0" smtClean="0"/>
              <a:t>Inclusion of </a:t>
            </a:r>
            <a:r>
              <a:rPr lang="en-AU" u="sng" dirty="0" err="1" smtClean="0"/>
              <a:t>vShield</a:t>
            </a:r>
            <a:r>
              <a:rPr lang="en-AU" u="sng" dirty="0" smtClean="0"/>
              <a:t> virtual appliance</a:t>
            </a:r>
            <a:r>
              <a:rPr lang="en-AU" dirty="0" smtClean="0"/>
              <a:t> (one or more VMs and associated configuration) to provide </a:t>
            </a:r>
            <a:r>
              <a:rPr lang="en-AU" u="sng" dirty="0" smtClean="0"/>
              <a:t>support for anti-virus and anti-malware</a:t>
            </a:r>
            <a:r>
              <a:rPr lang="en-AU" sz="1700" b="1" dirty="0"/>
              <a:t> </a:t>
            </a:r>
            <a:r>
              <a:rPr lang="en-AU" dirty="0" smtClean="0"/>
              <a:t>consistently to all VMs with enforceable remediation actions (delete/quarantine infected files,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3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Availability (VMware vSphere 6.0):</a:t>
            </a:r>
            <a:endParaRPr lang="en-AU" dirty="0" smtClean="0"/>
          </a:p>
          <a:p>
            <a:pPr lvl="2"/>
            <a:r>
              <a:rPr lang="en-AU" u="sng" dirty="0" smtClean="0"/>
              <a:t>Eliminate planned downtime</a:t>
            </a:r>
            <a:r>
              <a:rPr lang="en-AU" dirty="0" smtClean="0"/>
              <a:t> through live migration</a:t>
            </a:r>
          </a:p>
          <a:p>
            <a:pPr lvl="3"/>
            <a:r>
              <a:rPr lang="en-AU" sz="2000" dirty="0" smtClean="0"/>
              <a:t>Server and storage upgrades / repairs</a:t>
            </a:r>
          </a:p>
          <a:p>
            <a:pPr lvl="2"/>
            <a:r>
              <a:rPr lang="en-AU" u="sng" dirty="0" smtClean="0"/>
              <a:t>Eliminate unplanned downtime</a:t>
            </a:r>
            <a:r>
              <a:rPr lang="en-AU" dirty="0" smtClean="0"/>
              <a:t> through automated VM restart</a:t>
            </a:r>
          </a:p>
          <a:p>
            <a:pPr lvl="2"/>
            <a:r>
              <a:rPr lang="en-AU" dirty="0" smtClean="0"/>
              <a:t>Live </a:t>
            </a:r>
            <a:r>
              <a:rPr lang="en-AU" u="sng" dirty="0" smtClean="0"/>
              <a:t>backup and recovery</a:t>
            </a:r>
            <a:r>
              <a:rPr lang="en-AU" dirty="0" smtClean="0"/>
              <a:t> of VMs and storage</a:t>
            </a:r>
          </a:p>
          <a:p>
            <a:pPr lvl="2"/>
            <a:r>
              <a:rPr lang="en-AU" dirty="0" smtClean="0"/>
              <a:t>Support for “</a:t>
            </a:r>
            <a:r>
              <a:rPr lang="en-AU" u="sng" dirty="0" smtClean="0"/>
              <a:t>live shadow</a:t>
            </a:r>
            <a:r>
              <a:rPr lang="en-AU" dirty="0" smtClean="0"/>
              <a:t>” VMs</a:t>
            </a:r>
          </a:p>
          <a:p>
            <a:pPr lvl="3"/>
            <a:r>
              <a:rPr lang="en-AU" sz="2000" dirty="0" smtClean="0"/>
              <a:t>Shadow VM mirrors the active VM, and upon failure of the active VM the shadow automatically becomes active</a:t>
            </a:r>
            <a:br>
              <a:rPr lang="en-AU" sz="2000" dirty="0" smtClean="0"/>
            </a:br>
            <a:r>
              <a:rPr lang="en-AU" sz="2000" dirty="0" smtClean="0"/>
              <a:t>(</a:t>
            </a:r>
            <a:r>
              <a:rPr lang="en-AU" sz="2000" u="sng" dirty="0" smtClean="0"/>
              <a:t>zero downtime and data loss</a:t>
            </a:r>
            <a:r>
              <a:rPr lang="en-AU" sz="20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2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Automation (VMware vSphere 6.0):</a:t>
            </a:r>
            <a:endParaRPr lang="en-AU" dirty="0" smtClean="0"/>
          </a:p>
          <a:p>
            <a:pPr lvl="2"/>
            <a:r>
              <a:rPr lang="en-AU" dirty="0"/>
              <a:t>Automated </a:t>
            </a:r>
            <a:r>
              <a:rPr lang="en-AU" u="sng" dirty="0"/>
              <a:t>deployment of VM infrastructure</a:t>
            </a:r>
            <a:r>
              <a:rPr lang="en-AU" dirty="0"/>
              <a:t> to new physical </a:t>
            </a:r>
            <a:r>
              <a:rPr lang="en-AU" dirty="0" smtClean="0"/>
              <a:t>servers</a:t>
            </a:r>
          </a:p>
          <a:p>
            <a:pPr lvl="2"/>
            <a:r>
              <a:rPr lang="en-AU" dirty="0" smtClean="0"/>
              <a:t>Centralised </a:t>
            </a:r>
            <a:r>
              <a:rPr lang="en-AU" u="sng" dirty="0" smtClean="0"/>
              <a:t>management of host configuration</a:t>
            </a:r>
            <a:r>
              <a:rPr lang="en-AU" dirty="0" smtClean="0"/>
              <a:t> which can be </a:t>
            </a:r>
            <a:r>
              <a:rPr lang="en-AU" u="sng" dirty="0" smtClean="0"/>
              <a:t>automatically deployed</a:t>
            </a:r>
            <a:r>
              <a:rPr lang="en-AU" dirty="0" smtClean="0"/>
              <a:t> to new and existing physical servers and clusters</a:t>
            </a:r>
            <a:endParaRPr lang="en-AU" dirty="0"/>
          </a:p>
          <a:p>
            <a:pPr lvl="2"/>
            <a:r>
              <a:rPr lang="en-AU" dirty="0"/>
              <a:t>Automated </a:t>
            </a:r>
            <a:r>
              <a:rPr lang="en-AU" u="sng" dirty="0"/>
              <a:t>patching and updating</a:t>
            </a:r>
            <a:r>
              <a:rPr lang="en-AU" dirty="0"/>
              <a:t> of VM </a:t>
            </a:r>
            <a:r>
              <a:rPr lang="en-AU" dirty="0" smtClean="0"/>
              <a:t>infrastructure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2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Alternatives Products</a:t>
            </a:r>
          </a:p>
          <a:p>
            <a:pPr lvl="1"/>
            <a:r>
              <a:rPr lang="en-AU" sz="2800" dirty="0" smtClean="0"/>
              <a:t>There are alternatives products with various features at various stages of development:</a:t>
            </a:r>
          </a:p>
          <a:p>
            <a:pPr lvl="2"/>
            <a:r>
              <a:rPr lang="en-AU" sz="2400" dirty="0" smtClean="0"/>
              <a:t>Citrix </a:t>
            </a:r>
            <a:r>
              <a:rPr lang="en-AU" sz="2400" dirty="0" err="1" smtClean="0"/>
              <a:t>XenServer</a:t>
            </a:r>
            <a:endParaRPr lang="en-AU" sz="2400" dirty="0" smtClean="0"/>
          </a:p>
          <a:p>
            <a:pPr lvl="2"/>
            <a:r>
              <a:rPr lang="en-AU" sz="2400" dirty="0" err="1" smtClean="0"/>
              <a:t>CloudStack</a:t>
            </a:r>
            <a:endParaRPr lang="en-AU" sz="2400" dirty="0" smtClean="0"/>
          </a:p>
          <a:p>
            <a:pPr lvl="2"/>
            <a:r>
              <a:rPr lang="en-AU" sz="2400" dirty="0" smtClean="0"/>
              <a:t>Eucalyptus (supports on hybrid cloud with Amazon)</a:t>
            </a:r>
          </a:p>
          <a:p>
            <a:pPr lvl="2"/>
            <a:r>
              <a:rPr lang="en-AU" sz="2400" dirty="0" smtClean="0"/>
              <a:t>Microsoft Windows Server Hyper-V and System </a:t>
            </a:r>
            <a:r>
              <a:rPr lang="en-AU" sz="2400" dirty="0" err="1" smtClean="0"/>
              <a:t>Center</a:t>
            </a:r>
            <a:endParaRPr lang="en-AU" sz="2400" dirty="0" smtClean="0"/>
          </a:p>
          <a:p>
            <a:pPr lvl="2"/>
            <a:r>
              <a:rPr lang="en-AU" sz="2400" dirty="0" smtClean="0"/>
              <a:t>OpenStack</a:t>
            </a:r>
          </a:p>
          <a:p>
            <a:pPr lvl="2"/>
            <a:r>
              <a:rPr lang="en-AU" sz="2400" dirty="0" err="1" smtClean="0"/>
              <a:t>ProxMox</a:t>
            </a:r>
            <a:endParaRPr lang="en-AU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9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 Appliances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Docker Containers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err="1" smtClean="0"/>
              <a:t>PuppetLabs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91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Virtual Appliances</a:t>
            </a:r>
          </a:p>
          <a:p>
            <a:pPr lvl="1"/>
            <a:r>
              <a:rPr lang="en-AU" sz="2800" dirty="0" smtClean="0"/>
              <a:t>A virtual appliance is a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u="sng" dirty="0" smtClean="0"/>
              <a:t>pre-configured </a:t>
            </a:r>
            <a:r>
              <a:rPr lang="en-AU" sz="2800" u="sng" dirty="0" smtClean="0"/>
              <a:t>virtual machine</a:t>
            </a:r>
            <a:r>
              <a:rPr lang="en-AU" sz="2800" dirty="0" smtClean="0"/>
              <a:t> allowing for the rapid deployment of complete solutions</a:t>
            </a:r>
          </a:p>
          <a:p>
            <a:pPr lvl="2"/>
            <a:r>
              <a:rPr lang="en-AU" sz="2800" dirty="0" smtClean="0"/>
              <a:t>VMware extends this concept, known as </a:t>
            </a:r>
            <a:r>
              <a:rPr lang="en-AU" sz="2800" b="1" u="sng" dirty="0" err="1" smtClean="0"/>
              <a:t>vApps</a:t>
            </a:r>
            <a:r>
              <a:rPr lang="en-AU" sz="2800" dirty="0" smtClean="0"/>
              <a:t>, which can </a:t>
            </a:r>
            <a:r>
              <a:rPr lang="en-AU" sz="2800" dirty="0" smtClean="0"/>
              <a:t>contain:</a:t>
            </a:r>
          </a:p>
          <a:p>
            <a:pPr lvl="3"/>
            <a:r>
              <a:rPr lang="en-AU" sz="2600" dirty="0" smtClean="0"/>
              <a:t>multiple VMs</a:t>
            </a:r>
          </a:p>
          <a:p>
            <a:pPr lvl="3"/>
            <a:r>
              <a:rPr lang="en-AU" sz="2600" dirty="0" smtClean="0"/>
              <a:t>associated </a:t>
            </a:r>
            <a:r>
              <a:rPr lang="en-AU" sz="2600" dirty="0" smtClean="0"/>
              <a:t>network </a:t>
            </a:r>
            <a:r>
              <a:rPr lang="en-AU" sz="2600" dirty="0" smtClean="0"/>
              <a:t>configuration</a:t>
            </a:r>
          </a:p>
          <a:p>
            <a:pPr lvl="3"/>
            <a:r>
              <a:rPr lang="en-AU" sz="2600" dirty="0" smtClean="0"/>
              <a:t>and </a:t>
            </a:r>
            <a:r>
              <a:rPr lang="en-AU" sz="2600" dirty="0" smtClean="0"/>
              <a:t>so </a:t>
            </a:r>
            <a:r>
              <a:rPr lang="en-AU" sz="2600" dirty="0" smtClean="0"/>
              <a:t>on</a:t>
            </a:r>
            <a:endParaRPr lang="en-AU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90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 smtClean="0"/>
              <a:t>Good examples are:</a:t>
            </a:r>
          </a:p>
          <a:p>
            <a:pPr lvl="2"/>
            <a:r>
              <a:rPr lang="en-AU" sz="2800" u="sng" dirty="0" smtClean="0"/>
              <a:t>Infrastructure</a:t>
            </a:r>
            <a:r>
              <a:rPr lang="en-AU" sz="2800" dirty="0" smtClean="0"/>
              <a:t>:</a:t>
            </a:r>
            <a:br>
              <a:rPr lang="en-AU" sz="2800" dirty="0" smtClean="0"/>
            </a:br>
            <a:r>
              <a:rPr lang="en-AU" sz="2800" dirty="0" smtClean="0"/>
              <a:t>file servers, network management and monitoring, VPN solutions</a:t>
            </a:r>
          </a:p>
          <a:p>
            <a:pPr lvl="2"/>
            <a:r>
              <a:rPr lang="en-AU" sz="2800" u="sng" dirty="0" smtClean="0"/>
              <a:t>Web development platforms</a:t>
            </a:r>
            <a:r>
              <a:rPr lang="en-AU" sz="2800" dirty="0" smtClean="0"/>
              <a:t>:</a:t>
            </a:r>
            <a:br>
              <a:rPr lang="en-AU" sz="2800" dirty="0" smtClean="0"/>
            </a:br>
            <a:r>
              <a:rPr lang="en-AU" sz="2800" dirty="0" smtClean="0"/>
              <a:t>LAMP, </a:t>
            </a:r>
            <a:r>
              <a:rPr lang="en-AU" sz="2800" dirty="0"/>
              <a:t>frameworks</a:t>
            </a:r>
            <a:r>
              <a:rPr lang="en-AU" sz="2800" dirty="0" smtClean="0"/>
              <a:t>, </a:t>
            </a:r>
            <a:r>
              <a:rPr lang="en-AU" sz="2800" dirty="0"/>
              <a:t>web analytics, </a:t>
            </a:r>
            <a:r>
              <a:rPr lang="en-AU" sz="2800" dirty="0" err="1" smtClean="0"/>
              <a:t>nginx</a:t>
            </a:r>
            <a:endParaRPr lang="en-AU" sz="2800" dirty="0" smtClean="0"/>
          </a:p>
          <a:p>
            <a:pPr lvl="2"/>
            <a:r>
              <a:rPr lang="en-AU" sz="2800" u="sng" dirty="0"/>
              <a:t>Database</a:t>
            </a:r>
            <a:r>
              <a:rPr lang="en-AU" sz="2800" dirty="0"/>
              <a:t>:</a:t>
            </a:r>
            <a:br>
              <a:rPr lang="en-AU" sz="2800" dirty="0"/>
            </a:br>
            <a:r>
              <a:rPr lang="en-AU" sz="2800" dirty="0" err="1"/>
              <a:t>CouchDB</a:t>
            </a:r>
            <a:r>
              <a:rPr lang="en-AU" sz="2800" dirty="0"/>
              <a:t>, MongoDB, PostgreSQL, </a:t>
            </a:r>
            <a:r>
              <a:rPr lang="en-AU" sz="2800" dirty="0" smtClean="0"/>
              <a:t>MySQL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8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en-AU" sz="2800" u="sng" dirty="0" smtClean="0"/>
              <a:t>Content management</a:t>
            </a:r>
            <a:r>
              <a:rPr lang="en-AU" sz="2800" dirty="0" smtClean="0"/>
              <a:t>:</a:t>
            </a:r>
            <a:br>
              <a:rPr lang="en-AU" sz="2800" dirty="0" smtClean="0"/>
            </a:br>
            <a:r>
              <a:rPr lang="en-AU" sz="2800" dirty="0" smtClean="0"/>
              <a:t>Drupal/Joomla/</a:t>
            </a:r>
            <a:r>
              <a:rPr lang="en-AU" sz="2800" dirty="0" err="1" smtClean="0"/>
              <a:t>Wordpress</a:t>
            </a:r>
            <a:r>
              <a:rPr lang="en-AU" sz="2800" dirty="0" smtClean="0"/>
              <a:t>, </a:t>
            </a:r>
            <a:r>
              <a:rPr lang="en-AU" sz="2800" dirty="0" err="1" smtClean="0"/>
              <a:t>OpenPhoto</a:t>
            </a:r>
            <a:r>
              <a:rPr lang="en-AU" sz="2800" dirty="0" smtClean="0"/>
              <a:t>, wiki, LMS</a:t>
            </a:r>
          </a:p>
          <a:p>
            <a:pPr lvl="2"/>
            <a:r>
              <a:rPr lang="en-AU" sz="2800" u="sng" dirty="0"/>
              <a:t>Issue tracking</a:t>
            </a:r>
            <a:r>
              <a:rPr lang="en-AU" sz="2800" dirty="0"/>
              <a:t>:</a:t>
            </a:r>
            <a:br>
              <a:rPr lang="en-AU" sz="2800" dirty="0"/>
            </a:br>
            <a:r>
              <a:rPr lang="en-AU" sz="2800" dirty="0"/>
              <a:t>project management,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software </a:t>
            </a:r>
            <a:r>
              <a:rPr lang="en-AU" sz="2800" dirty="0"/>
              <a:t>development,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incident/bug </a:t>
            </a:r>
            <a:r>
              <a:rPr lang="en-AU" sz="2800" dirty="0"/>
              <a:t>tracking,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err="1" smtClean="0"/>
              <a:t>todo</a:t>
            </a:r>
            <a:r>
              <a:rPr lang="en-AU" sz="2800" dirty="0" smtClean="0"/>
              <a:t> </a:t>
            </a:r>
            <a:r>
              <a:rPr lang="en-AU" sz="2800" dirty="0"/>
              <a:t>lists,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team management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62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Virtualisation Management</a:t>
            </a:r>
          </a:p>
          <a:p>
            <a:r>
              <a:rPr lang="en-AU" dirty="0" smtClean="0"/>
              <a:t>Utilities and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AU" sz="2800" u="sng" dirty="0" smtClean="0"/>
              <a:t>Business management</a:t>
            </a:r>
            <a:r>
              <a:rPr lang="en-AU" sz="2800" dirty="0" smtClean="0"/>
              <a:t>:</a:t>
            </a:r>
            <a:br>
              <a:rPr lang="en-AU" sz="2800" dirty="0" smtClean="0"/>
            </a:br>
            <a:r>
              <a:rPr lang="en-AU" sz="2800" dirty="0" smtClean="0"/>
              <a:t>invoicing, human resources, business workflow, CRM</a:t>
            </a:r>
          </a:p>
          <a:p>
            <a:pPr lvl="2"/>
            <a:r>
              <a:rPr lang="en-AU" sz="2800" u="sng" dirty="0" smtClean="0"/>
              <a:t>Messaging</a:t>
            </a:r>
            <a:r>
              <a:rPr lang="en-AU" sz="2800" dirty="0" smtClean="0"/>
              <a:t>:</a:t>
            </a:r>
            <a:br>
              <a:rPr lang="en-AU" sz="2800" dirty="0" smtClean="0"/>
            </a:br>
            <a:r>
              <a:rPr lang="en-AU" sz="2800" dirty="0" smtClean="0"/>
              <a:t>social networking, chat systems, discussion forums, email lists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74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Docker Containers</a:t>
            </a:r>
          </a:p>
          <a:p>
            <a:pPr lvl="1"/>
            <a:r>
              <a:rPr lang="en-AU" sz="2800" dirty="0" smtClean="0"/>
              <a:t>A means for packaging distributed applications</a:t>
            </a:r>
          </a:p>
          <a:p>
            <a:pPr lvl="1"/>
            <a:r>
              <a:rPr lang="en-AU" sz="2800" dirty="0" smtClean="0"/>
              <a:t>The developer perspective:</a:t>
            </a:r>
          </a:p>
          <a:p>
            <a:pPr lvl="2"/>
            <a:r>
              <a:rPr lang="en-AU" sz="2400" u="sng" dirty="0" smtClean="0"/>
              <a:t>Applications are developed in containers</a:t>
            </a:r>
            <a:r>
              <a:rPr lang="en-AU" sz="2400" dirty="0" smtClean="0"/>
              <a:t>, including any dependencies (frameworks, libraries, etc.)</a:t>
            </a:r>
          </a:p>
          <a:p>
            <a:pPr lvl="2"/>
            <a:r>
              <a:rPr lang="en-AU" sz="2400" u="sng" dirty="0" smtClean="0"/>
              <a:t>Dependencies on infrastructure are eliminated</a:t>
            </a:r>
            <a:r>
              <a:rPr lang="en-AU" sz="2400" dirty="0" smtClean="0"/>
              <a:t> to allow the Docker container to be deployed on various operating </a:t>
            </a:r>
            <a:r>
              <a:rPr lang="en-AU" sz="2400" dirty="0" smtClean="0"/>
              <a:t>systems</a:t>
            </a:r>
            <a:endParaRPr lang="en-AU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8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The systems perspective:</a:t>
            </a:r>
          </a:p>
          <a:p>
            <a:pPr lvl="2"/>
            <a:r>
              <a:rPr lang="en-AU" sz="2400" u="sng" dirty="0" smtClean="0"/>
              <a:t>Automated download and deployment</a:t>
            </a:r>
            <a:r>
              <a:rPr lang="en-AU" sz="2400" dirty="0" smtClean="0"/>
              <a:t> of Docker containers, independent of operating system</a:t>
            </a:r>
          </a:p>
          <a:p>
            <a:pPr lvl="2"/>
            <a:r>
              <a:rPr lang="en-AU" sz="2400" dirty="0" smtClean="0"/>
              <a:t>Applications can be run </a:t>
            </a:r>
            <a:r>
              <a:rPr lang="en-AU" sz="2400" u="sng" dirty="0" smtClean="0"/>
              <a:t>securely/isolated</a:t>
            </a:r>
            <a:r>
              <a:rPr lang="en-AU" sz="2400" dirty="0" smtClean="0"/>
              <a:t> in a container</a:t>
            </a:r>
          </a:p>
          <a:p>
            <a:pPr lvl="2"/>
            <a:r>
              <a:rPr lang="en-AU" sz="2400" dirty="0" smtClean="0"/>
              <a:t>Deploy </a:t>
            </a:r>
            <a:r>
              <a:rPr lang="en-AU" sz="2400" u="sng" dirty="0" smtClean="0"/>
              <a:t>multiple instances of a container</a:t>
            </a:r>
            <a:r>
              <a:rPr lang="en-AU" sz="2400" dirty="0" smtClean="0"/>
              <a:t> on one 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86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Docker containers can be deployed on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Amazon </a:t>
            </a:r>
            <a:r>
              <a:rPr lang="en-AU" sz="2800" dirty="0" smtClean="0"/>
              <a:t>AWS using the </a:t>
            </a:r>
            <a:r>
              <a:rPr lang="en-AU" sz="2800" dirty="0" err="1" smtClean="0"/>
              <a:t>ElasticBeanstalk</a:t>
            </a:r>
            <a:r>
              <a:rPr lang="en-AU" sz="2800" dirty="0" smtClean="0"/>
              <a:t> service:</a:t>
            </a:r>
          </a:p>
          <a:p>
            <a:pPr lvl="2"/>
            <a:r>
              <a:rPr lang="en-AU" sz="2400" dirty="0">
                <a:hlinkClick r:id="rId2"/>
              </a:rPr>
              <a:t>http://</a:t>
            </a:r>
            <a:r>
              <a:rPr lang="en-AU" sz="2400" dirty="0" smtClean="0">
                <a:hlinkClick r:id="rId2"/>
              </a:rPr>
              <a:t>docs.aws.amazon.com/elasticbeanstalk/latest/dg/create_deploy_docker.html</a:t>
            </a:r>
            <a:endParaRPr lang="en-AU" sz="2400" dirty="0" smtClean="0"/>
          </a:p>
          <a:p>
            <a:pPr lvl="1"/>
            <a:r>
              <a:rPr lang="en-AU" sz="2800" dirty="0"/>
              <a:t>S</a:t>
            </a:r>
            <a:r>
              <a:rPr lang="en-AU" sz="2800" dirty="0" smtClean="0"/>
              <a:t>upport on Google Cloud is at:</a:t>
            </a:r>
          </a:p>
          <a:p>
            <a:pPr lvl="2"/>
            <a:r>
              <a:rPr lang="en-AU" sz="2400" dirty="0">
                <a:hlinkClick r:id="rId3"/>
              </a:rPr>
              <a:t>https://</a:t>
            </a:r>
            <a:r>
              <a:rPr lang="en-AU" sz="2400" dirty="0" smtClean="0">
                <a:hlinkClick r:id="rId3"/>
              </a:rPr>
              <a:t>cloud.google.com/compute/docs/containers</a:t>
            </a:r>
            <a:endParaRPr lang="en-AU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94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err="1" smtClean="0"/>
              <a:t>PuppetLabs</a:t>
            </a:r>
            <a:endParaRPr lang="en-AU" b="1" u="sng" dirty="0" smtClean="0"/>
          </a:p>
          <a:p>
            <a:pPr lvl="1"/>
            <a:r>
              <a:rPr lang="en-AU" sz="2800" dirty="0"/>
              <a:t>Includes support for </a:t>
            </a:r>
            <a:r>
              <a:rPr lang="en-AU" sz="2800" u="sng" dirty="0"/>
              <a:t>bare metal installations</a:t>
            </a:r>
            <a:r>
              <a:rPr lang="en-AU" sz="2800" dirty="0"/>
              <a:t>, VMware, OpenStack, Amazon EC2, Google Cloud, Eucalyptus</a:t>
            </a:r>
          </a:p>
          <a:p>
            <a:pPr lvl="1"/>
            <a:r>
              <a:rPr lang="en-AU" sz="2800" dirty="0" smtClean="0"/>
              <a:t>A </a:t>
            </a:r>
            <a:r>
              <a:rPr lang="en-AU" sz="2800" u="sng" dirty="0" smtClean="0"/>
              <a:t>scripting engine</a:t>
            </a:r>
            <a:r>
              <a:rPr lang="en-AU" sz="2800" dirty="0" smtClean="0"/>
              <a:t> for automating (virtual) machines and the software running on them: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sz="2800" dirty="0" smtClean="0"/>
              <a:t>Includes initial configuration, monitoring, and managing configurations over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9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28750" lvl="2" indent="-514350">
              <a:buFont typeface="+mj-lt"/>
              <a:buAutoNum type="arabicPeriod" startAt="2"/>
            </a:pPr>
            <a:r>
              <a:rPr lang="en-AU" sz="2800" dirty="0" smtClean="0"/>
              <a:t>Includes support for </a:t>
            </a:r>
            <a:r>
              <a:rPr lang="en-AU" sz="2800" u="sng" dirty="0" smtClean="0"/>
              <a:t>configuration of</a:t>
            </a:r>
            <a:r>
              <a:rPr lang="en-AU" sz="2800" dirty="0" smtClean="0"/>
              <a:t>:</a:t>
            </a:r>
          </a:p>
          <a:p>
            <a:pPr lvl="3"/>
            <a:r>
              <a:rPr lang="en-AU" sz="2400" dirty="0" smtClean="0"/>
              <a:t>Operating system services, </a:t>
            </a:r>
            <a:br>
              <a:rPr lang="en-AU" sz="2400" dirty="0" smtClean="0"/>
            </a:br>
            <a:r>
              <a:rPr lang="en-AU" sz="2400" dirty="0" smtClean="0"/>
              <a:t>e.g., </a:t>
            </a:r>
            <a:r>
              <a:rPr lang="en-AU" sz="2400" dirty="0" err="1" smtClean="0"/>
              <a:t>sudo</a:t>
            </a:r>
            <a:r>
              <a:rPr lang="en-AU" sz="2400" dirty="0" smtClean="0"/>
              <a:t>, NTP, user logins, SSH.</a:t>
            </a:r>
          </a:p>
          <a:p>
            <a:pPr lvl="3"/>
            <a:r>
              <a:rPr lang="en-AU" sz="2400" dirty="0" smtClean="0"/>
              <a:t>Networking services, e.g., DHCP, Juniper, F5</a:t>
            </a:r>
          </a:p>
          <a:p>
            <a:pPr lvl="3"/>
            <a:r>
              <a:rPr lang="en-AU" sz="2400" dirty="0" smtClean="0"/>
              <a:t>Middleware, e.g., Fusion Middleware, </a:t>
            </a:r>
            <a:r>
              <a:rPr lang="en-AU" sz="2400" dirty="0" err="1" smtClean="0"/>
              <a:t>RabbitMQ</a:t>
            </a:r>
            <a:endParaRPr lang="en-AU" sz="2400" dirty="0" smtClean="0"/>
          </a:p>
          <a:p>
            <a:pPr lvl="3"/>
            <a:r>
              <a:rPr lang="en-AU" sz="2400" dirty="0" smtClean="0"/>
              <a:t>Applications, e.g., Apache, MySQL, PHP, WordPress.</a:t>
            </a:r>
          </a:p>
          <a:p>
            <a:pPr marL="1428750" lvl="2" indent="-514350">
              <a:buFont typeface="+mj-lt"/>
              <a:buAutoNum type="arabicPeriod" startAt="2"/>
            </a:pPr>
            <a:r>
              <a:rPr lang="en-AU" sz="2800" u="sng" dirty="0" smtClean="0"/>
              <a:t>Combine </a:t>
            </a:r>
            <a:r>
              <a:rPr lang="en-AU" sz="2800" u="sng" dirty="0"/>
              <a:t>configuration elements</a:t>
            </a:r>
            <a:r>
              <a:rPr lang="en-AU" sz="2800" dirty="0"/>
              <a:t> to allow rapid deployment of all aspects of a full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Utilities and Tools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66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Virtualisation Management</a:t>
            </a:r>
          </a:p>
          <a:p>
            <a:r>
              <a:rPr lang="en-AU" dirty="0"/>
              <a:t>Utilities and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VMware vSphere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Alternatives Products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1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VMware vSphere</a:t>
            </a:r>
          </a:p>
          <a:p>
            <a:pPr lvl="1"/>
            <a:r>
              <a:rPr lang="en-AU" sz="2800" dirty="0" smtClean="0"/>
              <a:t>The </a:t>
            </a:r>
            <a:r>
              <a:rPr lang="en-AU" sz="2800" u="sng" dirty="0" smtClean="0"/>
              <a:t>current leader</a:t>
            </a:r>
            <a:r>
              <a:rPr lang="en-AU" sz="2800" dirty="0" smtClean="0"/>
              <a:t> in </a:t>
            </a:r>
            <a:r>
              <a:rPr lang="en-AU" sz="2800" dirty="0"/>
              <a:t>Virtualisation </a:t>
            </a:r>
            <a:r>
              <a:rPr lang="en-AU" sz="2800" dirty="0" smtClean="0"/>
              <a:t>Management is </a:t>
            </a:r>
            <a:r>
              <a:rPr lang="en-AU" sz="2800" dirty="0" err="1" smtClean="0"/>
              <a:t>Vmware</a:t>
            </a:r>
            <a:endParaRPr lang="en-AU" sz="2800" dirty="0" smtClean="0"/>
          </a:p>
          <a:p>
            <a:pPr lvl="1"/>
            <a:r>
              <a:rPr lang="en-AU" sz="2800" dirty="0" smtClean="0"/>
              <a:t>VMware vSphere 6.0 provide </a:t>
            </a:r>
            <a:r>
              <a:rPr lang="en-AU" sz="2800" u="sng" dirty="0" smtClean="0"/>
              <a:t>many features</a:t>
            </a:r>
            <a:r>
              <a:rPr lang="en-AU" sz="2800" dirty="0" smtClean="0"/>
              <a:t> for:</a:t>
            </a:r>
          </a:p>
          <a:p>
            <a:pPr lvl="2"/>
            <a:r>
              <a:rPr lang="en-AU" sz="2800" dirty="0" smtClean="0"/>
              <a:t>Computation</a:t>
            </a:r>
          </a:p>
          <a:p>
            <a:pPr lvl="2"/>
            <a:r>
              <a:rPr lang="en-AU" sz="2800" dirty="0" smtClean="0"/>
              <a:t>Network</a:t>
            </a:r>
          </a:p>
          <a:p>
            <a:pPr lvl="2"/>
            <a:r>
              <a:rPr lang="en-AU" sz="2800" dirty="0" smtClean="0"/>
              <a:t>Storage</a:t>
            </a:r>
          </a:p>
          <a:p>
            <a:pPr lvl="2"/>
            <a:r>
              <a:rPr lang="en-AU" sz="2800" dirty="0" smtClean="0"/>
              <a:t>Security</a:t>
            </a:r>
          </a:p>
          <a:p>
            <a:pPr lvl="2"/>
            <a:r>
              <a:rPr lang="en-AU" sz="2800" dirty="0" smtClean="0"/>
              <a:t>Availability</a:t>
            </a:r>
          </a:p>
          <a:p>
            <a:pPr lvl="2"/>
            <a:r>
              <a:rPr lang="en-AU" sz="2800" dirty="0"/>
              <a:t>Automation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2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Computation (VMware vSphere 6.0):</a:t>
            </a:r>
            <a:endParaRPr lang="en-AU" dirty="0" smtClean="0"/>
          </a:p>
          <a:p>
            <a:pPr lvl="2"/>
            <a:r>
              <a:rPr lang="en-AU" dirty="0" smtClean="0"/>
              <a:t>VMs can be allocated up to </a:t>
            </a:r>
            <a:r>
              <a:rPr lang="en-AU" u="sng" dirty="0" smtClean="0"/>
              <a:t>128 virtual CPUs</a:t>
            </a:r>
          </a:p>
          <a:p>
            <a:pPr lvl="2"/>
            <a:r>
              <a:rPr lang="en-AU" dirty="0" smtClean="0"/>
              <a:t>VMs can be allocated up to </a:t>
            </a:r>
            <a:r>
              <a:rPr lang="en-AU" u="sng" dirty="0" smtClean="0"/>
              <a:t>4TB memory</a:t>
            </a:r>
            <a:endParaRPr lang="en-AU" dirty="0" smtClean="0"/>
          </a:p>
          <a:p>
            <a:pPr lvl="2"/>
            <a:r>
              <a:rPr lang="en-AU" dirty="0" smtClean="0"/>
              <a:t>a VM can be </a:t>
            </a:r>
            <a:r>
              <a:rPr lang="en-AU" u="sng" dirty="0" smtClean="0"/>
              <a:t>cloned</a:t>
            </a:r>
          </a:p>
          <a:p>
            <a:pPr lvl="3"/>
            <a:r>
              <a:rPr lang="en-AU" dirty="0" smtClean="0"/>
              <a:t>A clone is a copy of a VM (it is another VM).</a:t>
            </a:r>
          </a:p>
          <a:p>
            <a:pPr lvl="2"/>
            <a:r>
              <a:rPr lang="en-AU" dirty="0"/>
              <a:t>a VM can be cloned to a </a:t>
            </a:r>
            <a:r>
              <a:rPr lang="en-AU" u="sng" dirty="0"/>
              <a:t>template</a:t>
            </a:r>
          </a:p>
          <a:p>
            <a:pPr lvl="3"/>
            <a:r>
              <a:rPr lang="en-AU" dirty="0" smtClean="0"/>
              <a:t>A template is a master copy of a VM (like a file), </a:t>
            </a:r>
            <a:br>
              <a:rPr lang="en-AU" dirty="0" smtClean="0"/>
            </a:br>
            <a:r>
              <a:rPr lang="en-AU" dirty="0" smtClean="0"/>
              <a:t>it can be used to create a VM,</a:t>
            </a:r>
            <a:br>
              <a:rPr lang="en-AU" dirty="0" smtClean="0"/>
            </a:br>
            <a:r>
              <a:rPr lang="en-AU" dirty="0" smtClean="0"/>
              <a:t>it cannot be powered on or edited.</a:t>
            </a:r>
          </a:p>
          <a:p>
            <a:pPr lvl="2"/>
            <a:r>
              <a:rPr lang="en-AU" dirty="0"/>
              <a:t>a VM can be </a:t>
            </a:r>
            <a:r>
              <a:rPr lang="en-AU" u="sng" dirty="0"/>
              <a:t>created from a template</a:t>
            </a:r>
          </a:p>
          <a:p>
            <a:pPr lvl="2"/>
            <a:r>
              <a:rPr lang="en-AU" dirty="0" smtClean="0"/>
              <a:t>a VM can be </a:t>
            </a:r>
            <a:r>
              <a:rPr lang="en-AU" u="sng" dirty="0" smtClean="0"/>
              <a:t>converted to a template</a:t>
            </a:r>
          </a:p>
          <a:p>
            <a:pPr lvl="2"/>
            <a:r>
              <a:rPr lang="en-AU" dirty="0"/>
              <a:t>a template </a:t>
            </a:r>
            <a:r>
              <a:rPr lang="en-AU" dirty="0" smtClean="0"/>
              <a:t>can </a:t>
            </a:r>
            <a:r>
              <a:rPr lang="en-AU" dirty="0"/>
              <a:t>be </a:t>
            </a:r>
            <a:r>
              <a:rPr lang="en-AU" u="sng" dirty="0"/>
              <a:t>converted to a </a:t>
            </a:r>
            <a:r>
              <a:rPr lang="en-AU" u="sng" dirty="0" smtClean="0"/>
              <a:t>VM</a:t>
            </a:r>
            <a:endParaRPr lang="en-AU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7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Computation (cont.):</a:t>
            </a:r>
          </a:p>
          <a:p>
            <a:pPr lvl="2"/>
            <a:r>
              <a:rPr lang="en-AU" dirty="0" smtClean="0"/>
              <a:t>Restrictions can be applied to ensure </a:t>
            </a:r>
            <a:br>
              <a:rPr lang="en-AU" dirty="0" smtClean="0"/>
            </a:br>
            <a:r>
              <a:rPr lang="en-AU" u="sng" dirty="0" smtClean="0"/>
              <a:t>each VM</a:t>
            </a:r>
            <a:r>
              <a:rPr lang="en-AU" dirty="0" smtClean="0"/>
              <a:t> on a single physical server (or cluster) </a:t>
            </a:r>
            <a:br>
              <a:rPr lang="en-AU" dirty="0" smtClean="0"/>
            </a:br>
            <a:r>
              <a:rPr lang="en-AU" u="sng" dirty="0" smtClean="0"/>
              <a:t>receives a certain percentage</a:t>
            </a:r>
            <a:r>
              <a:rPr lang="en-AU" b="1" dirty="0"/>
              <a:t> 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dirty="0" smtClean="0"/>
              <a:t>of CPU, memory, network, and storage</a:t>
            </a:r>
          </a:p>
          <a:p>
            <a:pPr lvl="3"/>
            <a:r>
              <a:rPr lang="en-AU" sz="2000" dirty="0" smtClean="0"/>
              <a:t>CPU contention: </a:t>
            </a:r>
            <a:r>
              <a:rPr lang="en-AU" sz="2000" u="sng" dirty="0" smtClean="0"/>
              <a:t>many processes</a:t>
            </a:r>
            <a:r>
              <a:rPr lang="en-AU" sz="2000" dirty="0" smtClean="0"/>
              <a:t> are trying to use the CPU, but they end up </a:t>
            </a:r>
            <a:r>
              <a:rPr lang="en-AU" sz="2000" u="sng" dirty="0" smtClean="0"/>
              <a:t>waiting too long</a:t>
            </a:r>
          </a:p>
          <a:p>
            <a:pPr lvl="3"/>
            <a:r>
              <a:rPr lang="en-AU" sz="2000" dirty="0" smtClean="0"/>
              <a:t>CPU utilisation: the amount of </a:t>
            </a:r>
            <a:r>
              <a:rPr lang="en-AU" sz="2000" u="sng" dirty="0" smtClean="0"/>
              <a:t>work completed</a:t>
            </a:r>
            <a:r>
              <a:rPr lang="en-AU" sz="2000" dirty="0" smtClean="0"/>
              <a:t> by the CPU</a:t>
            </a:r>
          </a:p>
          <a:p>
            <a:pPr lvl="2"/>
            <a:r>
              <a:rPr lang="en-AU" dirty="0" smtClean="0"/>
              <a:t>Use of </a:t>
            </a:r>
            <a:r>
              <a:rPr lang="en-AU" u="sng" dirty="0" smtClean="0"/>
              <a:t>resource pools to divide CPU and memory resources</a:t>
            </a:r>
            <a:r>
              <a:rPr lang="en-AU" b="1" dirty="0"/>
              <a:t> </a:t>
            </a:r>
            <a:r>
              <a:rPr lang="en-AU" dirty="0" smtClean="0"/>
              <a:t>to different areas based on policy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9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Computation </a:t>
            </a:r>
            <a:r>
              <a:rPr lang="en-AU" dirty="0" smtClean="0"/>
              <a:t>(cont.):</a:t>
            </a:r>
          </a:p>
          <a:p>
            <a:pPr lvl="2"/>
            <a:r>
              <a:rPr lang="en-AU" dirty="0" err="1" smtClean="0"/>
              <a:t>vMotion</a:t>
            </a:r>
            <a:r>
              <a:rPr lang="en-AU" dirty="0" smtClean="0"/>
              <a:t> is the technology that supports </a:t>
            </a:r>
            <a:r>
              <a:rPr lang="en-AU" u="sng" dirty="0" smtClean="0"/>
              <a:t>live migration</a:t>
            </a:r>
            <a:r>
              <a:rPr lang="en-AU" b="1" dirty="0" smtClean="0"/>
              <a:t> </a:t>
            </a:r>
            <a:r>
              <a:rPr lang="en-AU" dirty="0" smtClean="0"/>
              <a:t>of VMs from one physical server to another</a:t>
            </a:r>
          </a:p>
          <a:p>
            <a:pPr lvl="2"/>
            <a:r>
              <a:rPr lang="en-AU" dirty="0" smtClean="0"/>
              <a:t>Distributed Resources Scheduler </a:t>
            </a:r>
            <a:r>
              <a:rPr lang="en-AU" u="sng" dirty="0" smtClean="0"/>
              <a:t>automatically balances</a:t>
            </a:r>
            <a:r>
              <a:rPr lang="en-AU" b="1" dirty="0"/>
              <a:t> </a:t>
            </a:r>
            <a:r>
              <a:rPr lang="en-AU" dirty="0" smtClean="0"/>
              <a:t>compute loads across physical servers in a cluster</a:t>
            </a:r>
          </a:p>
          <a:p>
            <a:pPr lvl="2"/>
            <a:r>
              <a:rPr lang="en-AU" u="sng" dirty="0" smtClean="0"/>
              <a:t>Big Data extensions</a:t>
            </a:r>
            <a:r>
              <a:rPr lang="en-AU" dirty="0" smtClean="0"/>
              <a:t>, e.g., support for Hadoop (open source Java framework for distributed processing of large-scale data sets) with support for elastic scaling</a:t>
            </a:r>
          </a:p>
          <a:p>
            <a:pPr lvl="2"/>
            <a:r>
              <a:rPr lang="en-AU" dirty="0" smtClean="0"/>
              <a:t>Support for </a:t>
            </a:r>
            <a:r>
              <a:rPr lang="en-AU" u="sng" dirty="0" smtClean="0"/>
              <a:t>NVIDIA </a:t>
            </a:r>
            <a:r>
              <a:rPr lang="en-AU" u="sng" dirty="0" smtClean="0"/>
              <a:t>GRID </a:t>
            </a:r>
            <a:r>
              <a:rPr lang="en-AU" u="sng" dirty="0" err="1" smtClean="0"/>
              <a:t>vGPU</a:t>
            </a:r>
            <a:endParaRPr lang="en-AU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8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 smtClean="0"/>
              <a:t>Network (</a:t>
            </a:r>
            <a:r>
              <a:rPr lang="en-AU" dirty="0"/>
              <a:t>VMware vSphere 6.0):</a:t>
            </a:r>
            <a:endParaRPr lang="en-AU" dirty="0" smtClean="0"/>
          </a:p>
          <a:p>
            <a:pPr lvl="2"/>
            <a:r>
              <a:rPr lang="en-AU" dirty="0" smtClean="0"/>
              <a:t>Support for adding </a:t>
            </a:r>
            <a:r>
              <a:rPr lang="en-AU" dirty="0"/>
              <a:t>various types </a:t>
            </a:r>
            <a:r>
              <a:rPr lang="en-AU" dirty="0" smtClean="0"/>
              <a:t>of </a:t>
            </a:r>
            <a:br>
              <a:rPr lang="en-AU" dirty="0" smtClean="0"/>
            </a:br>
            <a:r>
              <a:rPr lang="en-AU" u="sng" dirty="0" smtClean="0"/>
              <a:t>virtual Ethernet network interface cards</a:t>
            </a:r>
            <a:r>
              <a:rPr lang="en-AU" dirty="0" smtClean="0"/>
              <a:t> (NICs)</a:t>
            </a:r>
          </a:p>
          <a:p>
            <a:pPr lvl="2"/>
            <a:r>
              <a:rPr lang="en-AU" dirty="0" smtClean="0"/>
              <a:t>Support for </a:t>
            </a:r>
            <a:r>
              <a:rPr lang="en-AU" u="sng" dirty="0" smtClean="0"/>
              <a:t>virtual </a:t>
            </a:r>
            <a:r>
              <a:rPr lang="en-AU" u="sng" dirty="0" smtClean="0"/>
              <a:t>switches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(to create </a:t>
            </a:r>
            <a:r>
              <a:rPr lang="en-AU" u="sng" dirty="0" smtClean="0"/>
              <a:t>virtual </a:t>
            </a:r>
            <a:r>
              <a:rPr lang="en-AU" u="sng" dirty="0" smtClean="0"/>
              <a:t>networks</a:t>
            </a:r>
            <a:r>
              <a:rPr lang="en-AU" dirty="0" smtClean="0"/>
              <a:t> </a:t>
            </a:r>
            <a:r>
              <a:rPr lang="en-AU" dirty="0" smtClean="0"/>
              <a:t>for </a:t>
            </a:r>
            <a:r>
              <a:rPr lang="en-AU" dirty="0" smtClean="0"/>
              <a:t>isolating and controlling network traffic between VMs on different physical </a:t>
            </a:r>
            <a:r>
              <a:rPr lang="en-AU" dirty="0" smtClean="0"/>
              <a:t>servers)</a:t>
            </a:r>
            <a:endParaRPr lang="en-AU" dirty="0" smtClean="0"/>
          </a:p>
          <a:p>
            <a:pPr lvl="2"/>
            <a:r>
              <a:rPr lang="en-AU" sz="2200" dirty="0" smtClean="0"/>
              <a:t>A port </a:t>
            </a:r>
            <a:r>
              <a:rPr lang="en-AU" sz="2000" dirty="0" smtClean="0"/>
              <a:t>is </a:t>
            </a:r>
            <a:r>
              <a:rPr lang="en-AU" sz="2000" dirty="0"/>
              <a:t>used with physical </a:t>
            </a:r>
            <a:r>
              <a:rPr lang="en-AU" sz="2000" dirty="0" smtClean="0"/>
              <a:t>devices, </a:t>
            </a:r>
            <a:r>
              <a:rPr lang="en-AU" sz="2000" dirty="0"/>
              <a:t>such as a port on a </a:t>
            </a:r>
            <a:r>
              <a:rPr lang="en-AU" sz="2000" dirty="0" smtClean="0"/>
              <a:t>switch</a:t>
            </a:r>
          </a:p>
          <a:p>
            <a:pPr lvl="2"/>
            <a:r>
              <a:rPr lang="en-AU" dirty="0" smtClean="0"/>
              <a:t>A port in software:</a:t>
            </a:r>
            <a:endParaRPr lang="en-AU" sz="2000" dirty="0" smtClean="0"/>
          </a:p>
          <a:p>
            <a:pPr lvl="3"/>
            <a:r>
              <a:rPr lang="en-AU" sz="2000" dirty="0" smtClean="0"/>
              <a:t>is a </a:t>
            </a:r>
            <a:r>
              <a:rPr lang="en-AU" sz="2000" u="sng" dirty="0" smtClean="0"/>
              <a:t>communication </a:t>
            </a:r>
            <a:r>
              <a:rPr lang="en-AU" sz="2000" u="sng" dirty="0"/>
              <a:t>endpoint</a:t>
            </a:r>
            <a:r>
              <a:rPr lang="en-AU" sz="2000" dirty="0"/>
              <a:t> </a:t>
            </a:r>
            <a:r>
              <a:rPr lang="en-AU" sz="2000" dirty="0" smtClean="0"/>
              <a:t>in </a:t>
            </a:r>
            <a:r>
              <a:rPr lang="en-AU" sz="2000" dirty="0"/>
              <a:t>an </a:t>
            </a:r>
            <a:r>
              <a:rPr lang="en-AU" sz="2000" dirty="0" smtClean="0"/>
              <a:t>OS</a:t>
            </a:r>
          </a:p>
          <a:p>
            <a:pPr lvl="3"/>
            <a:r>
              <a:rPr lang="en-AU" sz="2000" dirty="0" smtClean="0"/>
              <a:t>is </a:t>
            </a:r>
            <a:r>
              <a:rPr lang="en-AU" sz="2000" dirty="0"/>
              <a:t>a logical construct that identifies a </a:t>
            </a:r>
            <a:r>
              <a:rPr lang="en-AU" sz="2000" u="sng" dirty="0"/>
              <a:t>network </a:t>
            </a:r>
            <a:r>
              <a:rPr lang="en-AU" sz="2000" u="sng" dirty="0" smtClean="0"/>
              <a:t>service</a:t>
            </a:r>
            <a:endParaRPr lang="en-AU" sz="2000" dirty="0" smtClean="0"/>
          </a:p>
          <a:p>
            <a:pPr lvl="3"/>
            <a:r>
              <a:rPr lang="en-AU" sz="2000" dirty="0" smtClean="0"/>
              <a:t>is always </a:t>
            </a:r>
            <a:r>
              <a:rPr lang="en-AU" sz="2000" dirty="0"/>
              <a:t>associated with an </a:t>
            </a:r>
            <a:r>
              <a:rPr lang="en-AU" sz="2000" u="sng" dirty="0"/>
              <a:t>IP address</a:t>
            </a:r>
            <a:r>
              <a:rPr lang="en-AU" sz="2000" dirty="0"/>
              <a:t>, a </a:t>
            </a:r>
            <a:r>
              <a:rPr lang="en-AU" sz="2000" u="sng" dirty="0"/>
              <a:t>protocol type</a:t>
            </a:r>
            <a:r>
              <a:rPr lang="en-AU" sz="2000" dirty="0"/>
              <a:t> and a </a:t>
            </a:r>
            <a:r>
              <a:rPr lang="en-AU" sz="2000" u="sng" dirty="0"/>
              <a:t>port number</a:t>
            </a:r>
            <a:r>
              <a:rPr lang="en-AU" sz="2000" dirty="0"/>
              <a:t> such as 80 for HTTP. </a:t>
            </a:r>
            <a:endParaRPr lang="en-AU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0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 smtClean="0"/>
              <a:t>Network (cont.):</a:t>
            </a:r>
          </a:p>
          <a:p>
            <a:pPr lvl="2"/>
            <a:r>
              <a:rPr lang="en-AU" u="sng" dirty="0" smtClean="0"/>
              <a:t>Policy settings</a:t>
            </a:r>
            <a:r>
              <a:rPr lang="en-AU" b="1" dirty="0" smtClean="0"/>
              <a:t> </a:t>
            </a:r>
            <a:r>
              <a:rPr lang="en-AU" dirty="0" smtClean="0"/>
              <a:t>to control network access</a:t>
            </a:r>
            <a:br>
              <a:rPr lang="en-AU" dirty="0" smtClean="0"/>
            </a:br>
            <a:r>
              <a:rPr lang="en-AU" dirty="0" smtClean="0"/>
              <a:t>e.g., ensure business critical services receive adequate service</a:t>
            </a:r>
          </a:p>
          <a:p>
            <a:pPr lvl="2"/>
            <a:r>
              <a:rPr lang="en-AU" dirty="0" smtClean="0"/>
              <a:t>Support for </a:t>
            </a:r>
            <a:r>
              <a:rPr lang="en-AU" u="sng" dirty="0" smtClean="0"/>
              <a:t>maintaining network state</a:t>
            </a:r>
            <a:r>
              <a:rPr lang="en-AU" dirty="0" smtClean="0"/>
              <a:t> when migrating VMs</a:t>
            </a:r>
          </a:p>
          <a:p>
            <a:pPr lvl="2"/>
            <a:r>
              <a:rPr lang="en-AU" dirty="0" smtClean="0"/>
              <a:t>Support for </a:t>
            </a:r>
            <a:r>
              <a:rPr lang="en-AU" u="sng" dirty="0" smtClean="0"/>
              <a:t>advanced physical network features</a:t>
            </a:r>
            <a:r>
              <a:rPr lang="en-AU" dirty="0" smtClean="0"/>
              <a:t> such as:</a:t>
            </a:r>
          </a:p>
          <a:p>
            <a:pPr lvl="3"/>
            <a:r>
              <a:rPr lang="en-AU" sz="2000" dirty="0" smtClean="0"/>
              <a:t>link aggregation</a:t>
            </a:r>
          </a:p>
          <a:p>
            <a:pPr lvl="3"/>
            <a:r>
              <a:rPr lang="en-AU" sz="2000" dirty="0" smtClean="0"/>
              <a:t>private VLANs</a:t>
            </a:r>
          </a:p>
          <a:p>
            <a:pPr lvl="3"/>
            <a:r>
              <a:rPr lang="en-AU" sz="2000" dirty="0" smtClean="0"/>
              <a:t>RSPAN/ERSPAN</a:t>
            </a:r>
          </a:p>
          <a:p>
            <a:pPr lvl="3"/>
            <a:r>
              <a:rPr lang="en-AU" sz="2000" dirty="0" err="1" smtClean="0"/>
              <a:t>NetFlow</a:t>
            </a:r>
            <a:endParaRPr lang="en-AU" sz="2000" dirty="0" smtClean="0"/>
          </a:p>
          <a:p>
            <a:pPr lvl="3"/>
            <a:r>
              <a:rPr lang="en-AU" sz="2000" dirty="0" smtClean="0"/>
              <a:t>SNMP</a:t>
            </a:r>
          </a:p>
          <a:p>
            <a:pPr lvl="3"/>
            <a:r>
              <a:rPr lang="en-AU" sz="2000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</a:t>
            </a:r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6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31246</TotalTime>
  <Words>903</Words>
  <Application>Microsoft Office PowerPoint</Application>
  <PresentationFormat>On-screen Show (4:3)</PresentationFormat>
  <Paragraphs>212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Cloud Computing Unit</vt:lpstr>
      <vt:lpstr>SIT113 Cloud Computing and Virtualisation</vt:lpstr>
      <vt:lpstr>Outline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Virtualisation Management</vt:lpstr>
      <vt:lpstr>Utilities and Tools</vt:lpstr>
      <vt:lpstr>Utilities and Tools</vt:lpstr>
      <vt:lpstr>Utilities and Tools</vt:lpstr>
      <vt:lpstr>Utilities and Tools</vt:lpstr>
      <vt:lpstr>Utilities and Tools</vt:lpstr>
      <vt:lpstr>Utilities and Tools</vt:lpstr>
      <vt:lpstr>Utilities and Tools</vt:lpstr>
      <vt:lpstr>Utilities and Tools</vt:lpstr>
      <vt:lpstr>Utilities and Tools</vt:lpstr>
      <vt:lpstr>Utilities and Tools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235</cp:revision>
  <dcterms:created xsi:type="dcterms:W3CDTF">2015-02-02T02:30:31Z</dcterms:created>
  <dcterms:modified xsi:type="dcterms:W3CDTF">2018-03-27T02:53:31Z</dcterms:modified>
</cp:coreProperties>
</file>