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86" r:id="rId4"/>
    <p:sldId id="383" r:id="rId5"/>
    <p:sldId id="384" r:id="rId6"/>
    <p:sldId id="313" r:id="rId7"/>
    <p:sldId id="385" r:id="rId8"/>
    <p:sldId id="380" r:id="rId9"/>
    <p:sldId id="314" r:id="rId10"/>
    <p:sldId id="381" r:id="rId11"/>
    <p:sldId id="343" r:id="rId12"/>
    <p:sldId id="382" r:id="rId13"/>
    <p:sldId id="315" r:id="rId14"/>
    <p:sldId id="316" r:id="rId15"/>
    <p:sldId id="344" r:id="rId16"/>
    <p:sldId id="317" r:id="rId17"/>
    <p:sldId id="345" r:id="rId18"/>
    <p:sldId id="346" r:id="rId19"/>
    <p:sldId id="318" r:id="rId20"/>
    <p:sldId id="347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4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6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4/23/2018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4/23/2018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ADAF-05BC-D041-B9CC-4388E9D67A91}" type="datetime1">
              <a:rPr lang="en-AU" smtClean="0"/>
              <a:t>23/04/2018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F904-FFC7-AE4F-B8D2-542535D20F64}" type="datetime1">
              <a:rPr lang="en-AU" smtClean="0"/>
              <a:t>23/04/2018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AD38-B61F-574E-8F5C-7756E57420F6}" type="datetime1">
              <a:rPr lang="en-AU" smtClean="0"/>
              <a:t>23/04/2018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8E5F-2C23-8946-AC7B-5F842E89B9D8}" type="datetime1">
              <a:rPr lang="en-AU" smtClean="0"/>
              <a:t>23/04/2018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02D-B8CD-3A42-8496-92B7BCBD203D}" type="datetime1">
              <a:rPr lang="en-AU" smtClean="0"/>
              <a:t>23/04/2018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1" y="6356350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553200" y="6356350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124200" y="6356351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E6D4-3EDA-684B-B634-847293B3E271}" type="datetime1">
              <a:rPr lang="en-AU" smtClean="0"/>
              <a:t>23/04/2018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A080-6DE5-934C-9E60-B9A6F7EC4578}" type="datetime1">
              <a:rPr lang="en-AU" smtClean="0"/>
              <a:t>23/04/2018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D254-66DB-FD48-A7FE-8728CD4EEFC8}" type="datetime1">
              <a:rPr lang="en-AU" smtClean="0"/>
              <a:t>23/04/2018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2BBB-A2FE-6043-B78F-9598DBFA9B86}" type="datetime1">
              <a:rPr lang="en-AU" smtClean="0"/>
              <a:t>23/04/2018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DC031DD-9071-F44D-A1DD-CF1CF9D30B5D}" type="datetime1">
              <a:rPr lang="en-AU" smtClean="0"/>
              <a:t>23/04/2018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1" r:id="rId1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7, Class 1</a:t>
            </a:r>
          </a:p>
          <a:p>
            <a:r>
              <a:rPr lang="en-AU" dirty="0" smtClean="0"/>
              <a:t>Cloud Technologies and Mechanisms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Remote Operation and Management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most tasks can be completed through </a:t>
            </a:r>
            <a:r>
              <a:rPr lang="en-AU" dirty="0" smtClean="0"/>
              <a:t>network-based:</a:t>
            </a:r>
          </a:p>
          <a:p>
            <a:pPr lvl="1"/>
            <a:r>
              <a:rPr lang="en-AU" sz="2800" u="sng" dirty="0" smtClean="0"/>
              <a:t>remote consoles</a:t>
            </a:r>
            <a:endParaRPr lang="en-AU" sz="2800" dirty="0" smtClean="0"/>
          </a:p>
          <a:p>
            <a:pPr lvl="1"/>
            <a:r>
              <a:rPr lang="en-AU" sz="2800" u="sng" dirty="0" smtClean="0"/>
              <a:t>management systems</a:t>
            </a:r>
            <a:endParaRPr lang="en-AU" sz="2800" u="sng" dirty="0"/>
          </a:p>
          <a:p>
            <a:pPr marL="342900" lvl="1" indent="-342900">
              <a:buFont typeface="Arial"/>
              <a:buChar char="•"/>
            </a:pPr>
            <a:r>
              <a:rPr lang="en-AU" sz="2800" dirty="0"/>
              <a:t>For </a:t>
            </a:r>
            <a:r>
              <a:rPr lang="en-AU" sz="2800" dirty="0"/>
              <a:t>example, </a:t>
            </a:r>
            <a:r>
              <a:rPr lang="en-AU" sz="2800" dirty="0" err="1"/>
              <a:t>Vmware</a:t>
            </a:r>
            <a:r>
              <a:rPr lang="en-AU" sz="2800" dirty="0"/>
              <a:t> vSphere Web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1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High Availability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increased </a:t>
            </a:r>
            <a:r>
              <a:rPr lang="en-AU" u="sng" dirty="0" smtClean="0"/>
              <a:t>redundancy</a:t>
            </a:r>
            <a:r>
              <a:rPr lang="en-AU" dirty="0" smtClean="0"/>
              <a:t> used to sustain </a:t>
            </a:r>
            <a:r>
              <a:rPr lang="en-AU" dirty="0" smtClean="0"/>
              <a:t>availability</a:t>
            </a:r>
          </a:p>
          <a:p>
            <a:r>
              <a:rPr lang="en-AU" dirty="0" smtClean="0"/>
              <a:t>For example,</a:t>
            </a:r>
          </a:p>
          <a:p>
            <a:pPr lvl="1"/>
            <a:r>
              <a:rPr lang="en-AU" sz="2800" dirty="0" smtClean="0"/>
              <a:t>redundant UPS</a:t>
            </a:r>
          </a:p>
          <a:p>
            <a:pPr lvl="1"/>
            <a:r>
              <a:rPr lang="en-AU" sz="2800" dirty="0" smtClean="0"/>
              <a:t>cabling</a:t>
            </a:r>
          </a:p>
          <a:p>
            <a:pPr lvl="1"/>
            <a:r>
              <a:rPr lang="en-AU" sz="2800" dirty="0" smtClean="0"/>
              <a:t>environmental </a:t>
            </a:r>
            <a:r>
              <a:rPr lang="en-AU" sz="2800" dirty="0" smtClean="0"/>
              <a:t>control (air conditioning, fire control, etc</a:t>
            </a:r>
            <a:r>
              <a:rPr lang="en-AU" sz="2800" dirty="0" smtClean="0"/>
              <a:t>.)</a:t>
            </a:r>
          </a:p>
          <a:p>
            <a:pPr lvl="1"/>
            <a:r>
              <a:rPr lang="en-AU" sz="2800" dirty="0" smtClean="0"/>
              <a:t>communication links</a:t>
            </a:r>
          </a:p>
          <a:p>
            <a:pPr lvl="1"/>
            <a:r>
              <a:rPr lang="en-AU" sz="2800" dirty="0" smtClean="0"/>
              <a:t>clustered </a:t>
            </a:r>
            <a:r>
              <a:rPr lang="en-AU" sz="2800" dirty="0" smtClean="0"/>
              <a:t>hardware for load </a:t>
            </a:r>
            <a:r>
              <a:rPr lang="en-AU" sz="2800" dirty="0" smtClean="0"/>
              <a:t>balancing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6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Security-Aware </a:t>
            </a:r>
            <a:r>
              <a:rPr lang="en-AU" b="1" u="sng" dirty="0"/>
              <a:t>Design, Operation, and Management</a:t>
            </a:r>
            <a:r>
              <a:rPr lang="en-AU" dirty="0"/>
              <a:t>: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physical </a:t>
            </a:r>
            <a:r>
              <a:rPr lang="en-AU" dirty="0"/>
              <a:t>and logical </a:t>
            </a:r>
            <a:r>
              <a:rPr lang="en-AU" u="sng" dirty="0"/>
              <a:t>access control</a:t>
            </a:r>
            <a:r>
              <a:rPr lang="en-AU" dirty="0"/>
              <a:t> and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data </a:t>
            </a:r>
            <a:r>
              <a:rPr lang="en-AU" u="sng" dirty="0"/>
              <a:t>recovery</a:t>
            </a:r>
            <a:r>
              <a:rPr lang="en-AU" dirty="0"/>
              <a:t> </a:t>
            </a:r>
            <a:r>
              <a:rPr lang="en-AU" dirty="0" smtClean="0"/>
              <a:t>strategies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7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Facilities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u="sng" dirty="0" smtClean="0"/>
              <a:t>custom-designed facilities</a:t>
            </a:r>
            <a:r>
              <a:rPr lang="en-AU" dirty="0" smtClean="0"/>
              <a:t> outfitted with specialised computing, storage, and network equipment, including several functional areas, power supplies, cabling, environmental control stations,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u="sng" dirty="0" smtClean="0"/>
              <a:t>Computing Hardware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standardised </a:t>
            </a:r>
            <a:r>
              <a:rPr lang="en-AU" u="sng" dirty="0" smtClean="0"/>
              <a:t>commodity servers</a:t>
            </a:r>
            <a:r>
              <a:rPr lang="en-AU" dirty="0" smtClean="0"/>
              <a:t> with substantial computing power and storage capacity</a:t>
            </a:r>
          </a:p>
          <a:p>
            <a:pPr lvl="1"/>
            <a:r>
              <a:rPr lang="en-AU" sz="2800" u="sng" dirty="0" err="1" smtClean="0"/>
              <a:t>Rackmount</a:t>
            </a:r>
            <a:r>
              <a:rPr lang="en-AU" sz="2800" dirty="0" smtClean="0"/>
              <a:t> form factor supporting standardised racks with interconnects for power, network, and internal cooling</a:t>
            </a:r>
          </a:p>
          <a:p>
            <a:pPr lvl="1"/>
            <a:r>
              <a:rPr lang="en-AU" sz="2800" dirty="0" smtClean="0"/>
              <a:t>Support for </a:t>
            </a:r>
            <a:r>
              <a:rPr lang="en-AU" sz="2800" u="sng" dirty="0" smtClean="0"/>
              <a:t>different hardware</a:t>
            </a:r>
            <a:r>
              <a:rPr lang="en-AU" sz="2800" dirty="0" smtClean="0"/>
              <a:t> processing architecture, e.g., x86-32, x86-64, RISC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4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Power-efficient </a:t>
            </a:r>
            <a:r>
              <a:rPr lang="en-AU" sz="2800" u="sng" dirty="0" smtClean="0"/>
              <a:t>multi-core CPU</a:t>
            </a:r>
            <a:r>
              <a:rPr lang="en-AU" sz="2800" dirty="0" smtClean="0"/>
              <a:t> architectures</a:t>
            </a:r>
          </a:p>
          <a:p>
            <a:pPr lvl="1"/>
            <a:r>
              <a:rPr lang="en-AU" sz="2800" u="sng" dirty="0" smtClean="0"/>
              <a:t>Redundant and hot-swappable components</a:t>
            </a:r>
            <a:r>
              <a:rPr lang="en-AU" sz="2800" dirty="0" smtClean="0"/>
              <a:t>, </a:t>
            </a:r>
            <a:br>
              <a:rPr lang="en-AU" sz="2800" dirty="0" smtClean="0"/>
            </a:br>
            <a:r>
              <a:rPr lang="en-AU" sz="2800" dirty="0" smtClean="0"/>
              <a:t>e.g., hard disks, power supplies, network interfaces, storage cards</a:t>
            </a:r>
          </a:p>
          <a:p>
            <a:pPr lvl="1"/>
            <a:r>
              <a:rPr lang="en-AU" sz="2800" u="sng" dirty="0" smtClean="0"/>
              <a:t>Blade server</a:t>
            </a:r>
            <a:r>
              <a:rPr lang="en-AU" sz="2800" dirty="0" smtClean="0"/>
              <a:t> architectures for improved interconnection and reduced physical space/power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30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u="sng" dirty="0" smtClean="0"/>
              <a:t>Storage Hardware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specialised storage systems to maintain </a:t>
            </a:r>
            <a:r>
              <a:rPr lang="en-AU" u="sng" dirty="0" smtClean="0"/>
              <a:t>enormous amounts of digital information</a:t>
            </a:r>
          </a:p>
          <a:p>
            <a:pPr lvl="1"/>
            <a:r>
              <a:rPr lang="en-AU" sz="2800" u="sng" dirty="0" smtClean="0"/>
              <a:t>Hard Disk Arrays</a:t>
            </a:r>
            <a:r>
              <a:rPr lang="en-AU" sz="2800" dirty="0" smtClean="0"/>
              <a:t>: divide and replicate data among multiple physical drives, increasing performance and redundancy</a:t>
            </a:r>
            <a:r>
              <a:rPr lang="en-AU" sz="2800" dirty="0"/>
              <a:t> </a:t>
            </a:r>
            <a:r>
              <a:rPr lang="en-AU" sz="2800" dirty="0" smtClean="0"/>
              <a:t>(RAID)</a:t>
            </a:r>
          </a:p>
          <a:p>
            <a:pPr lvl="1"/>
            <a:r>
              <a:rPr lang="en-AU" sz="2800" u="sng" dirty="0" smtClean="0"/>
              <a:t>I/O Caching</a:t>
            </a:r>
            <a:r>
              <a:rPr lang="en-AU" sz="2800" dirty="0" smtClean="0"/>
              <a:t>: disk array controllers enhance disk access times and performance by data caching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u="sng" dirty="0" smtClean="0"/>
              <a:t>Hot-Swappable Hard Disks</a:t>
            </a:r>
            <a:r>
              <a:rPr lang="en-AU" sz="2800" dirty="0" smtClean="0"/>
              <a:t>: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can </a:t>
            </a:r>
            <a:r>
              <a:rPr lang="en-AU" sz="2800" dirty="0" smtClean="0"/>
              <a:t>removed/replace disks in arrays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i="1" dirty="0" smtClean="0">
                <a:solidFill>
                  <a:srgbClr val="0070C0"/>
                </a:solidFill>
              </a:rPr>
              <a:t>without </a:t>
            </a:r>
            <a:r>
              <a:rPr lang="en-AU" sz="2800" i="1" dirty="0" smtClean="0">
                <a:solidFill>
                  <a:srgbClr val="0070C0"/>
                </a:solidFill>
              </a:rPr>
              <a:t>requiring powering down</a:t>
            </a:r>
          </a:p>
          <a:p>
            <a:pPr lvl="1"/>
            <a:r>
              <a:rPr lang="en-AU" sz="2800" u="sng" dirty="0" smtClean="0"/>
              <a:t>Storage Virtualization</a:t>
            </a:r>
            <a:r>
              <a:rPr lang="en-AU" sz="2800" dirty="0" smtClean="0"/>
              <a:t>: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using </a:t>
            </a:r>
            <a:r>
              <a:rPr lang="en-AU" sz="2800" dirty="0" smtClean="0"/>
              <a:t>virtualized hard disks and storage sharing</a:t>
            </a:r>
          </a:p>
          <a:p>
            <a:pPr lvl="1"/>
            <a:r>
              <a:rPr lang="en-AU" sz="2800" u="sng" dirty="0" smtClean="0"/>
              <a:t>Fast Data Replication Mechanisms</a:t>
            </a:r>
            <a:r>
              <a:rPr lang="en-AU" sz="2800" dirty="0" smtClean="0"/>
              <a:t>: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snapshotting </a:t>
            </a:r>
            <a:r>
              <a:rPr lang="en-AU" sz="2800" dirty="0" smtClean="0"/>
              <a:t>and volume cloning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4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u="sng" dirty="0" smtClean="0"/>
              <a:t>Storage Area Networks</a:t>
            </a:r>
            <a:r>
              <a:rPr lang="en-AU" sz="2800" dirty="0" smtClean="0"/>
              <a:t> (SANs):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physical </a:t>
            </a:r>
            <a:r>
              <a:rPr lang="en-AU" sz="2800" dirty="0" smtClean="0"/>
              <a:t>data storage media connected through a </a:t>
            </a:r>
            <a:br>
              <a:rPr lang="en-AU" sz="2800" dirty="0" smtClean="0"/>
            </a:br>
            <a:r>
              <a:rPr lang="en-AU" sz="2800" i="1" dirty="0">
                <a:solidFill>
                  <a:srgbClr val="0070C0"/>
                </a:solidFill>
              </a:rPr>
              <a:t>dedicated network </a:t>
            </a:r>
            <a:r>
              <a:rPr lang="en-AU" sz="2800" dirty="0" smtClean="0"/>
              <a:t>providing </a:t>
            </a:r>
            <a:br>
              <a:rPr lang="en-AU" sz="2800" dirty="0" smtClean="0"/>
            </a:br>
            <a:r>
              <a:rPr lang="en-AU" sz="2800" i="1" dirty="0">
                <a:solidFill>
                  <a:srgbClr val="0070C0"/>
                </a:solidFill>
              </a:rPr>
              <a:t>block-level data storage</a:t>
            </a:r>
          </a:p>
          <a:p>
            <a:pPr lvl="1"/>
            <a:r>
              <a:rPr lang="en-AU" sz="2800" u="sng" dirty="0" smtClean="0"/>
              <a:t>Network-Attached Storage</a:t>
            </a:r>
            <a:r>
              <a:rPr lang="en-AU" sz="2800" dirty="0" smtClean="0"/>
              <a:t> (NASs): </a:t>
            </a:r>
            <a:br>
              <a:rPr lang="en-AU" sz="2800" dirty="0" smtClean="0"/>
            </a:br>
            <a:r>
              <a:rPr lang="en-AU" sz="2800" dirty="0" smtClean="0"/>
              <a:t>containing and managing </a:t>
            </a:r>
            <a:br>
              <a:rPr lang="en-AU" sz="2800" dirty="0" smtClean="0"/>
            </a:br>
            <a:r>
              <a:rPr lang="en-AU" sz="2800" i="1" dirty="0">
                <a:solidFill>
                  <a:srgbClr val="0070C0"/>
                </a:solidFill>
              </a:rPr>
              <a:t>hard drive arrays </a:t>
            </a:r>
            <a:r>
              <a:rPr lang="en-AU" sz="2800" dirty="0" smtClean="0"/>
              <a:t>and a network providing </a:t>
            </a:r>
            <a:br>
              <a:rPr lang="en-AU" sz="2800" dirty="0" smtClean="0"/>
            </a:br>
            <a:r>
              <a:rPr lang="en-AU" sz="2800" i="1" dirty="0">
                <a:solidFill>
                  <a:srgbClr val="0070C0"/>
                </a:solidFill>
              </a:rPr>
              <a:t>file-centric data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Network Hardware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extensive networks to provide multiple levels of connectivity</a:t>
            </a:r>
          </a:p>
          <a:p>
            <a:pPr lvl="1"/>
            <a:r>
              <a:rPr lang="en-AU" sz="2800" u="sng" dirty="0" smtClean="0"/>
              <a:t>Carrier and External Networks Interconnection</a:t>
            </a:r>
            <a:r>
              <a:rPr lang="en-AU" sz="2800" dirty="0" smtClean="0"/>
              <a:t>: connectivity between external WAN and data centre’s LAN, firewalls, VPNs, etc.</a:t>
            </a:r>
          </a:p>
          <a:p>
            <a:pPr lvl="1"/>
            <a:r>
              <a:rPr lang="en-AU" sz="2800" u="sng" dirty="0" smtClean="0"/>
              <a:t>Web-Tier Load Balancing and Acceleration</a:t>
            </a:r>
            <a:r>
              <a:rPr lang="en-AU" sz="2800" dirty="0" smtClean="0"/>
              <a:t>: </a:t>
            </a:r>
            <a:br>
              <a:rPr lang="en-AU" sz="2800" dirty="0" smtClean="0"/>
            </a:br>
            <a:r>
              <a:rPr lang="en-AU" sz="2800" dirty="0" smtClean="0"/>
              <a:t>pre-processors, encryption/decryption appliances, Layer 7/content-aware routing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4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637338" algn="l"/>
              </a:tabLst>
            </a:pPr>
            <a:r>
              <a:rPr lang="en-AU" dirty="0" smtClean="0"/>
              <a:t>Data Centre Technology (Chapter 5)</a:t>
            </a:r>
          </a:p>
          <a:p>
            <a:pPr lvl="1">
              <a:tabLst>
                <a:tab pos="6637338" algn="l"/>
              </a:tabLst>
            </a:pPr>
            <a:r>
              <a:rPr lang="en-AU" sz="2800" dirty="0" smtClean="0"/>
              <a:t>Modern </a:t>
            </a:r>
            <a:r>
              <a:rPr lang="en-AU" sz="2800" dirty="0"/>
              <a:t>Data </a:t>
            </a:r>
            <a:r>
              <a:rPr lang="en-AU" sz="2800" dirty="0" smtClean="0"/>
              <a:t>Centres</a:t>
            </a:r>
          </a:p>
          <a:p>
            <a:pPr lvl="1">
              <a:tabLst>
                <a:tab pos="6637338" algn="l"/>
              </a:tabLst>
            </a:pPr>
            <a:r>
              <a:rPr lang="en-AU" sz="2800" dirty="0" smtClean="0"/>
              <a:t>Technologies </a:t>
            </a:r>
            <a:r>
              <a:rPr lang="en-AU" sz="2800" dirty="0"/>
              <a:t>and </a:t>
            </a:r>
            <a:r>
              <a:rPr lang="en-AU" sz="2800" dirty="0" smtClean="0"/>
              <a:t>Components</a:t>
            </a:r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 smtClean="0"/>
              <a:t>LAN Fabric</a:t>
            </a:r>
            <a:r>
              <a:rPr lang="en-AU" sz="2800" dirty="0" smtClean="0"/>
              <a:t>: high performance and redundant connectivity for all data centre IT resources (usually 10Gbps+)</a:t>
            </a:r>
          </a:p>
          <a:p>
            <a:pPr lvl="1"/>
            <a:r>
              <a:rPr lang="en-AU" sz="2800" u="sng" dirty="0" smtClean="0"/>
              <a:t>SAN Fabric</a:t>
            </a:r>
            <a:r>
              <a:rPr lang="en-AU" sz="2800" dirty="0" smtClean="0"/>
              <a:t>: used in SANs, usually Fibre Channel (FC), Fibre Channel over Ethernet (</a:t>
            </a:r>
            <a:r>
              <a:rPr lang="en-AU" sz="2800" dirty="0" err="1" smtClean="0"/>
              <a:t>FCoE</a:t>
            </a:r>
            <a:r>
              <a:rPr lang="en-AU" sz="2800" dirty="0" smtClean="0"/>
              <a:t>), or </a:t>
            </a:r>
            <a:r>
              <a:rPr lang="en-AU" sz="2800" dirty="0" err="1" smtClean="0"/>
              <a:t>InfiniBand</a:t>
            </a:r>
            <a:endParaRPr lang="en-AU" sz="2800" dirty="0" smtClean="0"/>
          </a:p>
          <a:p>
            <a:pPr lvl="1"/>
            <a:r>
              <a:rPr lang="en-AU" sz="2800" u="sng" dirty="0" smtClean="0"/>
              <a:t>NAS Gateways</a:t>
            </a:r>
            <a:r>
              <a:rPr lang="en-AU" sz="2800" dirty="0" smtClean="0"/>
              <a:t>: attachment points for NAS devices and facilitates data transmission between SAN and NAS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4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6637338" algn="l"/>
              </a:tabLst>
            </a:pPr>
            <a:r>
              <a:rPr lang="en-AU" dirty="0"/>
              <a:t>Data Centre Technology (Chapter 5)</a:t>
            </a:r>
          </a:p>
          <a:p>
            <a:pPr lvl="1">
              <a:tabLst>
                <a:tab pos="6637338" algn="l"/>
              </a:tabLst>
            </a:pPr>
            <a:r>
              <a:rPr lang="en-AU" sz="2800" dirty="0"/>
              <a:t>Modern Data Centres</a:t>
            </a:r>
          </a:p>
          <a:p>
            <a:pPr lvl="1">
              <a:tabLst>
                <a:tab pos="6637338" algn="l"/>
              </a:tabLst>
            </a:pPr>
            <a:r>
              <a:rPr lang="en-AU" sz="2800" dirty="0"/>
              <a:t>Technologies and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637338" algn="l"/>
              </a:tabLst>
            </a:pPr>
            <a:endParaRPr lang="en-AU" sz="2400" dirty="0" smtClean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 smtClean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 smtClean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 smtClean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/>
          </a:p>
          <a:p>
            <a:pPr marL="0" indent="0">
              <a:buNone/>
              <a:tabLst>
                <a:tab pos="6637338" algn="l"/>
              </a:tabLst>
            </a:pPr>
            <a:endParaRPr lang="en-AU" sz="2400" dirty="0" smtClean="0"/>
          </a:p>
          <a:p>
            <a:pPr marL="0" indent="0" algn="ctr">
              <a:buNone/>
              <a:tabLst>
                <a:tab pos="6637338" algn="l"/>
              </a:tabLst>
            </a:pPr>
            <a:r>
              <a:rPr lang="en-AU" sz="1800" dirty="0" smtClean="0"/>
              <a:t>https</a:t>
            </a:r>
            <a:r>
              <a:rPr lang="en-AU" sz="1800" dirty="0"/>
              <a:t>://</a:t>
            </a:r>
            <a:r>
              <a:rPr lang="en-AU" sz="1800" dirty="0" smtClean="0"/>
              <a:t>www.youtube.com/watch?v=avP5d16wEp0</a:t>
            </a:r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Modern Data </a:t>
            </a:r>
            <a:r>
              <a:rPr lang="en-AU" dirty="0" smtClean="0"/>
              <a:t>Centres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5109"/>
            <a:ext cx="8229600" cy="38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Modern Data Centres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00" y="1598983"/>
            <a:ext cx="5995800" cy="45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specialised </a:t>
            </a:r>
            <a:r>
              <a:rPr lang="en-AU" dirty="0"/>
              <a:t>IT infrastructure housing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servers</a:t>
            </a:r>
            <a:r>
              <a:rPr lang="en-AU" dirty="0"/>
              <a:t>, </a:t>
            </a:r>
            <a:r>
              <a:rPr lang="en-AU" u="sng" dirty="0"/>
              <a:t>databases</a:t>
            </a:r>
            <a:r>
              <a:rPr lang="en-AU" dirty="0"/>
              <a:t>, </a:t>
            </a:r>
            <a:r>
              <a:rPr lang="en-AU" u="sng" dirty="0"/>
              <a:t>networking</a:t>
            </a:r>
            <a:r>
              <a:rPr lang="en-AU" dirty="0"/>
              <a:t>,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telecommunication </a:t>
            </a:r>
            <a:r>
              <a:rPr lang="en-AU" u="sng" dirty="0"/>
              <a:t>devices</a:t>
            </a:r>
            <a:r>
              <a:rPr lang="en-AU" dirty="0"/>
              <a:t>, and </a:t>
            </a:r>
            <a:r>
              <a:rPr lang="en-AU" u="sng" dirty="0"/>
              <a:t>software systems</a:t>
            </a:r>
          </a:p>
          <a:p>
            <a:pPr lvl="1"/>
            <a:r>
              <a:rPr lang="en-AU" sz="2800" dirty="0"/>
              <a:t>Grouping of IT resources </a:t>
            </a:r>
            <a:r>
              <a:rPr lang="en-AU" sz="2800" dirty="0" smtClean="0"/>
              <a:t>enables:</a:t>
            </a:r>
          </a:p>
          <a:p>
            <a:pPr lvl="2"/>
            <a:r>
              <a:rPr lang="en-AU" sz="2800" u="sng" dirty="0" smtClean="0"/>
              <a:t>power sharing</a:t>
            </a:r>
          </a:p>
          <a:p>
            <a:pPr lvl="2"/>
            <a:r>
              <a:rPr lang="en-AU" sz="2800" u="sng" dirty="0" smtClean="0"/>
              <a:t>higher </a:t>
            </a:r>
            <a:r>
              <a:rPr lang="en-AU" sz="2800" u="sng" dirty="0"/>
              <a:t>efficiency</a:t>
            </a:r>
            <a:r>
              <a:rPr lang="en-AU" sz="2800" dirty="0"/>
              <a:t> in shared IT resource </a:t>
            </a:r>
            <a:r>
              <a:rPr lang="en-AU" sz="2800" dirty="0" smtClean="0"/>
              <a:t>usage</a:t>
            </a:r>
          </a:p>
          <a:p>
            <a:pPr lvl="2"/>
            <a:r>
              <a:rPr lang="en-AU" sz="2800" u="sng" dirty="0" smtClean="0"/>
              <a:t>improved </a:t>
            </a:r>
            <a:r>
              <a:rPr lang="en-AU" sz="2800" u="sng" dirty="0"/>
              <a:t>accessibility</a:t>
            </a:r>
            <a:r>
              <a:rPr lang="en-AU" sz="2800" dirty="0"/>
              <a:t> for IT personnel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Modern Data Centres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7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Virtualization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Standardisation and Modularity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Automation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Remote Operation and Management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High Availability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Security-Aware Design, Operation, and Management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Facilities</a:t>
            </a: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Computing </a:t>
            </a:r>
            <a:r>
              <a:rPr lang="en-AU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Storage Hardware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Network Hardware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4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Virtualization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rather than direct usage of physical IT resources, </a:t>
            </a:r>
            <a:r>
              <a:rPr lang="en-AU" u="sng" dirty="0" smtClean="0"/>
              <a:t>virtualization platforms present an abstraction of physical resources</a:t>
            </a:r>
            <a:r>
              <a:rPr lang="en-AU" dirty="0" smtClean="0"/>
              <a:t> that are </a:t>
            </a:r>
            <a:r>
              <a:rPr lang="en-AU" b="1" u="sng" dirty="0" smtClean="0"/>
              <a:t>easier to</a:t>
            </a:r>
            <a:r>
              <a:rPr lang="en-AU" dirty="0" smtClean="0"/>
              <a:t>:</a:t>
            </a:r>
          </a:p>
          <a:p>
            <a:pPr lvl="1"/>
            <a:r>
              <a:rPr lang="en-AU" sz="2800" u="sng" dirty="0" smtClean="0"/>
              <a:t>allocate</a:t>
            </a:r>
          </a:p>
          <a:p>
            <a:pPr lvl="1"/>
            <a:r>
              <a:rPr lang="en-AU" sz="2800" u="sng" dirty="0" smtClean="0"/>
              <a:t>operate</a:t>
            </a:r>
          </a:p>
          <a:p>
            <a:pPr lvl="1"/>
            <a:r>
              <a:rPr lang="en-AU" sz="2800" u="sng" dirty="0" smtClean="0"/>
              <a:t>release</a:t>
            </a:r>
          </a:p>
          <a:p>
            <a:pPr lvl="1"/>
            <a:r>
              <a:rPr lang="en-AU" sz="2800" u="sng" dirty="0" smtClean="0"/>
              <a:t>monitor</a:t>
            </a:r>
          </a:p>
          <a:p>
            <a:pPr lvl="1"/>
            <a:r>
              <a:rPr lang="en-AU" sz="2800" u="sng" dirty="0" smtClean="0"/>
              <a:t>control</a:t>
            </a:r>
            <a:endParaRPr lang="en-AU" sz="28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9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Standardisation and Modularity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u="sng" dirty="0" smtClean="0"/>
              <a:t>commodity hardware and modular architectures</a:t>
            </a:r>
            <a:r>
              <a:rPr lang="en-AU" dirty="0" smtClean="0"/>
              <a:t> used as building blocks supports:</a:t>
            </a:r>
          </a:p>
          <a:p>
            <a:pPr lvl="1"/>
            <a:r>
              <a:rPr lang="en-AU" sz="2800" u="sng" dirty="0"/>
              <a:t>s</a:t>
            </a:r>
            <a:r>
              <a:rPr lang="en-AU" sz="2800" u="sng" dirty="0" smtClean="0"/>
              <a:t>calability</a:t>
            </a:r>
          </a:p>
          <a:p>
            <a:pPr lvl="1"/>
            <a:r>
              <a:rPr lang="en-AU" sz="2800" u="sng" dirty="0"/>
              <a:t>g</a:t>
            </a:r>
            <a:r>
              <a:rPr lang="en-AU" sz="2800" u="sng" dirty="0" smtClean="0"/>
              <a:t>rowth</a:t>
            </a:r>
          </a:p>
          <a:p>
            <a:pPr lvl="1"/>
            <a:r>
              <a:rPr lang="en-AU" sz="2800" u="sng" dirty="0"/>
              <a:t>s</a:t>
            </a:r>
            <a:r>
              <a:rPr lang="en-AU" sz="2800" u="sng" dirty="0" smtClean="0"/>
              <a:t>peedy hardware replacements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0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Automation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/>
              <a:t>without </a:t>
            </a:r>
            <a:r>
              <a:rPr lang="en-AU" dirty="0" smtClean="0"/>
              <a:t>supervision, </a:t>
            </a:r>
            <a:r>
              <a:rPr lang="en-AU" u="sng" dirty="0" smtClean="0"/>
              <a:t>specialised </a:t>
            </a:r>
            <a:r>
              <a:rPr lang="en-AU" u="sng" dirty="0" smtClean="0"/>
              <a:t>platforms </a:t>
            </a:r>
            <a:r>
              <a:rPr lang="en-AU" u="sng" dirty="0" smtClean="0"/>
              <a:t>automate</a:t>
            </a:r>
            <a:r>
              <a:rPr lang="en-AU" dirty="0" smtClean="0"/>
              <a:t> </a:t>
            </a:r>
            <a:r>
              <a:rPr lang="en-AU" dirty="0" smtClean="0"/>
              <a:t>tasks </a:t>
            </a:r>
            <a:r>
              <a:rPr lang="en-AU" dirty="0" smtClean="0"/>
              <a:t>including:</a:t>
            </a:r>
          </a:p>
          <a:p>
            <a:pPr lvl="1"/>
            <a:r>
              <a:rPr lang="en-AU" sz="2800" u="sng" dirty="0" smtClean="0"/>
              <a:t>provisioning</a:t>
            </a:r>
          </a:p>
          <a:p>
            <a:pPr lvl="1"/>
            <a:r>
              <a:rPr lang="en-AU" sz="2800" u="sng" dirty="0" smtClean="0"/>
              <a:t>configuration</a:t>
            </a:r>
          </a:p>
          <a:p>
            <a:pPr lvl="1"/>
            <a:r>
              <a:rPr lang="en-AU" sz="2800" u="sng" dirty="0" smtClean="0"/>
              <a:t>patching</a:t>
            </a:r>
          </a:p>
          <a:p>
            <a:pPr lvl="1"/>
            <a:r>
              <a:rPr lang="en-AU" sz="2800" u="sng" dirty="0" smtClean="0"/>
              <a:t>monitoring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Technologies and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7,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17306</TotalTime>
  <Words>375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Cloud Computing Unit</vt:lpstr>
      <vt:lpstr>SIT113 Cloud Computing and Virtualisation</vt:lpstr>
      <vt:lpstr>Outline</vt:lpstr>
      <vt:lpstr>Modern Data Centres</vt:lpstr>
      <vt:lpstr>Modern Data Centres</vt:lpstr>
      <vt:lpstr>Modern Data Centres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Technologies and Components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150</cp:revision>
  <dcterms:created xsi:type="dcterms:W3CDTF">2015-02-02T02:30:31Z</dcterms:created>
  <dcterms:modified xsi:type="dcterms:W3CDTF">2018-04-22T23:55:47Z</dcterms:modified>
</cp:coreProperties>
</file>