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30" r:id="rId4"/>
    <p:sldId id="292" r:id="rId5"/>
    <p:sldId id="349" r:id="rId6"/>
    <p:sldId id="293" r:id="rId7"/>
    <p:sldId id="350" r:id="rId8"/>
    <p:sldId id="294" r:id="rId9"/>
    <p:sldId id="351" r:id="rId10"/>
    <p:sldId id="295" r:id="rId11"/>
    <p:sldId id="352" r:id="rId12"/>
    <p:sldId id="338" r:id="rId13"/>
    <p:sldId id="353" r:id="rId14"/>
    <p:sldId id="296" r:id="rId15"/>
    <p:sldId id="354" r:id="rId16"/>
    <p:sldId id="340" r:id="rId17"/>
    <p:sldId id="297" r:id="rId18"/>
    <p:sldId id="331" r:id="rId19"/>
    <p:sldId id="355" r:id="rId20"/>
    <p:sldId id="298" r:id="rId21"/>
    <p:sldId id="299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9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4/24/2018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4/24/2018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SIT113</a:t>
            </a:r>
            <a:br>
              <a:rPr lang="en-AU" dirty="0" smtClean="0"/>
            </a:br>
            <a:r>
              <a:rPr lang="en-AU" dirty="0" smtClean="0"/>
              <a:t>Cloud Computing and Virtualisation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7, Class 2</a:t>
            </a:r>
          </a:p>
          <a:p>
            <a:r>
              <a:rPr lang="en-AU" dirty="0" smtClean="0"/>
              <a:t>Cloud </a:t>
            </a:r>
            <a:r>
              <a:rPr lang="en-AU" dirty="0"/>
              <a:t>Technologies and Mechanisms</a:t>
            </a:r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40" y="1740310"/>
            <a:ext cx="6876117" cy="42376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Pay-Per-Use 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63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measures cloud-based IT resource usage </a:t>
            </a:r>
            <a:r>
              <a:rPr lang="en-AU" dirty="0" smtClean="0"/>
              <a:t>for</a:t>
            </a:r>
            <a:br>
              <a:rPr lang="en-AU" dirty="0" smtClean="0"/>
            </a:br>
            <a:r>
              <a:rPr lang="en-AU" u="sng" dirty="0" smtClean="0"/>
              <a:t>fee </a:t>
            </a:r>
            <a:r>
              <a:rPr lang="en-AU" u="sng" dirty="0"/>
              <a:t>calculations and billing </a:t>
            </a:r>
            <a:r>
              <a:rPr lang="en-AU" u="sng" dirty="0" smtClean="0"/>
              <a:t>purposes</a:t>
            </a:r>
            <a:endParaRPr lang="en-AU" dirty="0"/>
          </a:p>
          <a:p>
            <a:r>
              <a:rPr lang="en-AU" sz="2800" dirty="0" smtClean="0"/>
              <a:t>includes:</a:t>
            </a:r>
          </a:p>
          <a:p>
            <a:pPr lvl="1"/>
            <a:r>
              <a:rPr lang="en-AU" sz="2800" dirty="0" smtClean="0"/>
              <a:t>request/response message quantity</a:t>
            </a:r>
          </a:p>
          <a:p>
            <a:pPr lvl="1"/>
            <a:r>
              <a:rPr lang="en-AU" sz="2800" dirty="0" smtClean="0"/>
              <a:t>transmitted data volume</a:t>
            </a:r>
          </a:p>
          <a:p>
            <a:pPr lvl="1"/>
            <a:r>
              <a:rPr lang="en-AU" sz="2800" dirty="0" smtClean="0"/>
              <a:t>bandwidth (data transfer rate)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Pay-Per-Use 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72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29" y="1693730"/>
            <a:ext cx="6896546" cy="45154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Audit 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50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collects </a:t>
            </a:r>
            <a:r>
              <a:rPr lang="en-AU" dirty="0" smtClean="0"/>
              <a:t>data (</a:t>
            </a:r>
            <a:r>
              <a:rPr lang="en-AU" u="sng" dirty="0" smtClean="0"/>
              <a:t>audit </a:t>
            </a:r>
            <a:r>
              <a:rPr lang="en-AU" u="sng" dirty="0"/>
              <a:t>tracking </a:t>
            </a:r>
            <a:r>
              <a:rPr lang="en-AU" u="sng" dirty="0" smtClean="0"/>
              <a:t>data</a:t>
            </a:r>
            <a:r>
              <a:rPr lang="en-AU" dirty="0" smtClean="0"/>
              <a:t>) </a:t>
            </a:r>
            <a:r>
              <a:rPr lang="en-AU" dirty="0"/>
              <a:t>for </a:t>
            </a:r>
            <a:r>
              <a:rPr lang="en-AU" dirty="0" smtClean="0"/>
              <a:t>networks and </a:t>
            </a:r>
            <a:br>
              <a:rPr lang="en-AU" dirty="0" smtClean="0"/>
            </a:br>
            <a:r>
              <a:rPr lang="en-AU" dirty="0" smtClean="0"/>
              <a:t>IT resources in </a:t>
            </a:r>
            <a:r>
              <a:rPr lang="en-AU" dirty="0"/>
              <a:t>support of </a:t>
            </a:r>
            <a:r>
              <a:rPr lang="en-AU" u="sng" dirty="0"/>
              <a:t>regulatory and contractual obligations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Audit 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12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37" y="1600200"/>
            <a:ext cx="5060525" cy="4525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Failover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55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u="sng" dirty="0" smtClean="0"/>
              <a:t>increases </a:t>
            </a:r>
            <a:r>
              <a:rPr lang="en-AU" u="sng" dirty="0"/>
              <a:t>reliability and availability</a:t>
            </a:r>
            <a:r>
              <a:rPr lang="en-AU" dirty="0"/>
              <a:t> of </a:t>
            </a:r>
            <a:r>
              <a:rPr lang="en-AU" dirty="0" smtClean="0"/>
              <a:t>IT </a:t>
            </a:r>
            <a:r>
              <a:rPr lang="en-AU" dirty="0"/>
              <a:t>resources through redundancy</a:t>
            </a:r>
          </a:p>
          <a:p>
            <a:pPr lvl="1"/>
            <a:r>
              <a:rPr lang="en-AU" sz="2800" u="sng" dirty="0" smtClean="0"/>
              <a:t>Automatically switches over to a redundant</a:t>
            </a:r>
            <a:r>
              <a:rPr lang="en-AU" sz="2800" dirty="0" smtClean="0"/>
              <a:t> or standby IT resource instance when currently active IT resource becomes unavailable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Failover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41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3000" dirty="0" smtClean="0"/>
              <a:t>Approaches:</a:t>
            </a:r>
          </a:p>
          <a:p>
            <a:pPr lvl="2"/>
            <a:r>
              <a:rPr lang="en-AU" sz="2600" u="sng" dirty="0" smtClean="0"/>
              <a:t>Active-Active</a:t>
            </a:r>
            <a:r>
              <a:rPr lang="en-AU" sz="2600" dirty="0" smtClean="0"/>
              <a:t>: </a:t>
            </a:r>
            <a:br>
              <a:rPr lang="en-AU" sz="2600" dirty="0" smtClean="0"/>
            </a:br>
            <a:r>
              <a:rPr lang="en-AU" sz="2600" dirty="0" smtClean="0"/>
              <a:t>redundant IT resources actively serving workload synchronously using load balancing</a:t>
            </a:r>
          </a:p>
          <a:p>
            <a:pPr lvl="2"/>
            <a:r>
              <a:rPr lang="en-AU" sz="2600" u="sng" dirty="0" smtClean="0"/>
              <a:t>Acti</a:t>
            </a:r>
            <a:r>
              <a:rPr lang="en-AU" sz="2600" u="sng" dirty="0"/>
              <a:t>ve-Pass</a:t>
            </a:r>
            <a:r>
              <a:rPr lang="en-AU" sz="2600" u="sng" dirty="0" smtClean="0"/>
              <a:t>ive</a:t>
            </a:r>
            <a:r>
              <a:rPr lang="en-AU" sz="2600" dirty="0" smtClean="0"/>
              <a:t>: </a:t>
            </a:r>
            <a:br>
              <a:rPr lang="en-AU" sz="2600" dirty="0" smtClean="0"/>
            </a:br>
            <a:r>
              <a:rPr lang="en-AU" sz="2600" dirty="0" smtClean="0"/>
              <a:t>standby or inactive </a:t>
            </a:r>
            <a:r>
              <a:rPr lang="en-AU" sz="2600" dirty="0"/>
              <a:t>IT resources activated </a:t>
            </a:r>
            <a:r>
              <a:rPr lang="en-AU" sz="2600" dirty="0" smtClean="0"/>
              <a:t>upon failure of active IT resource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Failover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5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fundamental part of virtualization </a:t>
            </a:r>
            <a:r>
              <a:rPr lang="en-AU" dirty="0" smtClean="0"/>
              <a:t>infrastructure</a:t>
            </a:r>
          </a:p>
          <a:p>
            <a:pPr>
              <a:lnSpc>
                <a:spcPct val="80000"/>
              </a:lnSpc>
            </a:pPr>
            <a:r>
              <a:rPr lang="en-AU" dirty="0" smtClean="0"/>
              <a:t>generates </a:t>
            </a:r>
            <a:r>
              <a:rPr lang="en-AU" dirty="0"/>
              <a:t>virtual server instances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Hypervisor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71" y="2556387"/>
            <a:ext cx="646893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0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36" y="2349909"/>
            <a:ext cx="3866880" cy="29001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Cluster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6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u="sng" dirty="0"/>
              <a:t>geographically diverse</a:t>
            </a:r>
            <a:r>
              <a:rPr lang="en-AU" dirty="0"/>
              <a:t> cloud-based IT resources are combined into groups to </a:t>
            </a:r>
            <a:r>
              <a:rPr lang="en-AU" u="sng" dirty="0"/>
              <a:t>improve </a:t>
            </a:r>
            <a:r>
              <a:rPr lang="en-AU" u="sng" dirty="0" smtClean="0"/>
              <a:t>allocation </a:t>
            </a:r>
            <a:r>
              <a:rPr lang="en-AU" u="sng" dirty="0"/>
              <a:t>and </a:t>
            </a:r>
            <a:r>
              <a:rPr lang="en-AU" u="sng" dirty="0" smtClean="0"/>
              <a:t>performance</a:t>
            </a:r>
            <a:r>
              <a:rPr lang="en-AU" dirty="0" smtClean="0"/>
              <a:t>, </a:t>
            </a:r>
            <a:r>
              <a:rPr lang="en-AU" dirty="0"/>
              <a:t>examples:</a:t>
            </a:r>
          </a:p>
          <a:p>
            <a:pPr lvl="1"/>
            <a:r>
              <a:rPr lang="en-AU" u="sng" dirty="0" smtClean="0"/>
              <a:t>Server Cluster</a:t>
            </a:r>
            <a:r>
              <a:rPr lang="en-AU" dirty="0" smtClean="0"/>
              <a:t>: physical or virtual servers clustered to increase performance and availability</a:t>
            </a:r>
          </a:p>
          <a:p>
            <a:pPr lvl="1"/>
            <a:r>
              <a:rPr lang="en-AU" u="sng" dirty="0" smtClean="0"/>
              <a:t>Database Cluster</a:t>
            </a:r>
            <a:r>
              <a:rPr lang="en-AU" dirty="0" smtClean="0"/>
              <a:t>: improve data availability by synchronising data stored in different devices</a:t>
            </a:r>
          </a:p>
          <a:p>
            <a:pPr lvl="1"/>
            <a:r>
              <a:rPr lang="en-AU" u="sng" dirty="0" smtClean="0"/>
              <a:t>Large Dataset Cluster</a:t>
            </a:r>
            <a:r>
              <a:rPr lang="en-AU" dirty="0" smtClean="0"/>
              <a:t>: implement data partitioning and distribution to efficiently divide large data sets without compromising data integrity or computing accuracy</a:t>
            </a:r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Cluster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3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Cloud Mechanisms</a:t>
            </a:r>
          </a:p>
          <a:p>
            <a:pPr lvl="1">
              <a:tabLst>
                <a:tab pos="2692400" algn="l"/>
                <a:tab pos="6637338" algn="l"/>
              </a:tabLst>
            </a:pPr>
            <a:r>
              <a:rPr lang="en-AU" sz="2800" dirty="0" smtClean="0"/>
              <a:t>Specialised </a:t>
            </a:r>
            <a:r>
              <a:rPr lang="en-AU" sz="2800" dirty="0"/>
              <a:t>Cloud </a:t>
            </a:r>
            <a:r>
              <a:rPr lang="en-AU" sz="2800" dirty="0" smtClean="0"/>
              <a:t>Mechanisms (</a:t>
            </a:r>
            <a:r>
              <a:rPr lang="en-AU" sz="2800" dirty="0"/>
              <a:t>Chapter </a:t>
            </a:r>
            <a:r>
              <a:rPr lang="en-AU" sz="2800" dirty="0" smtClean="0"/>
              <a:t>8)</a:t>
            </a:r>
            <a:endParaRPr lang="en-AU" sz="2800" dirty="0"/>
          </a:p>
          <a:p>
            <a:pPr lvl="1">
              <a:tabLst>
                <a:tab pos="2692400" algn="l"/>
                <a:tab pos="6637338" algn="l"/>
              </a:tabLst>
            </a:pPr>
            <a:r>
              <a:rPr lang="en-AU" sz="2800" dirty="0" smtClean="0"/>
              <a:t>Cloud </a:t>
            </a:r>
            <a:r>
              <a:rPr lang="en-AU" sz="2800" dirty="0"/>
              <a:t>Management </a:t>
            </a:r>
            <a:r>
              <a:rPr lang="en-AU" sz="2800" dirty="0" smtClean="0"/>
              <a:t>Mechanisms (</a:t>
            </a:r>
            <a:r>
              <a:rPr lang="en-AU" sz="2800" dirty="0"/>
              <a:t>Chapter 9</a:t>
            </a:r>
            <a:r>
              <a:rPr lang="en-AU" sz="2800" dirty="0" smtClean="0"/>
              <a:t>)</a:t>
            </a: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AU" u="sng" dirty="0" smtClean="0"/>
          </a:p>
          <a:p>
            <a:pPr>
              <a:lnSpc>
                <a:spcPct val="80000"/>
              </a:lnSpc>
            </a:pPr>
            <a:endParaRPr lang="en-AU" u="sng" dirty="0"/>
          </a:p>
          <a:p>
            <a:pPr>
              <a:lnSpc>
                <a:spcPct val="80000"/>
              </a:lnSpc>
            </a:pPr>
            <a:endParaRPr lang="en-AU" u="sng" dirty="0" smtClean="0"/>
          </a:p>
          <a:p>
            <a:pPr>
              <a:lnSpc>
                <a:spcPct val="80000"/>
              </a:lnSpc>
            </a:pPr>
            <a:endParaRPr lang="en-AU" u="sng" dirty="0"/>
          </a:p>
          <a:p>
            <a:pPr>
              <a:lnSpc>
                <a:spcPct val="80000"/>
              </a:lnSpc>
            </a:pPr>
            <a:endParaRPr lang="en-AU" u="sng" dirty="0" smtClean="0"/>
          </a:p>
          <a:p>
            <a:pPr>
              <a:lnSpc>
                <a:spcPct val="80000"/>
              </a:lnSpc>
            </a:pPr>
            <a:endParaRPr lang="en-AU" u="sng" dirty="0"/>
          </a:p>
          <a:p>
            <a:pPr>
              <a:lnSpc>
                <a:spcPct val="80000"/>
              </a:lnSpc>
            </a:pPr>
            <a:endParaRPr lang="en-AU" u="sng" dirty="0" smtClean="0"/>
          </a:p>
          <a:p>
            <a:pPr>
              <a:lnSpc>
                <a:spcPct val="80000"/>
              </a:lnSpc>
            </a:pPr>
            <a:endParaRPr lang="en-AU" u="sng" dirty="0"/>
          </a:p>
          <a:p>
            <a:pPr>
              <a:lnSpc>
                <a:spcPct val="80000"/>
              </a:lnSpc>
            </a:pPr>
            <a:endParaRPr lang="en-AU" u="sng" dirty="0" smtClean="0"/>
          </a:p>
          <a:p>
            <a:pPr>
              <a:lnSpc>
                <a:spcPct val="80000"/>
              </a:lnSpc>
            </a:pPr>
            <a:r>
              <a:rPr lang="en-AU" u="sng" dirty="0" smtClean="0"/>
              <a:t>runtime </a:t>
            </a:r>
            <a:r>
              <a:rPr lang="en-AU" u="sng" dirty="0"/>
              <a:t>data transformation</a:t>
            </a:r>
            <a:r>
              <a:rPr lang="en-AU" dirty="0"/>
              <a:t> </a:t>
            </a:r>
            <a:r>
              <a:rPr lang="en-AU" dirty="0" smtClean="0"/>
              <a:t>to allow </a:t>
            </a:r>
            <a:r>
              <a:rPr lang="en-AU" dirty="0"/>
              <a:t>cloud services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u="sng" dirty="0" smtClean="0"/>
              <a:t>access </a:t>
            </a:r>
            <a:r>
              <a:rPr lang="en-AU" u="sng" dirty="0"/>
              <a:t>to a wider range</a:t>
            </a:r>
            <a:r>
              <a:rPr lang="en-AU" dirty="0"/>
              <a:t> of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cloud </a:t>
            </a:r>
            <a:r>
              <a:rPr lang="en-AU" dirty="0"/>
              <a:t>service consumer </a:t>
            </a:r>
            <a:r>
              <a:rPr lang="en-AU" u="sng" dirty="0"/>
              <a:t>programs and </a:t>
            </a:r>
            <a:r>
              <a:rPr lang="en-AU" u="sng" dirty="0" smtClean="0"/>
              <a:t>devices</a:t>
            </a:r>
            <a:endParaRPr lang="en-AU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Multi-Device Broker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36" y="1647825"/>
            <a:ext cx="3410043" cy="32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storage </a:t>
            </a:r>
            <a:r>
              <a:rPr lang="en-AU" dirty="0" smtClean="0"/>
              <a:t>device for </a:t>
            </a:r>
            <a:r>
              <a:rPr lang="en-AU" u="sng" dirty="0" smtClean="0"/>
              <a:t>storing state information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instead of caching state data in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State Management Database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66" y="1618329"/>
            <a:ext cx="5919731" cy="34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Remote Administration System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Resource Management System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SLA Management System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Billing Management </a:t>
            </a:r>
            <a:r>
              <a:rPr lang="en-AU" sz="2800" dirty="0" smtClean="0"/>
              <a:t>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Cloud Management Mechanisms (Chapter 9)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Part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u="sng" dirty="0" smtClean="0"/>
              <a:t>External configuration and administration</a:t>
            </a:r>
            <a:r>
              <a:rPr lang="en-AU" dirty="0" smtClean="0"/>
              <a:t> of cloud-based IT resources</a:t>
            </a:r>
          </a:p>
          <a:p>
            <a:r>
              <a:rPr lang="en-AU" dirty="0" smtClean="0"/>
              <a:t>Primarily two types of portal: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u="sng" dirty="0" smtClean="0"/>
              <a:t>Usage and Administration Portal</a:t>
            </a:r>
            <a:r>
              <a:rPr lang="en-AU" sz="2800" dirty="0" smtClean="0"/>
              <a:t>: </a:t>
            </a:r>
            <a:br>
              <a:rPr lang="en-AU" sz="2800" dirty="0" smtClean="0"/>
            </a:br>
            <a:r>
              <a:rPr lang="en-AU" sz="2800" u="sng" dirty="0" smtClean="0"/>
              <a:t>management controls</a:t>
            </a:r>
            <a:r>
              <a:rPr lang="en-AU" sz="2800" dirty="0" smtClean="0"/>
              <a:t> for IT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u="sng" dirty="0" smtClean="0"/>
              <a:t>Self-Service Portal</a:t>
            </a:r>
            <a:r>
              <a:rPr lang="en-AU" sz="2800" dirty="0" smtClean="0"/>
              <a:t>: a “shopping portal” allowing </a:t>
            </a:r>
            <a:r>
              <a:rPr lang="en-AU" sz="2800" u="sng" dirty="0" smtClean="0"/>
              <a:t>cloud consumers to choose</a:t>
            </a:r>
            <a:r>
              <a:rPr lang="en-AU" sz="2800" dirty="0" smtClean="0"/>
              <a:t> cloud-based IT resources for provisioning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Remote Administration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Part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2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000" dirty="0" smtClean="0"/>
              <a:t>Common </a:t>
            </a:r>
            <a:r>
              <a:rPr lang="en-AU" sz="3000" dirty="0"/>
              <a:t>tasks include:</a:t>
            </a:r>
          </a:p>
          <a:p>
            <a:pPr lvl="1"/>
            <a:r>
              <a:rPr lang="en-AU" sz="2800" u="sng" dirty="0" smtClean="0"/>
              <a:t>Configuring</a:t>
            </a:r>
            <a:r>
              <a:rPr lang="en-AU" sz="2800" dirty="0" smtClean="0"/>
              <a:t> cloud services</a:t>
            </a:r>
          </a:p>
          <a:p>
            <a:pPr lvl="1"/>
            <a:r>
              <a:rPr lang="en-AU" sz="2800" u="sng" dirty="0"/>
              <a:t>P</a:t>
            </a:r>
            <a:r>
              <a:rPr lang="en-AU" sz="2800" u="sng" dirty="0" smtClean="0"/>
              <a:t>rovisioning/releasing</a:t>
            </a:r>
            <a:r>
              <a:rPr lang="en-AU" sz="2800" dirty="0" smtClean="0"/>
              <a:t> IT resources</a:t>
            </a:r>
          </a:p>
          <a:p>
            <a:pPr lvl="1"/>
            <a:r>
              <a:rPr lang="en-AU" sz="2800" u="sng" dirty="0" smtClean="0"/>
              <a:t>Monitoring</a:t>
            </a:r>
            <a:r>
              <a:rPr lang="en-AU" sz="2800" dirty="0" smtClean="0"/>
              <a:t> status, usage, performance, </a:t>
            </a:r>
            <a:r>
              <a:rPr lang="en-AU" sz="2800" dirty="0" err="1" smtClean="0"/>
              <a:t>QoS</a:t>
            </a:r>
            <a:r>
              <a:rPr lang="en-AU" sz="2800" dirty="0" smtClean="0"/>
              <a:t> and SLA fulfilment</a:t>
            </a:r>
          </a:p>
          <a:p>
            <a:pPr lvl="1"/>
            <a:r>
              <a:rPr lang="en-AU" sz="2800" u="sng" dirty="0"/>
              <a:t>Managing</a:t>
            </a:r>
            <a:r>
              <a:rPr lang="en-AU" sz="2800" dirty="0" smtClean="0"/>
              <a:t> leasing costs, usage fees, user accounts, security credentials, authorization, access control</a:t>
            </a:r>
          </a:p>
          <a:p>
            <a:pPr lvl="1"/>
            <a:r>
              <a:rPr lang="en-AU" sz="2800" u="sng" dirty="0"/>
              <a:t>Tracking</a:t>
            </a:r>
            <a:r>
              <a:rPr lang="en-AU" sz="2800" dirty="0" smtClean="0"/>
              <a:t> internal/external access to leased services</a:t>
            </a:r>
          </a:p>
          <a:p>
            <a:pPr lvl="1"/>
            <a:r>
              <a:rPr lang="en-AU" sz="2800" u="sng" dirty="0"/>
              <a:t>Planning</a:t>
            </a:r>
            <a:r>
              <a:rPr lang="en-AU" sz="2800" dirty="0" smtClean="0"/>
              <a:t> and </a:t>
            </a:r>
            <a:r>
              <a:rPr lang="en-AU" sz="2800" u="sng" dirty="0"/>
              <a:t>assessing</a:t>
            </a:r>
            <a:r>
              <a:rPr lang="en-AU" sz="2800" dirty="0" smtClean="0"/>
              <a:t> IT resource provisioning</a:t>
            </a:r>
          </a:p>
          <a:p>
            <a:pPr lvl="1"/>
            <a:r>
              <a:rPr lang="en-AU" sz="2800" u="sng" dirty="0"/>
              <a:t>Capacity planning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Remote Administration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Part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8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u="sng" dirty="0" smtClean="0"/>
              <a:t>Managing templates</a:t>
            </a:r>
            <a:r>
              <a:rPr lang="en-AU" dirty="0" smtClean="0"/>
              <a:t> used to create instances</a:t>
            </a:r>
            <a:br>
              <a:rPr lang="en-AU" dirty="0" smtClean="0"/>
            </a:br>
            <a:r>
              <a:rPr lang="en-AU" dirty="0" smtClean="0"/>
              <a:t>e.g., virtual server images</a:t>
            </a:r>
          </a:p>
          <a:p>
            <a:r>
              <a:rPr lang="en-AU" u="sng" dirty="0" smtClean="0"/>
              <a:t>Allocating/releasing</a:t>
            </a:r>
            <a:r>
              <a:rPr lang="en-AU" dirty="0" smtClean="0"/>
              <a:t> virtual IT resources </a:t>
            </a:r>
            <a:br>
              <a:rPr lang="en-AU" dirty="0" smtClean="0"/>
            </a:br>
            <a:r>
              <a:rPr lang="en-AU" dirty="0" smtClean="0"/>
              <a:t>in response to </a:t>
            </a:r>
            <a:r>
              <a:rPr lang="en-AU" u="sng" dirty="0" smtClean="0"/>
              <a:t>start/pause/resume/terminate</a:t>
            </a:r>
            <a:r>
              <a:rPr lang="en-AU" dirty="0" smtClean="0"/>
              <a:t> of virtual IT resource instances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Management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Part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3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u="sng" dirty="0" smtClean="0"/>
              <a:t>Coordinate IT resources</a:t>
            </a:r>
            <a:r>
              <a:rPr lang="en-AU" dirty="0" smtClean="0"/>
              <a:t> for other mechanisms such as resource </a:t>
            </a:r>
            <a:r>
              <a:rPr lang="en-AU" u="sng" dirty="0" smtClean="0"/>
              <a:t>replication, load balancing, failover</a:t>
            </a:r>
            <a:r>
              <a:rPr lang="en-AU" dirty="0" smtClean="0"/>
              <a:t> systems</a:t>
            </a:r>
          </a:p>
          <a:p>
            <a:r>
              <a:rPr lang="en-AU" u="sng" dirty="0" smtClean="0"/>
              <a:t>Enforcing usage and security policies</a:t>
            </a:r>
          </a:p>
          <a:p>
            <a:r>
              <a:rPr lang="en-AU" u="sng" dirty="0" smtClean="0"/>
              <a:t>Monitoring</a:t>
            </a:r>
            <a:r>
              <a:rPr lang="en-AU" dirty="0" smtClean="0"/>
              <a:t> operational conditions of IT resources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Management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Part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89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Includes repository for </a:t>
            </a:r>
            <a:r>
              <a:rPr lang="en-AU" u="sng" dirty="0" smtClean="0"/>
              <a:t>storing/retrieving SLA data</a:t>
            </a:r>
          </a:p>
          <a:p>
            <a:r>
              <a:rPr lang="en-AU" u="sng" dirty="0" smtClean="0"/>
              <a:t>one or more SLA monitoring mechanisms</a:t>
            </a:r>
            <a:r>
              <a:rPr lang="en-AU" dirty="0" smtClean="0"/>
              <a:t> collect SLA data</a:t>
            </a:r>
          </a:p>
          <a:p>
            <a:r>
              <a:rPr lang="en-AU" u="sng" dirty="0" smtClean="0"/>
              <a:t>Metrics monitored</a:t>
            </a:r>
            <a:r>
              <a:rPr lang="en-AU" dirty="0" smtClean="0"/>
              <a:t>, for individual cloud services, are aligned with SLA guarantees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SLA Management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Part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27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u="sng" dirty="0"/>
              <a:t>Collection and processing</a:t>
            </a:r>
            <a:r>
              <a:rPr lang="en-AU" dirty="0"/>
              <a:t> of usage data </a:t>
            </a:r>
            <a:br>
              <a:rPr lang="en-AU" dirty="0"/>
            </a:br>
            <a:r>
              <a:rPr lang="en-AU" dirty="0"/>
              <a:t>that are relevant for accounting and billing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Billing Management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Part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946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Cloud Mechanisms</a:t>
            </a:r>
          </a:p>
          <a:p>
            <a:pPr lvl="1">
              <a:tabLst>
                <a:tab pos="2692400" algn="l"/>
                <a:tab pos="6637338" algn="l"/>
              </a:tabLst>
            </a:pPr>
            <a:r>
              <a:rPr lang="en-AU" sz="2800" dirty="0"/>
              <a:t>Specialised Cloud Mechanisms (Chapter 8)</a:t>
            </a:r>
          </a:p>
          <a:p>
            <a:pPr lvl="1">
              <a:tabLst>
                <a:tab pos="2692400" algn="l"/>
                <a:tab pos="6637338" algn="l"/>
              </a:tabLst>
            </a:pPr>
            <a:r>
              <a:rPr lang="en-AU" sz="2800" dirty="0"/>
              <a:t>Cloud Management Mechanisms (Chapter 9)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35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Automated Scaling Listener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Load </a:t>
            </a:r>
            <a:r>
              <a:rPr lang="en-AU" sz="2800" dirty="0" smtClean="0"/>
              <a:t>Balancer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SLA Monitor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Pay-Per-Use Monitor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Audit Monitor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Failover System</a:t>
            </a:r>
            <a:endParaRPr lang="en-AU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Hypervisor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Resource </a:t>
            </a:r>
            <a:r>
              <a:rPr lang="en-AU" sz="2800" dirty="0" smtClean="0"/>
              <a:t>Cluster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Multi-Device </a:t>
            </a:r>
            <a:r>
              <a:rPr lang="en-AU" sz="2800" dirty="0" smtClean="0"/>
              <a:t>Broker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State Management Database</a:t>
            </a: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Specialised Cloud Mechanisms (Chapter 8)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11" y="1679054"/>
            <a:ext cx="5777778" cy="43682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Automated Scaling Listener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11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monitors </a:t>
            </a:r>
            <a:r>
              <a:rPr lang="en-AU" dirty="0"/>
              <a:t>and tracks </a:t>
            </a:r>
            <a:r>
              <a:rPr lang="en-AU" u="sng" dirty="0"/>
              <a:t>communications between </a:t>
            </a:r>
            <a:r>
              <a:rPr lang="en-AU" u="sng" dirty="0" smtClean="0"/>
              <a:t/>
            </a:r>
            <a:br>
              <a:rPr lang="en-AU" u="sng" dirty="0" smtClean="0"/>
            </a:br>
            <a:r>
              <a:rPr lang="en-AU" u="sng" dirty="0" smtClean="0"/>
              <a:t>cloud </a:t>
            </a:r>
            <a:r>
              <a:rPr lang="en-AU" u="sng" dirty="0"/>
              <a:t>service consumers and cloud services</a:t>
            </a:r>
            <a:r>
              <a:rPr lang="en-AU" dirty="0"/>
              <a:t> for dynamic scaling purposes</a:t>
            </a:r>
          </a:p>
          <a:p>
            <a:pPr lvl="1"/>
            <a:r>
              <a:rPr lang="en-AU" sz="2800" dirty="0" smtClean="0"/>
              <a:t>Typically </a:t>
            </a:r>
            <a:r>
              <a:rPr lang="en-AU" sz="2800" u="sng" dirty="0" smtClean="0"/>
              <a:t>deployed near the firewall</a:t>
            </a:r>
            <a:r>
              <a:rPr lang="en-AU" sz="2800" dirty="0" smtClean="0"/>
              <a:t> </a:t>
            </a:r>
            <a:r>
              <a:rPr lang="en-AU" sz="2800" dirty="0"/>
              <a:t>in the cloud to </a:t>
            </a:r>
            <a:r>
              <a:rPr lang="en-AU" sz="2800" dirty="0" smtClean="0"/>
              <a:t>track workload by monitoring the volume of cloud consumer-generated requests</a:t>
            </a:r>
          </a:p>
          <a:p>
            <a:pPr lvl="1"/>
            <a:r>
              <a:rPr lang="en-AU" sz="2800" dirty="0" smtClean="0"/>
              <a:t>Responses include </a:t>
            </a:r>
            <a:r>
              <a:rPr lang="en-AU" sz="2800" u="sng" dirty="0" smtClean="0"/>
              <a:t>scaling IT resources out or in</a:t>
            </a:r>
            <a:r>
              <a:rPr lang="en-AU" sz="2800" dirty="0" smtClean="0"/>
              <a:t>, notifications sent to the cloud consumer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Automated Scaling Listener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5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8" y="1710813"/>
            <a:ext cx="7303481" cy="43556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Load Balancer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3000" dirty="0" smtClean="0"/>
              <a:t>balances </a:t>
            </a:r>
            <a:r>
              <a:rPr lang="en-AU" sz="3000" dirty="0"/>
              <a:t>workload across two or more IT resources to </a:t>
            </a:r>
            <a:r>
              <a:rPr lang="en-AU" sz="3000" u="sng" dirty="0"/>
              <a:t>increase performance and capacity</a:t>
            </a:r>
            <a:r>
              <a:rPr lang="en-AU" sz="3000" dirty="0"/>
              <a:t> beyond a single IT resource</a:t>
            </a:r>
          </a:p>
          <a:p>
            <a:pPr lvl="1"/>
            <a:r>
              <a:rPr lang="en-AU" sz="2800" u="sng" dirty="0" smtClean="0"/>
              <a:t>Asymmetric distribution</a:t>
            </a:r>
            <a:r>
              <a:rPr lang="en-AU" sz="2800" dirty="0" smtClean="0"/>
              <a:t>: </a:t>
            </a:r>
            <a:r>
              <a:rPr lang="en-AU" sz="2800" u="sng" dirty="0" smtClean="0"/>
              <a:t>larger workloads</a:t>
            </a:r>
            <a:r>
              <a:rPr lang="en-AU" sz="2800" dirty="0" smtClean="0"/>
              <a:t> issued to IT resources with </a:t>
            </a:r>
            <a:r>
              <a:rPr lang="en-AU" sz="2800" u="sng" dirty="0" smtClean="0"/>
              <a:t>higher processing capacities</a:t>
            </a:r>
          </a:p>
          <a:p>
            <a:pPr lvl="1"/>
            <a:r>
              <a:rPr lang="en-AU" sz="2800" u="sng" dirty="0" smtClean="0"/>
              <a:t>Workload prioritisation</a:t>
            </a:r>
            <a:r>
              <a:rPr lang="en-AU" sz="2800" dirty="0" smtClean="0"/>
              <a:t>: workloads scheduled, queued, discarded, and </a:t>
            </a:r>
            <a:r>
              <a:rPr lang="en-AU" sz="2800" u="sng" dirty="0" smtClean="0"/>
              <a:t>distributed according to priority level</a:t>
            </a:r>
          </a:p>
          <a:p>
            <a:pPr lvl="1"/>
            <a:r>
              <a:rPr lang="en-AU" sz="2800" u="sng" dirty="0" smtClean="0"/>
              <a:t>Content-aware distribution</a:t>
            </a:r>
            <a:r>
              <a:rPr lang="en-AU" sz="2800" dirty="0" smtClean="0"/>
              <a:t>: requests distributed to different IT resources depending on </a:t>
            </a:r>
            <a:r>
              <a:rPr lang="en-AU" sz="2800" u="sng" dirty="0" smtClean="0"/>
              <a:t>request content</a:t>
            </a:r>
            <a:endParaRPr lang="en-AU" sz="28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Load Balancer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36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1666262"/>
            <a:ext cx="6853083" cy="45641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SLA 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80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observes runtime performance of cloud services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to </a:t>
            </a:r>
            <a:r>
              <a:rPr lang="en-AU" dirty="0"/>
              <a:t>ensure they fulfil </a:t>
            </a:r>
            <a:r>
              <a:rPr lang="en-AU" u="sng" dirty="0"/>
              <a:t>contractual </a:t>
            </a:r>
            <a:r>
              <a:rPr lang="en-AU" u="sng" dirty="0" err="1"/>
              <a:t>QoS</a:t>
            </a:r>
            <a:r>
              <a:rPr lang="en-AU" u="sng" dirty="0"/>
              <a:t> requirements as published in SLAs</a:t>
            </a:r>
          </a:p>
          <a:p>
            <a:pPr lvl="1"/>
            <a:r>
              <a:rPr lang="en-AU" sz="2800" u="sng" dirty="0" smtClean="0"/>
              <a:t>Data collected</a:t>
            </a:r>
            <a:r>
              <a:rPr lang="en-AU" sz="2800" dirty="0" smtClean="0"/>
              <a:t> is aggregated into reporting metrics</a:t>
            </a:r>
          </a:p>
          <a:p>
            <a:pPr lvl="1"/>
            <a:r>
              <a:rPr lang="en-AU" sz="2800" dirty="0" smtClean="0"/>
              <a:t>Can </a:t>
            </a:r>
            <a:r>
              <a:rPr lang="en-AU" sz="2800" u="sng" dirty="0" smtClean="0"/>
              <a:t>proactively repair or failover cloud services</a:t>
            </a:r>
            <a:r>
              <a:rPr lang="en-AU" sz="2800" dirty="0" smtClean="0"/>
              <a:t> when exception conditions occur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SLA 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080185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9804</TotalTime>
  <Words>686</Words>
  <Application>Microsoft Office PowerPoint</Application>
  <PresentationFormat>On-screen Show (4:3)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Cloud Computing Unit</vt:lpstr>
      <vt:lpstr>SIT113 Cloud Computing and Virtualisation</vt:lpstr>
      <vt:lpstr>Outline</vt:lpstr>
      <vt:lpstr>Specialised Cloud Mechanisms (Chapter 8)</vt:lpstr>
      <vt:lpstr>Automated Scaling Listener</vt:lpstr>
      <vt:lpstr>Automated Scaling Listener</vt:lpstr>
      <vt:lpstr>Load Balancer</vt:lpstr>
      <vt:lpstr>Load Balancer</vt:lpstr>
      <vt:lpstr>SLA Monitor</vt:lpstr>
      <vt:lpstr>SLA Monitor</vt:lpstr>
      <vt:lpstr>Pay-Per-Use Monitor</vt:lpstr>
      <vt:lpstr>Pay-Per-Use Monitor</vt:lpstr>
      <vt:lpstr>Audit Monitor</vt:lpstr>
      <vt:lpstr>Audit Monitor</vt:lpstr>
      <vt:lpstr>Failover System</vt:lpstr>
      <vt:lpstr>Failover System</vt:lpstr>
      <vt:lpstr>Failover System</vt:lpstr>
      <vt:lpstr>Hypervisor</vt:lpstr>
      <vt:lpstr>Resource Cluster</vt:lpstr>
      <vt:lpstr>Resource Cluster</vt:lpstr>
      <vt:lpstr>Multi-Device Broker</vt:lpstr>
      <vt:lpstr>State Management Database</vt:lpstr>
      <vt:lpstr>Cloud Management Mechanisms (Chapter 9)</vt:lpstr>
      <vt:lpstr>Remote Administration System</vt:lpstr>
      <vt:lpstr>Remote Administration System</vt:lpstr>
      <vt:lpstr>Resource Management System</vt:lpstr>
      <vt:lpstr>Resource Management System</vt:lpstr>
      <vt:lpstr>SLA Management System</vt:lpstr>
      <vt:lpstr>Billing Management System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123</cp:revision>
  <dcterms:created xsi:type="dcterms:W3CDTF">2015-02-02T02:30:31Z</dcterms:created>
  <dcterms:modified xsi:type="dcterms:W3CDTF">2018-04-24T03:52:38Z</dcterms:modified>
</cp:coreProperties>
</file>