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348" r:id="rId4"/>
    <p:sldId id="340" r:id="rId5"/>
    <p:sldId id="350" r:id="rId6"/>
    <p:sldId id="323" r:id="rId7"/>
    <p:sldId id="352" r:id="rId8"/>
    <p:sldId id="341" r:id="rId9"/>
    <p:sldId id="349" r:id="rId10"/>
    <p:sldId id="324" r:id="rId11"/>
    <p:sldId id="353" r:id="rId12"/>
    <p:sldId id="342" r:id="rId13"/>
    <p:sldId id="325" r:id="rId14"/>
    <p:sldId id="343" r:id="rId15"/>
    <p:sldId id="326" r:id="rId16"/>
    <p:sldId id="344" r:id="rId17"/>
    <p:sldId id="327" r:id="rId18"/>
    <p:sldId id="345" r:id="rId19"/>
    <p:sldId id="328" r:id="rId20"/>
    <p:sldId id="379" r:id="rId21"/>
    <p:sldId id="346" r:id="rId22"/>
    <p:sldId id="329" r:id="rId23"/>
    <p:sldId id="347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9" autoAdjust="0"/>
    <p:restoredTop sz="94668" autoAdjust="0"/>
  </p:normalViewPr>
  <p:slideViewPr>
    <p:cSldViewPr snapToGrid="0" snapToObjects="1">
      <p:cViewPr varScale="1">
        <p:scale>
          <a:sx n="97" d="100"/>
          <a:sy n="97" d="100"/>
        </p:scale>
        <p:origin x="8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4/30/2018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4/30/2018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320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29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743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817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58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359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11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177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58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3824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23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773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24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112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0867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23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331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00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63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75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438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963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09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81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8, Class 1</a:t>
            </a:r>
          </a:p>
          <a:p>
            <a:r>
              <a:rPr lang="en-AU" dirty="0" smtClean="0"/>
              <a:t>Cloud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dynamic </a:t>
            </a:r>
            <a:r>
              <a:rPr lang="en-AU" b="1" u="sng" dirty="0"/>
              <a:t>allocation</a:t>
            </a:r>
            <a:r>
              <a:rPr lang="en-AU" dirty="0"/>
              <a:t> of IT resources from resource </a:t>
            </a:r>
            <a:r>
              <a:rPr lang="en-AU" dirty="0" smtClean="0"/>
              <a:t>pools based on </a:t>
            </a:r>
            <a:r>
              <a:rPr lang="en-AU" b="1" u="sng" dirty="0" smtClean="0"/>
              <a:t>predefined scaling conditions</a:t>
            </a:r>
          </a:p>
          <a:p>
            <a:pPr lvl="2"/>
            <a:r>
              <a:rPr lang="en-AU" sz="2800" dirty="0" smtClean="0"/>
              <a:t>Dynamic </a:t>
            </a:r>
            <a:r>
              <a:rPr lang="en-AU" sz="2800" u="sng" dirty="0" smtClean="0"/>
              <a:t>horizontal</a:t>
            </a:r>
            <a:r>
              <a:rPr lang="en-AU" sz="2800" dirty="0" smtClean="0"/>
              <a:t> scaling</a:t>
            </a:r>
          </a:p>
          <a:p>
            <a:pPr lvl="2"/>
            <a:r>
              <a:rPr lang="en-AU" sz="2800" dirty="0" smtClean="0"/>
              <a:t>Dynamic </a:t>
            </a:r>
            <a:r>
              <a:rPr lang="en-AU" sz="2800" u="sng" dirty="0" smtClean="0"/>
              <a:t>vertical</a:t>
            </a:r>
            <a:r>
              <a:rPr lang="en-AU" sz="2800" dirty="0" smtClean="0"/>
              <a:t> scaling, and </a:t>
            </a:r>
          </a:p>
          <a:p>
            <a:pPr lvl="2"/>
            <a:r>
              <a:rPr lang="en-AU" sz="2800" dirty="0"/>
              <a:t>D</a:t>
            </a:r>
            <a:r>
              <a:rPr lang="en-AU" sz="2800" dirty="0" smtClean="0"/>
              <a:t>ynamic </a:t>
            </a:r>
            <a:r>
              <a:rPr lang="en-AU" sz="2800" u="sng" dirty="0" smtClean="0"/>
              <a:t>relocation</a:t>
            </a:r>
            <a:endParaRPr lang="en-AU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Scalability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0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1									2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			3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Scalability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2" y="1799900"/>
            <a:ext cx="3849877" cy="221606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66" y="1781259"/>
            <a:ext cx="3242610" cy="224651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456" y="4099726"/>
            <a:ext cx="3559621" cy="1977567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10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AU" b="1" u="sng" dirty="0" smtClean="0"/>
              <a:t>Additional </a:t>
            </a:r>
            <a:r>
              <a:rPr lang="en-AU" b="1" u="sng" dirty="0"/>
              <a:t>Mechanisms</a:t>
            </a:r>
          </a:p>
          <a:p>
            <a:r>
              <a:rPr lang="en-AU" b="1" dirty="0" smtClean="0"/>
              <a:t>Cloud Usage Monitor</a:t>
            </a:r>
            <a:endParaRPr lang="en-AU" dirty="0" smtClean="0"/>
          </a:p>
          <a:p>
            <a:r>
              <a:rPr lang="en-AU" b="1" dirty="0" smtClean="0"/>
              <a:t>Hypervisor</a:t>
            </a:r>
            <a:endParaRPr lang="en-AU" dirty="0" smtClean="0"/>
          </a:p>
          <a:p>
            <a:r>
              <a:rPr lang="en-AU" b="1" dirty="0"/>
              <a:t>Pay-Per-Use </a:t>
            </a:r>
            <a:r>
              <a:rPr lang="en-AU" b="1" dirty="0" smtClean="0"/>
              <a:t>Monitor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Dynamic Scalability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4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allocates and reclaims CPUs and RAM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in </a:t>
            </a:r>
            <a:r>
              <a:rPr lang="en-AU" u="sng" dirty="0" smtClean="0"/>
              <a:t>immediate response</a:t>
            </a:r>
            <a:r>
              <a:rPr lang="en-AU" dirty="0" smtClean="0"/>
              <a:t> to fluctuating requirements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Elastic Resource Capacity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98" y="2591692"/>
            <a:ext cx="3425484" cy="348760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32" y="2589260"/>
            <a:ext cx="3685406" cy="349003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287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Cloud </a:t>
            </a:r>
            <a:r>
              <a:rPr lang="en-AU" b="1" dirty="0"/>
              <a:t>Usage </a:t>
            </a:r>
            <a:r>
              <a:rPr lang="en-AU" b="1" dirty="0" smtClean="0"/>
              <a:t>Monitor</a:t>
            </a:r>
            <a:endParaRPr lang="en-AU" dirty="0" smtClean="0"/>
          </a:p>
          <a:p>
            <a:r>
              <a:rPr lang="en-AU" b="1" dirty="0"/>
              <a:t>Pay-Per-Use </a:t>
            </a:r>
            <a:r>
              <a:rPr lang="en-AU" b="1" dirty="0" smtClean="0"/>
              <a:t>Monitor</a:t>
            </a:r>
            <a:endParaRPr lang="en-AU" dirty="0" smtClean="0"/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Elastic Resource Capacity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2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variation</a:t>
            </a:r>
            <a:r>
              <a:rPr lang="en-AU" dirty="0" smtClean="0"/>
              <a:t> of workload distribution architecture</a:t>
            </a:r>
          </a:p>
          <a:p>
            <a:r>
              <a:rPr lang="en-AU" dirty="0" smtClean="0"/>
              <a:t>load balancing is </a:t>
            </a:r>
            <a:r>
              <a:rPr lang="en-AU" b="1" u="sng" dirty="0" smtClean="0"/>
              <a:t>independent or built-in</a:t>
            </a: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Service Load Balancing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95" y="2654570"/>
            <a:ext cx="3189762" cy="3443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73" y="2654570"/>
            <a:ext cx="3189762" cy="34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Cloud </a:t>
            </a:r>
            <a:r>
              <a:rPr lang="en-AU" b="1" dirty="0"/>
              <a:t>Usage </a:t>
            </a:r>
            <a:r>
              <a:rPr lang="en-AU" b="1" dirty="0" smtClean="0"/>
              <a:t>Monitor</a:t>
            </a:r>
            <a:endParaRPr lang="en-AU" dirty="0"/>
          </a:p>
          <a:p>
            <a:r>
              <a:rPr lang="en-AU" b="1" dirty="0" smtClean="0"/>
              <a:t>Resource Cluster</a:t>
            </a:r>
            <a:endParaRPr lang="en-AU" dirty="0" smtClean="0"/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Service Load Balancing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3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dynamic scaling - </a:t>
            </a:r>
            <a:r>
              <a:rPr lang="en-AU" b="1" u="sng" dirty="0" err="1" smtClean="0"/>
              <a:t>on-premise</a:t>
            </a:r>
            <a:r>
              <a:rPr lang="en-AU" b="1" u="sng" dirty="0" smtClean="0"/>
              <a:t> IT resources</a:t>
            </a:r>
            <a:r>
              <a:rPr lang="en-AU" dirty="0" smtClean="0"/>
              <a:t> are used but </a:t>
            </a:r>
            <a:r>
              <a:rPr lang="en-AU" b="1" u="sng" dirty="0" smtClean="0"/>
              <a:t>“bursts out” to cloud-based IT resources</a:t>
            </a:r>
            <a:r>
              <a:rPr lang="en-AU" dirty="0" smtClean="0"/>
              <a:t> during high-demand periods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Bursting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51" y="2983154"/>
            <a:ext cx="5586705" cy="30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b="1" u="sng" dirty="0"/>
              <a:t>Additional </a:t>
            </a:r>
            <a:r>
              <a:rPr lang="en-AU" b="1" u="sng" dirty="0" smtClean="0"/>
              <a:t>Mechanisms</a:t>
            </a:r>
            <a:endParaRPr lang="en-AU" b="1" u="sng" dirty="0"/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Bursting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12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thin provisioning</a:t>
            </a:r>
            <a:r>
              <a:rPr lang="en-AU" dirty="0" smtClean="0"/>
              <a:t> of storage for </a:t>
            </a:r>
            <a:r>
              <a:rPr lang="en-AU" b="1" u="sng" dirty="0" smtClean="0"/>
              <a:t>charging</a:t>
            </a:r>
            <a:r>
              <a:rPr lang="en-AU" dirty="0" smtClean="0"/>
              <a:t> based on </a:t>
            </a:r>
            <a:r>
              <a:rPr lang="en-AU" b="1" u="sng" dirty="0" smtClean="0"/>
              <a:t>actual data usage</a:t>
            </a:r>
            <a:r>
              <a:rPr lang="en-AU" dirty="0" smtClean="0"/>
              <a:t> (not maximum capacity)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Elastic Disk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54804" y="3472665"/>
            <a:ext cx="4397340" cy="265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u="sng" dirty="0" smtClean="0"/>
              <a:t>Thin</a:t>
            </a:r>
            <a:r>
              <a:rPr lang="en-AU" dirty="0" smtClean="0"/>
              <a:t> – storage is provisioned but </a:t>
            </a:r>
            <a:r>
              <a:rPr lang="en-AU" u="sng" dirty="0" smtClean="0"/>
              <a:t>not necessarily allocated from physical resources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32" y="2798158"/>
            <a:ext cx="3874400" cy="304988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996647" y="4376791"/>
            <a:ext cx="1900719" cy="5342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16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600" dirty="0" smtClean="0"/>
              <a:t>Fundamental </a:t>
            </a:r>
            <a:r>
              <a:rPr lang="en-AU" sz="2600" dirty="0"/>
              <a:t>Cloud Architectures (Chapter 11</a:t>
            </a:r>
            <a:r>
              <a:rPr lang="en-AU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 smtClean="0"/>
              <a:t>Workload </a:t>
            </a:r>
            <a:r>
              <a:rPr lang="en-AU" sz="2600" dirty="0"/>
              <a:t>Distribution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Resource Pooling Architecture (sibling/nested)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Dynamic Scalability Architecture (HVR)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Elastic Resource Capacity Architecture (scripts)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Service Load Balancing Architecture (</a:t>
            </a:r>
            <a:r>
              <a:rPr lang="en-AU" sz="2600" dirty="0" err="1"/>
              <a:t>indep</a:t>
            </a:r>
            <a:r>
              <a:rPr lang="en-AU" sz="2600" dirty="0"/>
              <a:t>/in-built)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Cloud Bursting Architecture (on-premise to cloud)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Elastic Disk Provisioning Architecture (thick/thin)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Redundant Storage </a:t>
            </a:r>
            <a:r>
              <a:rPr lang="en-AU" sz="2600" dirty="0" smtClean="0"/>
              <a:t>Architecture</a:t>
            </a:r>
            <a:endParaRPr lang="en-AU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Elastic Disk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85626" y="2730232"/>
            <a:ext cx="4167243" cy="257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u="sng" dirty="0"/>
              <a:t>Thick</a:t>
            </a:r>
            <a:r>
              <a:rPr lang="en-AU" dirty="0" smtClean="0"/>
              <a:t> – physical storage is </a:t>
            </a:r>
            <a:r>
              <a:rPr lang="en-AU" u="sng" dirty="0" smtClean="0"/>
              <a:t>allocated/reserved to match provisioned</a:t>
            </a:r>
            <a:endParaRPr lang="en-AU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575" y="1977377"/>
            <a:ext cx="4031607" cy="317364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756881" y="3657600"/>
            <a:ext cx="4140485" cy="49695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0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Cloud </a:t>
            </a:r>
            <a:r>
              <a:rPr lang="en-AU" b="1" dirty="0"/>
              <a:t>Usage </a:t>
            </a:r>
            <a:r>
              <a:rPr lang="en-AU" b="1" dirty="0" smtClean="0"/>
              <a:t>Monitor</a:t>
            </a:r>
            <a:endParaRPr lang="en-AU" dirty="0" smtClean="0"/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Elastic Disk Provisioning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/>
              <a:t>failover system</a:t>
            </a:r>
            <a:r>
              <a:rPr lang="en-AU" dirty="0"/>
              <a:t> </a:t>
            </a:r>
            <a:r>
              <a:rPr lang="en-AU" dirty="0" smtClean="0"/>
              <a:t>uses </a:t>
            </a:r>
            <a:r>
              <a:rPr lang="en-AU" b="1" u="sng" dirty="0" smtClean="0"/>
              <a:t>duplicate/replicated cloud storage device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Redundant Storage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7" y="2893940"/>
            <a:ext cx="3748450" cy="2614193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45" y="2893939"/>
            <a:ext cx="3763173" cy="2614193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6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Storage replication:</a:t>
            </a:r>
            <a:r>
              <a:rPr lang="en-AU" dirty="0" smtClean="0"/>
              <a:t> synchronously/asynchronously </a:t>
            </a:r>
            <a:r>
              <a:rPr lang="en-AU" u="sng" dirty="0" smtClean="0"/>
              <a:t>replicates data from primary to secondary device</a:t>
            </a:r>
          </a:p>
          <a:p>
            <a:r>
              <a:rPr lang="en-AU" b="1" dirty="0"/>
              <a:t>Storage service </a:t>
            </a:r>
            <a:r>
              <a:rPr lang="en-AU" b="1" dirty="0" smtClean="0"/>
              <a:t>gateway:</a:t>
            </a:r>
            <a:r>
              <a:rPr lang="en-AU" dirty="0" smtClean="0"/>
              <a:t> </a:t>
            </a:r>
            <a:r>
              <a:rPr lang="en-AU" u="sng" dirty="0" smtClean="0"/>
              <a:t>diverts cloud consumer requests to the secondary device</a:t>
            </a:r>
            <a:r>
              <a:rPr lang="en-AU" dirty="0" smtClean="0"/>
              <a:t> whenever the primary device fails</a:t>
            </a:r>
          </a:p>
          <a:p>
            <a:r>
              <a:rPr lang="en-AU" b="1" dirty="0" smtClean="0"/>
              <a:t>Location</a:t>
            </a:r>
            <a:r>
              <a:rPr lang="en-AU" dirty="0" smtClean="0"/>
              <a:t>: the duplicate might be stored at another geographical region (</a:t>
            </a:r>
            <a:r>
              <a:rPr lang="en-AU" u="sng" dirty="0" smtClean="0"/>
              <a:t>subject to legal/regulatory requirements)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Redundant Storage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6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/>
              <a:t>Fundamental Cloud Architectures (Chapter 11)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Workload Distribution Architecture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Resource Pooling Architecture (sibling/nested)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Dynamic Scalability Architecture (HVR)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Elastic Resource Capacity Architecture (scripts)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Service Load Balancing Architecture (</a:t>
            </a:r>
            <a:r>
              <a:rPr lang="en-AU" sz="2600" dirty="0" err="1"/>
              <a:t>indep</a:t>
            </a:r>
            <a:r>
              <a:rPr lang="en-AU" sz="2600" dirty="0"/>
              <a:t>/in-built)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Cloud Bursting Architecture (on-premise to cloud)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Elastic Disk Provisioning Architecture (thick/thin)</a:t>
            </a:r>
          </a:p>
          <a:p>
            <a:pPr marL="971550" lvl="1" indent="-514350">
              <a:buFont typeface="+mj-lt"/>
              <a:buAutoNum type="arabicPeriod"/>
              <a:tabLst>
                <a:tab pos="6637338" algn="l"/>
              </a:tabLst>
            </a:pPr>
            <a:r>
              <a:rPr lang="en-AU" sz="2600" dirty="0"/>
              <a:t>Redundant Storage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u="sng" dirty="0" smtClean="0"/>
              <a:t>horizontal scaling</a:t>
            </a:r>
            <a:r>
              <a:rPr lang="en-AU" dirty="0" smtClean="0"/>
              <a:t> and a </a:t>
            </a:r>
            <a:r>
              <a:rPr lang="en-AU" b="1" u="sng" dirty="0" smtClean="0"/>
              <a:t>load balancer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evenly distribute workload among IT resources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Workload Distribution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3" y="2725803"/>
            <a:ext cx="6285714" cy="35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  <a:endParaRPr lang="en-AU" b="1" u="sng" dirty="0" smtClean="0"/>
          </a:p>
          <a:p>
            <a:r>
              <a:rPr lang="en-AU" b="1" dirty="0" smtClean="0"/>
              <a:t>Audit Monitor</a:t>
            </a:r>
            <a:r>
              <a:rPr lang="en-AU" dirty="0" smtClean="0"/>
              <a:t>: type and geographical location </a:t>
            </a:r>
            <a:br>
              <a:rPr lang="en-AU" dirty="0" smtClean="0"/>
            </a:br>
            <a:r>
              <a:rPr lang="en-AU" dirty="0" smtClean="0"/>
              <a:t>of IT resources may require monitoring for </a:t>
            </a:r>
            <a:br>
              <a:rPr lang="en-AU" dirty="0" smtClean="0"/>
            </a:br>
            <a:r>
              <a:rPr lang="en-AU" u="sng" dirty="0" smtClean="0"/>
              <a:t>legal and regulatory</a:t>
            </a:r>
            <a:r>
              <a:rPr lang="en-AU" dirty="0" smtClean="0"/>
              <a:t> requirements</a:t>
            </a:r>
          </a:p>
          <a:p>
            <a:r>
              <a:rPr lang="en-AU" b="1" dirty="0"/>
              <a:t>Cloud Usage Monitor</a:t>
            </a:r>
            <a:r>
              <a:rPr lang="en-AU" dirty="0" smtClean="0"/>
              <a:t>: used for </a:t>
            </a:r>
            <a:r>
              <a:rPr lang="en-AU" u="sng" dirty="0"/>
              <a:t>runtime</a:t>
            </a:r>
            <a:r>
              <a:rPr lang="en-AU" dirty="0" smtClean="0"/>
              <a:t> workload tracking and data processing</a:t>
            </a:r>
          </a:p>
          <a:p>
            <a:r>
              <a:rPr lang="en-AU" b="1" dirty="0"/>
              <a:t>Hypervisor</a:t>
            </a:r>
            <a:r>
              <a:rPr lang="en-AU" dirty="0" smtClean="0"/>
              <a:t>: </a:t>
            </a:r>
            <a:r>
              <a:rPr lang="en-AU" u="sng" dirty="0"/>
              <a:t>distribution of workload</a:t>
            </a:r>
            <a:r>
              <a:rPr lang="en-AU" dirty="0" smtClean="0"/>
              <a:t> between hypervisors and hosted virtual servers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Workload Distribution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6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dirty="0" smtClean="0"/>
              <a:t>Logical </a:t>
            </a:r>
            <a:r>
              <a:rPr lang="en-AU" b="1" dirty="0"/>
              <a:t>Network Perimeter</a:t>
            </a:r>
            <a:r>
              <a:rPr lang="en-AU" dirty="0" smtClean="0"/>
              <a:t>: </a:t>
            </a:r>
            <a:r>
              <a:rPr lang="en-AU" u="sng" dirty="0" smtClean="0"/>
              <a:t>isolates</a:t>
            </a:r>
            <a:r>
              <a:rPr lang="en-AU" dirty="0" smtClean="0"/>
              <a:t> cloud consumer network boundaries where workloads are distributed</a:t>
            </a:r>
          </a:p>
          <a:p>
            <a:r>
              <a:rPr lang="en-AU" b="1" dirty="0"/>
              <a:t>Resource Cluster</a:t>
            </a:r>
            <a:r>
              <a:rPr lang="en-AU" dirty="0"/>
              <a:t>: </a:t>
            </a:r>
            <a:r>
              <a:rPr lang="en-AU" u="sng" dirty="0"/>
              <a:t>active-active</a:t>
            </a:r>
            <a:r>
              <a:rPr lang="en-AU" dirty="0"/>
              <a:t> </a:t>
            </a:r>
            <a:r>
              <a:rPr lang="en-AU" dirty="0" smtClean="0"/>
              <a:t>(</a:t>
            </a:r>
            <a:r>
              <a:rPr lang="en-AU" dirty="0"/>
              <a:t>rather than active/passive) </a:t>
            </a:r>
            <a:r>
              <a:rPr lang="en-AU" dirty="0" smtClean="0"/>
              <a:t>cluster </a:t>
            </a:r>
            <a:r>
              <a:rPr lang="en-AU" dirty="0"/>
              <a:t>groups are </a:t>
            </a:r>
            <a:r>
              <a:rPr lang="en-AU" dirty="0" smtClean="0"/>
              <a:t>commonly used </a:t>
            </a:r>
            <a:r>
              <a:rPr lang="en-AU" dirty="0"/>
              <a:t>to </a:t>
            </a:r>
            <a:r>
              <a:rPr lang="en-AU" u="sng" dirty="0"/>
              <a:t>help balance workloads</a:t>
            </a:r>
            <a:r>
              <a:rPr lang="en-AU" dirty="0"/>
              <a:t> across cluster </a:t>
            </a:r>
            <a:r>
              <a:rPr lang="en-AU" dirty="0" smtClean="0"/>
              <a:t>members</a:t>
            </a:r>
            <a:endParaRPr lang="en-AU" dirty="0"/>
          </a:p>
          <a:p>
            <a:r>
              <a:rPr lang="en-AU" b="1" dirty="0" smtClean="0"/>
              <a:t>Resource </a:t>
            </a:r>
            <a:r>
              <a:rPr lang="en-AU" b="1" dirty="0"/>
              <a:t>Replication</a:t>
            </a:r>
            <a:r>
              <a:rPr lang="en-AU" dirty="0" smtClean="0"/>
              <a:t>: can </a:t>
            </a:r>
            <a:r>
              <a:rPr lang="en-AU" u="sng" dirty="0"/>
              <a:t>generate new instances</a:t>
            </a:r>
            <a:r>
              <a:rPr lang="en-AU" dirty="0"/>
              <a:t> </a:t>
            </a:r>
            <a:r>
              <a:rPr lang="en-AU" dirty="0" smtClean="0"/>
              <a:t>in response to runtime demands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Workload Distribution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7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uses one or more </a:t>
            </a:r>
            <a:r>
              <a:rPr lang="en-AU" b="1" u="sng" dirty="0" smtClean="0"/>
              <a:t>resource pools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where identical IT resources are </a:t>
            </a:r>
            <a:r>
              <a:rPr lang="en-AU" b="1" u="sng" dirty="0" smtClean="0"/>
              <a:t>synchronised</a:t>
            </a:r>
          </a:p>
          <a:p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Sibling Pools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u="sng" dirty="0" smtClean="0"/>
              <a:t>physically grouped</a:t>
            </a:r>
            <a:r>
              <a:rPr lang="en-AU" dirty="0" smtClean="0"/>
              <a:t>, </a:t>
            </a:r>
            <a:br>
              <a:rPr lang="en-AU" dirty="0" smtClean="0"/>
            </a:br>
            <a:r>
              <a:rPr lang="en-AU" dirty="0" smtClean="0"/>
              <a:t>and </a:t>
            </a:r>
            <a:r>
              <a:rPr lang="en-AU" b="1" u="sng" dirty="0" smtClean="0"/>
              <a:t>isolated</a:t>
            </a:r>
            <a:r>
              <a:rPr lang="en-AU" dirty="0" smtClean="0"/>
              <a:t> from </a:t>
            </a:r>
            <a:br>
              <a:rPr lang="en-AU" dirty="0" smtClean="0"/>
            </a:br>
            <a:r>
              <a:rPr lang="en-AU" dirty="0" smtClean="0"/>
              <a:t>one another)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Pooling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38" y="2611538"/>
            <a:ext cx="3993767" cy="36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Nested Pools 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b="1" u="sng" dirty="0" smtClean="0"/>
              <a:t>same type</a:t>
            </a:r>
            <a:r>
              <a:rPr lang="en-AU" dirty="0" smtClean="0"/>
              <a:t> of </a:t>
            </a:r>
            <a:br>
              <a:rPr lang="en-AU" dirty="0" smtClean="0"/>
            </a:br>
            <a:r>
              <a:rPr lang="en-AU" dirty="0" smtClean="0"/>
              <a:t>IT resources, </a:t>
            </a:r>
            <a:br>
              <a:rPr lang="en-AU" dirty="0" smtClean="0"/>
            </a:br>
            <a:r>
              <a:rPr lang="en-AU" b="1" u="sng" dirty="0" smtClean="0"/>
              <a:t>each department</a:t>
            </a:r>
            <a:r>
              <a:rPr lang="en-AU" dirty="0" smtClean="0"/>
              <a:t> of </a:t>
            </a:r>
            <a:br>
              <a:rPr lang="en-AU" dirty="0" smtClean="0"/>
            </a:br>
            <a:r>
              <a:rPr lang="en-AU" dirty="0" smtClean="0"/>
              <a:t>an organisation can </a:t>
            </a:r>
            <a:br>
              <a:rPr lang="en-AU" dirty="0" smtClean="0"/>
            </a:br>
            <a:r>
              <a:rPr lang="en-AU" dirty="0" smtClean="0"/>
              <a:t>be assigned a pool)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Pooling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9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41" y="1650440"/>
            <a:ext cx="49186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b="1" u="sng" dirty="0"/>
              <a:t>Additional Mechanisms</a:t>
            </a:r>
          </a:p>
          <a:p>
            <a:r>
              <a:rPr lang="en-AU" b="1" dirty="0" smtClean="0"/>
              <a:t>Audit Monitor</a:t>
            </a:r>
            <a:endParaRPr lang="en-AU" dirty="0" smtClean="0"/>
          </a:p>
          <a:p>
            <a:r>
              <a:rPr lang="en-AU" b="1" dirty="0"/>
              <a:t>Cloud Usage </a:t>
            </a:r>
            <a:r>
              <a:rPr lang="en-AU" b="1" dirty="0" smtClean="0"/>
              <a:t>Monitor</a:t>
            </a:r>
            <a:endParaRPr lang="en-AU" dirty="0" smtClean="0"/>
          </a:p>
          <a:p>
            <a:r>
              <a:rPr lang="en-AU" b="1" dirty="0" smtClean="0"/>
              <a:t>Hypervisor</a:t>
            </a:r>
            <a:endParaRPr lang="en-AU" dirty="0" smtClean="0"/>
          </a:p>
          <a:p>
            <a:r>
              <a:rPr lang="en-AU" b="1" dirty="0"/>
              <a:t>Logical Network </a:t>
            </a:r>
            <a:r>
              <a:rPr lang="en-AU" b="1" dirty="0" smtClean="0"/>
              <a:t>Perimeter</a:t>
            </a:r>
          </a:p>
          <a:p>
            <a:r>
              <a:rPr lang="en-AU" b="1" dirty="0"/>
              <a:t>Resource </a:t>
            </a:r>
            <a:r>
              <a:rPr lang="en-AU" b="1" dirty="0" smtClean="0"/>
              <a:t>Replication</a:t>
            </a:r>
            <a:endParaRPr lang="en-AU" dirty="0" smtClean="0"/>
          </a:p>
          <a:p>
            <a:r>
              <a:rPr lang="en-AU" b="1" dirty="0"/>
              <a:t>Pay-Per-Use Monitor</a:t>
            </a:r>
            <a:r>
              <a:rPr lang="en-AU" dirty="0"/>
              <a:t>: collects </a:t>
            </a:r>
            <a:r>
              <a:rPr lang="en-AU" u="sng" dirty="0"/>
              <a:t>usage and billing</a:t>
            </a:r>
            <a:r>
              <a:rPr lang="en-AU" dirty="0"/>
              <a:t> </a:t>
            </a:r>
            <a:r>
              <a:rPr lang="en-AU" dirty="0" smtClean="0"/>
              <a:t>information</a:t>
            </a:r>
            <a:endParaRPr lang="en-AU" dirty="0"/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Pooling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b="1" dirty="0" smtClean="0"/>
              <a:t>Remote </a:t>
            </a:r>
            <a:r>
              <a:rPr lang="en-AU" b="1" dirty="0"/>
              <a:t>Administration System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interfaces with backend systems to provide </a:t>
            </a:r>
            <a:r>
              <a:rPr lang="en-AU" u="sng" dirty="0" smtClean="0"/>
              <a:t>functionality to administer pools</a:t>
            </a:r>
          </a:p>
          <a:p>
            <a:r>
              <a:rPr lang="en-AU" b="1" dirty="0"/>
              <a:t>Resource Management System</a:t>
            </a:r>
            <a:r>
              <a:rPr lang="en-AU" dirty="0" smtClean="0"/>
              <a:t>: </a:t>
            </a:r>
            <a:br>
              <a:rPr lang="en-AU" dirty="0" smtClean="0"/>
            </a:br>
            <a:r>
              <a:rPr lang="en-AU" dirty="0" smtClean="0"/>
              <a:t>allows cloud </a:t>
            </a:r>
            <a:r>
              <a:rPr lang="en-AU" u="sng" dirty="0" smtClean="0"/>
              <a:t>consumers to manage pools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 Pooling Architecture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8, Class 1</a:t>
            </a:r>
            <a:endParaRPr lang="en-A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4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27352</TotalTime>
  <Words>656</Words>
  <Application>Microsoft Office PowerPoint</Application>
  <PresentationFormat>On-screen Show (4:3)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Cloud Computing Unit</vt:lpstr>
      <vt:lpstr>SIT113 Cloud Computing and Virtualisation</vt:lpstr>
      <vt:lpstr>Outline</vt:lpstr>
      <vt:lpstr>Workload Distribution Architecture</vt:lpstr>
      <vt:lpstr>Workload Distribution Architecture</vt:lpstr>
      <vt:lpstr>Workload Distribution Architecture</vt:lpstr>
      <vt:lpstr>Resource Pooling Architecture</vt:lpstr>
      <vt:lpstr>Resource Pooling Architecture</vt:lpstr>
      <vt:lpstr>Resource Pooling Architecture</vt:lpstr>
      <vt:lpstr>Resource Pooling Architecture</vt:lpstr>
      <vt:lpstr>Dynamic Scalability Architecture</vt:lpstr>
      <vt:lpstr>Dynamic Scalability Architecture</vt:lpstr>
      <vt:lpstr>Dynamic Scalability Architecture</vt:lpstr>
      <vt:lpstr>Elastic Resource Capacity Architecture</vt:lpstr>
      <vt:lpstr>Elastic Resource Capacity Architecture</vt:lpstr>
      <vt:lpstr>Service Load Balancing Architecture</vt:lpstr>
      <vt:lpstr>Service Load Balancing Architecture</vt:lpstr>
      <vt:lpstr>Cloud Bursting Architecture</vt:lpstr>
      <vt:lpstr>Cloud Bursting Architecture</vt:lpstr>
      <vt:lpstr>Elastic Disk Provisioning Architecture</vt:lpstr>
      <vt:lpstr>Elastic Disk Provisioning Architecture</vt:lpstr>
      <vt:lpstr>Elastic Disk Provisioning Architecture</vt:lpstr>
      <vt:lpstr>Redundant Storage Architecture</vt:lpstr>
      <vt:lpstr>Redundant Storage Architecture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165</cp:revision>
  <dcterms:created xsi:type="dcterms:W3CDTF">2015-02-02T02:30:31Z</dcterms:created>
  <dcterms:modified xsi:type="dcterms:W3CDTF">2018-04-29T23:53:25Z</dcterms:modified>
</cp:coreProperties>
</file>