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021766-12B9-4BF6-AC92-8B84B5913DEF}">
          <p14:sldIdLst>
            <p14:sldId id="256"/>
          </p14:sldIdLst>
        </p14:section>
        <p14:section name="Untitled Section" id="{21A2F342-CA46-4C4D-B4BE-943BE0C66848}">
          <p14:sldIdLst>
            <p14:sldId id="257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stin Rough" initials="J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9" autoAdjust="0"/>
    <p:restoredTop sz="94668" autoAdjust="0"/>
  </p:normalViewPr>
  <p:slideViewPr>
    <p:cSldViewPr snapToGrid="0" snapToObjects="1">
      <p:cViewPr varScale="1">
        <p:scale>
          <a:sx n="97" d="100"/>
          <a:sy n="97" d="100"/>
        </p:scale>
        <p:origin x="61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0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7F1CD-B64E-0342-8772-0D25ED2F76FD}" type="datetimeFigureOut">
              <a:rPr lang="en-US" smtClean="0"/>
              <a:t>5/1/2018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863A-5C4F-3341-B7C0-44BA1E1873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35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409A-9556-FD4B-AB47-80B89DD456D0}" type="datetimeFigureOut">
              <a:rPr lang="en-US" smtClean="0"/>
              <a:t>5/1/2018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B5189-4E92-A94E-9680-9CCB240BB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302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1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59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40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039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557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57201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 userDrawn="1"/>
        </p:nvSpPr>
        <p:spPr>
          <a:xfrm>
            <a:off x="6553200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124200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437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pic>
        <p:nvPicPr>
          <p:cNvPr id="4" name="Picture 3" descr="Textbook-Cover-Fa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53" y="759207"/>
            <a:ext cx="5763437" cy="36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457200" y="1600199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ounded Rectangle 17"/>
          <p:cNvSpPr/>
          <p:nvPr/>
        </p:nvSpPr>
        <p:spPr>
          <a:xfrm>
            <a:off x="4648200" y="1600200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19" name="Rounded Rectangle 18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28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68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95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10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5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51" r:id="rId15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SIT113</a:t>
            </a:r>
            <a:br>
              <a:rPr lang="en-AU" dirty="0"/>
            </a:br>
            <a:r>
              <a:rPr lang="en-AU" dirty="0"/>
              <a:t>Cloud Computing and Virtualisation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Week 8, Class 2</a:t>
            </a:r>
          </a:p>
          <a:p>
            <a:r>
              <a:rPr lang="en-AU" dirty="0" smtClean="0"/>
              <a:t>Cloud Architectures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91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b="1" u="sng" dirty="0"/>
              <a:t>Additional Mechanisms</a:t>
            </a:r>
          </a:p>
          <a:p>
            <a:r>
              <a:rPr lang="en-AU" b="1" dirty="0" smtClean="0"/>
              <a:t>Audit Monitor</a:t>
            </a:r>
            <a:endParaRPr lang="en-AU" dirty="0" smtClean="0"/>
          </a:p>
          <a:p>
            <a:r>
              <a:rPr lang="en-AU" b="1" dirty="0" smtClean="0"/>
              <a:t>Cloud Usage Monitor</a:t>
            </a:r>
            <a:endParaRPr lang="en-AU" dirty="0" smtClean="0"/>
          </a:p>
          <a:p>
            <a:r>
              <a:rPr lang="en-AU" b="1" dirty="0" smtClean="0"/>
              <a:t>Hypervisor</a:t>
            </a:r>
            <a:endParaRPr lang="en-AU" dirty="0" smtClean="0"/>
          </a:p>
          <a:p>
            <a:r>
              <a:rPr lang="en-AU" b="1" dirty="0" smtClean="0"/>
              <a:t>Logical Network Perimeter</a:t>
            </a:r>
            <a:endParaRPr lang="en-AU" dirty="0" smtClean="0"/>
          </a:p>
          <a:p>
            <a:r>
              <a:rPr lang="en-AU" b="1" dirty="0"/>
              <a:t>Resource Replication</a:t>
            </a:r>
            <a:endParaRPr lang="en-AU" dirty="0"/>
          </a:p>
          <a:p>
            <a:r>
              <a:rPr lang="en-AU" b="1" dirty="0" smtClean="0"/>
              <a:t>Resource Cluster</a:t>
            </a:r>
            <a:r>
              <a:rPr lang="en-AU" dirty="0" smtClean="0"/>
              <a:t>: creates active-active cluster groups to improve availability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Zero Downtime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92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u="sng" dirty="0" smtClean="0"/>
              <a:t>load balances</a:t>
            </a:r>
            <a:r>
              <a:rPr lang="en-AU" dirty="0" smtClean="0"/>
              <a:t> IT resources across </a:t>
            </a:r>
            <a:r>
              <a:rPr lang="en-AU" u="sng" dirty="0" smtClean="0"/>
              <a:t>multiple clouds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Cloud Balancing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05" y="2087944"/>
            <a:ext cx="3654791" cy="50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b="1" u="sng" dirty="0"/>
              <a:t>Additional Mechanisms</a:t>
            </a:r>
          </a:p>
          <a:p>
            <a:r>
              <a:rPr lang="en-AU" b="1" dirty="0" smtClean="0"/>
              <a:t>Automated Scaling Listener (ASL)</a:t>
            </a:r>
            <a:endParaRPr lang="en-AU" dirty="0" smtClean="0"/>
          </a:p>
          <a:p>
            <a:r>
              <a:rPr lang="en-AU" b="1" dirty="0" smtClean="0"/>
              <a:t>Failover System</a:t>
            </a:r>
            <a:r>
              <a:rPr lang="en-AU" dirty="0" smtClean="0"/>
              <a:t>:</a:t>
            </a:r>
          </a:p>
          <a:p>
            <a:pPr lvl="1"/>
            <a:r>
              <a:rPr lang="en-AU" sz="2800" dirty="0" smtClean="0"/>
              <a:t>ensures redundant IT resources are capable of </a:t>
            </a:r>
            <a:r>
              <a:rPr lang="en-AU" sz="2800" u="sng" dirty="0" smtClean="0"/>
              <a:t>cross-cloud failover</a:t>
            </a:r>
          </a:p>
          <a:p>
            <a:pPr lvl="1"/>
            <a:r>
              <a:rPr lang="en-AU" sz="2800" dirty="0" smtClean="0"/>
              <a:t>notifying the ASL of any failures to ensure requests aren’t routed to unavailable/unstable IT 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Cloud Balancing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80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IT </a:t>
            </a:r>
            <a:r>
              <a:rPr lang="en-AU" u="sng" dirty="0" smtClean="0"/>
              <a:t>resources</a:t>
            </a:r>
            <a:r>
              <a:rPr lang="en-AU" dirty="0" smtClean="0"/>
              <a:t> are </a:t>
            </a:r>
            <a:r>
              <a:rPr lang="en-AU" u="sng" dirty="0" smtClean="0"/>
              <a:t>partly</a:t>
            </a:r>
            <a:r>
              <a:rPr lang="en-AU" dirty="0" smtClean="0"/>
              <a:t> or </a:t>
            </a:r>
            <a:r>
              <a:rPr lang="en-AU" u="sng" dirty="0" smtClean="0"/>
              <a:t>wholly</a:t>
            </a:r>
            <a:r>
              <a:rPr lang="en-AU" dirty="0" smtClean="0"/>
              <a:t> set aside for the exclusive use of a cloud consumer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 Reservation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6" y="2592475"/>
            <a:ext cx="2436302" cy="29810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37" y="2592476"/>
            <a:ext cx="2436302" cy="29810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888" y="2592475"/>
            <a:ext cx="2436303" cy="298102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198021" y="4188089"/>
            <a:ext cx="795909" cy="678197"/>
          </a:xfrm>
          <a:prstGeom prst="roundRect">
            <a:avLst/>
          </a:prstGeom>
          <a:solidFill>
            <a:srgbClr val="FFFF00">
              <a:alpha val="18000"/>
            </a:srgbClr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le 9"/>
          <p:cNvSpPr/>
          <p:nvPr/>
        </p:nvSpPr>
        <p:spPr>
          <a:xfrm>
            <a:off x="4821863" y="4182839"/>
            <a:ext cx="795909" cy="678197"/>
          </a:xfrm>
          <a:prstGeom prst="roundRect">
            <a:avLst/>
          </a:prstGeom>
          <a:solidFill>
            <a:srgbClr val="FFFF00">
              <a:alpha val="18000"/>
            </a:srgbClr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/>
        </p:nvSpPr>
        <p:spPr>
          <a:xfrm>
            <a:off x="5977992" y="4182833"/>
            <a:ext cx="795909" cy="678197"/>
          </a:xfrm>
          <a:prstGeom prst="roundRect">
            <a:avLst/>
          </a:prstGeom>
          <a:solidFill>
            <a:srgbClr val="FFFF00">
              <a:alpha val="18000"/>
            </a:srgbClr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7601834" y="4177583"/>
            <a:ext cx="795909" cy="678197"/>
          </a:xfrm>
          <a:prstGeom prst="roundRect">
            <a:avLst/>
          </a:prstGeom>
          <a:solidFill>
            <a:srgbClr val="FFFF00">
              <a:alpha val="18000"/>
            </a:srgbClr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71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b="1" u="sng" dirty="0"/>
              <a:t>Additional Mechanisms</a:t>
            </a:r>
          </a:p>
          <a:p>
            <a:r>
              <a:rPr lang="en-AU" b="1" dirty="0" smtClean="0"/>
              <a:t>Audit Monitor</a:t>
            </a:r>
            <a:endParaRPr lang="en-AU" dirty="0" smtClean="0"/>
          </a:p>
          <a:p>
            <a:r>
              <a:rPr lang="en-AU" b="1" dirty="0" smtClean="0"/>
              <a:t>Cloud Usage Monitor</a:t>
            </a:r>
            <a:endParaRPr lang="en-AU" dirty="0" smtClean="0"/>
          </a:p>
          <a:p>
            <a:r>
              <a:rPr lang="en-AU" b="1" dirty="0" smtClean="0"/>
              <a:t>Hypervisor</a:t>
            </a:r>
            <a:endParaRPr lang="en-AU" dirty="0" smtClean="0"/>
          </a:p>
          <a:p>
            <a:r>
              <a:rPr lang="en-AU" b="1" dirty="0" smtClean="0"/>
              <a:t>Logical Network Perimeter</a:t>
            </a:r>
            <a:endParaRPr lang="en-AU" dirty="0" smtClean="0"/>
          </a:p>
          <a:p>
            <a:r>
              <a:rPr lang="en-AU" b="1" dirty="0" smtClean="0"/>
              <a:t>Resource Replication</a:t>
            </a:r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 Reservation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93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monitors/responds to </a:t>
            </a:r>
            <a:r>
              <a:rPr lang="en-AU" u="sng" dirty="0" smtClean="0"/>
              <a:t>pre-defined failure scenarios</a:t>
            </a:r>
          </a:p>
          <a:p>
            <a:r>
              <a:rPr lang="en-AU" dirty="0" smtClean="0"/>
              <a:t>escalates failure conditions that cannot be automatically resolved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Dynamic Failure Detection and Recovery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15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18" y="3265715"/>
            <a:ext cx="4009535" cy="28291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53" y="3265714"/>
            <a:ext cx="4009532" cy="282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8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AU" b="1" u="sng" dirty="0"/>
              <a:t>Additional Mechanisms</a:t>
            </a:r>
          </a:p>
          <a:p>
            <a:r>
              <a:rPr lang="en-AU" b="1" dirty="0" smtClean="0"/>
              <a:t>Audit Monitor</a:t>
            </a:r>
            <a:endParaRPr lang="en-AU" dirty="0" smtClean="0"/>
          </a:p>
          <a:p>
            <a:r>
              <a:rPr lang="en-AU" b="1" dirty="0" smtClean="0"/>
              <a:t>Failover System</a:t>
            </a:r>
            <a:endParaRPr lang="en-AU" dirty="0" smtClean="0"/>
          </a:p>
          <a:p>
            <a:r>
              <a:rPr lang="en-AU" b="1" dirty="0" smtClean="0"/>
              <a:t>SLA Management System</a:t>
            </a:r>
          </a:p>
          <a:p>
            <a:r>
              <a:rPr lang="en-AU" b="1" dirty="0" smtClean="0"/>
              <a:t>SLA Monitor</a:t>
            </a:r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Dynamic Failure Detection and Recovery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60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provides remote control of systems with </a:t>
            </a:r>
            <a:br>
              <a:rPr lang="en-AU" dirty="0" smtClean="0"/>
            </a:br>
            <a:r>
              <a:rPr lang="en-AU" u="sng" dirty="0" smtClean="0"/>
              <a:t>no operating system installed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Bare-Metal Provisioning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17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04" y="2512684"/>
            <a:ext cx="5746374" cy="372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b="1" u="sng" dirty="0"/>
              <a:t>Additional Mechanisms</a:t>
            </a:r>
          </a:p>
          <a:p>
            <a:r>
              <a:rPr lang="en-AU" b="1" dirty="0"/>
              <a:t>Hypervisor</a:t>
            </a:r>
            <a:endParaRPr lang="en-AU" dirty="0"/>
          </a:p>
          <a:p>
            <a:r>
              <a:rPr lang="en-AU" b="1" dirty="0"/>
              <a:t>Logical Network Perimeter</a:t>
            </a:r>
          </a:p>
          <a:p>
            <a:r>
              <a:rPr lang="en-AU" b="1" dirty="0"/>
              <a:t>Resource Replication</a:t>
            </a:r>
            <a:endParaRPr lang="en-AU" dirty="0"/>
          </a:p>
          <a:p>
            <a:r>
              <a:rPr lang="en-AU" b="1" dirty="0"/>
              <a:t>SLA Management System</a:t>
            </a:r>
            <a:endParaRPr lang="en-AU" dirty="0"/>
          </a:p>
          <a:p>
            <a:r>
              <a:rPr lang="en-AU" b="1" dirty="0" smtClean="0"/>
              <a:t>Cloud Storage Device</a:t>
            </a:r>
            <a:r>
              <a:rPr lang="en-AU" dirty="0" smtClean="0"/>
              <a:t>: stores operating system templates and installation files, deployment agents and deployment packages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Bare-Metal Provisioning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8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u="sng" dirty="0" smtClean="0"/>
              <a:t>automates provisioning of a wide range of IT resources</a:t>
            </a:r>
            <a:r>
              <a:rPr lang="en-AU" dirty="0" smtClean="0"/>
              <a:t>, either individually or collectively</a:t>
            </a:r>
          </a:p>
          <a:p>
            <a:pPr lvl="1"/>
            <a:r>
              <a:rPr lang="en-AU" sz="2800" b="1" dirty="0"/>
              <a:t>Server Templates</a:t>
            </a:r>
            <a:r>
              <a:rPr lang="en-AU" sz="2800" dirty="0"/>
              <a:t>: virtual image files that automate </a:t>
            </a:r>
            <a:r>
              <a:rPr lang="en-AU" sz="2800" u="sng" dirty="0"/>
              <a:t>creation of new virtual servers</a:t>
            </a:r>
          </a:p>
          <a:p>
            <a:pPr lvl="1"/>
            <a:r>
              <a:rPr lang="en-AU" sz="2800" b="1" dirty="0"/>
              <a:t>Server Images</a:t>
            </a:r>
            <a:r>
              <a:rPr lang="en-AU" sz="2800" dirty="0"/>
              <a:t>: similar to templates, but used to provision </a:t>
            </a:r>
            <a:r>
              <a:rPr lang="en-AU" sz="2800" u="sng" dirty="0"/>
              <a:t>physical servers</a:t>
            </a:r>
          </a:p>
          <a:p>
            <a:pPr lvl="1"/>
            <a:r>
              <a:rPr lang="en-AU" sz="2800" b="1" dirty="0"/>
              <a:t>Application Packages</a:t>
            </a:r>
            <a:r>
              <a:rPr lang="en-AU" sz="2800" dirty="0"/>
              <a:t>: applications and other software for </a:t>
            </a:r>
            <a:r>
              <a:rPr lang="en-AU" sz="2800" u="sng" dirty="0"/>
              <a:t>automated </a:t>
            </a:r>
            <a:r>
              <a:rPr lang="en-AU" sz="2800" u="sng" dirty="0" smtClean="0"/>
              <a:t>deployment</a:t>
            </a:r>
            <a:endParaRPr lang="en-AU" sz="2800" u="sn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Rapid Provisioning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7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sz="2800" dirty="0" smtClean="0"/>
              <a:t>Advanced </a:t>
            </a:r>
            <a:r>
              <a:rPr lang="en-AU" sz="2800" dirty="0"/>
              <a:t>Cloud Architectures (Chapter 12</a:t>
            </a:r>
            <a:r>
              <a:rPr lang="en-AU" sz="2800" dirty="0" smtClean="0"/>
              <a:t>)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800" dirty="0" smtClean="0"/>
              <a:t>Hypervisor </a:t>
            </a:r>
            <a:r>
              <a:rPr lang="en-AU" sz="2800" dirty="0"/>
              <a:t>Clustering Architecture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800" dirty="0"/>
              <a:t>Load Balanced Virtual Server Instances Architecture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800" dirty="0"/>
              <a:t>Non-Disruptive Service Relocation Architecture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800" dirty="0"/>
              <a:t>Zero Downtime Architecture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800" dirty="0"/>
              <a:t>Cloud Balancing Architecture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800" dirty="0"/>
              <a:t>Resource Reservation Architecture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800" dirty="0"/>
              <a:t>Dynamic Failure Detection and Recovery Architecture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800" dirty="0"/>
              <a:t>Bare-Metal Provisioning Architecture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800" dirty="0"/>
              <a:t>Rapid Provisioning Architecture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800" dirty="0"/>
              <a:t>Storage Workload Management Architecture</a:t>
            </a:r>
          </a:p>
          <a:p>
            <a:endParaRPr lang="en-AU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9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AU" sz="2800" b="1" dirty="0"/>
              <a:t>Application Packager</a:t>
            </a:r>
            <a:r>
              <a:rPr lang="en-AU" sz="2800" dirty="0"/>
              <a:t>: software for </a:t>
            </a:r>
            <a:r>
              <a:rPr lang="en-AU" sz="2800" u="sng" dirty="0"/>
              <a:t>creating application packages</a:t>
            </a:r>
          </a:p>
          <a:p>
            <a:pPr lvl="1"/>
            <a:r>
              <a:rPr lang="en-AU" sz="2800" b="1" dirty="0" smtClean="0"/>
              <a:t>Custom </a:t>
            </a:r>
            <a:r>
              <a:rPr lang="en-AU" sz="2800" b="1" dirty="0"/>
              <a:t>Scripts</a:t>
            </a:r>
            <a:r>
              <a:rPr lang="en-AU" sz="2800" dirty="0"/>
              <a:t>: automate </a:t>
            </a:r>
            <a:r>
              <a:rPr lang="en-AU" sz="2800" u="sng" dirty="0"/>
              <a:t>administrative tasks</a:t>
            </a:r>
          </a:p>
          <a:p>
            <a:pPr lvl="1"/>
            <a:r>
              <a:rPr lang="en-AU" sz="2800" b="1" dirty="0" smtClean="0"/>
              <a:t>Sequence Manager</a:t>
            </a:r>
            <a:r>
              <a:rPr lang="en-AU" sz="2800" dirty="0" smtClean="0"/>
              <a:t>: organises a sequence of </a:t>
            </a:r>
            <a:r>
              <a:rPr lang="en-AU" sz="2800" u="sng" dirty="0" smtClean="0"/>
              <a:t>automated provisioning tasks</a:t>
            </a:r>
          </a:p>
          <a:p>
            <a:pPr lvl="1"/>
            <a:r>
              <a:rPr lang="en-AU" sz="2800" b="1" dirty="0" smtClean="0"/>
              <a:t>Sequence Logger</a:t>
            </a:r>
            <a:r>
              <a:rPr lang="en-AU" sz="2800" dirty="0" smtClean="0"/>
              <a:t>: </a:t>
            </a:r>
            <a:r>
              <a:rPr lang="en-AU" sz="2800" u="sng" dirty="0" smtClean="0"/>
              <a:t>logs</a:t>
            </a:r>
            <a:r>
              <a:rPr lang="en-AU" sz="2800" dirty="0" smtClean="0"/>
              <a:t> execution of automated provisioning sequences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Rapid Provisioning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121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AU" sz="2800" b="1" dirty="0" smtClean="0"/>
              <a:t>Operating System/Application Configuration Baselines</a:t>
            </a:r>
            <a:r>
              <a:rPr lang="en-AU" sz="2800" dirty="0" smtClean="0"/>
              <a:t>: </a:t>
            </a:r>
            <a:r>
              <a:rPr lang="en-AU" sz="2800" u="sng" dirty="0" smtClean="0"/>
              <a:t>configurations applied to operating systems and applications</a:t>
            </a:r>
            <a:r>
              <a:rPr lang="en-AU" sz="2800" dirty="0" smtClean="0"/>
              <a:t> automatically after installation to prepare them for use</a:t>
            </a:r>
          </a:p>
          <a:p>
            <a:pPr lvl="1"/>
            <a:r>
              <a:rPr lang="en-AU" sz="2800" b="1" dirty="0" smtClean="0"/>
              <a:t>Deployment Data Store</a:t>
            </a:r>
            <a:r>
              <a:rPr lang="en-AU" sz="2800" dirty="0" smtClean="0"/>
              <a:t>: </a:t>
            </a:r>
            <a:r>
              <a:rPr lang="en-AU" sz="2800" u="sng" dirty="0" smtClean="0"/>
              <a:t>repository</a:t>
            </a:r>
            <a:r>
              <a:rPr lang="en-AU" sz="2800" dirty="0" smtClean="0"/>
              <a:t> of virtual images, templates, scripts, baseline configurations, and other related data.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Rapid Provisioning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140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enables LUNs (virtual disk/partition) to be </a:t>
            </a:r>
            <a:r>
              <a:rPr lang="en-AU" u="sng" dirty="0" smtClean="0"/>
              <a:t>evenly distributed</a:t>
            </a:r>
            <a:r>
              <a:rPr lang="en-AU" dirty="0" smtClean="0"/>
              <a:t> across available cloud storage devices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Storage Workload Management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22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3" y="2525255"/>
            <a:ext cx="4160390" cy="374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migration of LUNs for even distribution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Storage Workload Management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23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90" y="2051501"/>
            <a:ext cx="5376241" cy="41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1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b="1" u="sng" dirty="0"/>
              <a:t>Additional Mechanisms</a:t>
            </a:r>
          </a:p>
          <a:p>
            <a:r>
              <a:rPr lang="en-AU" b="1" dirty="0" smtClean="0"/>
              <a:t>Audit Monitor</a:t>
            </a:r>
            <a:endParaRPr lang="en-AU" dirty="0" smtClean="0"/>
          </a:p>
          <a:p>
            <a:r>
              <a:rPr lang="en-AU" b="1" dirty="0" smtClean="0"/>
              <a:t>Automated Scaling Listener</a:t>
            </a:r>
            <a:endParaRPr lang="en-AU" dirty="0" smtClean="0"/>
          </a:p>
          <a:p>
            <a:r>
              <a:rPr lang="en-AU" b="1" dirty="0" smtClean="0"/>
              <a:t>Cloud Usage Monitor</a:t>
            </a:r>
            <a:endParaRPr lang="en-AU" dirty="0" smtClean="0"/>
          </a:p>
          <a:p>
            <a:r>
              <a:rPr lang="en-AU" b="1" dirty="0" smtClean="0"/>
              <a:t>Load Balancer</a:t>
            </a:r>
            <a:endParaRPr lang="en-AU" dirty="0" smtClean="0"/>
          </a:p>
          <a:p>
            <a:r>
              <a:rPr lang="en-AU" b="1" dirty="0" smtClean="0"/>
              <a:t>Logical Network Perimeter</a:t>
            </a:r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Storage Workload Management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931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Advanced </a:t>
            </a:r>
            <a:r>
              <a:rPr lang="en-AU" dirty="0"/>
              <a:t>Cloud Architectures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800" dirty="0"/>
              <a:t>Hypervisor Clustering Architecture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800" dirty="0"/>
              <a:t>Load Balanced Virtual Server Instances Architecture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800" dirty="0"/>
              <a:t>Non-Disruptive Service Relocation Architecture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800" dirty="0"/>
              <a:t>Zero Downtime Architecture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800" dirty="0"/>
              <a:t>Cloud Balancing Architecture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800" dirty="0"/>
              <a:t>Resource Reservation Architecture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800" dirty="0"/>
              <a:t>Dynamic Failure Detection and Recovery Architecture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800" dirty="0"/>
              <a:t>Bare-Metal Provisioning Architecture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800" dirty="0"/>
              <a:t>Rapid Provisioning Architecture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800" dirty="0"/>
              <a:t>Storage Workload Management Architecture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70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establishes a </a:t>
            </a:r>
            <a:r>
              <a:rPr lang="en-AU" u="sng" dirty="0" smtClean="0"/>
              <a:t>high-availability</a:t>
            </a:r>
            <a:r>
              <a:rPr lang="en-AU" dirty="0" smtClean="0"/>
              <a:t> </a:t>
            </a:r>
            <a:r>
              <a:rPr lang="en-AU" u="sng" dirty="0" smtClean="0"/>
              <a:t>cluster of hypervisors</a:t>
            </a:r>
            <a:r>
              <a:rPr lang="en-AU" dirty="0" smtClean="0"/>
              <a:t> across multiple physical servers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Hypervisor Clustering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92" y="2626920"/>
            <a:ext cx="2995010" cy="346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b="1" u="sng" dirty="0"/>
              <a:t>Additional Mechanisms</a:t>
            </a:r>
          </a:p>
          <a:p>
            <a:r>
              <a:rPr lang="en-AU" b="1" dirty="0" smtClean="0"/>
              <a:t>Logical Network Perimeter</a:t>
            </a:r>
            <a:endParaRPr lang="en-AU" dirty="0" smtClean="0"/>
          </a:p>
          <a:p>
            <a:r>
              <a:rPr lang="en-AU" b="1" dirty="0" smtClean="0"/>
              <a:t>Resource Replication</a:t>
            </a:r>
          </a:p>
          <a:p>
            <a:r>
              <a:rPr lang="en-AU" b="1" dirty="0" smtClean="0"/>
              <a:t>Heartbeat messages</a:t>
            </a:r>
          </a:p>
          <a:p>
            <a:r>
              <a:rPr lang="en-AU" b="1" dirty="0" smtClean="0"/>
              <a:t>VIM (Virtualised Infrastructure Manager)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Hypervisor Clustering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9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dynamically calculates </a:t>
            </a:r>
            <a:r>
              <a:rPr lang="en-AU" u="sng" dirty="0" smtClean="0"/>
              <a:t>virtual servers</a:t>
            </a:r>
            <a:r>
              <a:rPr lang="en-AU" dirty="0" smtClean="0"/>
              <a:t> and </a:t>
            </a:r>
            <a:r>
              <a:rPr lang="en-AU" u="sng" dirty="0" smtClean="0"/>
              <a:t>workloads</a:t>
            </a:r>
          </a:p>
          <a:p>
            <a:r>
              <a:rPr lang="en-AU" u="sng" dirty="0" smtClean="0"/>
              <a:t>then distributes processing</a:t>
            </a:r>
            <a:r>
              <a:rPr lang="en-AU" dirty="0" smtClean="0"/>
              <a:t> across physical servers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4000" dirty="0"/>
              <a:t>Load Balanced Virtual Server Instances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413" y="2683038"/>
            <a:ext cx="4037628" cy="33786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77" y="2683038"/>
            <a:ext cx="3972152" cy="337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6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b="1" u="sng" dirty="0"/>
              <a:t>Additional Mechanisms</a:t>
            </a:r>
          </a:p>
          <a:p>
            <a:r>
              <a:rPr lang="en-AU" b="1" dirty="0" smtClean="0"/>
              <a:t>Automated Scaling Listener</a:t>
            </a:r>
            <a:endParaRPr lang="en-AU" dirty="0" smtClean="0"/>
          </a:p>
          <a:p>
            <a:r>
              <a:rPr lang="en-AU" b="1" dirty="0"/>
              <a:t>Logical Network Perimeter</a:t>
            </a:r>
            <a:endParaRPr lang="en-AU" dirty="0"/>
          </a:p>
          <a:p>
            <a:r>
              <a:rPr lang="en-AU" b="1" dirty="0"/>
              <a:t>Resource Replication</a:t>
            </a:r>
            <a:endParaRPr lang="en-AU" dirty="0"/>
          </a:p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Load Balanced Virtual Server Instances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32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u="sng" dirty="0" smtClean="0"/>
              <a:t>predefined events trigger duplication or migration</a:t>
            </a:r>
            <a:r>
              <a:rPr lang="en-AU" dirty="0" smtClean="0"/>
              <a:t> of a </a:t>
            </a:r>
            <a:r>
              <a:rPr lang="en-AU" b="1" u="sng" dirty="0" smtClean="0"/>
              <a:t>cloud service</a:t>
            </a:r>
            <a:r>
              <a:rPr lang="en-AU" dirty="0" smtClean="0"/>
              <a:t> </a:t>
            </a:r>
            <a:r>
              <a:rPr lang="en-AU" u="sng" dirty="0" smtClean="0"/>
              <a:t>at runtime</a:t>
            </a:r>
            <a:r>
              <a:rPr lang="en-AU" dirty="0" smtClean="0"/>
              <a:t> to avoid disruption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Non-Disruptive Service Relocation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32" y="2807698"/>
            <a:ext cx="2627653" cy="32682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762" y="2799185"/>
            <a:ext cx="2437893" cy="3276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552" y="2841226"/>
            <a:ext cx="2697736" cy="323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b="1" u="sng" dirty="0"/>
              <a:t>Additional Mechanisms</a:t>
            </a:r>
          </a:p>
          <a:p>
            <a:r>
              <a:rPr lang="en-AU" b="1" dirty="0" smtClean="0"/>
              <a:t>Cloud Usage Monitor</a:t>
            </a:r>
            <a:endParaRPr lang="en-AU" dirty="0" smtClean="0"/>
          </a:p>
          <a:p>
            <a:r>
              <a:rPr lang="en-AU" b="1" dirty="0" smtClean="0"/>
              <a:t>Pay-Per-Use Monitor</a:t>
            </a:r>
            <a:endParaRPr lang="en-AU" dirty="0" smtClean="0"/>
          </a:p>
          <a:p>
            <a:r>
              <a:rPr lang="en-AU" b="1" dirty="0"/>
              <a:t>Resource </a:t>
            </a:r>
            <a:r>
              <a:rPr lang="en-AU" b="1" dirty="0" smtClean="0"/>
              <a:t>Replication</a:t>
            </a:r>
            <a:endParaRPr lang="en-AU" dirty="0" smtClean="0"/>
          </a:p>
          <a:p>
            <a:r>
              <a:rPr lang="en-AU" b="1" dirty="0"/>
              <a:t>SLA Management System</a:t>
            </a:r>
            <a:r>
              <a:rPr lang="en-AU" dirty="0" smtClean="0"/>
              <a:t>: processes SLA data to obtain cloud service availability assurances</a:t>
            </a:r>
          </a:p>
          <a:p>
            <a:r>
              <a:rPr lang="en-AU" b="1" dirty="0"/>
              <a:t>SLA Monitor</a:t>
            </a:r>
            <a:r>
              <a:rPr lang="en-AU" dirty="0" smtClean="0"/>
              <a:t>: collects SLA information required by the SLA management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Non-Disruptive Service Relocation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2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u="sng" dirty="0" smtClean="0"/>
              <a:t>virtual servers</a:t>
            </a:r>
            <a:r>
              <a:rPr lang="en-AU" u="sng" dirty="0" smtClean="0"/>
              <a:t> can be moved </a:t>
            </a:r>
            <a:r>
              <a:rPr lang="en-AU" u="sng" dirty="0"/>
              <a:t>dynamically</a:t>
            </a:r>
            <a:r>
              <a:rPr lang="en-AU" dirty="0"/>
              <a:t> </a:t>
            </a:r>
            <a:r>
              <a:rPr lang="en-AU" dirty="0" smtClean="0"/>
              <a:t>to different physical server hosts, in the event that their original physical server host fails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Zero Downtime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2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272" y="2903697"/>
            <a:ext cx="3009032" cy="312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7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Computing Uni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Computing Unit.thmx</Template>
  <TotalTime>27335</TotalTime>
  <Words>777</Words>
  <Application>Microsoft Office PowerPoint</Application>
  <PresentationFormat>On-screen Show (4:3)</PresentationFormat>
  <Paragraphs>169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Cloud Computing Unit</vt:lpstr>
      <vt:lpstr>SIT113 Cloud Computing and Virtualisation</vt:lpstr>
      <vt:lpstr>Outline</vt:lpstr>
      <vt:lpstr>Hypervisor Clustering Architecture</vt:lpstr>
      <vt:lpstr>Hypervisor Clustering Architecture</vt:lpstr>
      <vt:lpstr>Load Balanced Virtual Server Instances Architecture</vt:lpstr>
      <vt:lpstr>Load Balanced Virtual Server Instances Architecture</vt:lpstr>
      <vt:lpstr>Non-Disruptive Service Relocation Architecture</vt:lpstr>
      <vt:lpstr>Non-Disruptive Service Relocation Architecture</vt:lpstr>
      <vt:lpstr>Zero Downtime Architecture</vt:lpstr>
      <vt:lpstr>Zero Downtime Architecture</vt:lpstr>
      <vt:lpstr>Cloud Balancing Architecture</vt:lpstr>
      <vt:lpstr>Cloud Balancing Architecture</vt:lpstr>
      <vt:lpstr>Resource Reservation Architecture</vt:lpstr>
      <vt:lpstr>Resource Reservation Architecture</vt:lpstr>
      <vt:lpstr>Dynamic Failure Detection and Recovery Architecture</vt:lpstr>
      <vt:lpstr>Dynamic Failure Detection and Recovery Architecture</vt:lpstr>
      <vt:lpstr>Bare-Metal Provisioning Architecture</vt:lpstr>
      <vt:lpstr>Bare-Metal Provisioning Architecture</vt:lpstr>
      <vt:lpstr>Rapid Provisioning Architecture</vt:lpstr>
      <vt:lpstr>Rapid Provisioning Architecture</vt:lpstr>
      <vt:lpstr>Rapid Provisioning Architecture</vt:lpstr>
      <vt:lpstr>Storage Workload Management Architecture</vt:lpstr>
      <vt:lpstr>Storage Workload Management Architecture</vt:lpstr>
      <vt:lpstr>Storage Workload Management Architecture</vt:lpstr>
      <vt:lpstr>Summary</vt:lpstr>
    </vt:vector>
  </TitlesOfParts>
  <Company>Deakin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Rough</dc:creator>
  <cp:lastModifiedBy>Robert Dew</cp:lastModifiedBy>
  <cp:revision>166</cp:revision>
  <dcterms:created xsi:type="dcterms:W3CDTF">2015-02-02T02:30:31Z</dcterms:created>
  <dcterms:modified xsi:type="dcterms:W3CDTF">2018-05-01T03:49:34Z</dcterms:modified>
</cp:coreProperties>
</file>