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444" r:id="rId3"/>
    <p:sldId id="393" r:id="rId4"/>
    <p:sldId id="381" r:id="rId5"/>
    <p:sldId id="376" r:id="rId6"/>
    <p:sldId id="351" r:id="rId7"/>
    <p:sldId id="352" r:id="rId8"/>
    <p:sldId id="356" r:id="rId9"/>
    <p:sldId id="353" r:id="rId10"/>
    <p:sldId id="354" r:id="rId11"/>
    <p:sldId id="342" r:id="rId12"/>
    <p:sldId id="384" r:id="rId13"/>
    <p:sldId id="367" r:id="rId14"/>
    <p:sldId id="368" r:id="rId15"/>
    <p:sldId id="391" r:id="rId16"/>
    <p:sldId id="369" r:id="rId17"/>
    <p:sldId id="392" r:id="rId18"/>
    <p:sldId id="370" r:id="rId19"/>
    <p:sldId id="385" r:id="rId20"/>
    <p:sldId id="371" r:id="rId21"/>
    <p:sldId id="372" r:id="rId22"/>
    <p:sldId id="373" r:id="rId23"/>
    <p:sldId id="394" r:id="rId24"/>
    <p:sldId id="374" r:id="rId25"/>
    <p:sldId id="386" r:id="rId26"/>
    <p:sldId id="375" r:id="rId27"/>
    <p:sldId id="29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stin Rough" initials="J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89950" autoAdjust="0"/>
  </p:normalViewPr>
  <p:slideViewPr>
    <p:cSldViewPr snapToGrid="0" snapToObjects="1">
      <p:cViewPr varScale="1">
        <p:scale>
          <a:sx n="92" d="100"/>
          <a:sy n="92" d="100"/>
        </p:scale>
        <p:origin x="81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7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37F1CD-B64E-0342-8772-0D25ED2F76FD}" type="datetimeFigureOut">
              <a:rPr lang="en-US" smtClean="0"/>
              <a:t>5/7/2018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9863A-5C4F-3341-B7C0-44BA1E1873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7352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9409A-9556-FD4B-AB47-80B89DD456D0}" type="datetimeFigureOut">
              <a:rPr lang="en-US" smtClean="0"/>
              <a:t>5/7/2018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B5189-4E92-A94E-9680-9CCB240BB55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3023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2597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PKI = Public Key Infrastructure</a:t>
            </a:r>
          </a:p>
          <a:p>
            <a:r>
              <a:rPr lang="en-AU" dirty="0" smtClean="0"/>
              <a:t>IAM</a:t>
            </a:r>
            <a:r>
              <a:rPr lang="en-AU" baseline="0" dirty="0" smtClean="0"/>
              <a:t> = Identity and Access Management</a:t>
            </a:r>
          </a:p>
          <a:p>
            <a:r>
              <a:rPr lang="en-AU" baseline="0" dirty="0" smtClean="0"/>
              <a:t>SSO = Single Sign 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6279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1767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0093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1840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3495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1478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VIM = Virtual Infrastructure Manager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8743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5276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B5189-4E92-A94E-9680-9CCB240BB557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1971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371600" y="3886200"/>
            <a:ext cx="6400800" cy="1752600"/>
          </a:xfrm>
          <a:prstGeom prst="roundRect">
            <a:avLst>
              <a:gd name="adj" fmla="val 719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ounded Rectangle 7"/>
          <p:cNvSpPr/>
          <p:nvPr/>
        </p:nvSpPr>
        <p:spPr>
          <a:xfrm>
            <a:off x="685800" y="2130424"/>
            <a:ext cx="7772400" cy="1470025"/>
          </a:xfrm>
          <a:prstGeom prst="roundRect">
            <a:avLst>
              <a:gd name="adj" fmla="val 12411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AU" dirty="0"/>
          </a:p>
        </p:txBody>
      </p:sp>
      <p:sp>
        <p:nvSpPr>
          <p:cNvPr id="6" name="Rounded Rectangle 5"/>
          <p:cNvSpPr/>
          <p:nvPr userDrawn="1"/>
        </p:nvSpPr>
        <p:spPr>
          <a:xfrm>
            <a:off x="1371600" y="3886200"/>
            <a:ext cx="6400800" cy="1752600"/>
          </a:xfrm>
          <a:prstGeom prst="roundRect">
            <a:avLst>
              <a:gd name="adj" fmla="val 719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 userDrawn="1"/>
        </p:nvSpPr>
        <p:spPr>
          <a:xfrm>
            <a:off x="685800" y="2130424"/>
            <a:ext cx="7772400" cy="1470025"/>
          </a:xfrm>
          <a:prstGeom prst="roundRect">
            <a:avLst>
              <a:gd name="adj" fmla="val 12411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11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1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359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1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940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039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0557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457200" y="1600199"/>
            <a:ext cx="8229600" cy="4525963"/>
          </a:xfrm>
          <a:prstGeom prst="roundRect">
            <a:avLst>
              <a:gd name="adj" fmla="val 38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  <a:endParaRPr lang="en-AU" dirty="0"/>
          </a:p>
        </p:txBody>
      </p:sp>
      <p:sp>
        <p:nvSpPr>
          <p:cNvPr id="10" name="Rounded Rectangle 9"/>
          <p:cNvSpPr/>
          <p:nvPr userDrawn="1"/>
        </p:nvSpPr>
        <p:spPr>
          <a:xfrm>
            <a:off x="457201" y="6356349"/>
            <a:ext cx="2133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ounded Rectangle 10"/>
          <p:cNvSpPr/>
          <p:nvPr userDrawn="1"/>
        </p:nvSpPr>
        <p:spPr>
          <a:xfrm>
            <a:off x="6553200" y="6356349"/>
            <a:ext cx="2133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 userDrawn="1"/>
        </p:nvSpPr>
        <p:spPr>
          <a:xfrm>
            <a:off x="3124200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 userDrawn="1"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Click to edit Master 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058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dirty="0" smtClean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5272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7200" y="1600199"/>
            <a:ext cx="8229600" cy="4525963"/>
          </a:xfrm>
          <a:prstGeom prst="roundRect">
            <a:avLst>
              <a:gd name="adj" fmla="val 38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319612" y="6356349"/>
            <a:ext cx="367187" cy="365125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/>
        </p:nvSpPr>
        <p:spPr>
          <a:xfrm>
            <a:off x="5259475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9475" y="6356350"/>
            <a:ext cx="2895600" cy="365125"/>
          </a:xfrm>
        </p:spPr>
        <p:txBody>
          <a:bodyPr/>
          <a:lstStyle/>
          <a:p>
            <a:r>
              <a:rPr lang="en-AU" dirty="0" smtClean="0"/>
              <a:t>SIT113 Week 9,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9613" y="6356350"/>
            <a:ext cx="367187" cy="365125"/>
          </a:xfrm>
        </p:spPr>
        <p:txBody>
          <a:bodyPr/>
          <a:lstStyle/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2058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NO 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457200" y="1600199"/>
            <a:ext cx="8229600" cy="4525963"/>
          </a:xfrm>
          <a:prstGeom prst="roundRect">
            <a:avLst>
              <a:gd name="adj" fmla="val 3816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 sz="1800"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 dirty="0"/>
          </a:p>
        </p:txBody>
      </p:sp>
      <p:sp>
        <p:nvSpPr>
          <p:cNvPr id="11" name="Rounded Rectangle 10"/>
          <p:cNvSpPr/>
          <p:nvPr/>
        </p:nvSpPr>
        <p:spPr>
          <a:xfrm>
            <a:off x="8319612" y="6356349"/>
            <a:ext cx="367187" cy="365125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ounded Rectangle 11"/>
          <p:cNvSpPr/>
          <p:nvPr/>
        </p:nvSpPr>
        <p:spPr>
          <a:xfrm>
            <a:off x="5259475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ounded Rectangle 6"/>
          <p:cNvSpPr/>
          <p:nvPr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9475" y="6356350"/>
            <a:ext cx="2895600" cy="365125"/>
          </a:xfrm>
        </p:spPr>
        <p:txBody>
          <a:bodyPr/>
          <a:lstStyle/>
          <a:p>
            <a:r>
              <a:rPr lang="en-AU" dirty="0" smtClean="0"/>
              <a:t>SIT113 Week 9,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9613" y="6356350"/>
            <a:ext cx="367187" cy="365125"/>
          </a:xfrm>
        </p:spPr>
        <p:txBody>
          <a:bodyPr/>
          <a:lstStyle/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4373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4" name="Rounded Rectangle 3"/>
          <p:cNvSpPr/>
          <p:nvPr userDrawn="1"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272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22313" y="4406899"/>
            <a:ext cx="7772400" cy="1362075"/>
          </a:xfrm>
          <a:prstGeom prst="roundRect">
            <a:avLst>
              <a:gd name="adj" fmla="val 1014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ctr" anchorCtr="0"/>
          <a:lstStyle>
            <a:lvl1pPr algn="ctr">
              <a:defRPr sz="4000" b="1" cap="none"/>
            </a:lvl1pPr>
          </a:lstStyle>
          <a:p>
            <a:r>
              <a:rPr lang="en-AU" smtClean="0"/>
              <a:t>Click to edit Master title style</a:t>
            </a:r>
            <a:endParaRPr lang="en-AU" dirty="0"/>
          </a:p>
        </p:txBody>
      </p:sp>
      <p:pic>
        <p:nvPicPr>
          <p:cNvPr id="4" name="Picture 3" descr="Textbook-Cover-Fa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53" y="759207"/>
            <a:ext cx="5763437" cy="364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4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457200" y="274638"/>
            <a:ext cx="8229600" cy="1143000"/>
          </a:xfrm>
          <a:prstGeom prst="roundRect">
            <a:avLst>
              <a:gd name="adj" fmla="val 13274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Rounded Rectangle 16"/>
          <p:cNvSpPr/>
          <p:nvPr/>
        </p:nvSpPr>
        <p:spPr>
          <a:xfrm>
            <a:off x="457200" y="1600199"/>
            <a:ext cx="4038600" cy="4525963"/>
          </a:xfrm>
          <a:prstGeom prst="roundRect">
            <a:avLst>
              <a:gd name="adj" fmla="val 391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ounded Rectangle 17"/>
          <p:cNvSpPr/>
          <p:nvPr/>
        </p:nvSpPr>
        <p:spPr>
          <a:xfrm>
            <a:off x="4648200" y="1600200"/>
            <a:ext cx="4038600" cy="4525963"/>
          </a:xfrm>
          <a:prstGeom prst="roundRect">
            <a:avLst>
              <a:gd name="adj" fmla="val 3913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19" name="Rounded Rectangle 18"/>
          <p:cNvSpPr/>
          <p:nvPr/>
        </p:nvSpPr>
        <p:spPr>
          <a:xfrm>
            <a:off x="8319612" y="6356349"/>
            <a:ext cx="367187" cy="365125"/>
          </a:xfrm>
          <a:prstGeom prst="roundRect">
            <a:avLst>
              <a:gd name="adj" fmla="val 50000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Rounded Rectangle 19"/>
          <p:cNvSpPr/>
          <p:nvPr/>
        </p:nvSpPr>
        <p:spPr>
          <a:xfrm>
            <a:off x="5259475" y="6356350"/>
            <a:ext cx="2895600" cy="365125"/>
          </a:xfrm>
          <a:prstGeom prst="roundRect">
            <a:avLst>
              <a:gd name="adj" fmla="val 45882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9475" y="6356350"/>
            <a:ext cx="2895600" cy="365125"/>
          </a:xfrm>
        </p:spPr>
        <p:txBody>
          <a:bodyPr/>
          <a:lstStyle/>
          <a:p>
            <a:r>
              <a:rPr lang="en-AU" dirty="0" smtClean="0"/>
              <a:t>SIT113 Week 9, Class 1</a:t>
            </a:r>
            <a:endParaRPr lang="en-AU" dirty="0"/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19613" y="6356350"/>
            <a:ext cx="367187" cy="365125"/>
          </a:xfrm>
        </p:spPr>
        <p:txBody>
          <a:bodyPr/>
          <a:lstStyle/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328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1</a:t>
            </a:r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568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695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1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104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AU" dirty="0" smtClean="0"/>
              <a:t>SIT113 Week 9,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E0A4249-7CEA-DC43-BBD2-27EF023E5D3D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9528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51" r:id="rId15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SIT113</a:t>
            </a:r>
            <a:br>
              <a:rPr lang="en-AU" dirty="0"/>
            </a:br>
            <a:r>
              <a:rPr lang="en-AU" dirty="0"/>
              <a:t>Cloud Computing and Virtualisation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Week 9, Class 1</a:t>
            </a:r>
          </a:p>
          <a:p>
            <a:r>
              <a:rPr lang="en-AU" dirty="0"/>
              <a:t>Working with Clouds</a:t>
            </a:r>
          </a:p>
        </p:txBody>
      </p:sp>
    </p:spTree>
    <p:extLst>
      <p:ext uri="{BB962C8B-B14F-4D97-AF65-F5344CB8AC3E}">
        <p14:creationId xmlns:p14="http://schemas.microsoft.com/office/powerpoint/2010/main" val="304910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6"/>
            </a:pPr>
            <a:r>
              <a:rPr lang="en-AU" b="1" u="sng" dirty="0" smtClean="0"/>
              <a:t>Security</a:t>
            </a:r>
          </a:p>
          <a:p>
            <a:pPr lvl="1"/>
            <a:r>
              <a:rPr lang="en-AU" sz="2800" dirty="0" smtClean="0"/>
              <a:t>Encryption, hashing, digital signature</a:t>
            </a:r>
          </a:p>
          <a:p>
            <a:pPr lvl="1"/>
            <a:r>
              <a:rPr lang="en-AU" sz="2800" dirty="0" smtClean="0"/>
              <a:t>PKI, IAM and SSO</a:t>
            </a:r>
          </a:p>
          <a:p>
            <a:pPr lvl="1"/>
            <a:r>
              <a:rPr lang="en-AU" sz="2800" dirty="0" smtClean="0"/>
              <a:t>Cloud-based security groups</a:t>
            </a:r>
          </a:p>
          <a:p>
            <a:pPr lvl="1"/>
            <a:r>
              <a:rPr lang="en-AU" sz="2800" dirty="0" smtClean="0"/>
              <a:t>Hardened virtual server images</a:t>
            </a:r>
          </a:p>
          <a:p>
            <a:pPr lvl="1"/>
            <a:r>
              <a:rPr lang="en-AU" sz="2800" dirty="0" smtClean="0"/>
              <a:t>Monitors to detect abnormal usage patterns</a:t>
            </a:r>
            <a:endParaRPr lang="en-AU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Building IaaS Environments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272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Accessing Virtual Servers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Cloud Storage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IT Resource Provisioning Considerations</a:t>
            </a:r>
          </a:p>
          <a:p>
            <a:pPr marL="0" indent="0">
              <a:buNone/>
            </a:pPr>
            <a:endParaRPr lang="en-AU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Working with </a:t>
            </a:r>
            <a:r>
              <a:rPr lang="en-AU" dirty="0" err="1"/>
              <a:t>IaaS</a:t>
            </a:r>
            <a:r>
              <a:rPr lang="en-AU" dirty="0"/>
              <a:t> Environments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1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243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AU" b="1" u="sng" dirty="0" smtClean="0"/>
              <a:t>Accessing </a:t>
            </a:r>
            <a:r>
              <a:rPr lang="en-AU" b="1" u="sng" dirty="0"/>
              <a:t>Virtual </a:t>
            </a:r>
            <a:r>
              <a:rPr lang="en-AU" b="1" u="sng" dirty="0" smtClean="0"/>
              <a:t>Servers</a:t>
            </a:r>
          </a:p>
          <a:p>
            <a:pPr lvl="1"/>
            <a:r>
              <a:rPr lang="en-AU" sz="2800" dirty="0" smtClean="0"/>
              <a:t>Use remote terminal applications such as:</a:t>
            </a:r>
          </a:p>
          <a:p>
            <a:pPr lvl="2"/>
            <a:r>
              <a:rPr lang="en-AU" sz="2800" u="sng" dirty="0" smtClean="0"/>
              <a:t>Remote Desktop Connection</a:t>
            </a:r>
            <a:r>
              <a:rPr lang="en-AU" sz="2800" dirty="0" smtClean="0"/>
              <a:t> for Windows</a:t>
            </a:r>
          </a:p>
          <a:p>
            <a:pPr lvl="2"/>
            <a:r>
              <a:rPr lang="en-AU" sz="2800" u="sng" dirty="0" smtClean="0"/>
              <a:t>SSH Client</a:t>
            </a:r>
            <a:r>
              <a:rPr lang="en-AU" sz="2800" dirty="0" smtClean="0"/>
              <a:t> for MAC and Linux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Working with IaaS </a:t>
            </a:r>
            <a:r>
              <a:rPr lang="en-AU" dirty="0" smtClean="0"/>
              <a:t>Environments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1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286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 startAt="2"/>
            </a:pPr>
            <a:r>
              <a:rPr lang="en-AU" b="1" u="sng" dirty="0" smtClean="0"/>
              <a:t>Cloud Storage</a:t>
            </a:r>
          </a:p>
          <a:p>
            <a:pPr lvl="1"/>
            <a:r>
              <a:rPr lang="en-AU" sz="2800" dirty="0" smtClean="0"/>
              <a:t>Can be </a:t>
            </a:r>
            <a:r>
              <a:rPr lang="en-AU" sz="2800" u="sng" dirty="0" smtClean="0"/>
              <a:t>attached to</a:t>
            </a:r>
            <a:r>
              <a:rPr lang="en-AU" sz="2800" dirty="0" smtClean="0"/>
              <a:t>:</a:t>
            </a:r>
          </a:p>
          <a:p>
            <a:pPr lvl="2"/>
            <a:r>
              <a:rPr lang="en-AU" sz="2800" u="sng" dirty="0" smtClean="0"/>
              <a:t>virtual servers</a:t>
            </a:r>
          </a:p>
          <a:p>
            <a:pPr lvl="2"/>
            <a:r>
              <a:rPr lang="en-AU" sz="2800" dirty="0" smtClean="0"/>
              <a:t>an </a:t>
            </a:r>
            <a:r>
              <a:rPr lang="en-AU" sz="2800" u="sng" dirty="0" smtClean="0"/>
              <a:t>on-premise</a:t>
            </a:r>
            <a:r>
              <a:rPr lang="en-AU" sz="2800" dirty="0" smtClean="0"/>
              <a:t> device</a:t>
            </a:r>
          </a:p>
          <a:p>
            <a:pPr lvl="1"/>
            <a:r>
              <a:rPr lang="en-AU" sz="2800" u="sng" dirty="0" smtClean="0"/>
              <a:t>Manipulated </a:t>
            </a:r>
            <a:r>
              <a:rPr lang="en-AU" sz="2800" u="sng" dirty="0"/>
              <a:t>and </a:t>
            </a:r>
            <a:r>
              <a:rPr lang="en-AU" sz="2800" u="sng" dirty="0" smtClean="0"/>
              <a:t>transmitted</a:t>
            </a:r>
            <a:r>
              <a:rPr lang="en-AU" sz="2800" dirty="0" smtClean="0"/>
              <a:t> using:</a:t>
            </a:r>
            <a:endParaRPr lang="en-AU" sz="2800" dirty="0"/>
          </a:p>
          <a:p>
            <a:pPr lvl="2"/>
            <a:r>
              <a:rPr lang="en-AU" sz="2800" dirty="0"/>
              <a:t>Networked File System, e.g., NFS, CIFS</a:t>
            </a:r>
          </a:p>
          <a:p>
            <a:pPr lvl="2"/>
            <a:r>
              <a:rPr lang="en-AU" sz="2800" dirty="0"/>
              <a:t>Storage Area Network Devices, e.g., </a:t>
            </a:r>
            <a:r>
              <a:rPr lang="en-AU" sz="2800" dirty="0" smtClean="0"/>
              <a:t>iSCSI</a:t>
            </a:r>
          </a:p>
          <a:p>
            <a:pPr lvl="2"/>
            <a:r>
              <a:rPr lang="en-AU" sz="2800" dirty="0" smtClean="0"/>
              <a:t>Web-Based </a:t>
            </a:r>
            <a:r>
              <a:rPr lang="en-AU" sz="2800" dirty="0"/>
              <a:t>Resources, e.g., Amazon </a:t>
            </a:r>
            <a:r>
              <a:rPr lang="en-AU" sz="2800" dirty="0" smtClean="0"/>
              <a:t>S3</a:t>
            </a:r>
            <a:endParaRPr lang="en-AU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Working with IaaS </a:t>
            </a:r>
            <a:r>
              <a:rPr lang="en-AU" dirty="0" smtClean="0"/>
              <a:t>Environments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1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564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 startAt="3"/>
            </a:pPr>
            <a:r>
              <a:rPr lang="en-AU" b="1" u="sng" dirty="0" smtClean="0"/>
              <a:t>IT </a:t>
            </a:r>
            <a:r>
              <a:rPr lang="en-AU" b="1" u="sng" dirty="0"/>
              <a:t>Resource Provisioning </a:t>
            </a:r>
            <a:r>
              <a:rPr lang="en-AU" b="1" u="sng" dirty="0" smtClean="0"/>
              <a:t>Considerations</a:t>
            </a:r>
          </a:p>
          <a:p>
            <a:pPr lvl="1"/>
            <a:r>
              <a:rPr lang="en-AU" sz="2800" dirty="0" smtClean="0"/>
              <a:t>Controlling </a:t>
            </a:r>
            <a:r>
              <a:rPr lang="en-AU" sz="2800" u="sng" dirty="0" smtClean="0"/>
              <a:t>scalability</a:t>
            </a:r>
            <a:r>
              <a:rPr lang="en-AU" sz="2800" dirty="0" smtClean="0"/>
              <a:t> features </a:t>
            </a:r>
            <a:br>
              <a:rPr lang="en-AU" sz="2800" dirty="0" smtClean="0"/>
            </a:br>
            <a:r>
              <a:rPr lang="en-AU" sz="2800" dirty="0" smtClean="0"/>
              <a:t>(automated scaling, load balancing)</a:t>
            </a:r>
          </a:p>
          <a:p>
            <a:pPr lvl="1"/>
            <a:r>
              <a:rPr lang="en-AU" sz="2800" dirty="0" smtClean="0"/>
              <a:t>Controlling the </a:t>
            </a:r>
            <a:r>
              <a:rPr lang="en-AU" sz="2800" u="sng" dirty="0"/>
              <a:t>lifecycle</a:t>
            </a:r>
            <a:r>
              <a:rPr lang="en-AU" sz="2800" dirty="0" smtClean="0"/>
              <a:t> of virtual IT resources</a:t>
            </a:r>
            <a:br>
              <a:rPr lang="en-AU" sz="2800" dirty="0" smtClean="0"/>
            </a:br>
            <a:r>
              <a:rPr lang="en-AU" sz="2800" dirty="0" smtClean="0"/>
              <a:t>(shutting down, restarting, powering up)</a:t>
            </a:r>
          </a:p>
          <a:p>
            <a:pPr lvl="1"/>
            <a:r>
              <a:rPr lang="en-AU" sz="2800" dirty="0" smtClean="0"/>
              <a:t>Controlling the virtual </a:t>
            </a:r>
            <a:r>
              <a:rPr lang="en-AU" sz="2800" u="sng" dirty="0"/>
              <a:t>network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dirty="0" smtClean="0"/>
              <a:t>(firewalls, logical perimeters)</a:t>
            </a:r>
          </a:p>
          <a:p>
            <a:pPr lvl="1"/>
            <a:r>
              <a:rPr lang="en-AU" sz="2800" dirty="0"/>
              <a:t>Establishing and displaying </a:t>
            </a:r>
            <a:r>
              <a:rPr lang="en-AU" sz="2800" u="sng" dirty="0"/>
              <a:t>service </a:t>
            </a:r>
            <a:r>
              <a:rPr lang="en-AU" sz="2800" u="sng" dirty="0" smtClean="0"/>
              <a:t>agreements</a:t>
            </a:r>
            <a:endParaRPr lang="en-AU" sz="2800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Working with IaaS </a:t>
            </a:r>
            <a:r>
              <a:rPr lang="en-AU" dirty="0" smtClean="0"/>
              <a:t>Environments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1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873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sz="2800" dirty="0" smtClean="0"/>
              <a:t>Managing the attachment of cloud </a:t>
            </a:r>
            <a:r>
              <a:rPr lang="en-AU" sz="2800" u="sng" dirty="0"/>
              <a:t>storage devices</a:t>
            </a:r>
          </a:p>
          <a:p>
            <a:pPr lvl="1"/>
            <a:r>
              <a:rPr lang="en-AU" sz="2800" dirty="0" smtClean="0"/>
              <a:t>Managing </a:t>
            </a:r>
            <a:r>
              <a:rPr lang="en-AU" sz="2800" u="sng" dirty="0"/>
              <a:t>resource reservation</a:t>
            </a:r>
            <a:r>
              <a:rPr lang="en-AU" sz="2800" dirty="0"/>
              <a:t> of </a:t>
            </a:r>
            <a:r>
              <a:rPr lang="en-AU" sz="2800" dirty="0" smtClean="0"/>
              <a:t>cloud resources</a:t>
            </a:r>
          </a:p>
          <a:p>
            <a:pPr lvl="1"/>
            <a:r>
              <a:rPr lang="en-AU" sz="2800" dirty="0" smtClean="0"/>
              <a:t>Managing </a:t>
            </a:r>
            <a:r>
              <a:rPr lang="en-AU" sz="2800" u="sng" dirty="0"/>
              <a:t>credentials</a:t>
            </a:r>
            <a:r>
              <a:rPr lang="en-AU" sz="2800" dirty="0" smtClean="0"/>
              <a:t> for cloud administrators</a:t>
            </a:r>
          </a:p>
          <a:p>
            <a:pPr lvl="1"/>
            <a:r>
              <a:rPr lang="en-AU" sz="2800" dirty="0"/>
              <a:t>Managing </a:t>
            </a:r>
            <a:r>
              <a:rPr lang="en-AU" sz="2800" u="sng" dirty="0"/>
              <a:t>security-related</a:t>
            </a:r>
            <a:r>
              <a:rPr lang="en-AU" sz="2800" dirty="0"/>
              <a:t> configurations</a:t>
            </a:r>
          </a:p>
          <a:p>
            <a:pPr lvl="1"/>
            <a:r>
              <a:rPr lang="en-AU" sz="2800" dirty="0"/>
              <a:t>Managing customized virtual server </a:t>
            </a:r>
            <a:r>
              <a:rPr lang="en-AU" sz="2800" u="sng" dirty="0"/>
              <a:t>image storage </a:t>
            </a:r>
            <a:r>
              <a:rPr lang="en-AU" sz="2800" dirty="0"/>
              <a:t>(importing, exporting, backup</a:t>
            </a:r>
            <a:r>
              <a:rPr lang="en-AU" sz="2800" dirty="0" smtClean="0"/>
              <a:t>)</a:t>
            </a:r>
            <a:endParaRPr lang="en-AU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Working with IaaS </a:t>
            </a:r>
            <a:r>
              <a:rPr lang="en-AU" dirty="0" smtClean="0"/>
              <a:t>Environments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1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245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sz="2800" dirty="0" smtClean="0"/>
              <a:t>Selecting </a:t>
            </a:r>
            <a:r>
              <a:rPr lang="en-AU" sz="2800" u="sng" dirty="0"/>
              <a:t>high-availability options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dirty="0" smtClean="0"/>
              <a:t>(failover, IT resource clustering)</a:t>
            </a:r>
          </a:p>
          <a:p>
            <a:pPr lvl="1"/>
            <a:r>
              <a:rPr lang="en-AU" sz="2800" dirty="0" smtClean="0"/>
              <a:t>Selecting and monitoring </a:t>
            </a:r>
            <a:r>
              <a:rPr lang="en-AU" sz="2800" u="sng" dirty="0"/>
              <a:t>SLA metrics</a:t>
            </a:r>
          </a:p>
          <a:p>
            <a:pPr lvl="1"/>
            <a:r>
              <a:rPr lang="en-AU" sz="2800" dirty="0" smtClean="0"/>
              <a:t>Selecting basic software </a:t>
            </a:r>
            <a:r>
              <a:rPr lang="en-AU" sz="2800" u="sng" dirty="0"/>
              <a:t>configurations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dirty="0" smtClean="0"/>
              <a:t>(operating system, </a:t>
            </a:r>
            <a:br>
              <a:rPr lang="en-AU" sz="2800" dirty="0" smtClean="0"/>
            </a:br>
            <a:r>
              <a:rPr lang="en-AU" sz="2800" dirty="0" smtClean="0"/>
              <a:t>pre-installed software for new virtual servers)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Working with IaaS </a:t>
            </a:r>
            <a:r>
              <a:rPr lang="en-AU" dirty="0" smtClean="0"/>
              <a:t>Environments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1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228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sz="2800" dirty="0" smtClean="0"/>
              <a:t>Selecting </a:t>
            </a:r>
            <a:r>
              <a:rPr lang="en-AU" sz="2800" dirty="0" err="1" smtClean="0"/>
              <a:t>IaaS</a:t>
            </a:r>
            <a:r>
              <a:rPr lang="en-AU" sz="2800" dirty="0" smtClean="0"/>
              <a:t> </a:t>
            </a:r>
            <a:r>
              <a:rPr lang="en-AU" sz="2800" u="sng" dirty="0"/>
              <a:t>resource instances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dirty="0" smtClean="0"/>
              <a:t>(from a number of available hardware-related configurations and options such as processing capabilities, RAM, storage)</a:t>
            </a:r>
          </a:p>
          <a:p>
            <a:pPr lvl="1"/>
            <a:r>
              <a:rPr lang="en-AU" sz="2800" dirty="0" smtClean="0"/>
              <a:t>Selecting </a:t>
            </a:r>
            <a:r>
              <a:rPr lang="en-AU" sz="2800" u="sng" dirty="0"/>
              <a:t>regions</a:t>
            </a:r>
            <a:r>
              <a:rPr lang="en-AU" sz="2800" dirty="0" smtClean="0"/>
              <a:t> to host cloud resources</a:t>
            </a:r>
          </a:p>
          <a:p>
            <a:pPr lvl="1"/>
            <a:r>
              <a:rPr lang="en-AU" sz="2800" dirty="0" smtClean="0"/>
              <a:t>Tracking and managing </a:t>
            </a:r>
            <a:r>
              <a:rPr lang="en-AU" sz="2800" u="sng" dirty="0"/>
              <a:t>costs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Working with IaaS </a:t>
            </a:r>
            <a:r>
              <a:rPr lang="en-AU" dirty="0" smtClean="0"/>
              <a:t>Environments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1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342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Development and Deployment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Cloud Storage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IT Resource Provisioning Considerations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Working with </a:t>
            </a:r>
            <a:r>
              <a:rPr lang="en-AU" dirty="0" err="1"/>
              <a:t>PaaS</a:t>
            </a:r>
            <a:r>
              <a:rPr lang="en-AU" dirty="0"/>
              <a:t> Environments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1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48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600200"/>
            <a:ext cx="8347753" cy="4525963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AU" b="1" u="sng" dirty="0" smtClean="0"/>
              <a:t>Development </a:t>
            </a:r>
            <a:r>
              <a:rPr lang="en-AU" b="1" u="sng" dirty="0"/>
              <a:t>and </a:t>
            </a:r>
            <a:r>
              <a:rPr lang="en-AU" b="1" u="sng" dirty="0" smtClean="0"/>
              <a:t>Deployment</a:t>
            </a:r>
          </a:p>
          <a:p>
            <a:pPr lvl="1"/>
            <a:r>
              <a:rPr lang="en-AU" sz="2800" dirty="0" smtClean="0"/>
              <a:t>PaaS IDE offers </a:t>
            </a:r>
            <a:r>
              <a:rPr lang="en-AU" sz="2800" u="sng" dirty="0" smtClean="0"/>
              <a:t>tools and programming resources</a:t>
            </a:r>
          </a:p>
          <a:p>
            <a:pPr lvl="2"/>
            <a:r>
              <a:rPr lang="en-AU" sz="2800" dirty="0" smtClean="0"/>
              <a:t>Software and Class libraries</a:t>
            </a:r>
          </a:p>
          <a:p>
            <a:pPr lvl="2"/>
            <a:r>
              <a:rPr lang="en-AU" sz="2800" dirty="0" smtClean="0"/>
              <a:t>Frameworks</a:t>
            </a:r>
          </a:p>
          <a:p>
            <a:pPr lvl="2"/>
            <a:r>
              <a:rPr lang="en-AU" sz="2800" dirty="0" smtClean="0"/>
              <a:t>APIs</a:t>
            </a:r>
          </a:p>
          <a:p>
            <a:pPr lvl="2"/>
            <a:r>
              <a:rPr lang="en-AU" sz="2800" dirty="0" smtClean="0"/>
              <a:t>Runtime features to emulate cloud environment</a:t>
            </a:r>
          </a:p>
          <a:p>
            <a:pPr lvl="1"/>
            <a:r>
              <a:rPr lang="en-AU" sz="2800" dirty="0" smtClean="0"/>
              <a:t>Compiled applications are </a:t>
            </a:r>
            <a:r>
              <a:rPr lang="en-AU" sz="2800" u="sng" dirty="0"/>
              <a:t>deployed to the cloud </a:t>
            </a:r>
            <a:r>
              <a:rPr lang="en-AU" sz="2800" u="sng" dirty="0" smtClean="0"/>
              <a:t>via ready-made environments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Working with PaaS </a:t>
            </a:r>
            <a:r>
              <a:rPr lang="en-AU" dirty="0" smtClean="0"/>
              <a:t>Environments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1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316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dirty="0"/>
              <a:t>Working with Clouds</a:t>
            </a:r>
          </a:p>
          <a:p>
            <a:pPr lvl="1"/>
            <a:r>
              <a:rPr lang="en-AU" dirty="0" smtClean="0"/>
              <a:t>Cloud </a:t>
            </a:r>
            <a:r>
              <a:rPr lang="en-AU" dirty="0"/>
              <a:t>Delivery Models: Provider </a:t>
            </a:r>
            <a:r>
              <a:rPr lang="en-AU" dirty="0" smtClean="0"/>
              <a:t>Perspective</a:t>
            </a:r>
            <a:r>
              <a:rPr lang="en-AU" dirty="0"/>
              <a:t> (</a:t>
            </a:r>
            <a:r>
              <a:rPr lang="en-AU" dirty="0" err="1"/>
              <a:t>Chp</a:t>
            </a:r>
            <a:r>
              <a:rPr lang="en-AU" dirty="0"/>
              <a:t> 14)</a:t>
            </a:r>
          </a:p>
          <a:p>
            <a:pPr lvl="2"/>
            <a:r>
              <a:rPr lang="en-AU" sz="2400" dirty="0"/>
              <a:t>Building </a:t>
            </a:r>
            <a:r>
              <a:rPr lang="en-AU" sz="2400" dirty="0" err="1"/>
              <a:t>IaaS</a:t>
            </a:r>
            <a:r>
              <a:rPr lang="en-AU" sz="2400" dirty="0"/>
              <a:t> Environments</a:t>
            </a:r>
          </a:p>
          <a:p>
            <a:pPr lvl="1"/>
            <a:r>
              <a:rPr lang="en-AU" dirty="0" smtClean="0"/>
              <a:t>Cloud </a:t>
            </a:r>
            <a:r>
              <a:rPr lang="en-AU" dirty="0"/>
              <a:t>Delivery Models: Consumer Perspective (</a:t>
            </a:r>
            <a:r>
              <a:rPr lang="en-AU" dirty="0" err="1"/>
              <a:t>Chp</a:t>
            </a:r>
            <a:r>
              <a:rPr lang="en-AU" dirty="0"/>
              <a:t> 14)</a:t>
            </a:r>
          </a:p>
          <a:p>
            <a:pPr lvl="2"/>
            <a:r>
              <a:rPr lang="en-AU" sz="2400" dirty="0"/>
              <a:t>Working with </a:t>
            </a:r>
            <a:r>
              <a:rPr lang="en-AU" sz="2400" dirty="0" err="1"/>
              <a:t>IaaS</a:t>
            </a:r>
            <a:r>
              <a:rPr lang="en-AU" sz="2400" dirty="0"/>
              <a:t> Environments</a:t>
            </a:r>
          </a:p>
          <a:p>
            <a:pPr lvl="2"/>
            <a:r>
              <a:rPr lang="en-AU" sz="2400" dirty="0"/>
              <a:t>Working with </a:t>
            </a:r>
            <a:r>
              <a:rPr lang="en-AU" sz="2400" dirty="0" err="1"/>
              <a:t>PaaS</a:t>
            </a:r>
            <a:r>
              <a:rPr lang="en-AU" sz="2400" dirty="0"/>
              <a:t> Environments</a:t>
            </a:r>
          </a:p>
          <a:p>
            <a:pPr lvl="2"/>
            <a:r>
              <a:rPr lang="en-AU" sz="2400" dirty="0"/>
              <a:t>Working with SaaS Environments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Outline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049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2"/>
            </a:pPr>
            <a:r>
              <a:rPr lang="en-AU" b="1" u="sng" dirty="0" smtClean="0"/>
              <a:t>Cloud Storage</a:t>
            </a:r>
          </a:p>
          <a:p>
            <a:pPr lvl="1"/>
            <a:r>
              <a:rPr lang="en-AU" sz="2800" dirty="0" smtClean="0"/>
              <a:t>Cloud storage devices can be used independently</a:t>
            </a:r>
          </a:p>
          <a:p>
            <a:pPr lvl="1"/>
            <a:r>
              <a:rPr lang="en-AU" sz="2800" dirty="0" smtClean="0"/>
              <a:t>SQL and NoSQL models are supported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Working with PaaS </a:t>
            </a:r>
            <a:r>
              <a:rPr lang="en-AU" dirty="0" smtClean="0"/>
              <a:t>Environments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1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911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3"/>
            </a:pPr>
            <a:r>
              <a:rPr lang="en-AU" b="1" u="sng" dirty="0" smtClean="0"/>
              <a:t>IT </a:t>
            </a:r>
            <a:r>
              <a:rPr lang="en-AU" b="1" u="sng" dirty="0"/>
              <a:t>Resource Provisioning </a:t>
            </a:r>
            <a:r>
              <a:rPr lang="en-AU" b="1" u="sng" dirty="0" smtClean="0"/>
              <a:t>Considerations</a:t>
            </a:r>
          </a:p>
          <a:p>
            <a:pPr lvl="1"/>
            <a:r>
              <a:rPr lang="en-AU" sz="2800" dirty="0" smtClean="0"/>
              <a:t>Establishing, </a:t>
            </a:r>
            <a:r>
              <a:rPr lang="en-AU" sz="2800" dirty="0"/>
              <a:t>displaying and monitoring </a:t>
            </a:r>
            <a:r>
              <a:rPr lang="en-AU" sz="2800" u="sng" dirty="0" smtClean="0"/>
              <a:t>agreements</a:t>
            </a:r>
            <a:r>
              <a:rPr lang="en-AU" sz="2800" u="sng" dirty="0"/>
              <a:t> </a:t>
            </a:r>
            <a:r>
              <a:rPr lang="en-AU" sz="2800" u="sng" dirty="0" smtClean="0"/>
              <a:t>and metrics</a:t>
            </a:r>
            <a:endParaRPr lang="en-AU" sz="2800" u="sng" dirty="0"/>
          </a:p>
          <a:p>
            <a:pPr lvl="1"/>
            <a:r>
              <a:rPr lang="en-AU" sz="2800" dirty="0" smtClean="0"/>
              <a:t>Selecting </a:t>
            </a:r>
            <a:r>
              <a:rPr lang="en-AU" sz="2800" u="sng" dirty="0"/>
              <a:t>software platform and development</a:t>
            </a:r>
            <a:r>
              <a:rPr lang="en-AU" sz="2800" dirty="0" smtClean="0"/>
              <a:t> </a:t>
            </a:r>
            <a:r>
              <a:rPr lang="en-AU" sz="2800" u="sng" dirty="0"/>
              <a:t>frameworks</a:t>
            </a:r>
          </a:p>
          <a:p>
            <a:pPr lvl="1"/>
            <a:r>
              <a:rPr lang="en-AU" sz="2800" dirty="0" smtClean="0"/>
              <a:t>Selecting </a:t>
            </a:r>
            <a:r>
              <a:rPr lang="en-AU" sz="2800" u="sng" dirty="0"/>
              <a:t>instance</a:t>
            </a:r>
            <a:r>
              <a:rPr lang="en-AU" sz="2800" dirty="0" smtClean="0"/>
              <a:t> types</a:t>
            </a:r>
          </a:p>
          <a:p>
            <a:pPr lvl="1"/>
            <a:r>
              <a:rPr lang="en-AU" sz="2800" dirty="0" smtClean="0"/>
              <a:t>Selecting </a:t>
            </a:r>
            <a:r>
              <a:rPr lang="en-AU" sz="2800" dirty="0"/>
              <a:t>cloud </a:t>
            </a:r>
            <a:r>
              <a:rPr lang="en-AU" sz="2800" u="sng" dirty="0"/>
              <a:t>storage </a:t>
            </a:r>
            <a:r>
              <a:rPr lang="en-AU" sz="2800" u="sng" dirty="0" smtClean="0"/>
              <a:t>devices</a:t>
            </a:r>
            <a:endParaRPr lang="en-AU" sz="2800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Working with PaaS </a:t>
            </a:r>
            <a:r>
              <a:rPr lang="en-AU" dirty="0" smtClean="0"/>
              <a:t>Environments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1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608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AU" sz="2800" u="sng" dirty="0"/>
              <a:t>Controlling</a:t>
            </a:r>
            <a:r>
              <a:rPr lang="en-AU" sz="2800" dirty="0"/>
              <a:t> PaaS applications</a:t>
            </a:r>
            <a:br>
              <a:rPr lang="en-AU" sz="2800" dirty="0"/>
            </a:br>
            <a:r>
              <a:rPr lang="en-AU" sz="2800" dirty="0"/>
              <a:t>(deployment, starting, shutdown, restarting)</a:t>
            </a:r>
          </a:p>
          <a:p>
            <a:pPr lvl="1"/>
            <a:r>
              <a:rPr lang="en-AU" sz="2800" dirty="0"/>
              <a:t>Controlling the </a:t>
            </a:r>
            <a:r>
              <a:rPr lang="en-AU" sz="2800" u="sng" dirty="0"/>
              <a:t>versioning</a:t>
            </a:r>
            <a:r>
              <a:rPr lang="en-AU" sz="2800" dirty="0"/>
              <a:t> of deployed applications</a:t>
            </a:r>
          </a:p>
          <a:p>
            <a:pPr lvl="1"/>
            <a:r>
              <a:rPr lang="en-AU" sz="2800" dirty="0" smtClean="0"/>
              <a:t>Configuring </a:t>
            </a:r>
            <a:r>
              <a:rPr lang="en-AU" sz="2800" u="sng" dirty="0"/>
              <a:t>availability</a:t>
            </a:r>
            <a:r>
              <a:rPr lang="en-AU" sz="2800" dirty="0"/>
              <a:t> and </a:t>
            </a:r>
            <a:r>
              <a:rPr lang="en-AU" sz="2800" u="sng" dirty="0" smtClean="0"/>
              <a:t>reliability related</a:t>
            </a:r>
            <a:r>
              <a:rPr lang="en-AU" sz="2800" dirty="0" smtClean="0"/>
              <a:t> mechanisms</a:t>
            </a:r>
            <a:endParaRPr lang="en-AU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Working with PaaS </a:t>
            </a:r>
            <a:r>
              <a:rPr lang="en-AU" dirty="0" smtClean="0"/>
              <a:t>Environments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1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842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sz="2800" dirty="0" smtClean="0"/>
              <a:t>Managing </a:t>
            </a:r>
            <a:r>
              <a:rPr lang="en-AU" sz="2800" u="sng" dirty="0"/>
              <a:t>credentials</a:t>
            </a:r>
            <a:r>
              <a:rPr lang="en-AU" sz="2800" dirty="0"/>
              <a:t> for developers and cloud resource administrators using IAM</a:t>
            </a:r>
          </a:p>
          <a:p>
            <a:pPr lvl="1"/>
            <a:r>
              <a:rPr lang="en-AU" sz="2800" dirty="0" smtClean="0"/>
              <a:t>Managing </a:t>
            </a:r>
            <a:r>
              <a:rPr lang="en-AU" sz="2800" dirty="0"/>
              <a:t>general </a:t>
            </a:r>
            <a:r>
              <a:rPr lang="en-AU" sz="2800" u="sng" dirty="0"/>
              <a:t>security</a:t>
            </a:r>
            <a:r>
              <a:rPr lang="en-AU" sz="2800" dirty="0"/>
              <a:t> </a:t>
            </a:r>
            <a:r>
              <a:rPr lang="en-AU" sz="2800" dirty="0" smtClean="0"/>
              <a:t>settings</a:t>
            </a:r>
            <a:br>
              <a:rPr lang="en-AU" sz="2800" dirty="0" smtClean="0"/>
            </a:br>
            <a:r>
              <a:rPr lang="en-AU" sz="2800" dirty="0" smtClean="0"/>
              <a:t>such </a:t>
            </a:r>
            <a:r>
              <a:rPr lang="en-AU" sz="2800" dirty="0"/>
              <a:t>as accessible network </a:t>
            </a:r>
            <a:r>
              <a:rPr lang="en-AU" sz="2800" dirty="0" smtClean="0"/>
              <a:t>ports</a:t>
            </a:r>
          </a:p>
          <a:p>
            <a:pPr lvl="1"/>
            <a:r>
              <a:rPr lang="en-AU" sz="2800" dirty="0"/>
              <a:t>Managing and monitoring 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dirty="0" smtClean="0"/>
              <a:t>usage </a:t>
            </a:r>
            <a:r>
              <a:rPr lang="en-AU" sz="2800" dirty="0"/>
              <a:t>and resource </a:t>
            </a:r>
            <a:r>
              <a:rPr lang="en-AU" sz="2800" u="sng" dirty="0"/>
              <a:t>costs</a:t>
            </a:r>
          </a:p>
          <a:p>
            <a:pPr lvl="1"/>
            <a:r>
              <a:rPr lang="en-AU" sz="2800" dirty="0"/>
              <a:t>Controlling configuration and deployment of the </a:t>
            </a:r>
            <a:r>
              <a:rPr lang="en-AU" sz="2800" u="sng" dirty="0"/>
              <a:t>automated scaling listener </a:t>
            </a:r>
            <a:r>
              <a:rPr lang="en-AU" sz="2800" dirty="0"/>
              <a:t>and </a:t>
            </a:r>
            <a:r>
              <a:rPr lang="en-AU" sz="2800" u="sng" dirty="0"/>
              <a:t>load balancer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Working with PaaS </a:t>
            </a:r>
            <a:r>
              <a:rPr lang="en-AU" dirty="0" smtClean="0"/>
              <a:t>Environments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1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935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Features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Customization Options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Working with SaaS Environments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1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802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AU" b="1" u="sng" dirty="0" smtClean="0"/>
              <a:t>Features</a:t>
            </a:r>
          </a:p>
          <a:p>
            <a:pPr lvl="1"/>
            <a:r>
              <a:rPr lang="en-AU" sz="2800" dirty="0" smtClean="0"/>
              <a:t>Accompanied by </a:t>
            </a:r>
            <a:r>
              <a:rPr lang="en-AU" sz="2800" u="sng" dirty="0" smtClean="0"/>
              <a:t>APIs</a:t>
            </a:r>
          </a:p>
          <a:p>
            <a:pPr lvl="1"/>
            <a:r>
              <a:rPr lang="en-AU" sz="2800" dirty="0" smtClean="0"/>
              <a:t>Designed to be </a:t>
            </a:r>
            <a:r>
              <a:rPr lang="en-AU" sz="2800" u="sng" dirty="0"/>
              <a:t>part of larger distributed applications</a:t>
            </a:r>
          </a:p>
          <a:p>
            <a:pPr lvl="1"/>
            <a:r>
              <a:rPr lang="en-AU" sz="2800" dirty="0" smtClean="0"/>
              <a:t>Many SaaS offerings are </a:t>
            </a:r>
            <a:r>
              <a:rPr lang="en-AU" sz="2800" u="sng" dirty="0"/>
              <a:t>free of charge</a:t>
            </a:r>
          </a:p>
          <a:p>
            <a:pPr lvl="1"/>
            <a:r>
              <a:rPr lang="en-AU" sz="2800" dirty="0"/>
              <a:t>Cloud consumers are usually </a:t>
            </a:r>
            <a:r>
              <a:rPr lang="en-AU" sz="2800" u="sng" dirty="0"/>
              <a:t>relieved of implementing and administering the hosting environment(s)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Working with SaaS </a:t>
            </a:r>
            <a:r>
              <a:rPr lang="en-AU" dirty="0" smtClean="0"/>
              <a:t>Environments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1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25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149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 startAt="2"/>
            </a:pPr>
            <a:r>
              <a:rPr lang="en-AU" b="1" u="sng" dirty="0" smtClean="0"/>
              <a:t>Customisation </a:t>
            </a:r>
            <a:r>
              <a:rPr lang="en-AU" b="1" u="sng" dirty="0" smtClean="0"/>
              <a:t>Options</a:t>
            </a:r>
          </a:p>
          <a:p>
            <a:pPr lvl="1"/>
            <a:r>
              <a:rPr lang="en-AU" sz="2800" dirty="0" smtClean="0"/>
              <a:t>Managing</a:t>
            </a:r>
          </a:p>
          <a:p>
            <a:pPr lvl="2"/>
            <a:r>
              <a:rPr lang="en-AU" sz="2800" u="sng" dirty="0"/>
              <a:t>Security</a:t>
            </a:r>
            <a:r>
              <a:rPr lang="en-AU" sz="2800" dirty="0" smtClean="0"/>
              <a:t> configurations</a:t>
            </a:r>
          </a:p>
          <a:p>
            <a:pPr lvl="2"/>
            <a:r>
              <a:rPr lang="en-AU" sz="2800" u="sng" dirty="0"/>
              <a:t>Availability and reliability </a:t>
            </a:r>
            <a:r>
              <a:rPr lang="en-AU" sz="2800" dirty="0" smtClean="0"/>
              <a:t>options</a:t>
            </a:r>
          </a:p>
          <a:p>
            <a:pPr lvl="2"/>
            <a:r>
              <a:rPr lang="en-AU" sz="2800" dirty="0" smtClean="0"/>
              <a:t>Usage </a:t>
            </a:r>
            <a:r>
              <a:rPr lang="en-AU" sz="2800" u="sng" dirty="0"/>
              <a:t>costs</a:t>
            </a:r>
          </a:p>
          <a:p>
            <a:pPr lvl="2"/>
            <a:r>
              <a:rPr lang="en-AU" sz="2800" dirty="0" smtClean="0"/>
              <a:t>User </a:t>
            </a:r>
            <a:r>
              <a:rPr lang="en-AU" sz="2800" u="sng" dirty="0"/>
              <a:t>accounts</a:t>
            </a:r>
            <a:r>
              <a:rPr lang="en-AU" sz="2800" dirty="0" smtClean="0"/>
              <a:t>, </a:t>
            </a:r>
            <a:r>
              <a:rPr lang="en-AU" sz="2800" u="sng" dirty="0"/>
              <a:t>profiles</a:t>
            </a:r>
            <a:r>
              <a:rPr lang="en-AU" sz="2800" dirty="0" smtClean="0"/>
              <a:t>, and </a:t>
            </a:r>
            <a:r>
              <a:rPr lang="en-AU" sz="2800" u="sng" dirty="0"/>
              <a:t>access</a:t>
            </a:r>
            <a:r>
              <a:rPr lang="en-AU" sz="2800" dirty="0" smtClean="0"/>
              <a:t> authorization</a:t>
            </a:r>
          </a:p>
          <a:p>
            <a:pPr lvl="1"/>
            <a:r>
              <a:rPr lang="en-AU" sz="2800" dirty="0" smtClean="0"/>
              <a:t>Selecting and monitoring </a:t>
            </a:r>
            <a:r>
              <a:rPr lang="en-AU" sz="2800" u="sng" dirty="0"/>
              <a:t>SLAs</a:t>
            </a:r>
          </a:p>
          <a:p>
            <a:pPr lvl="1"/>
            <a:r>
              <a:rPr lang="en-AU" sz="2800" dirty="0" smtClean="0"/>
              <a:t>Setting </a:t>
            </a:r>
            <a:r>
              <a:rPr lang="en-AU" sz="2800" u="sng" dirty="0"/>
              <a:t>scalability</a:t>
            </a:r>
            <a:r>
              <a:rPr lang="en-AU" sz="2800" dirty="0" smtClean="0"/>
              <a:t> options and limitations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Working with SaaS </a:t>
            </a:r>
            <a:r>
              <a:rPr lang="en-AU" dirty="0" smtClean="0"/>
              <a:t>Environments</a:t>
            </a:r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1</a:t>
            </a:r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735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dirty="0"/>
              <a:t>Working with Clouds</a:t>
            </a:r>
          </a:p>
          <a:p>
            <a:pPr lvl="1"/>
            <a:r>
              <a:rPr lang="en-AU" dirty="0"/>
              <a:t>Cloud Delivery Models: Provider Perspective (</a:t>
            </a:r>
            <a:r>
              <a:rPr lang="en-AU" dirty="0" err="1"/>
              <a:t>Chp</a:t>
            </a:r>
            <a:r>
              <a:rPr lang="en-AU" dirty="0"/>
              <a:t> 14)</a:t>
            </a:r>
          </a:p>
          <a:p>
            <a:pPr lvl="2"/>
            <a:r>
              <a:rPr lang="en-AU" sz="2400" dirty="0"/>
              <a:t>Building IaaS Environments</a:t>
            </a:r>
          </a:p>
          <a:p>
            <a:pPr lvl="1"/>
            <a:r>
              <a:rPr lang="en-AU" dirty="0"/>
              <a:t>Cloud Delivery Models: Consumer Perspective (</a:t>
            </a:r>
            <a:r>
              <a:rPr lang="en-AU" dirty="0" err="1"/>
              <a:t>Chp</a:t>
            </a:r>
            <a:r>
              <a:rPr lang="en-AU" dirty="0"/>
              <a:t> 14)</a:t>
            </a:r>
          </a:p>
          <a:p>
            <a:pPr lvl="2"/>
            <a:r>
              <a:rPr lang="en-AU" sz="2400" dirty="0"/>
              <a:t>Working with IaaS Environments</a:t>
            </a:r>
          </a:p>
          <a:p>
            <a:pPr lvl="2"/>
            <a:r>
              <a:rPr lang="en-AU" sz="2400" dirty="0"/>
              <a:t>Working with PaaS Environments</a:t>
            </a:r>
          </a:p>
          <a:p>
            <a:pPr lvl="2"/>
            <a:r>
              <a:rPr lang="en-AU" sz="2400"/>
              <a:t>Working with SaaS Environments</a:t>
            </a:r>
            <a:endParaRPr lang="en-AU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Summary</a:t>
            </a:r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1</a:t>
            </a:r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135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Fundamental IT resources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Benefits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Scalability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Reliability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Monitors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AU" sz="2800" dirty="0"/>
              <a:t>Security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Building </a:t>
            </a:r>
            <a:r>
              <a:rPr lang="en-AU" dirty="0" err="1"/>
              <a:t>IaaS</a:t>
            </a:r>
            <a:r>
              <a:rPr lang="en-AU" dirty="0"/>
              <a:t> </a:t>
            </a:r>
            <a:r>
              <a:rPr lang="en-AU" dirty="0" smtClean="0"/>
              <a:t>Environments</a:t>
            </a:r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2478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en-AU" b="1" u="sng" dirty="0" smtClean="0"/>
              <a:t>Fundamental IT resources</a:t>
            </a:r>
            <a:r>
              <a:rPr lang="en-AU" dirty="0" smtClean="0"/>
              <a:t> </a:t>
            </a:r>
            <a:br>
              <a:rPr lang="en-AU" dirty="0" smtClean="0"/>
            </a:br>
            <a:r>
              <a:rPr lang="en-AU" dirty="0" smtClean="0"/>
              <a:t>These are </a:t>
            </a:r>
            <a:r>
              <a:rPr lang="en-AU" u="sng" dirty="0" smtClean="0"/>
              <a:t>virtual servers</a:t>
            </a:r>
            <a:r>
              <a:rPr lang="en-AU" dirty="0" smtClean="0"/>
              <a:t>, cloud </a:t>
            </a:r>
            <a:r>
              <a:rPr lang="en-AU" u="sng" dirty="0" smtClean="0"/>
              <a:t>storage devices</a:t>
            </a:r>
            <a:r>
              <a:rPr lang="en-AU" dirty="0" smtClean="0"/>
              <a:t>, and </a:t>
            </a:r>
            <a:r>
              <a:rPr lang="en-AU" u="sng" dirty="0" smtClean="0"/>
              <a:t>network devices</a:t>
            </a:r>
          </a:p>
          <a:p>
            <a:pPr lvl="1"/>
            <a:r>
              <a:rPr lang="en-AU" sz="2800" u="sng" dirty="0" smtClean="0"/>
              <a:t>Standard </a:t>
            </a:r>
            <a:r>
              <a:rPr lang="en-AU" sz="2800" u="sng" dirty="0"/>
              <a:t>configurations</a:t>
            </a:r>
            <a:r>
              <a:rPr lang="en-AU" sz="2800" dirty="0"/>
              <a:t> are usually offered</a:t>
            </a:r>
          </a:p>
          <a:p>
            <a:pPr lvl="2"/>
            <a:r>
              <a:rPr lang="en-AU" sz="2800" dirty="0"/>
              <a:t>Operating system – Windows, Linux, etc.</a:t>
            </a:r>
          </a:p>
          <a:p>
            <a:pPr lvl="2"/>
            <a:r>
              <a:rPr lang="en-AU" sz="2800" dirty="0"/>
              <a:t>Primary memory – usually 1GB increments</a:t>
            </a:r>
          </a:p>
          <a:p>
            <a:pPr lvl="2"/>
            <a:r>
              <a:rPr lang="en-AU" sz="2800" dirty="0"/>
              <a:t>Processing – number of processors/cores</a:t>
            </a:r>
          </a:p>
          <a:p>
            <a:pPr lvl="2"/>
            <a:r>
              <a:rPr lang="en-AU" sz="2800" dirty="0"/>
              <a:t>Virtualized storage – usually 1GB increments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Building IaaS Environments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4244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AU" sz="2800" u="sng" dirty="0"/>
              <a:t>Snapshots</a:t>
            </a:r>
            <a:r>
              <a:rPr lang="en-AU" sz="2800" dirty="0"/>
              <a:t> are a recording of:</a:t>
            </a:r>
          </a:p>
          <a:p>
            <a:pPr lvl="2"/>
            <a:r>
              <a:rPr lang="en-AU" sz="2800" dirty="0"/>
              <a:t>current state</a:t>
            </a:r>
          </a:p>
          <a:p>
            <a:pPr lvl="2"/>
            <a:r>
              <a:rPr lang="en-AU" sz="2800" dirty="0"/>
              <a:t>memory</a:t>
            </a:r>
          </a:p>
          <a:p>
            <a:pPr lvl="2"/>
            <a:r>
              <a:rPr lang="en-AU" sz="2800" dirty="0"/>
              <a:t>configuration</a:t>
            </a:r>
          </a:p>
          <a:p>
            <a:endParaRPr lang="en-AU" sz="1200" dirty="0" smtClean="0"/>
          </a:p>
          <a:p>
            <a:pPr marL="457200" lvl="1" indent="0">
              <a:buNone/>
            </a:pPr>
            <a:r>
              <a:rPr lang="en-AU" sz="2800" dirty="0" smtClean="0"/>
              <a:t>Why snapshot?</a:t>
            </a:r>
          </a:p>
          <a:p>
            <a:pPr lvl="2"/>
            <a:r>
              <a:rPr lang="en-AU" sz="2800" u="sng" dirty="0" smtClean="0"/>
              <a:t>Reinitialise</a:t>
            </a:r>
            <a:r>
              <a:rPr lang="en-AU" sz="2800" dirty="0" smtClean="0"/>
              <a:t> for vertical scaling</a:t>
            </a:r>
          </a:p>
          <a:p>
            <a:pPr lvl="2"/>
            <a:r>
              <a:rPr lang="en-AU" sz="2800" u="sng" dirty="0" smtClean="0"/>
              <a:t>Duplicate</a:t>
            </a:r>
            <a:r>
              <a:rPr lang="en-AU" sz="2800" dirty="0" smtClean="0"/>
              <a:t> for horizontal scaling</a:t>
            </a:r>
            <a:endParaRPr lang="en-AU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Building IaaS Environments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6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lvl="1" indent="-514350">
              <a:buAutoNum type="arabicPeriod" startAt="2"/>
            </a:pPr>
            <a:r>
              <a:rPr lang="en-AU" sz="2800" b="1" u="sng" dirty="0" smtClean="0"/>
              <a:t>Benefits</a:t>
            </a:r>
            <a:r>
              <a:rPr lang="en-AU" sz="2800" dirty="0" smtClean="0"/>
              <a:t> of IT resources offered from </a:t>
            </a:r>
            <a:br>
              <a:rPr lang="en-AU" sz="2800" dirty="0" smtClean="0"/>
            </a:br>
            <a:r>
              <a:rPr lang="en-AU" sz="2800" u="sng" dirty="0" smtClean="0"/>
              <a:t>geographically diverse</a:t>
            </a:r>
            <a:r>
              <a:rPr lang="en-AU" sz="2800" dirty="0" smtClean="0"/>
              <a:t> data centres</a:t>
            </a:r>
          </a:p>
          <a:p>
            <a:pPr lvl="1"/>
            <a:r>
              <a:rPr lang="en-AU" sz="2800" dirty="0" smtClean="0"/>
              <a:t>resilience</a:t>
            </a:r>
          </a:p>
          <a:p>
            <a:pPr lvl="1"/>
            <a:r>
              <a:rPr lang="en-AU" sz="2800" dirty="0" smtClean="0"/>
              <a:t>load balancing</a:t>
            </a:r>
          </a:p>
          <a:p>
            <a:pPr lvl="1"/>
            <a:r>
              <a:rPr lang="en-AU" sz="2800" dirty="0" smtClean="0"/>
              <a:t>backup and replication</a:t>
            </a:r>
          </a:p>
          <a:p>
            <a:pPr lvl="1"/>
            <a:r>
              <a:rPr lang="en-AU" sz="2800" dirty="0" smtClean="0"/>
              <a:t>increase storage capacity</a:t>
            </a:r>
          </a:p>
          <a:p>
            <a:pPr lvl="1"/>
            <a:r>
              <a:rPr lang="en-AU" sz="2800" dirty="0" smtClean="0"/>
              <a:t>reduce network latency</a:t>
            </a:r>
          </a:p>
          <a:p>
            <a:pPr lvl="1"/>
            <a:r>
              <a:rPr lang="en-AU" sz="2800" dirty="0" smtClean="0"/>
              <a:t>access to IT resources is more convenient (</a:t>
            </a:r>
            <a:r>
              <a:rPr lang="en-AU" sz="2200" dirty="0" smtClean="0"/>
              <a:t>cloud consumers constricted by legal and regulatory requirements</a:t>
            </a:r>
            <a:r>
              <a:rPr lang="en-AU" sz="2800" dirty="0" smtClean="0"/>
              <a:t>)</a:t>
            </a:r>
            <a:endParaRPr lang="en-AU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Building IaaS Environments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774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AutoNum type="arabicPeriod" startAt="3"/>
            </a:pPr>
            <a:r>
              <a:rPr lang="en-AU" b="1" u="sng" dirty="0" smtClean="0"/>
              <a:t>Scalability</a:t>
            </a:r>
          </a:p>
          <a:p>
            <a:pPr lvl="1"/>
            <a:r>
              <a:rPr lang="en-AU" sz="2800" dirty="0" smtClean="0"/>
              <a:t>VIM can provide </a:t>
            </a:r>
            <a:r>
              <a:rPr lang="en-AU" sz="2800" u="sng" dirty="0" smtClean="0"/>
              <a:t>vertical scaling</a:t>
            </a:r>
          </a:p>
          <a:p>
            <a:pPr lvl="1"/>
            <a:r>
              <a:rPr lang="en-AU" sz="2800" dirty="0" smtClean="0"/>
              <a:t>VIM can </a:t>
            </a:r>
            <a:r>
              <a:rPr lang="en-AU" sz="2800" u="sng" dirty="0"/>
              <a:t>scale virtual servers out</a:t>
            </a:r>
            <a:r>
              <a:rPr lang="en-AU" sz="2800" dirty="0" smtClean="0"/>
              <a:t/>
            </a:r>
            <a:br>
              <a:rPr lang="en-AU" sz="2800" dirty="0" smtClean="0"/>
            </a:br>
            <a:r>
              <a:rPr lang="en-AU" sz="2800" dirty="0" smtClean="0"/>
              <a:t>(if physical server has insufficient capacity)</a:t>
            </a:r>
          </a:p>
          <a:p>
            <a:pPr lvl="1"/>
            <a:r>
              <a:rPr lang="en-AU" sz="2800" u="sng" dirty="0"/>
              <a:t>Horizontal scaling</a:t>
            </a:r>
            <a:r>
              <a:rPr lang="en-AU" sz="2800" dirty="0"/>
              <a:t> where </a:t>
            </a:r>
            <a:r>
              <a:rPr lang="en-AU" sz="2800" dirty="0" smtClean="0"/>
              <a:t>the </a:t>
            </a:r>
            <a:br>
              <a:rPr lang="en-AU" sz="2800" dirty="0" smtClean="0"/>
            </a:br>
            <a:r>
              <a:rPr lang="en-AU" sz="2800" dirty="0" smtClean="0"/>
              <a:t>load </a:t>
            </a:r>
            <a:r>
              <a:rPr lang="en-AU" sz="2800" dirty="0"/>
              <a:t>balancer distributes </a:t>
            </a:r>
            <a:r>
              <a:rPr lang="en-AU" sz="2800" dirty="0" smtClean="0"/>
              <a:t>workload</a:t>
            </a:r>
          </a:p>
          <a:p>
            <a:pPr lvl="1"/>
            <a:r>
              <a:rPr lang="en-AU" sz="2800" dirty="0" smtClean="0"/>
              <a:t>Scaling </a:t>
            </a:r>
            <a:r>
              <a:rPr lang="en-AU" sz="2800" dirty="0"/>
              <a:t>of resources </a:t>
            </a:r>
            <a:r>
              <a:rPr lang="en-AU" sz="2800" dirty="0" smtClean="0"/>
              <a:t>based </a:t>
            </a:r>
            <a:r>
              <a:rPr lang="en-AU" sz="2800" dirty="0"/>
              <a:t>on workload</a:t>
            </a:r>
          </a:p>
          <a:p>
            <a:pPr lvl="2"/>
            <a:r>
              <a:rPr lang="en-AU" sz="2800" u="sng" dirty="0" smtClean="0"/>
              <a:t>Manually</a:t>
            </a:r>
            <a:r>
              <a:rPr lang="en-AU" sz="2800" dirty="0" smtClean="0"/>
              <a:t> </a:t>
            </a:r>
            <a:r>
              <a:rPr lang="en-AU" sz="2800" dirty="0"/>
              <a:t>by the Cloud </a:t>
            </a:r>
            <a:r>
              <a:rPr lang="en-AU" sz="2800" dirty="0" smtClean="0"/>
              <a:t>Consumer </a:t>
            </a:r>
            <a:endParaRPr lang="en-AU" sz="2800" dirty="0"/>
          </a:p>
          <a:p>
            <a:pPr lvl="2"/>
            <a:r>
              <a:rPr lang="en-AU" sz="2800" u="sng" dirty="0"/>
              <a:t>Automatic</a:t>
            </a:r>
            <a:r>
              <a:rPr lang="en-AU" sz="2800" dirty="0"/>
              <a:t> by the Automated </a:t>
            </a:r>
            <a:r>
              <a:rPr lang="en-AU" sz="2800" dirty="0" smtClean="0"/>
              <a:t>Scaling Listener</a:t>
            </a:r>
            <a:endParaRPr lang="en-AU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Building IaaS Environments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229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4"/>
            </a:pPr>
            <a:r>
              <a:rPr lang="en-AU" b="1" u="sng" dirty="0" smtClean="0"/>
              <a:t>Reliability</a:t>
            </a:r>
          </a:p>
          <a:p>
            <a:pPr lvl="1"/>
            <a:r>
              <a:rPr lang="en-AU" sz="2800" u="sng" dirty="0" smtClean="0"/>
              <a:t>Failover </a:t>
            </a:r>
            <a:r>
              <a:rPr lang="en-AU" sz="2800" u="sng" dirty="0"/>
              <a:t>system</a:t>
            </a:r>
            <a:r>
              <a:rPr lang="en-AU" sz="2800" dirty="0"/>
              <a:t> </a:t>
            </a:r>
            <a:r>
              <a:rPr lang="en-AU" sz="2800" dirty="0" smtClean="0"/>
              <a:t>based on replicated IT resources</a:t>
            </a:r>
          </a:p>
          <a:p>
            <a:pPr lvl="1"/>
            <a:r>
              <a:rPr lang="en-AU" sz="2800" dirty="0" smtClean="0"/>
              <a:t>Create </a:t>
            </a:r>
            <a:r>
              <a:rPr lang="en-AU" sz="2800" u="sng" dirty="0"/>
              <a:t>high-availability/high-performance</a:t>
            </a:r>
            <a:r>
              <a:rPr lang="en-AU" sz="2800" dirty="0" smtClean="0"/>
              <a:t> </a:t>
            </a:r>
            <a:r>
              <a:rPr lang="en-AU" sz="2800" u="sng" dirty="0"/>
              <a:t>clusters</a:t>
            </a:r>
            <a:r>
              <a:rPr lang="en-AU" sz="2800" dirty="0" smtClean="0"/>
              <a:t> </a:t>
            </a:r>
            <a:br>
              <a:rPr lang="en-AU" sz="2800" dirty="0" smtClean="0"/>
            </a:br>
            <a:r>
              <a:rPr lang="en-AU" sz="2800" dirty="0" smtClean="0"/>
              <a:t>of physical or virtual servers</a:t>
            </a:r>
          </a:p>
          <a:p>
            <a:pPr lvl="1"/>
            <a:r>
              <a:rPr lang="en-AU" sz="2800" dirty="0" smtClean="0"/>
              <a:t>Or a </a:t>
            </a:r>
            <a:r>
              <a:rPr lang="en-AU" sz="2800" u="sng" dirty="0"/>
              <a:t>combined</a:t>
            </a:r>
            <a:r>
              <a:rPr lang="en-AU" sz="2800" dirty="0" smtClean="0"/>
              <a:t> approach</a:t>
            </a:r>
            <a:endParaRPr lang="en-AU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Building IaaS Environments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172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 startAt="5"/>
            </a:pPr>
            <a:r>
              <a:rPr lang="en-AU" b="1" u="sng" dirty="0" smtClean="0"/>
              <a:t>Monitors</a:t>
            </a:r>
          </a:p>
          <a:p>
            <a:pPr lvl="1"/>
            <a:r>
              <a:rPr lang="en-AU" sz="2800" dirty="0" smtClean="0"/>
              <a:t>pay-per-use and time-based</a:t>
            </a:r>
          </a:p>
          <a:p>
            <a:pPr lvl="1"/>
            <a:r>
              <a:rPr lang="en-AU" sz="2800" dirty="0" smtClean="0"/>
              <a:t>virtual server lifecycles</a:t>
            </a:r>
          </a:p>
          <a:p>
            <a:pPr lvl="1"/>
            <a:r>
              <a:rPr lang="en-AU" sz="2800" dirty="0" smtClean="0"/>
              <a:t>data storage</a:t>
            </a:r>
          </a:p>
          <a:p>
            <a:pPr lvl="1"/>
            <a:r>
              <a:rPr lang="en-AU" sz="2800" dirty="0" smtClean="0"/>
              <a:t>network traffic</a:t>
            </a:r>
          </a:p>
          <a:p>
            <a:pPr lvl="1"/>
            <a:r>
              <a:rPr lang="en-AU" sz="2800" dirty="0" smtClean="0"/>
              <a:t>failure conditions</a:t>
            </a:r>
          </a:p>
          <a:p>
            <a:pPr lvl="1"/>
            <a:r>
              <a:rPr lang="en-AU" sz="2800" dirty="0" smtClean="0"/>
              <a:t>event triggers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dirty="0"/>
              <a:t>Building IaaS Environments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 smtClean="0"/>
              <a:t>SIT113 Week 9, Class 1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A4249-7CEA-DC43-BBD2-27EF023E5D3D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572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loud Computing Unit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Cloud Computing Unit.thmx</Template>
  <TotalTime>30575</TotalTime>
  <Words>769</Words>
  <Application>Microsoft Office PowerPoint</Application>
  <PresentationFormat>On-screen Show (4:3)</PresentationFormat>
  <Paragraphs>231</Paragraphs>
  <Slides>27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Cloud Computing Unit</vt:lpstr>
      <vt:lpstr>SIT113 Cloud Computing and Virtualisation</vt:lpstr>
      <vt:lpstr>Outline</vt:lpstr>
      <vt:lpstr>Building IaaS Environments</vt:lpstr>
      <vt:lpstr>Building IaaS Environments</vt:lpstr>
      <vt:lpstr>Building IaaS Environments</vt:lpstr>
      <vt:lpstr>Building IaaS Environments</vt:lpstr>
      <vt:lpstr>Building IaaS Environments</vt:lpstr>
      <vt:lpstr>Building IaaS Environments</vt:lpstr>
      <vt:lpstr>Building IaaS Environments</vt:lpstr>
      <vt:lpstr>Building IaaS Environments</vt:lpstr>
      <vt:lpstr>Working with IaaS Environments</vt:lpstr>
      <vt:lpstr>Working with IaaS Environments</vt:lpstr>
      <vt:lpstr>Working with IaaS Environments</vt:lpstr>
      <vt:lpstr>Working with IaaS Environments</vt:lpstr>
      <vt:lpstr>Working with IaaS Environments</vt:lpstr>
      <vt:lpstr>Working with IaaS Environments</vt:lpstr>
      <vt:lpstr>Working with IaaS Environments</vt:lpstr>
      <vt:lpstr>Working with PaaS Environments</vt:lpstr>
      <vt:lpstr>Working with PaaS Environments</vt:lpstr>
      <vt:lpstr>Working with PaaS Environments</vt:lpstr>
      <vt:lpstr>Working with PaaS Environments</vt:lpstr>
      <vt:lpstr>Working with PaaS Environments</vt:lpstr>
      <vt:lpstr>Working with PaaS Environments</vt:lpstr>
      <vt:lpstr>Working with SaaS Environments</vt:lpstr>
      <vt:lpstr>Working with SaaS Environments</vt:lpstr>
      <vt:lpstr>Working with SaaS Environments</vt:lpstr>
      <vt:lpstr>Summary</vt:lpstr>
    </vt:vector>
  </TitlesOfParts>
  <Company>Deakin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Rough</dc:creator>
  <cp:lastModifiedBy>Robert Dew</cp:lastModifiedBy>
  <cp:revision>248</cp:revision>
  <dcterms:created xsi:type="dcterms:W3CDTF">2015-02-02T02:30:31Z</dcterms:created>
  <dcterms:modified xsi:type="dcterms:W3CDTF">2018-05-06T23:54:54Z</dcterms:modified>
</cp:coreProperties>
</file>