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444" r:id="rId3"/>
    <p:sldId id="420" r:id="rId4"/>
    <p:sldId id="421" r:id="rId5"/>
    <p:sldId id="422" r:id="rId6"/>
    <p:sldId id="423" r:id="rId7"/>
    <p:sldId id="424" r:id="rId8"/>
    <p:sldId id="425" r:id="rId9"/>
    <p:sldId id="44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439" r:id="rId24"/>
    <p:sldId id="440" r:id="rId25"/>
    <p:sldId id="443" r:id="rId26"/>
    <p:sldId id="441" r:id="rId27"/>
    <p:sldId id="442" r:id="rId28"/>
    <p:sldId id="29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stin Rough" initials="J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6" autoAdjust="0"/>
  </p:normalViewPr>
  <p:slideViewPr>
    <p:cSldViewPr snapToGrid="0" snapToObjects="1">
      <p:cViewPr varScale="1">
        <p:scale>
          <a:sx n="106" d="100"/>
          <a:sy n="106" d="100"/>
        </p:scale>
        <p:origin x="6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7F1CD-B64E-0342-8772-0D25ED2F76FD}" type="datetimeFigureOut">
              <a:rPr lang="en-US" smtClean="0"/>
              <a:t>5/8/2018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863A-5C4F-3341-B7C0-44BA1E1873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35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9409A-9556-FD4B-AB47-80B89DD456D0}" type="datetimeFigureOut">
              <a:rPr lang="en-US" smtClean="0"/>
              <a:t>5/8/2018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B5189-4E92-A94E-9680-9CCB240BB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302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259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85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intra = within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757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1295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304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132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5325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7857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5873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9114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28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1767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8815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582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49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959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1940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3679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7637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4597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9701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149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315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94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70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4981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1287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555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1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59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40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039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557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AU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57201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/>
          <p:cNvSpPr/>
          <p:nvPr userDrawn="1"/>
        </p:nvSpPr>
        <p:spPr>
          <a:xfrm>
            <a:off x="6553200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 userDrawn="1"/>
        </p:nvSpPr>
        <p:spPr>
          <a:xfrm>
            <a:off x="3124200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437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pic>
        <p:nvPicPr>
          <p:cNvPr id="4" name="Picture 3" descr="Textbook-Cover-Fa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53" y="759207"/>
            <a:ext cx="5763437" cy="36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/>
        </p:nvSpPr>
        <p:spPr>
          <a:xfrm>
            <a:off x="457200" y="1600199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ounded Rectangle 17"/>
          <p:cNvSpPr/>
          <p:nvPr/>
        </p:nvSpPr>
        <p:spPr>
          <a:xfrm>
            <a:off x="4648200" y="1600200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19" name="Rounded Rectangle 18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ounded Rectangle 19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28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68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95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10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52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51" r:id="rId15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SIT113</a:t>
            </a:r>
            <a:br>
              <a:rPr lang="en-AU" dirty="0"/>
            </a:br>
            <a:r>
              <a:rPr lang="en-AU" dirty="0"/>
              <a:t>Cloud Computing and Virtualisation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Week 9, Class 2</a:t>
            </a:r>
          </a:p>
          <a:p>
            <a:r>
              <a:rPr lang="en-AU" dirty="0"/>
              <a:t>Working with Clouds</a:t>
            </a:r>
          </a:p>
        </p:txBody>
      </p:sp>
    </p:spTree>
    <p:extLst>
      <p:ext uri="{BB962C8B-B14F-4D97-AF65-F5344CB8AC3E}">
        <p14:creationId xmlns:p14="http://schemas.microsoft.com/office/powerpoint/2010/main" val="30491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AU" b="1" u="sng" dirty="0" smtClean="0"/>
              <a:t>Network metrics/costs</a:t>
            </a:r>
          </a:p>
          <a:p>
            <a:pPr lvl="1"/>
            <a:r>
              <a:rPr lang="en-AU" sz="2800" dirty="0" smtClean="0"/>
              <a:t>Network Usage Metric inbound/outbound traffic</a:t>
            </a:r>
          </a:p>
          <a:p>
            <a:pPr lvl="2"/>
            <a:r>
              <a:rPr lang="en-AU" sz="2800" dirty="0" smtClean="0"/>
              <a:t>Measured in bytes</a:t>
            </a:r>
          </a:p>
          <a:p>
            <a:pPr lvl="2"/>
            <a:r>
              <a:rPr lang="en-AU" sz="2800" dirty="0" smtClean="0"/>
              <a:t>Continuous and Cumulative </a:t>
            </a:r>
            <a:br>
              <a:rPr lang="en-AU" sz="2800" dirty="0" smtClean="0"/>
            </a:br>
            <a:r>
              <a:rPr lang="en-AU" sz="2800" dirty="0" smtClean="0"/>
              <a:t>over predefined period</a:t>
            </a:r>
          </a:p>
          <a:p>
            <a:pPr lvl="2"/>
            <a:r>
              <a:rPr lang="en-AU" sz="2800" dirty="0" err="1" smtClean="0"/>
              <a:t>IaaS</a:t>
            </a:r>
            <a:r>
              <a:rPr lang="en-AU" sz="2800" dirty="0" smtClean="0"/>
              <a:t>/</a:t>
            </a:r>
            <a:r>
              <a:rPr lang="en-AU" sz="2800" dirty="0" err="1" smtClean="0"/>
              <a:t>PaaS</a:t>
            </a:r>
            <a:r>
              <a:rPr lang="en-AU" sz="2800" dirty="0" smtClean="0"/>
              <a:t>/</a:t>
            </a:r>
            <a:r>
              <a:rPr lang="en-AU" sz="2800" dirty="0" err="1" smtClean="0"/>
              <a:t>SaaS</a:t>
            </a:r>
            <a:endParaRPr lang="en-AU" sz="2800" dirty="0" smtClean="0"/>
          </a:p>
          <a:p>
            <a:pPr lvl="1"/>
            <a:r>
              <a:rPr lang="en-AU" sz="2800" dirty="0" smtClean="0"/>
              <a:t>Example</a:t>
            </a:r>
          </a:p>
          <a:p>
            <a:pPr lvl="2"/>
            <a:r>
              <a:rPr lang="en-AU" sz="2800" dirty="0" smtClean="0"/>
              <a:t>up to 1GB free</a:t>
            </a:r>
            <a:endParaRPr lang="en-AU" sz="2800" dirty="0"/>
          </a:p>
          <a:p>
            <a:pPr lvl="2"/>
            <a:r>
              <a:rPr lang="en-AU" sz="2800" dirty="0" smtClean="0"/>
              <a:t>$0.001/GB up to 10TB a month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Cloud Usage Cost Metrics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18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AU" sz="2800" dirty="0" smtClean="0"/>
              <a:t>Intra-Cloud WAN Usage Metric</a:t>
            </a:r>
          </a:p>
          <a:p>
            <a:pPr lvl="2"/>
            <a:r>
              <a:rPr lang="en-AU" sz="2800" dirty="0" smtClean="0"/>
              <a:t>Measured </a:t>
            </a:r>
            <a:r>
              <a:rPr lang="en-AU" sz="2800" dirty="0"/>
              <a:t>in </a:t>
            </a:r>
            <a:r>
              <a:rPr lang="en-AU" sz="2800" dirty="0" smtClean="0"/>
              <a:t>bytes</a:t>
            </a:r>
            <a:endParaRPr lang="en-AU" sz="2800" dirty="0"/>
          </a:p>
          <a:p>
            <a:pPr lvl="2"/>
            <a:r>
              <a:rPr lang="en-AU" sz="2800" dirty="0"/>
              <a:t>Continuous and Cumulative </a:t>
            </a:r>
            <a:br>
              <a:rPr lang="en-AU" sz="2800" dirty="0"/>
            </a:br>
            <a:r>
              <a:rPr lang="en-AU" sz="2800" dirty="0"/>
              <a:t>over predefined period</a:t>
            </a:r>
          </a:p>
          <a:p>
            <a:pPr lvl="2"/>
            <a:r>
              <a:rPr lang="en-AU" sz="2800" dirty="0" smtClean="0"/>
              <a:t>IaaS/PaaS/SaaS</a:t>
            </a:r>
            <a:endParaRPr lang="en-AU" sz="2800" dirty="0"/>
          </a:p>
          <a:p>
            <a:pPr lvl="1"/>
            <a:r>
              <a:rPr lang="en-AU" sz="2800" dirty="0" smtClean="0"/>
              <a:t>Example</a:t>
            </a:r>
          </a:p>
          <a:p>
            <a:pPr lvl="2"/>
            <a:r>
              <a:rPr lang="en-AU" sz="2800" dirty="0" smtClean="0"/>
              <a:t>up </a:t>
            </a:r>
            <a:r>
              <a:rPr lang="en-AU" sz="2800" dirty="0"/>
              <a:t>to </a:t>
            </a:r>
            <a:r>
              <a:rPr lang="en-AU" sz="2800" dirty="0" smtClean="0"/>
              <a:t>500MB free daily and</a:t>
            </a:r>
          </a:p>
          <a:p>
            <a:pPr lvl="2"/>
            <a:r>
              <a:rPr lang="en-AU" sz="2800" dirty="0" smtClean="0"/>
              <a:t>$</a:t>
            </a:r>
            <a:r>
              <a:rPr lang="en-AU" sz="2800" dirty="0"/>
              <a:t>0.01/GB after </a:t>
            </a:r>
            <a:r>
              <a:rPr lang="en-AU" sz="2800" dirty="0" smtClean="0"/>
              <a:t>500MB</a:t>
            </a:r>
          </a:p>
          <a:p>
            <a:pPr lvl="2"/>
            <a:r>
              <a:rPr lang="en-AU" sz="2800" dirty="0" smtClean="0"/>
              <a:t>$0.005/GB after 1TB per month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Cloud Usage Cost Metrics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96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sz="2800" dirty="0" smtClean="0"/>
              <a:t>Other</a:t>
            </a:r>
          </a:p>
          <a:p>
            <a:pPr lvl="2"/>
            <a:r>
              <a:rPr lang="en-AU" sz="2800" dirty="0" smtClean="0"/>
              <a:t>Static IP Address Usage</a:t>
            </a:r>
          </a:p>
          <a:p>
            <a:pPr lvl="2"/>
            <a:r>
              <a:rPr lang="en-AU" sz="2800" dirty="0" smtClean="0"/>
              <a:t>Network Load-Balancing</a:t>
            </a:r>
          </a:p>
          <a:p>
            <a:pPr lvl="2"/>
            <a:r>
              <a:rPr lang="en-AU" sz="2800" dirty="0" smtClean="0"/>
              <a:t>Virtual Firewall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Cloud Usage Cost Metrics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12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 startAt="2"/>
            </a:pPr>
            <a:r>
              <a:rPr lang="en-AU" sz="3000" b="1" u="sng" dirty="0" smtClean="0"/>
              <a:t>Server </a:t>
            </a:r>
            <a:r>
              <a:rPr lang="en-AU" sz="3000" b="1" u="sng" dirty="0"/>
              <a:t>usage </a:t>
            </a:r>
            <a:r>
              <a:rPr lang="en-AU" sz="3000" b="1" u="sng" dirty="0" smtClean="0"/>
              <a:t>metrics/cost</a:t>
            </a:r>
          </a:p>
          <a:p>
            <a:pPr lvl="1"/>
            <a:r>
              <a:rPr lang="en-AU" sz="3000" u="sng" dirty="0" smtClean="0"/>
              <a:t>On-Demand</a:t>
            </a:r>
            <a:r>
              <a:rPr lang="en-AU" sz="3000" dirty="0" smtClean="0"/>
              <a:t> VM Instance Allocation Metric</a:t>
            </a:r>
            <a:endParaRPr lang="en-AU" sz="3000" dirty="0"/>
          </a:p>
          <a:p>
            <a:pPr lvl="2"/>
            <a:r>
              <a:rPr lang="en-AU" sz="2800" dirty="0"/>
              <a:t>Measured </a:t>
            </a:r>
            <a:r>
              <a:rPr lang="en-AU" sz="2800" dirty="0" smtClean="0"/>
              <a:t>by start to stop time (uptime)</a:t>
            </a:r>
            <a:endParaRPr lang="en-AU" sz="2800" dirty="0"/>
          </a:p>
          <a:p>
            <a:pPr lvl="2"/>
            <a:r>
              <a:rPr lang="en-AU" sz="2800" dirty="0"/>
              <a:t>Continuous </a:t>
            </a:r>
            <a:r>
              <a:rPr lang="en-AU" sz="2800" dirty="0" smtClean="0"/>
              <a:t>&amp; cumulative </a:t>
            </a:r>
            <a:r>
              <a:rPr lang="en-AU" sz="2800" dirty="0"/>
              <a:t>over </a:t>
            </a:r>
            <a:r>
              <a:rPr lang="en-AU" sz="2800" dirty="0" smtClean="0"/>
              <a:t>predefined </a:t>
            </a:r>
            <a:r>
              <a:rPr lang="en-AU" sz="2800" dirty="0"/>
              <a:t>period</a:t>
            </a:r>
          </a:p>
          <a:p>
            <a:pPr lvl="2"/>
            <a:r>
              <a:rPr lang="en-AU" sz="2800" dirty="0" err="1"/>
              <a:t>IaaS</a:t>
            </a:r>
            <a:r>
              <a:rPr lang="en-AU" sz="2800" dirty="0"/>
              <a:t>/</a:t>
            </a:r>
            <a:r>
              <a:rPr lang="en-AU" sz="2800" dirty="0" err="1" smtClean="0"/>
              <a:t>PaaS</a:t>
            </a:r>
            <a:endParaRPr lang="en-AU" sz="2800" dirty="0"/>
          </a:p>
          <a:p>
            <a:pPr lvl="1"/>
            <a:r>
              <a:rPr lang="en-AU" sz="3000" dirty="0" smtClean="0"/>
              <a:t>Example</a:t>
            </a:r>
          </a:p>
          <a:p>
            <a:pPr lvl="2"/>
            <a:r>
              <a:rPr lang="en-AU" sz="2800" dirty="0" smtClean="0"/>
              <a:t>$0.10/hour small instance       </a:t>
            </a:r>
            <a:r>
              <a:rPr lang="en-AU" sz="2800" b="1" dirty="0" smtClean="0">
                <a:solidFill>
                  <a:srgbClr val="FF0000"/>
                </a:solidFill>
              </a:rPr>
              <a:t>(??? per year)</a:t>
            </a:r>
            <a:endParaRPr lang="en-AU" sz="2800" b="1" dirty="0">
              <a:solidFill>
                <a:srgbClr val="FF0000"/>
              </a:solidFill>
            </a:endParaRPr>
          </a:p>
          <a:p>
            <a:pPr lvl="2"/>
            <a:r>
              <a:rPr lang="en-AU" sz="2800" dirty="0" smtClean="0"/>
              <a:t>$0.20/hour medium instance</a:t>
            </a:r>
            <a:endParaRPr lang="en-AU" sz="2800" dirty="0"/>
          </a:p>
          <a:p>
            <a:pPr lvl="2"/>
            <a:r>
              <a:rPr lang="en-AU" sz="2800" dirty="0" smtClean="0"/>
              <a:t>$0.90/hour large instance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Cloud Usage Cost </a:t>
            </a:r>
            <a:r>
              <a:rPr lang="en-AU" dirty="0" smtClean="0"/>
              <a:t>Metrics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8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AU" sz="2800" u="sng" dirty="0" smtClean="0"/>
              <a:t>Reserved</a:t>
            </a:r>
            <a:r>
              <a:rPr lang="en-AU" sz="2800" dirty="0" smtClean="0"/>
              <a:t> VM Instance Allocation Metric</a:t>
            </a:r>
            <a:endParaRPr lang="en-AU" sz="2800" dirty="0"/>
          </a:p>
          <a:p>
            <a:pPr lvl="2"/>
            <a:r>
              <a:rPr lang="en-AU" sz="2800" dirty="0" smtClean="0"/>
              <a:t>Upfront cost and pay-per-use</a:t>
            </a:r>
          </a:p>
          <a:p>
            <a:pPr lvl="2"/>
            <a:r>
              <a:rPr lang="en-AU" sz="2800" dirty="0" smtClean="0"/>
              <a:t>Measured by reservation start to expiry date</a:t>
            </a:r>
            <a:endParaRPr lang="en-AU" sz="2800" dirty="0"/>
          </a:p>
          <a:p>
            <a:pPr lvl="2"/>
            <a:r>
              <a:rPr lang="en-AU" sz="2800" dirty="0" smtClean="0"/>
              <a:t>Daily/monthly/yearly</a:t>
            </a:r>
            <a:endParaRPr lang="en-AU" sz="2800" dirty="0"/>
          </a:p>
          <a:p>
            <a:pPr lvl="2"/>
            <a:r>
              <a:rPr lang="en-AU" sz="2800" dirty="0" err="1"/>
              <a:t>IaaS</a:t>
            </a:r>
            <a:r>
              <a:rPr lang="en-AU" sz="2800" dirty="0"/>
              <a:t>/</a:t>
            </a:r>
            <a:r>
              <a:rPr lang="en-AU" sz="2800" dirty="0" err="1" smtClean="0"/>
              <a:t>PaaS</a:t>
            </a:r>
            <a:endParaRPr lang="en-AU" sz="2800" dirty="0"/>
          </a:p>
          <a:p>
            <a:pPr lvl="1"/>
            <a:r>
              <a:rPr lang="en-AU" sz="2800" dirty="0" smtClean="0"/>
              <a:t>Example</a:t>
            </a:r>
            <a:endParaRPr lang="en-AU" sz="2800" dirty="0"/>
          </a:p>
          <a:p>
            <a:pPr lvl="2"/>
            <a:r>
              <a:rPr lang="en-AU" sz="2800" dirty="0" smtClean="0"/>
              <a:t>$60/small instance/year and $0.05/hour</a:t>
            </a:r>
            <a:endParaRPr lang="en-AU" sz="2800" dirty="0"/>
          </a:p>
          <a:p>
            <a:pPr lvl="2"/>
            <a:r>
              <a:rPr lang="en-AU" sz="2800" dirty="0" smtClean="0"/>
              <a:t>$100/medium instance/year</a:t>
            </a:r>
            <a:r>
              <a:rPr lang="en-AU" sz="2800" dirty="0"/>
              <a:t> and $</a:t>
            </a:r>
            <a:r>
              <a:rPr lang="en-AU" sz="2800" dirty="0" smtClean="0"/>
              <a:t>0.10/hour</a:t>
            </a:r>
            <a:endParaRPr lang="en-AU" sz="2800" dirty="0"/>
          </a:p>
          <a:p>
            <a:pPr lvl="2"/>
            <a:r>
              <a:rPr lang="en-AU" sz="2800" dirty="0" smtClean="0"/>
              <a:t>$250/large instance/year</a:t>
            </a:r>
            <a:r>
              <a:rPr lang="en-AU" sz="2800" dirty="0"/>
              <a:t> and $</a:t>
            </a:r>
            <a:r>
              <a:rPr lang="en-AU" sz="2800" dirty="0" smtClean="0"/>
              <a:t>0.20/hour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Cloud Usage Cost </a:t>
            </a:r>
            <a:r>
              <a:rPr lang="en-AU" dirty="0" smtClean="0"/>
              <a:t>Metrics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74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AU" sz="2800" dirty="0" smtClean="0"/>
              <a:t>Other</a:t>
            </a:r>
            <a:endParaRPr lang="en-AU" sz="2800" dirty="0"/>
          </a:p>
          <a:p>
            <a:pPr lvl="2"/>
            <a:r>
              <a:rPr lang="en-AU" sz="2800" dirty="0" smtClean="0"/>
              <a:t>Measures for performance capabilities:</a:t>
            </a:r>
          </a:p>
          <a:p>
            <a:pPr marL="1792288" lvl="3" indent="-420688"/>
            <a:r>
              <a:rPr lang="en-AU" sz="2800" dirty="0" smtClean="0"/>
              <a:t>CPU</a:t>
            </a:r>
          </a:p>
          <a:p>
            <a:pPr marL="1792288" lvl="3" indent="-420688"/>
            <a:r>
              <a:rPr lang="en-AU" sz="2800" dirty="0" smtClean="0"/>
              <a:t>RAM</a:t>
            </a:r>
          </a:p>
          <a:p>
            <a:pPr marL="1792288" lvl="3" indent="-420688"/>
            <a:r>
              <a:rPr lang="en-AU" sz="2800" dirty="0" smtClean="0"/>
              <a:t>dedicated storage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Cloud Usage Cost </a:t>
            </a:r>
            <a:r>
              <a:rPr lang="en-AU" dirty="0" smtClean="0"/>
              <a:t>Metrics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90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3"/>
            </a:pPr>
            <a:r>
              <a:rPr lang="en-AU" b="1" u="sng" dirty="0" smtClean="0"/>
              <a:t>Cloud </a:t>
            </a:r>
            <a:r>
              <a:rPr lang="en-AU" b="1" u="sng" dirty="0"/>
              <a:t>Storage Device </a:t>
            </a:r>
            <a:r>
              <a:rPr lang="en-AU" b="1" u="sng" dirty="0" smtClean="0"/>
              <a:t>metrics/costs</a:t>
            </a:r>
          </a:p>
          <a:p>
            <a:pPr lvl="1"/>
            <a:r>
              <a:rPr lang="en-AU" sz="2800" u="sng" dirty="0" smtClean="0"/>
              <a:t>On-Demand</a:t>
            </a:r>
            <a:r>
              <a:rPr lang="en-AU" sz="2800" dirty="0" smtClean="0"/>
              <a:t> Storage Space Allocation Metric</a:t>
            </a:r>
          </a:p>
          <a:p>
            <a:pPr lvl="2"/>
            <a:r>
              <a:rPr lang="en-AU" sz="2800" dirty="0" smtClean="0"/>
              <a:t>Measured using </a:t>
            </a:r>
            <a:r>
              <a:rPr lang="en-AU" sz="2800" u="sng" dirty="0" smtClean="0"/>
              <a:t>size</a:t>
            </a:r>
            <a:r>
              <a:rPr lang="en-AU" sz="2800" dirty="0" smtClean="0"/>
              <a:t> and </a:t>
            </a:r>
            <a:r>
              <a:rPr lang="en-AU" sz="2800" u="sng" dirty="0" smtClean="0"/>
              <a:t>period</a:t>
            </a:r>
            <a:r>
              <a:rPr lang="en-AU" sz="2800" dirty="0" smtClean="0"/>
              <a:t>, </a:t>
            </a:r>
            <a:br>
              <a:rPr lang="en-AU" sz="2800" dirty="0" smtClean="0"/>
            </a:br>
            <a:r>
              <a:rPr lang="en-AU" sz="2800" dirty="0" smtClean="0"/>
              <a:t>date of storage allocation to</a:t>
            </a:r>
            <a:br>
              <a:rPr lang="en-AU" sz="2800" dirty="0" smtClean="0"/>
            </a:br>
            <a:r>
              <a:rPr lang="en-AU" sz="2800" dirty="0" smtClean="0"/>
              <a:t>date of </a:t>
            </a:r>
            <a:r>
              <a:rPr lang="en-AU" sz="2800" dirty="0"/>
              <a:t>storage </a:t>
            </a:r>
            <a:r>
              <a:rPr lang="en-AU" sz="2800" dirty="0" smtClean="0"/>
              <a:t>release/reallocation </a:t>
            </a:r>
            <a:endParaRPr lang="en-AU" sz="2800" dirty="0"/>
          </a:p>
          <a:p>
            <a:pPr lvl="2"/>
            <a:r>
              <a:rPr lang="en-AU" sz="2800" dirty="0" smtClean="0"/>
              <a:t>Continuous</a:t>
            </a:r>
            <a:endParaRPr lang="en-AU" sz="2800" dirty="0"/>
          </a:p>
          <a:p>
            <a:pPr lvl="2"/>
            <a:r>
              <a:rPr lang="en-AU" sz="2800" dirty="0" err="1"/>
              <a:t>IaaS</a:t>
            </a:r>
            <a:r>
              <a:rPr lang="en-AU" sz="2800" dirty="0"/>
              <a:t>/</a:t>
            </a:r>
            <a:r>
              <a:rPr lang="en-AU" sz="2800" dirty="0" err="1"/>
              <a:t>PaaS</a:t>
            </a:r>
            <a:r>
              <a:rPr lang="en-AU" sz="2800" dirty="0"/>
              <a:t>/</a:t>
            </a:r>
            <a:r>
              <a:rPr lang="en-AU" sz="2800" dirty="0" err="1"/>
              <a:t>SaaS</a:t>
            </a:r>
            <a:endParaRPr lang="en-AU" sz="2800" dirty="0"/>
          </a:p>
          <a:p>
            <a:pPr lvl="1"/>
            <a:r>
              <a:rPr lang="en-AU" sz="2800" dirty="0" smtClean="0"/>
              <a:t>Example</a:t>
            </a:r>
            <a:endParaRPr lang="en-AU" sz="2800" dirty="0"/>
          </a:p>
          <a:p>
            <a:pPr lvl="2"/>
            <a:r>
              <a:rPr lang="en-AU" sz="2800" dirty="0" smtClean="0"/>
              <a:t>$0.01/GB per hour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Cloud Usage Cost </a:t>
            </a:r>
            <a:r>
              <a:rPr lang="en-AU" dirty="0" smtClean="0"/>
              <a:t>Metrics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509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sz="2800" dirty="0" smtClean="0"/>
              <a:t>I/O </a:t>
            </a:r>
            <a:r>
              <a:rPr lang="en-AU" sz="2800" u="sng" dirty="0" smtClean="0"/>
              <a:t>Data Transferred</a:t>
            </a:r>
            <a:r>
              <a:rPr lang="en-AU" sz="2800" dirty="0" smtClean="0"/>
              <a:t> Metric</a:t>
            </a:r>
            <a:endParaRPr lang="en-AU" sz="2800" dirty="0"/>
          </a:p>
          <a:p>
            <a:pPr lvl="2"/>
            <a:r>
              <a:rPr lang="en-AU" sz="2800" dirty="0"/>
              <a:t>Measured in </a:t>
            </a:r>
            <a:r>
              <a:rPr lang="en-AU" sz="2800" dirty="0" smtClean="0"/>
              <a:t>bytes of I/O data</a:t>
            </a:r>
            <a:endParaRPr lang="en-AU" sz="2800" dirty="0"/>
          </a:p>
          <a:p>
            <a:pPr lvl="2"/>
            <a:r>
              <a:rPr lang="en-AU" sz="2800" dirty="0" smtClean="0"/>
              <a:t>Continuous</a:t>
            </a:r>
          </a:p>
          <a:p>
            <a:pPr lvl="2"/>
            <a:r>
              <a:rPr lang="en-AU" sz="2800" dirty="0" err="1" smtClean="0"/>
              <a:t>IaaS</a:t>
            </a:r>
            <a:r>
              <a:rPr lang="en-AU" sz="2800" dirty="0"/>
              <a:t>/</a:t>
            </a:r>
            <a:r>
              <a:rPr lang="en-AU" sz="2800" dirty="0" err="1" smtClean="0"/>
              <a:t>PaaS</a:t>
            </a:r>
            <a:endParaRPr lang="en-AU" sz="2800" dirty="0"/>
          </a:p>
          <a:p>
            <a:pPr lvl="1"/>
            <a:r>
              <a:rPr lang="en-AU" sz="2800" dirty="0" smtClean="0"/>
              <a:t>Example</a:t>
            </a:r>
            <a:endParaRPr lang="en-AU" sz="2800" dirty="0"/>
          </a:p>
          <a:p>
            <a:pPr lvl="2"/>
            <a:r>
              <a:rPr lang="en-AU" sz="2800" dirty="0" smtClean="0"/>
              <a:t>$0.10/TB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Cloud Usage Cost </a:t>
            </a:r>
            <a:r>
              <a:rPr lang="en-AU" dirty="0" smtClean="0"/>
              <a:t>Metrics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46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4"/>
            </a:pPr>
            <a:r>
              <a:rPr lang="en-AU" b="1" u="sng" dirty="0" smtClean="0"/>
              <a:t>Cloud </a:t>
            </a:r>
            <a:r>
              <a:rPr lang="en-AU" b="1" u="sng" dirty="0"/>
              <a:t>Service </a:t>
            </a:r>
            <a:r>
              <a:rPr lang="en-AU" b="1" u="sng" dirty="0" smtClean="0"/>
              <a:t>metrics/costs</a:t>
            </a:r>
          </a:p>
          <a:p>
            <a:pPr lvl="1"/>
            <a:r>
              <a:rPr lang="en-AU" sz="2800" dirty="0" smtClean="0"/>
              <a:t>Application </a:t>
            </a:r>
            <a:r>
              <a:rPr lang="en-AU" sz="2800" u="sng" dirty="0" smtClean="0"/>
              <a:t>Subscription</a:t>
            </a:r>
            <a:r>
              <a:rPr lang="en-AU" sz="2800" dirty="0" smtClean="0"/>
              <a:t> Duration Metric</a:t>
            </a:r>
          </a:p>
          <a:p>
            <a:pPr lvl="2"/>
            <a:r>
              <a:rPr lang="en-AU" sz="2800" dirty="0" smtClean="0"/>
              <a:t>Measured by subscription </a:t>
            </a:r>
            <a:r>
              <a:rPr lang="en-AU" sz="2400" u="sng" dirty="0" smtClean="0"/>
              <a:t>start date to expiry date</a:t>
            </a:r>
          </a:p>
          <a:p>
            <a:pPr lvl="2"/>
            <a:r>
              <a:rPr lang="en-AU" sz="2800" dirty="0" smtClean="0"/>
              <a:t>Daily/monthly/yearly</a:t>
            </a:r>
            <a:endParaRPr lang="en-AU" sz="2800" dirty="0"/>
          </a:p>
          <a:p>
            <a:pPr lvl="2"/>
            <a:r>
              <a:rPr lang="en-AU" sz="2800" dirty="0" err="1" smtClean="0"/>
              <a:t>SaaS</a:t>
            </a:r>
            <a:endParaRPr lang="en-AU" sz="2800" dirty="0"/>
          </a:p>
          <a:p>
            <a:pPr lvl="1"/>
            <a:r>
              <a:rPr lang="en-AU" sz="2800" dirty="0" smtClean="0"/>
              <a:t>Example</a:t>
            </a:r>
            <a:endParaRPr lang="en-AU" sz="2800" dirty="0"/>
          </a:p>
          <a:p>
            <a:pPr lvl="2"/>
            <a:r>
              <a:rPr lang="en-AU" sz="2800" dirty="0" smtClean="0"/>
              <a:t>$69.90 per month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AU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Cloud Usage Cost </a:t>
            </a:r>
            <a:r>
              <a:rPr lang="en-AU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Metrics</a:t>
            </a:r>
            <a:endParaRPr lang="en-AU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083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sz="2800" dirty="0" smtClean="0"/>
              <a:t>Number of </a:t>
            </a:r>
            <a:r>
              <a:rPr lang="en-AU" sz="2800" u="sng" dirty="0" smtClean="0"/>
              <a:t>Nominated Users</a:t>
            </a:r>
            <a:r>
              <a:rPr lang="en-AU" sz="2800" dirty="0" smtClean="0"/>
              <a:t> Metric</a:t>
            </a:r>
            <a:endParaRPr lang="en-AU" sz="2800" dirty="0"/>
          </a:p>
          <a:p>
            <a:pPr lvl="2"/>
            <a:r>
              <a:rPr lang="en-AU" sz="2800" dirty="0"/>
              <a:t>Measured in </a:t>
            </a:r>
            <a:r>
              <a:rPr lang="en-AU" sz="2800" dirty="0" smtClean="0"/>
              <a:t>number of users</a:t>
            </a:r>
            <a:endParaRPr lang="en-AU" sz="2800" dirty="0"/>
          </a:p>
          <a:p>
            <a:pPr lvl="2"/>
            <a:r>
              <a:rPr lang="en-AU" sz="2800" dirty="0" smtClean="0"/>
              <a:t>Monthly/yearly</a:t>
            </a:r>
            <a:endParaRPr lang="en-AU" sz="2800" dirty="0"/>
          </a:p>
          <a:p>
            <a:pPr lvl="2"/>
            <a:r>
              <a:rPr lang="en-AU" sz="2800" dirty="0" err="1" smtClean="0"/>
              <a:t>SaaS</a:t>
            </a:r>
            <a:endParaRPr lang="en-AU" sz="2800" dirty="0"/>
          </a:p>
          <a:p>
            <a:pPr lvl="1"/>
            <a:r>
              <a:rPr lang="en-AU" sz="2800" dirty="0" smtClean="0"/>
              <a:t>Example</a:t>
            </a:r>
            <a:endParaRPr lang="en-AU" sz="2800" dirty="0"/>
          </a:p>
          <a:p>
            <a:pPr lvl="2"/>
            <a:r>
              <a:rPr lang="en-AU" sz="2800" dirty="0" smtClean="0"/>
              <a:t>$0.90/additional user per month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AU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Cloud Usage Cost </a:t>
            </a:r>
            <a:r>
              <a:rPr lang="en-AU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Metrics</a:t>
            </a:r>
            <a:endParaRPr lang="en-AU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66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dirty="0"/>
              <a:t>Working with Clouds</a:t>
            </a:r>
          </a:p>
          <a:p>
            <a:pPr lvl="1"/>
            <a:r>
              <a:rPr lang="en-AU" sz="2800" dirty="0" smtClean="0"/>
              <a:t>Business </a:t>
            </a:r>
            <a:r>
              <a:rPr lang="en-AU" sz="2800" dirty="0"/>
              <a:t>Cost </a:t>
            </a:r>
            <a:r>
              <a:rPr lang="en-AU" sz="2800" dirty="0" smtClean="0"/>
              <a:t>Metrics (Chapter 15)</a:t>
            </a:r>
            <a:endParaRPr lang="en-AU" sz="2800" dirty="0"/>
          </a:p>
          <a:p>
            <a:pPr lvl="1"/>
            <a:r>
              <a:rPr lang="en-AU" sz="2800" dirty="0" smtClean="0"/>
              <a:t>Cloud </a:t>
            </a:r>
            <a:r>
              <a:rPr lang="en-AU" sz="2800" dirty="0"/>
              <a:t>Usage Cost Metrics (Chapter 15)</a:t>
            </a:r>
          </a:p>
          <a:p>
            <a:pPr lvl="1"/>
            <a:r>
              <a:rPr lang="en-AU" sz="2800" dirty="0" smtClean="0"/>
              <a:t>Cost </a:t>
            </a:r>
            <a:r>
              <a:rPr lang="en-AU" sz="2800" dirty="0"/>
              <a:t>Management Considerations (Chapter 15)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04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sz="2800" dirty="0" smtClean="0"/>
              <a:t>Number of </a:t>
            </a:r>
            <a:r>
              <a:rPr lang="en-AU" sz="2800" u="sng" dirty="0" smtClean="0"/>
              <a:t>Transactions</a:t>
            </a:r>
            <a:r>
              <a:rPr lang="en-AU" sz="2800" dirty="0" smtClean="0"/>
              <a:t> Metric</a:t>
            </a:r>
          </a:p>
          <a:p>
            <a:pPr lvl="2"/>
            <a:r>
              <a:rPr lang="en-AU" sz="2800" dirty="0" smtClean="0"/>
              <a:t>Measured in number of transactions </a:t>
            </a:r>
            <a:br>
              <a:rPr lang="en-AU" sz="2800" dirty="0" smtClean="0"/>
            </a:br>
            <a:r>
              <a:rPr lang="en-AU" sz="2800" dirty="0" smtClean="0"/>
              <a:t>(request-response message exchanges)</a:t>
            </a:r>
          </a:p>
          <a:p>
            <a:pPr lvl="2"/>
            <a:r>
              <a:rPr lang="en-AU" sz="2800" dirty="0" smtClean="0"/>
              <a:t>Continuous</a:t>
            </a:r>
          </a:p>
          <a:p>
            <a:pPr lvl="2"/>
            <a:r>
              <a:rPr lang="en-AU" sz="2800" dirty="0" err="1" smtClean="0"/>
              <a:t>PaaS</a:t>
            </a:r>
            <a:r>
              <a:rPr lang="en-AU" sz="2800" dirty="0" smtClean="0"/>
              <a:t>/</a:t>
            </a:r>
            <a:r>
              <a:rPr lang="en-AU" sz="2800" dirty="0" err="1" smtClean="0"/>
              <a:t>SaaS</a:t>
            </a:r>
            <a:endParaRPr lang="en-AU" sz="2800" dirty="0" smtClean="0"/>
          </a:p>
          <a:p>
            <a:pPr lvl="1"/>
            <a:r>
              <a:rPr lang="en-AU" sz="2800" dirty="0" smtClean="0"/>
              <a:t>Example</a:t>
            </a:r>
            <a:endParaRPr lang="en-AU" sz="2800" dirty="0"/>
          </a:p>
          <a:p>
            <a:pPr lvl="2"/>
            <a:r>
              <a:rPr lang="en-AU" sz="2800" dirty="0" smtClean="0"/>
              <a:t>$0.05 per 1,000 transactions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AU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Cloud Usage Cost </a:t>
            </a:r>
            <a:r>
              <a:rPr lang="en-AU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Metrics</a:t>
            </a:r>
            <a:endParaRPr lang="en-AU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6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Lifecycle of Cloud Services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Influences on Pricing Models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Pricing Model Dependencies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Cost Management Considerations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9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AU" b="1" u="sng" dirty="0" smtClean="0"/>
              <a:t>Lifecycle </a:t>
            </a:r>
            <a:r>
              <a:rPr lang="en-AU" b="1" u="sng" dirty="0"/>
              <a:t>of Cloud </a:t>
            </a:r>
            <a:r>
              <a:rPr lang="en-AU" b="1" u="sng" dirty="0" smtClean="0"/>
              <a:t>Services</a:t>
            </a:r>
          </a:p>
          <a:p>
            <a:pPr lvl="1"/>
            <a:r>
              <a:rPr lang="en-AU" sz="2800" dirty="0" smtClean="0"/>
              <a:t>Cloud Service Design</a:t>
            </a:r>
          </a:p>
          <a:p>
            <a:pPr lvl="1"/>
            <a:r>
              <a:rPr lang="en-AU" sz="2800" dirty="0"/>
              <a:t>Cloud Service </a:t>
            </a:r>
            <a:r>
              <a:rPr lang="en-AU" sz="2800" dirty="0" smtClean="0"/>
              <a:t>Development</a:t>
            </a:r>
            <a:endParaRPr lang="en-AU" sz="2800" dirty="0"/>
          </a:p>
          <a:p>
            <a:pPr lvl="1"/>
            <a:r>
              <a:rPr lang="en-AU" sz="2800" dirty="0" smtClean="0"/>
              <a:t>Cloud Service Deployment</a:t>
            </a:r>
          </a:p>
          <a:p>
            <a:pPr lvl="2"/>
            <a:r>
              <a:rPr lang="en-AU" sz="2800" dirty="0" smtClean="0"/>
              <a:t>implementing </a:t>
            </a:r>
            <a:r>
              <a:rPr lang="en-AU" sz="2800" dirty="0"/>
              <a:t>data collection for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usage </a:t>
            </a:r>
            <a:r>
              <a:rPr lang="en-AU" sz="2800" dirty="0"/>
              <a:t>and billing</a:t>
            </a:r>
          </a:p>
          <a:p>
            <a:pPr lvl="1"/>
            <a:r>
              <a:rPr lang="en-AU" sz="2800" dirty="0" smtClean="0"/>
              <a:t>Cloud Service Contracting</a:t>
            </a:r>
          </a:p>
          <a:p>
            <a:pPr lvl="2"/>
            <a:r>
              <a:rPr lang="en-AU" sz="2800" dirty="0" smtClean="0"/>
              <a:t>cloud </a:t>
            </a:r>
            <a:r>
              <a:rPr lang="en-AU" sz="2800" dirty="0"/>
              <a:t>consumer and provider </a:t>
            </a:r>
            <a:r>
              <a:rPr lang="en-AU" sz="2800" dirty="0" smtClean="0"/>
              <a:t>negotiations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 smtClean="0"/>
              <a:t>Cost Management Considerations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5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AU" sz="2800" dirty="0"/>
              <a:t>Cloud Service Offering</a:t>
            </a:r>
          </a:p>
          <a:p>
            <a:pPr lvl="2"/>
            <a:r>
              <a:rPr lang="en-AU" sz="2800" dirty="0"/>
              <a:t>cloud service’s pricing models</a:t>
            </a:r>
          </a:p>
          <a:p>
            <a:pPr lvl="1"/>
            <a:r>
              <a:rPr lang="en-AU" sz="2800" dirty="0" smtClean="0"/>
              <a:t>Cloud Service Provisioning</a:t>
            </a:r>
          </a:p>
          <a:p>
            <a:pPr lvl="2"/>
            <a:r>
              <a:rPr lang="en-AU" sz="2800" dirty="0" smtClean="0"/>
              <a:t>impact </a:t>
            </a:r>
            <a:r>
              <a:rPr lang="en-AU" sz="2800" dirty="0"/>
              <a:t>of thresholds</a:t>
            </a:r>
          </a:p>
          <a:p>
            <a:pPr lvl="1"/>
            <a:r>
              <a:rPr lang="en-AU" sz="2800" dirty="0" smtClean="0"/>
              <a:t>Cloud Service Operation</a:t>
            </a:r>
          </a:p>
          <a:p>
            <a:pPr lvl="2"/>
            <a:r>
              <a:rPr lang="en-AU" sz="2800" dirty="0" smtClean="0"/>
              <a:t>usage </a:t>
            </a:r>
            <a:r>
              <a:rPr lang="en-AU" sz="2800" dirty="0"/>
              <a:t>produces usage cost data</a:t>
            </a:r>
          </a:p>
          <a:p>
            <a:pPr lvl="1"/>
            <a:r>
              <a:rPr lang="en-AU" sz="2800" dirty="0"/>
              <a:t>Cloud Service </a:t>
            </a:r>
            <a:r>
              <a:rPr lang="en-AU" sz="2800" dirty="0" smtClean="0"/>
              <a:t>Decommissioning</a:t>
            </a:r>
          </a:p>
          <a:p>
            <a:pPr lvl="2"/>
            <a:r>
              <a:rPr lang="en-AU" sz="2800" dirty="0" smtClean="0"/>
              <a:t>archiving </a:t>
            </a:r>
            <a:r>
              <a:rPr lang="en-AU" sz="2800" dirty="0"/>
              <a:t>of cost </a:t>
            </a:r>
            <a:r>
              <a:rPr lang="en-AU" sz="2800" dirty="0" smtClean="0"/>
              <a:t>data </a:t>
            </a:r>
            <a:r>
              <a:rPr lang="en-AU" sz="2800" dirty="0"/>
              <a:t>to identify usage and financial trends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Cost Management </a:t>
            </a:r>
            <a:r>
              <a:rPr lang="en-AU" dirty="0" smtClean="0"/>
              <a:t>Considerations</a:t>
            </a:r>
            <a:endParaRPr lang="en-AU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3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 startAt="2"/>
            </a:pPr>
            <a:r>
              <a:rPr lang="en-AU" b="1" u="sng" dirty="0" smtClean="0"/>
              <a:t>Influences </a:t>
            </a:r>
            <a:r>
              <a:rPr lang="en-AU" b="1" u="sng" dirty="0"/>
              <a:t>on Pricing </a:t>
            </a:r>
            <a:r>
              <a:rPr lang="en-AU" b="1" u="sng" dirty="0" smtClean="0"/>
              <a:t>Models</a:t>
            </a:r>
          </a:p>
          <a:p>
            <a:pPr lvl="1"/>
            <a:r>
              <a:rPr lang="en-AU" sz="2800" dirty="0" smtClean="0"/>
              <a:t>Market competition</a:t>
            </a:r>
          </a:p>
          <a:p>
            <a:pPr lvl="1"/>
            <a:r>
              <a:rPr lang="en-AU" sz="2800" dirty="0" smtClean="0"/>
              <a:t>Regulatory requirements</a:t>
            </a:r>
          </a:p>
          <a:p>
            <a:pPr lvl="1"/>
            <a:r>
              <a:rPr lang="en-AU" sz="2800" dirty="0" smtClean="0"/>
              <a:t>Overheads</a:t>
            </a:r>
          </a:p>
          <a:p>
            <a:pPr lvl="2"/>
            <a:r>
              <a:rPr lang="en-AU" sz="2800" dirty="0" smtClean="0"/>
              <a:t>incurred </a:t>
            </a:r>
            <a:r>
              <a:rPr lang="en-AU" sz="2800" dirty="0"/>
              <a:t>during the life </a:t>
            </a:r>
            <a:r>
              <a:rPr lang="en-AU" sz="2800" dirty="0" smtClean="0"/>
              <a:t>of </a:t>
            </a:r>
            <a:r>
              <a:rPr lang="en-AU" sz="2800" dirty="0"/>
              <a:t>the cloud </a:t>
            </a:r>
            <a:r>
              <a:rPr lang="en-AU" sz="2800" dirty="0" smtClean="0"/>
              <a:t>service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Cost Management Considerations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64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sz="2800" dirty="0" smtClean="0"/>
              <a:t>Reduce expenses</a:t>
            </a:r>
          </a:p>
          <a:p>
            <a:pPr lvl="2"/>
            <a:r>
              <a:rPr lang="en-AU" sz="2800" dirty="0" smtClean="0"/>
              <a:t>share </a:t>
            </a:r>
            <a:r>
              <a:rPr lang="en-AU" sz="2800" dirty="0"/>
              <a:t>resources</a:t>
            </a:r>
          </a:p>
          <a:p>
            <a:pPr lvl="2"/>
            <a:r>
              <a:rPr lang="en-AU" sz="2800" dirty="0"/>
              <a:t>data centre </a:t>
            </a:r>
            <a:r>
              <a:rPr lang="en-AU" sz="2800" dirty="0" smtClean="0"/>
              <a:t>optimisation</a:t>
            </a:r>
          </a:p>
          <a:p>
            <a:pPr lvl="1"/>
            <a:r>
              <a:rPr lang="en-AU" sz="2800" dirty="0"/>
              <a:t>Negotiation</a:t>
            </a:r>
          </a:p>
          <a:p>
            <a:pPr lvl="2"/>
            <a:r>
              <a:rPr lang="en-AU" sz="2800" dirty="0" smtClean="0"/>
              <a:t>cost </a:t>
            </a:r>
            <a:r>
              <a:rPr lang="en-AU" sz="2800" dirty="0"/>
              <a:t>= f(quantity, quality, duration, …)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Cost Management Considerations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07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3"/>
            </a:pPr>
            <a:r>
              <a:rPr lang="en-AU" b="1" u="sng" dirty="0" smtClean="0"/>
              <a:t>Pricing </a:t>
            </a:r>
            <a:r>
              <a:rPr lang="en-AU" b="1" u="sng" dirty="0"/>
              <a:t>Model </a:t>
            </a:r>
            <a:r>
              <a:rPr lang="en-AU" b="1" u="sng" dirty="0" smtClean="0"/>
              <a:t>Dependencies</a:t>
            </a:r>
          </a:p>
          <a:p>
            <a:pPr lvl="1"/>
            <a:r>
              <a:rPr lang="en-AU" sz="2800" dirty="0" smtClean="0"/>
              <a:t>Cost Metrics and Associated Prices</a:t>
            </a:r>
          </a:p>
          <a:p>
            <a:pPr lvl="2"/>
            <a:r>
              <a:rPr lang="en-AU" sz="2800" dirty="0" smtClean="0"/>
              <a:t>on-demand versus reserved resources</a:t>
            </a:r>
          </a:p>
          <a:p>
            <a:pPr lvl="1"/>
            <a:r>
              <a:rPr lang="en-AU" sz="2800" dirty="0" smtClean="0"/>
              <a:t>Fixed and Variable Rates</a:t>
            </a:r>
          </a:p>
          <a:p>
            <a:pPr lvl="1"/>
            <a:r>
              <a:rPr lang="en-AU" sz="2800" dirty="0"/>
              <a:t>Volume </a:t>
            </a:r>
            <a:r>
              <a:rPr lang="en-AU" sz="2800" dirty="0" smtClean="0"/>
              <a:t>Discounts</a:t>
            </a:r>
          </a:p>
          <a:p>
            <a:pPr lvl="1"/>
            <a:r>
              <a:rPr lang="en-AU" sz="2800" dirty="0"/>
              <a:t>Cost and Price Customisation Options</a:t>
            </a:r>
          </a:p>
          <a:p>
            <a:pPr lvl="2"/>
            <a:r>
              <a:rPr lang="en-AU" sz="2800" dirty="0" smtClean="0"/>
              <a:t>payment </a:t>
            </a:r>
            <a:r>
              <a:rPr lang="en-AU" sz="2800" dirty="0"/>
              <a:t>options and </a:t>
            </a:r>
            <a:r>
              <a:rPr lang="en-AU" sz="2800" dirty="0" smtClean="0"/>
              <a:t>schedules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Cost Management Considerations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4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sz="2800" dirty="0" smtClean="0"/>
              <a:t>Cloud Delivery Model</a:t>
            </a:r>
            <a:endParaRPr lang="en-AU" sz="2800" dirty="0"/>
          </a:p>
          <a:p>
            <a:pPr lvl="2"/>
            <a:r>
              <a:rPr lang="en-AU" sz="2800" dirty="0" smtClean="0"/>
              <a:t>IaaS:	allocation </a:t>
            </a:r>
            <a:r>
              <a:rPr lang="en-AU" sz="2800" dirty="0"/>
              <a:t>and usage</a:t>
            </a:r>
          </a:p>
          <a:p>
            <a:pPr lvl="2"/>
            <a:r>
              <a:rPr lang="en-AU" sz="2800" dirty="0" smtClean="0"/>
              <a:t>PaaS:	network data, </a:t>
            </a:r>
            <a:br>
              <a:rPr lang="en-AU" sz="2800" dirty="0" smtClean="0"/>
            </a:br>
            <a:r>
              <a:rPr lang="en-AU" sz="2800" dirty="0" smtClean="0"/>
              <a:t>			virtual servers, </a:t>
            </a:r>
            <a:br>
              <a:rPr lang="en-AU" sz="2800" dirty="0" smtClean="0"/>
            </a:br>
            <a:r>
              <a:rPr lang="en-AU" sz="2800" dirty="0" smtClean="0"/>
              <a:t>			storage</a:t>
            </a:r>
            <a:endParaRPr lang="en-AU" sz="2800" dirty="0"/>
          </a:p>
          <a:p>
            <a:pPr lvl="2"/>
            <a:r>
              <a:rPr lang="en-AU" sz="2800" dirty="0" smtClean="0"/>
              <a:t>SaaS:	cloud </a:t>
            </a:r>
            <a:r>
              <a:rPr lang="en-AU" sz="2800" dirty="0"/>
              <a:t>service </a:t>
            </a:r>
            <a:r>
              <a:rPr lang="en-AU" sz="2800" dirty="0" smtClean="0"/>
              <a:t>consumers, </a:t>
            </a:r>
            <a:br>
              <a:rPr lang="en-AU" sz="2800" dirty="0" smtClean="0"/>
            </a:br>
            <a:r>
              <a:rPr lang="en-AU" sz="2800" dirty="0" smtClean="0"/>
              <a:t>			transactions, </a:t>
            </a:r>
            <a:br>
              <a:rPr lang="en-AU" sz="2800" dirty="0" smtClean="0"/>
            </a:br>
            <a:r>
              <a:rPr lang="en-AU" sz="2800" dirty="0" smtClean="0"/>
              <a:t>			application modules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Cost Management Considerations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621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dirty="0"/>
              <a:t>Working with Clouds</a:t>
            </a:r>
          </a:p>
          <a:p>
            <a:pPr lvl="1"/>
            <a:r>
              <a:rPr lang="en-AU" sz="2800" dirty="0"/>
              <a:t>Business Cost Metrics (Chapter 15)</a:t>
            </a:r>
          </a:p>
          <a:p>
            <a:pPr lvl="1"/>
            <a:r>
              <a:rPr lang="en-AU" sz="2800" dirty="0"/>
              <a:t>Cloud Usage Cost Metrics (Chapter 15)</a:t>
            </a:r>
          </a:p>
          <a:p>
            <a:pPr lvl="1"/>
            <a:r>
              <a:rPr lang="en-AU" sz="2800" dirty="0"/>
              <a:t>Cost Management Considerations (Chapter 15)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135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0">
              <a:buNone/>
            </a:pPr>
            <a:r>
              <a:rPr lang="en-AU" dirty="0" smtClean="0"/>
              <a:t>Leasing cloud resources versus on-premise</a:t>
            </a:r>
            <a:r>
              <a:rPr lang="en-AU" dirty="0"/>
              <a:t>:</a:t>
            </a:r>
            <a:endParaRPr lang="en-AU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Up-Front Costs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On-Going Costs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Additional Business Costs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Business Cost Metrics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111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AU" b="1" u="sng" dirty="0" smtClean="0"/>
              <a:t>Up-Front Costs</a:t>
            </a:r>
          </a:p>
          <a:p>
            <a:pPr lvl="1"/>
            <a:r>
              <a:rPr lang="en-AU" sz="2800" u="sng" dirty="0" smtClean="0"/>
              <a:t>Initial investment</a:t>
            </a:r>
            <a:r>
              <a:rPr lang="en-AU" sz="2800" dirty="0" smtClean="0"/>
              <a:t> to fund resources, including:</a:t>
            </a:r>
          </a:p>
          <a:p>
            <a:pPr lvl="2"/>
            <a:r>
              <a:rPr lang="en-AU" sz="2800" dirty="0" smtClean="0"/>
              <a:t>Acquisition</a:t>
            </a:r>
          </a:p>
          <a:p>
            <a:pPr lvl="2"/>
            <a:r>
              <a:rPr lang="en-AU" sz="2800" dirty="0" smtClean="0"/>
              <a:t>Deployment</a:t>
            </a:r>
          </a:p>
          <a:p>
            <a:pPr lvl="2"/>
            <a:r>
              <a:rPr lang="en-AU" sz="2800" dirty="0" smtClean="0"/>
              <a:t>Administration</a:t>
            </a:r>
          </a:p>
          <a:p>
            <a:pPr lvl="1"/>
            <a:r>
              <a:rPr lang="en-AU" sz="2800" dirty="0" smtClean="0"/>
              <a:t>On-premise costs </a:t>
            </a:r>
            <a:r>
              <a:rPr lang="en-AU" sz="2800" u="sng" dirty="0" smtClean="0"/>
              <a:t>tend to be high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(hardware, software, and labour)</a:t>
            </a:r>
          </a:p>
          <a:p>
            <a:pPr lvl="1"/>
            <a:r>
              <a:rPr lang="en-AU" sz="2800" dirty="0" smtClean="0"/>
              <a:t>Cloud-based IT resources costs </a:t>
            </a:r>
            <a:r>
              <a:rPr lang="en-AU" sz="2800" u="sng" dirty="0" smtClean="0"/>
              <a:t>tend to be low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(labour to assess and setup cloud environment)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Business Cost Metrics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292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14350">
              <a:buAutoNum type="arabicPeriod" startAt="2"/>
            </a:pPr>
            <a:r>
              <a:rPr lang="en-AU" b="1" u="sng" dirty="0" smtClean="0"/>
              <a:t>On-Going Costs</a:t>
            </a:r>
          </a:p>
          <a:p>
            <a:pPr marL="914400" lvl="1" indent="-457200"/>
            <a:r>
              <a:rPr lang="en-AU" sz="2800" dirty="0" smtClean="0"/>
              <a:t>Expenses to </a:t>
            </a:r>
            <a:r>
              <a:rPr lang="en-AU" sz="2800" u="sng" dirty="0" smtClean="0"/>
              <a:t>run and maintain</a:t>
            </a:r>
            <a:r>
              <a:rPr lang="en-AU" sz="2800" dirty="0" smtClean="0"/>
              <a:t> IT resources</a:t>
            </a:r>
            <a:endParaRPr lang="en-AU" sz="2800" dirty="0"/>
          </a:p>
          <a:p>
            <a:pPr lvl="2"/>
            <a:r>
              <a:rPr lang="en-AU" sz="2800" dirty="0" smtClean="0"/>
              <a:t>On-premise costs can vary</a:t>
            </a:r>
            <a:br>
              <a:rPr lang="en-AU" sz="2800" dirty="0" smtClean="0"/>
            </a:br>
            <a:r>
              <a:rPr lang="en-AU" sz="2800" dirty="0" smtClean="0"/>
              <a:t>(licensing fees, electricity, insurance, labour)</a:t>
            </a:r>
          </a:p>
          <a:p>
            <a:pPr lvl="2"/>
            <a:r>
              <a:rPr lang="en-AU" sz="2800" dirty="0" smtClean="0"/>
              <a:t>Cloud-based costs can </a:t>
            </a:r>
            <a:r>
              <a:rPr lang="en-AU" sz="2800" u="sng" dirty="0" smtClean="0"/>
              <a:t>exceed</a:t>
            </a:r>
            <a:r>
              <a:rPr lang="en-AU" sz="2800" dirty="0" smtClean="0"/>
              <a:t> on-premise costs</a:t>
            </a:r>
            <a:br>
              <a:rPr lang="en-AU" sz="2800" dirty="0" smtClean="0"/>
            </a:br>
            <a:r>
              <a:rPr lang="en-AU" sz="2800" u="sng" dirty="0" smtClean="0"/>
              <a:t>over a long period of time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(virtual hardware leasing fees, </a:t>
            </a:r>
            <a:r>
              <a:rPr lang="en-AU" sz="2800" dirty="0"/>
              <a:t>licensing fees, bandwidth </a:t>
            </a:r>
            <a:r>
              <a:rPr lang="en-AU" sz="2800" dirty="0" smtClean="0"/>
              <a:t>usage fees, and labour)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Business Cost Metrics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8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3"/>
            </a:pPr>
            <a:r>
              <a:rPr lang="en-AU" b="1" u="sng" dirty="0" smtClean="0"/>
              <a:t>Additional </a:t>
            </a:r>
            <a:r>
              <a:rPr lang="en-AU" b="1" u="sng" dirty="0"/>
              <a:t>Business </a:t>
            </a:r>
            <a:r>
              <a:rPr lang="en-AU" b="1" u="sng" dirty="0" smtClean="0"/>
              <a:t>Costs</a:t>
            </a:r>
          </a:p>
          <a:p>
            <a:pPr lvl="1"/>
            <a:r>
              <a:rPr lang="en-AU" sz="2800" dirty="0" smtClean="0"/>
              <a:t>Cost of Capital:</a:t>
            </a:r>
          </a:p>
          <a:p>
            <a:pPr lvl="2"/>
            <a:r>
              <a:rPr lang="en-AU" sz="2800" dirty="0" smtClean="0"/>
              <a:t>cost for raising required funds, e.g., </a:t>
            </a:r>
            <a:r>
              <a:rPr lang="en-AU" sz="2800" u="sng" dirty="0" smtClean="0"/>
              <a:t>loans</a:t>
            </a:r>
            <a:r>
              <a:rPr lang="en-AU" sz="2800" dirty="0" smtClean="0"/>
              <a:t>, </a:t>
            </a:r>
            <a:br>
              <a:rPr lang="en-AU" sz="2800" dirty="0" smtClean="0"/>
            </a:br>
            <a:r>
              <a:rPr lang="en-AU" sz="2800" dirty="0" smtClean="0"/>
              <a:t>(helps justify leasing cloud-based resources)</a:t>
            </a:r>
          </a:p>
          <a:p>
            <a:pPr lvl="1"/>
            <a:r>
              <a:rPr lang="en-AU" sz="2800" dirty="0" smtClean="0"/>
              <a:t>Sunk Costs*:</a:t>
            </a:r>
          </a:p>
          <a:p>
            <a:pPr lvl="2"/>
            <a:r>
              <a:rPr lang="en-AU" sz="2800" u="sng" dirty="0" smtClean="0"/>
              <a:t>Available on-premise</a:t>
            </a:r>
            <a:r>
              <a:rPr lang="en-AU" sz="2800" dirty="0" smtClean="0"/>
              <a:t> IT resources that have been purchased make it </a:t>
            </a:r>
            <a:r>
              <a:rPr lang="en-AU" sz="2800" u="sng" dirty="0" smtClean="0"/>
              <a:t>difficult to justify leasing</a:t>
            </a:r>
            <a:r>
              <a:rPr lang="en-AU" sz="2800" dirty="0" smtClean="0"/>
              <a:t> cloud-based resources</a:t>
            </a:r>
          </a:p>
          <a:p>
            <a:pPr marL="914400" lvl="2" indent="0">
              <a:buNone/>
            </a:pPr>
            <a:r>
              <a:rPr lang="en-AU" sz="2800" dirty="0" smtClean="0"/>
              <a:t>* Should not be part of costs for a new project.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Business Cost Metrics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189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sz="2800" dirty="0" smtClean="0"/>
              <a:t>Integration Costs:</a:t>
            </a:r>
          </a:p>
          <a:p>
            <a:pPr lvl="2"/>
            <a:r>
              <a:rPr lang="en-AU" sz="2800" u="sng" dirty="0" smtClean="0"/>
              <a:t>Integrating</a:t>
            </a:r>
            <a:r>
              <a:rPr lang="en-AU" sz="2800" dirty="0" smtClean="0"/>
              <a:t> existing IT resources with the cloud environment, </a:t>
            </a:r>
            <a:r>
              <a:rPr lang="en-AU" sz="2800" u="sng" dirty="0" smtClean="0"/>
              <a:t>reduces the appeal</a:t>
            </a:r>
            <a:r>
              <a:rPr lang="en-AU" sz="2800" dirty="0" smtClean="0"/>
              <a:t> of cloud-based IT resources</a:t>
            </a:r>
          </a:p>
          <a:p>
            <a:pPr lvl="1"/>
            <a:r>
              <a:rPr lang="en-AU" sz="2800" dirty="0" smtClean="0"/>
              <a:t>Locked-in Costs:</a:t>
            </a:r>
          </a:p>
          <a:p>
            <a:pPr lvl="2"/>
            <a:r>
              <a:rPr lang="en-AU" sz="2800" u="sng" dirty="0" smtClean="0"/>
              <a:t>moving</a:t>
            </a:r>
            <a:r>
              <a:rPr lang="en-AU" sz="2800" dirty="0" smtClean="0"/>
              <a:t> from one cloud provider to another (incompatible) cloud provider, </a:t>
            </a:r>
            <a:br>
              <a:rPr lang="en-AU" sz="2800" dirty="0" smtClean="0"/>
            </a:br>
            <a:r>
              <a:rPr lang="en-AU" sz="2800" u="sng" dirty="0" smtClean="0"/>
              <a:t>decreases the long-term business value</a:t>
            </a:r>
            <a:r>
              <a:rPr lang="en-AU" sz="2800" dirty="0" smtClean="0"/>
              <a:t> of cloud-based IT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Business Cost Metrics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402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AU" sz="2800" dirty="0"/>
              <a:t>Example metrics/costs for cloud-based IT resources: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Network metrics/costs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Server usage metrics/cost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Cloud Storage Device metrics/costs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Cloud Service metrics/costs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Cloud Usage Cost Metrics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718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9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74" y="196431"/>
            <a:ext cx="7796212" cy="653298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12460" y="389106"/>
            <a:ext cx="963038" cy="914400"/>
          </a:xfrm>
          <a:prstGeom prst="line">
            <a:avLst/>
          </a:prstGeom>
          <a:ln w="349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75498" y="1303506"/>
            <a:ext cx="632298" cy="77822"/>
          </a:xfrm>
          <a:prstGeom prst="line">
            <a:avLst/>
          </a:prstGeom>
          <a:ln w="349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07796" y="1381328"/>
            <a:ext cx="1585608" cy="4416357"/>
          </a:xfrm>
          <a:prstGeom prst="line">
            <a:avLst/>
          </a:prstGeom>
          <a:ln w="349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583676" y="5389122"/>
            <a:ext cx="959796" cy="369651"/>
          </a:xfrm>
          <a:prstGeom prst="line">
            <a:avLst/>
          </a:prstGeom>
          <a:ln w="349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062264" y="389107"/>
            <a:ext cx="350196" cy="2500008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062264" y="2889115"/>
            <a:ext cx="175098" cy="359923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2237362" y="3249039"/>
            <a:ext cx="1225685" cy="330041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463047" y="5428035"/>
            <a:ext cx="3090154" cy="1145984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379409" y="5244028"/>
            <a:ext cx="365760" cy="356134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/>
          <p:cNvSpPr/>
          <p:nvPr/>
        </p:nvSpPr>
        <p:spPr>
          <a:xfrm>
            <a:off x="2243645" y="229471"/>
            <a:ext cx="365760" cy="356134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699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Cloud Computing Uni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 Computing Unit.thmx</Template>
  <TotalTime>30621</TotalTime>
  <Words>808</Words>
  <Application>Microsoft Office PowerPoint</Application>
  <PresentationFormat>On-screen Show (4:3)</PresentationFormat>
  <Paragraphs>264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Cloud Computing Unit</vt:lpstr>
      <vt:lpstr>SIT113 Cloud Computing and Virtualisation</vt:lpstr>
      <vt:lpstr>Outline</vt:lpstr>
      <vt:lpstr>Business Cost Metrics</vt:lpstr>
      <vt:lpstr>Business Cost Metrics</vt:lpstr>
      <vt:lpstr>Business Cost Metrics</vt:lpstr>
      <vt:lpstr>Business Cost Metrics</vt:lpstr>
      <vt:lpstr>Business Cost Metrics</vt:lpstr>
      <vt:lpstr>Cloud Usage Cost Metrics</vt:lpstr>
      <vt:lpstr>PowerPoint Presentation</vt:lpstr>
      <vt:lpstr>Cloud Usage Cost Metrics</vt:lpstr>
      <vt:lpstr>Cloud Usage Cost Metrics</vt:lpstr>
      <vt:lpstr>Cloud Usage Cost Metrics</vt:lpstr>
      <vt:lpstr>Cloud Usage Cost Metrics</vt:lpstr>
      <vt:lpstr>Cloud Usage Cost Metrics</vt:lpstr>
      <vt:lpstr>Cloud Usage Cost Metrics</vt:lpstr>
      <vt:lpstr>Cloud Usage Cost Metrics</vt:lpstr>
      <vt:lpstr>Cloud Usage Cost Metrics</vt:lpstr>
      <vt:lpstr>Cloud Usage Cost Metrics</vt:lpstr>
      <vt:lpstr>Cloud Usage Cost Metrics</vt:lpstr>
      <vt:lpstr>Cloud Usage Cost Metrics</vt:lpstr>
      <vt:lpstr>Cost Management Considerations</vt:lpstr>
      <vt:lpstr>Cost Management Considerations</vt:lpstr>
      <vt:lpstr>Cost Management Considerations</vt:lpstr>
      <vt:lpstr>Cost Management Considerations</vt:lpstr>
      <vt:lpstr>Cost Management Considerations</vt:lpstr>
      <vt:lpstr>Cost Management Considerations</vt:lpstr>
      <vt:lpstr>Cost Management Considerations</vt:lpstr>
      <vt:lpstr>Summary</vt:lpstr>
    </vt:vector>
  </TitlesOfParts>
  <Company>Deakin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Rough</dc:creator>
  <cp:lastModifiedBy>Robert Dew</cp:lastModifiedBy>
  <cp:revision>246</cp:revision>
  <dcterms:created xsi:type="dcterms:W3CDTF">2015-02-02T02:30:31Z</dcterms:created>
  <dcterms:modified xsi:type="dcterms:W3CDTF">2018-05-08T03:48:33Z</dcterms:modified>
</cp:coreProperties>
</file>