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92" r:id="rId4"/>
    <p:sldId id="319" r:id="rId5"/>
    <p:sldId id="318" r:id="rId6"/>
    <p:sldId id="296" r:id="rId7"/>
    <p:sldId id="294" r:id="rId8"/>
    <p:sldId id="322" r:id="rId9"/>
    <p:sldId id="295" r:id="rId10"/>
    <p:sldId id="320" r:id="rId11"/>
    <p:sldId id="316" r:id="rId12"/>
    <p:sldId id="297" r:id="rId13"/>
    <p:sldId id="298" r:id="rId14"/>
    <p:sldId id="299" r:id="rId15"/>
    <p:sldId id="300" r:id="rId16"/>
    <p:sldId id="317" r:id="rId17"/>
    <p:sldId id="293" r:id="rId18"/>
    <p:sldId id="302" r:id="rId19"/>
    <p:sldId id="303" r:id="rId20"/>
    <p:sldId id="304" r:id="rId21"/>
    <p:sldId id="305" r:id="rId22"/>
    <p:sldId id="306" r:id="rId23"/>
    <p:sldId id="321" r:id="rId24"/>
    <p:sldId id="31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118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7F1CD-B64E-0342-8772-0D25ED2F76FD}" type="datetimeFigureOut">
              <a:rPr lang="en-US" smtClean="0"/>
              <a:t>3/19/2018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9863A-5C4F-3341-B7C0-44BA1E1873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735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9409A-9556-FD4B-AB47-80B89DD456D0}" type="datetimeFigureOut">
              <a:rPr lang="en-US" smtClean="0"/>
              <a:t>3/19/2018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B5189-4E92-A94E-9680-9CCB240BB5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63023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371600" y="3886200"/>
            <a:ext cx="6400800" cy="1752600"/>
          </a:xfrm>
          <a:prstGeom prst="roundRect">
            <a:avLst>
              <a:gd name="adj" fmla="val 719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ounded Rectangle 7"/>
          <p:cNvSpPr/>
          <p:nvPr/>
        </p:nvSpPr>
        <p:spPr>
          <a:xfrm>
            <a:off x="685800" y="2130424"/>
            <a:ext cx="7772400" cy="1470025"/>
          </a:xfrm>
          <a:prstGeom prst="roundRect">
            <a:avLst>
              <a:gd name="adj" fmla="val 12411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AU" dirty="0"/>
          </a:p>
        </p:txBody>
      </p:sp>
      <p:sp>
        <p:nvSpPr>
          <p:cNvPr id="6" name="Rounded Rectangle 5"/>
          <p:cNvSpPr/>
          <p:nvPr userDrawn="1"/>
        </p:nvSpPr>
        <p:spPr>
          <a:xfrm>
            <a:off x="1371600" y="3886200"/>
            <a:ext cx="6400800" cy="1752600"/>
          </a:xfrm>
          <a:prstGeom prst="roundRect">
            <a:avLst>
              <a:gd name="adj" fmla="val 719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 userDrawn="1"/>
        </p:nvSpPr>
        <p:spPr>
          <a:xfrm>
            <a:off x="685800" y="2130424"/>
            <a:ext cx="7772400" cy="1470025"/>
          </a:xfrm>
          <a:prstGeom prst="roundRect">
            <a:avLst>
              <a:gd name="adj" fmla="val 12411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11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5BEA-E357-2043-B42B-E662339874B9}" type="datetime1">
              <a:rPr lang="en-AU" smtClean="0"/>
              <a:t>19/03/2018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1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359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E9CFE-BEF4-9F4E-9E4D-A74D5D816EF8}" type="datetime1">
              <a:rPr lang="en-AU" smtClean="0"/>
              <a:t>19/03/2018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1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940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B12F7-A36F-AD46-A22B-3D0995FDA97E}" type="datetime1">
              <a:rPr lang="en-AU" smtClean="0"/>
              <a:t>19/03/2018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1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039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06A39-706D-E149-A76D-165C0B8683F7}" type="datetime1">
              <a:rPr lang="en-AU" smtClean="0"/>
              <a:t>19/03/2018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1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0557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457200" y="1600199"/>
            <a:ext cx="8229600" cy="4525963"/>
          </a:xfrm>
          <a:prstGeom prst="roundRect">
            <a:avLst>
              <a:gd name="adj" fmla="val 3816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AU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57201" y="6356349"/>
            <a:ext cx="2133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ounded Rectangle 10"/>
          <p:cNvSpPr/>
          <p:nvPr userDrawn="1"/>
        </p:nvSpPr>
        <p:spPr>
          <a:xfrm>
            <a:off x="6553200" y="6356349"/>
            <a:ext cx="2133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/>
          <p:cNvSpPr/>
          <p:nvPr userDrawn="1"/>
        </p:nvSpPr>
        <p:spPr>
          <a:xfrm>
            <a:off x="3124200" y="6356350"/>
            <a:ext cx="2895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 userDrawn="1"/>
        </p:nvSpPr>
        <p:spPr>
          <a:xfrm>
            <a:off x="457200" y="274638"/>
            <a:ext cx="8229600" cy="1143000"/>
          </a:xfrm>
          <a:prstGeom prst="roundRect">
            <a:avLst>
              <a:gd name="adj" fmla="val 1327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Click to edit Master 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559C1-0F9C-934E-8728-8CCEB0E87B23}" type="datetime1">
              <a:rPr lang="en-AU" smtClean="0"/>
              <a:t>19/03/2018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1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2058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722313" y="4406899"/>
            <a:ext cx="7772400" cy="1362075"/>
          </a:xfrm>
          <a:prstGeom prst="roundRect">
            <a:avLst>
              <a:gd name="adj" fmla="val 1014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ctr" anchorCtr="0"/>
          <a:lstStyle>
            <a:lvl1pPr algn="ctr">
              <a:defRPr sz="4000" b="1" cap="none"/>
            </a:lvl1pPr>
          </a:lstStyle>
          <a:p>
            <a:r>
              <a:rPr lang="en-AU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272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57200" y="1600199"/>
            <a:ext cx="8229600" cy="4525963"/>
          </a:xfrm>
          <a:prstGeom prst="roundRect">
            <a:avLst>
              <a:gd name="adj" fmla="val 3816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  <p:sp>
        <p:nvSpPr>
          <p:cNvPr id="11" name="Rounded Rectangle 10"/>
          <p:cNvSpPr/>
          <p:nvPr/>
        </p:nvSpPr>
        <p:spPr>
          <a:xfrm>
            <a:off x="8319612" y="6356349"/>
            <a:ext cx="367187" cy="365125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/>
          <p:cNvSpPr/>
          <p:nvPr/>
        </p:nvSpPr>
        <p:spPr>
          <a:xfrm>
            <a:off x="5259475" y="6356350"/>
            <a:ext cx="2895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/>
        </p:nvSpPr>
        <p:spPr>
          <a:xfrm>
            <a:off x="457200" y="274638"/>
            <a:ext cx="8229600" cy="1143000"/>
          </a:xfrm>
          <a:prstGeom prst="roundRect">
            <a:avLst>
              <a:gd name="adj" fmla="val 1327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9475" y="6356350"/>
            <a:ext cx="2895600" cy="365125"/>
          </a:xfrm>
        </p:spPr>
        <p:txBody>
          <a:bodyPr/>
          <a:lstStyle/>
          <a:p>
            <a:r>
              <a:rPr lang="en-AU" dirty="0" smtClean="0"/>
              <a:t>SIT113 Week 3, Class 1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9613" y="6356350"/>
            <a:ext cx="367187" cy="365125"/>
          </a:xfrm>
        </p:spPr>
        <p:txBody>
          <a:bodyPr/>
          <a:lstStyle/>
          <a:p>
            <a:fld id="{DE0A4249-7CEA-DC43-BBD2-27EF023E5D3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2058276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NO 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57200" y="1600199"/>
            <a:ext cx="8229600" cy="4525963"/>
          </a:xfrm>
          <a:prstGeom prst="roundRect">
            <a:avLst>
              <a:gd name="adj" fmla="val 3816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800"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  <p:sp>
        <p:nvSpPr>
          <p:cNvPr id="11" name="Rounded Rectangle 10"/>
          <p:cNvSpPr/>
          <p:nvPr/>
        </p:nvSpPr>
        <p:spPr>
          <a:xfrm>
            <a:off x="8319612" y="6356349"/>
            <a:ext cx="367187" cy="365125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/>
          <p:cNvSpPr/>
          <p:nvPr/>
        </p:nvSpPr>
        <p:spPr>
          <a:xfrm>
            <a:off x="5259475" y="6356350"/>
            <a:ext cx="2895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/>
        </p:nvSpPr>
        <p:spPr>
          <a:xfrm>
            <a:off x="457200" y="274638"/>
            <a:ext cx="8229600" cy="1143000"/>
          </a:xfrm>
          <a:prstGeom prst="roundRect">
            <a:avLst>
              <a:gd name="adj" fmla="val 1327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9475" y="6356350"/>
            <a:ext cx="2895600" cy="365125"/>
          </a:xfrm>
        </p:spPr>
        <p:txBody>
          <a:bodyPr/>
          <a:lstStyle/>
          <a:p>
            <a:r>
              <a:rPr lang="en-AU" dirty="0" smtClean="0"/>
              <a:t>SIT113 Week 3, Class 1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9613" y="6356350"/>
            <a:ext cx="367187" cy="365125"/>
          </a:xfrm>
        </p:spPr>
        <p:txBody>
          <a:bodyPr/>
          <a:lstStyle/>
          <a:p>
            <a:fld id="{DE0A4249-7CEA-DC43-BBD2-27EF023E5D3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4373469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22313" y="4406899"/>
            <a:ext cx="7772400" cy="1362075"/>
          </a:xfrm>
          <a:prstGeom prst="roundRect">
            <a:avLst>
              <a:gd name="adj" fmla="val 1014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ctr" anchorCtr="0"/>
          <a:lstStyle>
            <a:lvl1pPr algn="ctr">
              <a:defRPr sz="4000" b="1" cap="none"/>
            </a:lvl1pPr>
          </a:lstStyle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722313" y="4406899"/>
            <a:ext cx="7772400" cy="1362075"/>
          </a:xfrm>
          <a:prstGeom prst="roundRect">
            <a:avLst>
              <a:gd name="adj" fmla="val 1014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272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22313" y="4406899"/>
            <a:ext cx="7772400" cy="1362075"/>
          </a:xfrm>
          <a:prstGeom prst="roundRect">
            <a:avLst>
              <a:gd name="adj" fmla="val 1014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ctr" anchorCtr="0"/>
          <a:lstStyle>
            <a:lvl1pPr algn="ctr">
              <a:defRPr sz="4000" b="1" cap="none"/>
            </a:lvl1pPr>
          </a:lstStyle>
          <a:p>
            <a:r>
              <a:rPr lang="en-AU" smtClean="0"/>
              <a:t>Click to edit Master title style</a:t>
            </a:r>
            <a:endParaRPr lang="en-AU" dirty="0"/>
          </a:p>
        </p:txBody>
      </p:sp>
      <p:pic>
        <p:nvPicPr>
          <p:cNvPr id="4" name="Picture 3" descr="Textbook-Cover-Fa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953" y="759207"/>
            <a:ext cx="5763437" cy="364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4618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457200" y="274638"/>
            <a:ext cx="8229600" cy="1143000"/>
          </a:xfrm>
          <a:prstGeom prst="roundRect">
            <a:avLst>
              <a:gd name="adj" fmla="val 1327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ounded Rectangle 16"/>
          <p:cNvSpPr/>
          <p:nvPr/>
        </p:nvSpPr>
        <p:spPr>
          <a:xfrm>
            <a:off x="457200" y="1600199"/>
            <a:ext cx="4038600" cy="4525963"/>
          </a:xfrm>
          <a:prstGeom prst="roundRect">
            <a:avLst>
              <a:gd name="adj" fmla="val 3913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ounded Rectangle 17"/>
          <p:cNvSpPr/>
          <p:nvPr/>
        </p:nvSpPr>
        <p:spPr>
          <a:xfrm>
            <a:off x="4648200" y="1600200"/>
            <a:ext cx="4038600" cy="4525963"/>
          </a:xfrm>
          <a:prstGeom prst="roundRect">
            <a:avLst>
              <a:gd name="adj" fmla="val 3913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19" name="Rounded Rectangle 18"/>
          <p:cNvSpPr/>
          <p:nvPr/>
        </p:nvSpPr>
        <p:spPr>
          <a:xfrm>
            <a:off x="8319612" y="6356349"/>
            <a:ext cx="367187" cy="365125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ounded Rectangle 19"/>
          <p:cNvSpPr/>
          <p:nvPr/>
        </p:nvSpPr>
        <p:spPr>
          <a:xfrm>
            <a:off x="5259475" y="6356350"/>
            <a:ext cx="2895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9475" y="6356350"/>
            <a:ext cx="2895600" cy="365125"/>
          </a:xfrm>
        </p:spPr>
        <p:txBody>
          <a:bodyPr/>
          <a:lstStyle/>
          <a:p>
            <a:r>
              <a:rPr lang="en-AU" dirty="0" smtClean="0"/>
              <a:t>SIT113 Week 3, Class 1</a:t>
            </a:r>
            <a:endParaRPr lang="en-AU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9613" y="6356350"/>
            <a:ext cx="367187" cy="365125"/>
          </a:xfrm>
        </p:spPr>
        <p:txBody>
          <a:bodyPr/>
          <a:lstStyle/>
          <a:p>
            <a:fld id="{DE0A4249-7CEA-DC43-BBD2-27EF023E5D3D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23" name="Rounded Rectangle 22"/>
          <p:cNvSpPr/>
          <p:nvPr/>
        </p:nvSpPr>
        <p:spPr>
          <a:xfrm>
            <a:off x="457200" y="6209920"/>
            <a:ext cx="4646428" cy="648080"/>
          </a:xfrm>
          <a:prstGeom prst="roundRect">
            <a:avLst>
              <a:gd name="adj" fmla="val 20407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Content Placeholder 13"/>
          <p:cNvSpPr>
            <a:spLocks noGrp="1"/>
          </p:cNvSpPr>
          <p:nvPr>
            <p:ph sz="quarter" idx="13"/>
          </p:nvPr>
        </p:nvSpPr>
        <p:spPr>
          <a:xfrm>
            <a:off x="457200" y="6209920"/>
            <a:ext cx="4646613" cy="648080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328982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65C8-2232-3048-81F0-4464AB12FCF0}" type="datetime1">
              <a:rPr lang="en-AU" smtClean="0"/>
              <a:t>19/03/2018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1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568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9AA85-DE06-BB4B-B731-A4B083A6E3C7}" type="datetime1">
              <a:rPr lang="en-AU" smtClean="0"/>
              <a:t>19/03/2018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695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F186-E0A3-2141-85F9-43FF7B221CDB}" type="datetime1">
              <a:rPr lang="en-AU" smtClean="0"/>
              <a:t>19/03/2018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1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10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E33F3B2C-18EB-9E44-AF11-4B66A2B1D20F}" type="datetime1">
              <a:rPr lang="en-AU" smtClean="0"/>
              <a:t>19/03/2018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SIT113 Week 3, Class 1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E0A4249-7CEA-DC43-BBD2-27EF023E5D3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952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51" r:id="rId15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ortal.azure.com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portal.azure.com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SIT113</a:t>
            </a:r>
            <a:br>
              <a:rPr lang="en-AU" dirty="0"/>
            </a:br>
            <a:r>
              <a:rPr lang="en-AU" dirty="0"/>
              <a:t>Cloud Computing and Virtualisation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Week 3, Class 1</a:t>
            </a:r>
          </a:p>
          <a:p>
            <a:r>
              <a:rPr lang="en-AU" smtClean="0"/>
              <a:t>Azure VMs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910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resource group is used  to:</a:t>
            </a:r>
          </a:p>
          <a:p>
            <a:pPr lvl="1"/>
            <a:r>
              <a:rPr lang="en-US" sz="2800" dirty="0" smtClean="0"/>
              <a:t>group resources </a:t>
            </a:r>
            <a:r>
              <a:rPr lang="en-US" sz="2800" dirty="0"/>
              <a:t>that are </a:t>
            </a:r>
            <a:r>
              <a:rPr lang="en-US" sz="2800" b="1" u="sng" dirty="0"/>
              <a:t>related </a:t>
            </a:r>
            <a:r>
              <a:rPr lang="en-US" sz="2800" b="1" u="sng" dirty="0" smtClean="0"/>
              <a:t>in same manner</a:t>
            </a:r>
            <a:endParaRPr lang="en-US" sz="2800" b="1" u="sng" dirty="0"/>
          </a:p>
          <a:p>
            <a:pPr lvl="1"/>
            <a:r>
              <a:rPr lang="en-US" sz="2800" dirty="0" smtClean="0"/>
              <a:t>deploy</a:t>
            </a:r>
            <a:r>
              <a:rPr lang="en-US" sz="2800" dirty="0"/>
              <a:t>, manage, and maintain such resources as a </a:t>
            </a:r>
            <a:r>
              <a:rPr lang="en-US" sz="2800" b="1" u="sng" dirty="0"/>
              <a:t>single entity</a:t>
            </a:r>
          </a:p>
          <a:p>
            <a:pPr lvl="1"/>
            <a:r>
              <a:rPr lang="en-US" sz="2800" b="1" u="sng" dirty="0" smtClean="0"/>
              <a:t>grant access</a:t>
            </a:r>
            <a:r>
              <a:rPr lang="en-US" sz="2800" dirty="0" smtClean="0"/>
              <a:t> </a:t>
            </a:r>
            <a:r>
              <a:rPr lang="en-US" sz="2800" dirty="0"/>
              <a:t>to those </a:t>
            </a:r>
            <a:r>
              <a:rPr lang="en-US" sz="2800" dirty="0" smtClean="0"/>
              <a:t>resources to others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 Groups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852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Resource Groups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11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52936" cy="409575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259793" y="4193807"/>
            <a:ext cx="2536667" cy="432563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ounded Rectangle 7"/>
          <p:cNvSpPr/>
          <p:nvPr/>
        </p:nvSpPr>
        <p:spPr>
          <a:xfrm>
            <a:off x="2657475" y="2501502"/>
            <a:ext cx="1133476" cy="622725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ounded Rectangle 8"/>
          <p:cNvSpPr/>
          <p:nvPr/>
        </p:nvSpPr>
        <p:spPr>
          <a:xfrm>
            <a:off x="5734050" y="2149288"/>
            <a:ext cx="2876550" cy="2477082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212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1600200"/>
            <a:ext cx="8296275" cy="4525963"/>
          </a:xfrm>
        </p:spPr>
        <p:txBody>
          <a:bodyPr/>
          <a:lstStyle/>
          <a:p>
            <a:r>
              <a:rPr lang="en-US" dirty="0" smtClean="0"/>
              <a:t>For a virtual machine (VM):</a:t>
            </a:r>
          </a:p>
          <a:p>
            <a:pPr lvl="1"/>
            <a:r>
              <a:rPr lang="en-US" sz="2800" dirty="0" smtClean="0"/>
              <a:t>choose one when </a:t>
            </a:r>
            <a:r>
              <a:rPr lang="en-US" sz="2800" dirty="0"/>
              <a:t>you need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more </a:t>
            </a:r>
            <a:r>
              <a:rPr lang="en-US" sz="2800" b="1" u="sng" dirty="0"/>
              <a:t>control of the infrastructure</a:t>
            </a:r>
          </a:p>
          <a:p>
            <a:pPr lvl="1"/>
            <a:r>
              <a:rPr lang="en-US" sz="2800" dirty="0" smtClean="0"/>
              <a:t>you </a:t>
            </a:r>
            <a:r>
              <a:rPr lang="en-US" sz="2800" b="1" u="sng" dirty="0"/>
              <a:t>don’t </a:t>
            </a:r>
            <a:r>
              <a:rPr lang="en-US" sz="2800" b="1" u="sng" dirty="0" smtClean="0"/>
              <a:t>buy </a:t>
            </a:r>
            <a:r>
              <a:rPr lang="en-US" sz="2800" b="1" u="sng" dirty="0"/>
              <a:t>and maintain</a:t>
            </a:r>
            <a:r>
              <a:rPr lang="en-US" sz="2800" dirty="0"/>
              <a:t> the physical hardware</a:t>
            </a:r>
          </a:p>
          <a:p>
            <a:pPr lvl="1"/>
            <a:r>
              <a:rPr lang="en-US" sz="2800" dirty="0" smtClean="0"/>
              <a:t>you </a:t>
            </a:r>
            <a:r>
              <a:rPr lang="en-US" sz="2800" dirty="0"/>
              <a:t>still need to </a:t>
            </a:r>
            <a:r>
              <a:rPr lang="en-US" sz="2800" b="1" u="sng" dirty="0" smtClean="0"/>
              <a:t>manage software</a:t>
            </a:r>
            <a:r>
              <a:rPr lang="en-US" sz="2800" dirty="0" smtClean="0"/>
              <a:t> </a:t>
            </a:r>
            <a:r>
              <a:rPr lang="en-US" sz="2800" dirty="0"/>
              <a:t>configure, patch, install </a:t>
            </a:r>
            <a:endParaRPr lang="en-US" sz="2800" b="1" u="sng" dirty="0" smtClean="0"/>
          </a:p>
          <a:p>
            <a:pPr lvl="1"/>
            <a:r>
              <a:rPr lang="en-US" sz="2800" dirty="0" smtClean="0"/>
              <a:t>a </a:t>
            </a:r>
            <a:r>
              <a:rPr lang="en-US" sz="2800" b="1" u="sng" dirty="0" smtClean="0"/>
              <a:t>snapshot</a:t>
            </a:r>
            <a:r>
              <a:rPr lang="en-US" sz="2800" dirty="0" smtClean="0"/>
              <a:t> of that VM can be created, i.e., a backup of the VM can be created, and later used to resume that VM from that snapshot time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Machines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634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Machines - Creation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13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56" y="1295316"/>
            <a:ext cx="8203644" cy="546584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31826" y="5586412"/>
            <a:ext cx="2697099" cy="575571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ounded Rectangle 7"/>
          <p:cNvSpPr/>
          <p:nvPr/>
        </p:nvSpPr>
        <p:spPr>
          <a:xfrm>
            <a:off x="2290190" y="2053347"/>
            <a:ext cx="1316055" cy="769938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ounded Rectangle 9"/>
          <p:cNvSpPr/>
          <p:nvPr/>
        </p:nvSpPr>
        <p:spPr>
          <a:xfrm>
            <a:off x="4658597" y="6270624"/>
            <a:ext cx="1875553" cy="549275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227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Many VMs to choose from, e.g., Windows Server.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Machines - Creation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14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2157352"/>
            <a:ext cx="4774976" cy="3968811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305175" y="4756945"/>
            <a:ext cx="1123950" cy="1484312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190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There are many Windows Servers to choose from, e.g., Windows Server 2016 </a:t>
            </a:r>
            <a:r>
              <a:rPr lang="en-AU" dirty="0" err="1" smtClean="0"/>
              <a:t>Datacenter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Virtual Machines - Creation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15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2559470"/>
            <a:ext cx="6090963" cy="354764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334001" y="3114675"/>
            <a:ext cx="3352799" cy="62865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377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3171825" cy="4525963"/>
          </a:xfrm>
        </p:spPr>
        <p:txBody>
          <a:bodyPr/>
          <a:lstStyle/>
          <a:p>
            <a:r>
              <a:rPr lang="en-AU" dirty="0" smtClean="0"/>
              <a:t>After selecting the machine type, there are 4 steps to create a VM.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VM Creation – Step 1, Basics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16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380" y="1508054"/>
            <a:ext cx="5394120" cy="470701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773418" y="1746178"/>
            <a:ext cx="2155902" cy="2035247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ounded Rectangle 7"/>
          <p:cNvSpPr/>
          <p:nvPr/>
        </p:nvSpPr>
        <p:spPr>
          <a:xfrm>
            <a:off x="6731205" y="1746178"/>
            <a:ext cx="2155902" cy="4448105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198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There are many sizes to choose from.</a:t>
            </a:r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VM Creation – Step </a:t>
            </a:r>
            <a:r>
              <a:rPr lang="en-GB" dirty="0" smtClean="0"/>
              <a:t>2, Size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17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55" y="2085974"/>
            <a:ext cx="8127445" cy="4459477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106137" y="3366387"/>
            <a:ext cx="1937880" cy="3267076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383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VM Creation – Step </a:t>
            </a:r>
            <a:r>
              <a:rPr lang="en-GB" dirty="0" smtClean="0"/>
              <a:t>3, Settings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18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854" y="1198501"/>
            <a:ext cx="6188291" cy="558777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017893" y="1600200"/>
            <a:ext cx="2421131" cy="5121275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132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VM Creation – Step </a:t>
            </a:r>
            <a:r>
              <a:rPr lang="en-GB" dirty="0" smtClean="0"/>
              <a:t>4, Summary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19</a:t>
            </a:fld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172" y="1190625"/>
            <a:ext cx="5178014" cy="554831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4981575" y="2019300"/>
            <a:ext cx="2611525" cy="715436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Callout 7"/>
          <p:cNvSpPr/>
          <p:nvPr/>
        </p:nvSpPr>
        <p:spPr>
          <a:xfrm>
            <a:off x="5433441" y="3990975"/>
            <a:ext cx="2721634" cy="1249896"/>
          </a:xfrm>
          <a:prstGeom prst="wedgeEllipseCallout">
            <a:avLst>
              <a:gd name="adj1" fmla="val -87428"/>
              <a:gd name="adj2" fmla="val 1509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Deployed in about 5 minutes.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540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Azure </a:t>
            </a:r>
            <a:r>
              <a:rPr lang="en-US" dirty="0">
                <a:hlinkClick r:id="rId2"/>
              </a:rPr>
              <a:t>http://portal.azure.com</a:t>
            </a:r>
            <a:endParaRPr lang="en-US" dirty="0"/>
          </a:p>
          <a:p>
            <a:pPr lvl="1"/>
            <a:r>
              <a:rPr lang="en-GB" dirty="0" smtClean="0"/>
              <a:t>Accounts</a:t>
            </a:r>
          </a:p>
          <a:p>
            <a:pPr lvl="2"/>
            <a:r>
              <a:rPr lang="en-GB" dirty="0" smtClean="0"/>
              <a:t>Free</a:t>
            </a:r>
          </a:p>
          <a:p>
            <a:pPr lvl="2"/>
            <a:r>
              <a:rPr lang="en-GB" dirty="0" smtClean="0"/>
              <a:t>Payments</a:t>
            </a:r>
            <a:endParaRPr lang="en-GB" dirty="0"/>
          </a:p>
          <a:p>
            <a:pPr lvl="1"/>
            <a:r>
              <a:rPr lang="en-GB" dirty="0"/>
              <a:t>Dashboard</a:t>
            </a:r>
          </a:p>
          <a:p>
            <a:pPr lvl="1"/>
            <a:r>
              <a:rPr lang="en-GB" dirty="0"/>
              <a:t>Subscriptions</a:t>
            </a:r>
          </a:p>
          <a:p>
            <a:pPr lvl="1"/>
            <a:r>
              <a:rPr lang="en-GB" dirty="0"/>
              <a:t>Resource Groups</a:t>
            </a:r>
            <a:endParaRPr lang="en-AU" dirty="0"/>
          </a:p>
          <a:p>
            <a:pPr lvl="1"/>
            <a:r>
              <a:rPr lang="en-GB" dirty="0"/>
              <a:t>Virtual Machines</a:t>
            </a:r>
          </a:p>
          <a:p>
            <a:pPr lvl="2"/>
            <a:r>
              <a:rPr lang="en-GB" dirty="0"/>
              <a:t>Creation</a:t>
            </a:r>
          </a:p>
          <a:p>
            <a:pPr lvl="2"/>
            <a:r>
              <a:rPr lang="en-GB" dirty="0"/>
              <a:t>Demonstration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Outline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596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VM - Login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20</a:t>
            </a:fld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03" y="1151643"/>
            <a:ext cx="7117794" cy="563492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825265" y="1817654"/>
            <a:ext cx="1470885" cy="60960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ounded Rectangle 7"/>
          <p:cNvSpPr/>
          <p:nvPr/>
        </p:nvSpPr>
        <p:spPr>
          <a:xfrm>
            <a:off x="4572000" y="4684679"/>
            <a:ext cx="3438525" cy="91440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293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SIT113VM </a:t>
            </a:r>
            <a:r>
              <a:rPr lang="en-GB" dirty="0"/>
              <a:t>- Remote Desktop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21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77975"/>
            <a:ext cx="8229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9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SIT113VM </a:t>
            </a:r>
            <a:r>
              <a:rPr lang="en-GB" dirty="0"/>
              <a:t>– System Properties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22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63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3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This demonstration will show you:</a:t>
            </a:r>
          </a:p>
          <a:p>
            <a:pPr lvl="1"/>
            <a:r>
              <a:rPr lang="en-AU" sz="2800" dirty="0" smtClean="0"/>
              <a:t>how to create a VM on Azure</a:t>
            </a:r>
          </a:p>
          <a:p>
            <a:pPr lvl="1"/>
            <a:r>
              <a:rPr lang="en-AU" sz="2800" dirty="0" smtClean="0"/>
              <a:t>how to remove that VM</a:t>
            </a:r>
            <a:endParaRPr lang="en-AU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VM - Demonstration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858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Azure </a:t>
            </a:r>
            <a:r>
              <a:rPr lang="en-US" dirty="0">
                <a:hlinkClick r:id="rId2"/>
              </a:rPr>
              <a:t>http://portal.azure.com</a:t>
            </a:r>
            <a:endParaRPr lang="en-US" dirty="0"/>
          </a:p>
          <a:p>
            <a:pPr lvl="1"/>
            <a:r>
              <a:rPr lang="en-GB" dirty="0"/>
              <a:t>Accounts</a:t>
            </a:r>
          </a:p>
          <a:p>
            <a:pPr lvl="2"/>
            <a:r>
              <a:rPr lang="en-GB" dirty="0"/>
              <a:t>Free</a:t>
            </a:r>
          </a:p>
          <a:p>
            <a:pPr lvl="2"/>
            <a:r>
              <a:rPr lang="en-GB" dirty="0"/>
              <a:t>Payments</a:t>
            </a:r>
          </a:p>
          <a:p>
            <a:pPr lvl="1"/>
            <a:r>
              <a:rPr lang="en-GB" dirty="0"/>
              <a:t>Dashboard</a:t>
            </a:r>
          </a:p>
          <a:p>
            <a:pPr lvl="1"/>
            <a:r>
              <a:rPr lang="en-GB" dirty="0"/>
              <a:t>Subscriptions</a:t>
            </a:r>
          </a:p>
          <a:p>
            <a:pPr lvl="1"/>
            <a:r>
              <a:rPr lang="en-GB" dirty="0"/>
              <a:t>Resource Groups</a:t>
            </a:r>
            <a:endParaRPr lang="en-AU" dirty="0"/>
          </a:p>
          <a:p>
            <a:pPr lvl="1"/>
            <a:r>
              <a:rPr lang="en-GB" dirty="0"/>
              <a:t>Virtual Machines</a:t>
            </a:r>
          </a:p>
          <a:p>
            <a:pPr lvl="2"/>
            <a:r>
              <a:rPr lang="en-GB" dirty="0" smtClean="0"/>
              <a:t>Creation</a:t>
            </a:r>
          </a:p>
          <a:p>
            <a:pPr lvl="2"/>
            <a:r>
              <a:rPr lang="en-GB" dirty="0" smtClean="0"/>
              <a:t>Demonstration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146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https</a:t>
            </a:r>
            <a:r>
              <a:rPr lang="en-GB" dirty="0"/>
              <a:t>://azure.microsoft.com/en-au/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Accounts </a:t>
            </a:r>
            <a:r>
              <a:rPr lang="en-GB" dirty="0"/>
              <a:t>– </a:t>
            </a:r>
            <a:r>
              <a:rPr lang="en-GB" dirty="0" smtClean="0"/>
              <a:t>Free Account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3</a:t>
            </a:fld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92" y="2221849"/>
            <a:ext cx="7264783" cy="3904314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36018" y="5476875"/>
            <a:ext cx="2536667" cy="83185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ounded Rectangle 9"/>
          <p:cNvSpPr/>
          <p:nvPr/>
        </p:nvSpPr>
        <p:spPr>
          <a:xfrm>
            <a:off x="6296025" y="2457450"/>
            <a:ext cx="2207181" cy="73660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701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smtClean="0"/>
              <a:t>imagine.microsoft.com/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Accounts </a:t>
            </a:r>
            <a:r>
              <a:rPr lang="en-GB" dirty="0"/>
              <a:t>– </a:t>
            </a:r>
            <a:r>
              <a:rPr lang="en-GB" dirty="0" smtClean="0"/>
              <a:t>Free Account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4</a:t>
            </a:fld>
            <a:endParaRPr lang="en-AU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747" y="2218170"/>
            <a:ext cx="6040853" cy="3907993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904875" y="5476875"/>
            <a:ext cx="2167810" cy="762000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169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created an Azure account using my outlook account: robertdew@outlook.com.au</a:t>
            </a:r>
          </a:p>
          <a:p>
            <a:r>
              <a:rPr lang="en-GB" dirty="0"/>
              <a:t>Provided details:</a:t>
            </a:r>
          </a:p>
          <a:p>
            <a:pPr lvl="1"/>
            <a:r>
              <a:rPr lang="en-GB" dirty="0"/>
              <a:t>Personal, Email, Phone, Credit card,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Accounts </a:t>
            </a:r>
            <a:r>
              <a:rPr lang="en-GB" dirty="0"/>
              <a:t>– Pay As You Go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5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1" y="3469967"/>
            <a:ext cx="6457950" cy="267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8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http://portal.azure.com/</a:t>
            </a:r>
          </a:p>
          <a:p>
            <a:r>
              <a:rPr lang="en-US" dirty="0" smtClean="0"/>
              <a:t>This is where you can login.</a:t>
            </a:r>
          </a:p>
          <a:p>
            <a:r>
              <a:rPr lang="en-US" dirty="0" smtClean="0"/>
              <a:t>After login, many resources are available such as:</a:t>
            </a:r>
          </a:p>
          <a:p>
            <a:pPr lvl="1"/>
            <a:r>
              <a:rPr lang="en-US" dirty="0" smtClean="0"/>
              <a:t>a dashboard </a:t>
            </a:r>
          </a:p>
          <a:p>
            <a:pPr lvl="1"/>
            <a:r>
              <a:rPr lang="en-US" dirty="0" smtClean="0"/>
              <a:t>subscriptions</a:t>
            </a:r>
          </a:p>
          <a:p>
            <a:pPr lvl="1"/>
            <a:r>
              <a:rPr lang="en-US" dirty="0" smtClean="0"/>
              <a:t>resource groups</a:t>
            </a:r>
          </a:p>
          <a:p>
            <a:pPr lvl="1"/>
            <a:r>
              <a:rPr lang="en-US" dirty="0" smtClean="0"/>
              <a:t>virtual machines</a:t>
            </a:r>
          </a:p>
          <a:p>
            <a:pPr lvl="1"/>
            <a:r>
              <a:rPr lang="en-US" dirty="0" smtClean="0"/>
              <a:t>and many more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Azure Portal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768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Dashboard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7</a:t>
            </a:fld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26" y="1123950"/>
            <a:ext cx="8439049" cy="53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0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have </a:t>
            </a:r>
            <a:r>
              <a:rPr lang="en-US" b="1" u="sng" dirty="0" smtClean="0"/>
              <a:t>multiple subscriptions</a:t>
            </a:r>
            <a:r>
              <a:rPr lang="en-US" dirty="0" smtClean="0"/>
              <a:t> to pay for using Azure resources.</a:t>
            </a:r>
          </a:p>
          <a:p>
            <a:pPr lvl="1"/>
            <a:r>
              <a:rPr lang="en-US" dirty="0" smtClean="0"/>
              <a:t>A subscription to pay </a:t>
            </a:r>
            <a:r>
              <a:rPr lang="en-US" dirty="0"/>
              <a:t>for </a:t>
            </a:r>
            <a:r>
              <a:rPr lang="en-US" b="1" u="sng" dirty="0"/>
              <a:t>personal </a:t>
            </a:r>
            <a:r>
              <a:rPr lang="en-US" b="1" u="sng" dirty="0" smtClean="0"/>
              <a:t>usage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Another subscription to pay for </a:t>
            </a:r>
            <a:r>
              <a:rPr lang="en-US" b="1" u="sng" dirty="0" smtClean="0"/>
              <a:t>work activities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following slide shows that Robert has 2 subscriptions:</a:t>
            </a:r>
          </a:p>
          <a:p>
            <a:pPr lvl="1"/>
            <a:r>
              <a:rPr lang="en-US" dirty="0" smtClean="0"/>
              <a:t>Microsoft Imagine (some resources for free)</a:t>
            </a:r>
          </a:p>
          <a:p>
            <a:pPr lvl="1"/>
            <a:r>
              <a:rPr lang="en-US" dirty="0" smtClean="0"/>
              <a:t>Pay-As-You-Go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Subscriptions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514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Subscriptions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3,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9</a:t>
            </a:fld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1160269"/>
            <a:ext cx="6867525" cy="5660049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536018" y="6229350"/>
            <a:ext cx="2536667" cy="432563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/>
          <p:cNvSpPr/>
          <p:nvPr/>
        </p:nvSpPr>
        <p:spPr>
          <a:xfrm>
            <a:off x="2414657" y="3143249"/>
            <a:ext cx="1814443" cy="413543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ounded Rectangle 12"/>
          <p:cNvSpPr/>
          <p:nvPr/>
        </p:nvSpPr>
        <p:spPr>
          <a:xfrm>
            <a:off x="4321698" y="2708274"/>
            <a:ext cx="3545952" cy="663576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ounded Rectangle 13"/>
          <p:cNvSpPr/>
          <p:nvPr/>
        </p:nvSpPr>
        <p:spPr>
          <a:xfrm>
            <a:off x="4321698" y="1740694"/>
            <a:ext cx="1059927" cy="562575"/>
          </a:xfrm>
          <a:prstGeom prst="round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44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Cloud Computing Unit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 Computing Unit.thmx</Template>
  <TotalTime>10812</TotalTime>
  <Words>510</Words>
  <Application>Microsoft Office PowerPoint</Application>
  <PresentationFormat>On-screen Show (4:3)</PresentationFormat>
  <Paragraphs>128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Cloud Computing Unit</vt:lpstr>
      <vt:lpstr>SIT113 Cloud Computing and Virtualisation</vt:lpstr>
      <vt:lpstr>Outline</vt:lpstr>
      <vt:lpstr>Accounts – Free Account</vt:lpstr>
      <vt:lpstr>Accounts – Free Account</vt:lpstr>
      <vt:lpstr>Accounts – Pay As You Go</vt:lpstr>
      <vt:lpstr>Azure Portal</vt:lpstr>
      <vt:lpstr>Dashboard</vt:lpstr>
      <vt:lpstr>Subscriptions</vt:lpstr>
      <vt:lpstr>Subscriptions</vt:lpstr>
      <vt:lpstr>Resource Groups</vt:lpstr>
      <vt:lpstr>Resource Groups</vt:lpstr>
      <vt:lpstr>Virtual Machines</vt:lpstr>
      <vt:lpstr>Virtual Machines - Creation</vt:lpstr>
      <vt:lpstr>Virtual Machines - Creation</vt:lpstr>
      <vt:lpstr>Virtual Machines - Creation</vt:lpstr>
      <vt:lpstr>VM Creation – Step 1, Basics</vt:lpstr>
      <vt:lpstr>VM Creation – Step 2, Size</vt:lpstr>
      <vt:lpstr>VM Creation – Step 3, Settings</vt:lpstr>
      <vt:lpstr>VM Creation – Step 4, Summary</vt:lpstr>
      <vt:lpstr>VM - Login</vt:lpstr>
      <vt:lpstr>SIT113VM - Remote Desktop</vt:lpstr>
      <vt:lpstr>SIT113VM – System Properties</vt:lpstr>
      <vt:lpstr>VM - Demonstration</vt:lpstr>
      <vt:lpstr>Summary</vt:lpstr>
    </vt:vector>
  </TitlesOfParts>
  <Company>Deakin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Rough</dc:creator>
  <cp:lastModifiedBy>Robert Dew</cp:lastModifiedBy>
  <cp:revision>222</cp:revision>
  <dcterms:created xsi:type="dcterms:W3CDTF">2015-02-02T02:30:31Z</dcterms:created>
  <dcterms:modified xsi:type="dcterms:W3CDTF">2018-03-18T22:49:08Z</dcterms:modified>
</cp:coreProperties>
</file>