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22" r:id="rId4"/>
    <p:sldId id="368" r:id="rId5"/>
    <p:sldId id="369" r:id="rId6"/>
    <p:sldId id="367" r:id="rId7"/>
    <p:sldId id="347" r:id="rId8"/>
    <p:sldId id="323" r:id="rId9"/>
    <p:sldId id="312" r:id="rId10"/>
    <p:sldId id="326" r:id="rId11"/>
    <p:sldId id="348" r:id="rId12"/>
    <p:sldId id="349" r:id="rId13"/>
    <p:sldId id="327" r:id="rId14"/>
    <p:sldId id="329" r:id="rId15"/>
    <p:sldId id="353" r:id="rId16"/>
    <p:sldId id="351" r:id="rId17"/>
    <p:sldId id="330" r:id="rId18"/>
    <p:sldId id="354" r:id="rId19"/>
    <p:sldId id="355" r:id="rId20"/>
    <p:sldId id="331" r:id="rId21"/>
    <p:sldId id="332" r:id="rId22"/>
    <p:sldId id="352" r:id="rId23"/>
    <p:sldId id="356" r:id="rId24"/>
    <p:sldId id="333" r:id="rId25"/>
    <p:sldId id="334" r:id="rId26"/>
    <p:sldId id="338" r:id="rId27"/>
    <p:sldId id="365" r:id="rId28"/>
    <p:sldId id="360" r:id="rId29"/>
    <p:sldId id="361" r:id="rId30"/>
    <p:sldId id="362" r:id="rId31"/>
    <p:sldId id="363" r:id="rId32"/>
    <p:sldId id="364" r:id="rId33"/>
    <p:sldId id="328" r:id="rId34"/>
    <p:sldId id="335" r:id="rId35"/>
    <p:sldId id="366" r:id="rId36"/>
    <p:sldId id="336" r:id="rId37"/>
    <p:sldId id="337" r:id="rId38"/>
    <p:sldId id="339" r:id="rId39"/>
    <p:sldId id="359" r:id="rId40"/>
    <p:sldId id="340" r:id="rId41"/>
    <p:sldId id="341" r:id="rId42"/>
    <p:sldId id="342" r:id="rId43"/>
    <p:sldId id="343" r:id="rId44"/>
    <p:sldId id="32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3/20/2018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3/20/2018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5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77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68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618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9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449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597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655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01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404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57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623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478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944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334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48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730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641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471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944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431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54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843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812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588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743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81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805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183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468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15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6096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79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094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385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6364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5590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0713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2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96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45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75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48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8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5BEA-E357-2043-B42B-E662339874B9}" type="datetime1">
              <a:rPr lang="en-AU" smtClean="0"/>
              <a:t>20/03/2018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CFE-BEF4-9F4E-9E4D-A74D5D816EF8}" type="datetime1">
              <a:rPr lang="en-AU" smtClean="0"/>
              <a:t>20/03/2018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12F7-A36F-AD46-A22B-3D0995FDA97E}" type="datetime1">
              <a:rPr lang="en-AU" smtClean="0"/>
              <a:t>20/03/2018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6A39-706D-E149-A76D-165C0B8683F7}" type="datetime1">
              <a:rPr lang="en-AU" smtClean="0"/>
              <a:t>20/03/2018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9C1-0F9C-934E-8728-8CCEB0E87B23}" type="datetime1">
              <a:rPr lang="en-AU" smtClean="0"/>
              <a:t>20/03/2018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>
            <a:off x="457200" y="6209920"/>
            <a:ext cx="4646428" cy="648080"/>
          </a:xfrm>
          <a:prstGeom prst="roundRect">
            <a:avLst>
              <a:gd name="adj" fmla="val 204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6209920"/>
            <a:ext cx="4646613" cy="64808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5C8-2232-3048-81F0-4464AB12FCF0}" type="datetime1">
              <a:rPr lang="en-AU" smtClean="0"/>
              <a:t>20/03/2018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A85-DE06-BB4B-B731-A4B083A6E3C7}" type="datetime1">
              <a:rPr lang="en-AU" smtClean="0"/>
              <a:t>20/03/2018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F186-E0A3-2141-85F9-43FF7B221CDB}" type="datetime1">
              <a:rPr lang="en-AU" smtClean="0"/>
              <a:t>20/03/2018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3F3B2C-18EB-9E44-AF11-4B66A2B1D20F}" type="datetime1">
              <a:rPr lang="en-AU" smtClean="0"/>
              <a:t>20/03/2018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s-azure-tools-storage-manage-with-storage-explore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3, Class 2</a:t>
            </a:r>
          </a:p>
          <a:p>
            <a:r>
              <a:rPr lang="en-AU" dirty="0" smtClean="0"/>
              <a:t>Azure Storage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marL="0" lvl="2" indent="0">
              <a:buNone/>
              <a:tabLst>
                <a:tab pos="712788" algn="l"/>
                <a:tab pos="1435100" algn="l"/>
              </a:tabLst>
            </a:pPr>
            <a:endParaRPr lang="en-AU" sz="2200" dirty="0" smtClean="0"/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String </a:t>
            </a:r>
            <a:r>
              <a:rPr lang="en-AU" sz="2200" dirty="0" err="1"/>
              <a:t>url</a:t>
            </a:r>
            <a:r>
              <a:rPr lang="en-AU" sz="2200" dirty="0"/>
              <a:t> = @</a:t>
            </a:r>
            <a:r>
              <a:rPr lang="en-AU" sz="2200" b="1" dirty="0"/>
              <a:t>"http://</a:t>
            </a:r>
            <a:r>
              <a:rPr lang="en-AU" sz="2200" b="1" dirty="0" smtClean="0"/>
              <a:t>www.it.deakin.edu.au</a:t>
            </a:r>
            <a:r>
              <a:rPr lang="en-AU" sz="2200" b="1" dirty="0"/>
              <a:t>/SIT113/data.txt"</a:t>
            </a:r>
            <a:r>
              <a:rPr lang="en-AU" sz="2200" dirty="0"/>
              <a:t>;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String </a:t>
            </a:r>
            <a:r>
              <a:rPr lang="en-AU" sz="2200" dirty="0" smtClean="0"/>
              <a:t>destination </a:t>
            </a:r>
            <a:r>
              <a:rPr lang="en-AU" sz="2200" dirty="0"/>
              <a:t>= @"C:/temp/data.txt"</a:t>
            </a:r>
            <a:r>
              <a:rPr lang="en-AU" sz="2200" dirty="0" smtClean="0"/>
              <a:t>;</a:t>
            </a:r>
            <a:endParaRPr lang="en-AU" sz="2200" dirty="0"/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endParaRPr lang="en-AU" sz="2200" dirty="0"/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</a:t>
            </a:r>
            <a:r>
              <a:rPr lang="en-AU" sz="2200" dirty="0" err="1" smtClean="0"/>
              <a:t>WebClient</a:t>
            </a:r>
            <a:r>
              <a:rPr lang="en-AU" sz="2200" dirty="0" smtClean="0"/>
              <a:t> client </a:t>
            </a:r>
            <a:r>
              <a:rPr lang="en-AU" sz="2200" dirty="0"/>
              <a:t>= new </a:t>
            </a:r>
            <a:r>
              <a:rPr lang="en-AU" sz="2200" dirty="0" err="1" smtClean="0"/>
              <a:t>WebClient</a:t>
            </a:r>
            <a:r>
              <a:rPr lang="en-AU" sz="2200" dirty="0"/>
              <a:t>();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</a:t>
            </a:r>
            <a:r>
              <a:rPr lang="en-AU" sz="2200" dirty="0" err="1"/>
              <a:t>c</a:t>
            </a:r>
            <a:r>
              <a:rPr lang="en-AU" sz="2200" dirty="0" err="1" smtClean="0"/>
              <a:t>lient.DownloadFile</a:t>
            </a:r>
            <a:r>
              <a:rPr lang="en-AU" sz="2200" dirty="0" smtClean="0"/>
              <a:t>(</a:t>
            </a:r>
            <a:r>
              <a:rPr lang="en-AU" sz="2200" dirty="0" err="1" smtClean="0"/>
              <a:t>url</a:t>
            </a:r>
            <a:r>
              <a:rPr lang="en-AU" sz="2200" dirty="0" smtClean="0"/>
              <a:t>, </a:t>
            </a:r>
            <a:r>
              <a:rPr lang="en-AU" sz="2200" dirty="0"/>
              <a:t>destination</a:t>
            </a:r>
            <a:r>
              <a:rPr lang="en-AU" sz="2200" dirty="0" smtClean="0"/>
              <a:t>);</a:t>
            </a: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C# Code:</a:t>
            </a:r>
            <a:br>
              <a:rPr lang="en-GB" dirty="0"/>
            </a:br>
            <a:r>
              <a:rPr lang="en-GB" dirty="0"/>
              <a:t>Accessing </a:t>
            </a:r>
            <a:r>
              <a:rPr lang="en-GB" dirty="0" smtClean="0"/>
              <a:t>a File on a Web Server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0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are files uploaded to Azure?</a:t>
            </a:r>
          </a:p>
          <a:p>
            <a:r>
              <a:rPr lang="en-AU" dirty="0" smtClean="0"/>
              <a:t>How are Azure files accessed?</a:t>
            </a:r>
          </a:p>
          <a:p>
            <a:r>
              <a:rPr lang="en-AU" dirty="0" smtClean="0"/>
              <a:t>How </a:t>
            </a:r>
            <a:r>
              <a:rPr lang="en-AU" dirty="0"/>
              <a:t>are Azure files </a:t>
            </a:r>
            <a:r>
              <a:rPr lang="en-AU" dirty="0" smtClean="0"/>
              <a:t>secured?</a:t>
            </a:r>
          </a:p>
          <a:p>
            <a:endParaRPr lang="en-US" dirty="0"/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dirty="0" smtClean="0"/>
              <a:t>Code </a:t>
            </a:r>
            <a:r>
              <a:rPr lang="en-AU" sz="2800" dirty="0"/>
              <a:t>to download an Azure file is effectively the same </a:t>
            </a:r>
            <a:r>
              <a:rPr lang="en-AU" sz="2800" dirty="0" smtClean="0"/>
              <a:t>code as downloading </a:t>
            </a:r>
            <a:r>
              <a:rPr lang="en-AU" sz="2800" dirty="0"/>
              <a:t>from a web </a:t>
            </a:r>
            <a:r>
              <a:rPr lang="en-AU" sz="2800" dirty="0" smtClean="0"/>
              <a:t>server.</a:t>
            </a:r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dirty="0" smtClean="0"/>
              <a:t>But </a:t>
            </a:r>
            <a:r>
              <a:rPr lang="en-AU" sz="2800" dirty="0"/>
              <a:t>the </a:t>
            </a:r>
            <a:r>
              <a:rPr lang="en-AU" sz="2800" b="1" u="sng" dirty="0"/>
              <a:t>URLs are quite different</a:t>
            </a:r>
            <a:r>
              <a:rPr lang="en-AU" sz="2800" dirty="0"/>
              <a:t>.</a:t>
            </a:r>
            <a:endParaRPr lang="en-GB" sz="2800" dirty="0"/>
          </a:p>
          <a:p>
            <a:endParaRPr lang="en-AU" dirty="0"/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a File from Azure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54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lvl="2" indent="0">
              <a:buNone/>
              <a:tabLst>
                <a:tab pos="712788" algn="l"/>
                <a:tab pos="1435100" algn="l"/>
              </a:tabLst>
            </a:pPr>
            <a:endParaRPr lang="en-AU" sz="2400" dirty="0" smtClean="0"/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400" dirty="0"/>
              <a:t>	String </a:t>
            </a:r>
            <a:r>
              <a:rPr lang="en-AU" sz="2400" dirty="0" err="1"/>
              <a:t>url</a:t>
            </a:r>
            <a:r>
              <a:rPr lang="en-AU" sz="2400" dirty="0"/>
              <a:t> </a:t>
            </a:r>
            <a:r>
              <a:rPr lang="en-AU" sz="2400" dirty="0" smtClean="0"/>
              <a:t>=</a:t>
            </a:r>
            <a:endParaRPr lang="en-AU" sz="2400" dirty="0"/>
          </a:p>
          <a:p>
            <a:pPr marL="1162050" lvl="2" indent="0">
              <a:buNone/>
              <a:tabLst>
                <a:tab pos="1162050" algn="l"/>
              </a:tabLst>
            </a:pPr>
            <a:r>
              <a:rPr lang="en-AU" sz="2400" dirty="0"/>
              <a:t>@"</a:t>
            </a:r>
            <a:r>
              <a:rPr lang="en-AU" sz="2400" b="1" dirty="0"/>
              <a:t>https://sit113sa.file.core.windows.net/sit113/Data/</a:t>
            </a:r>
            <a:r>
              <a:rPr lang="en-AU" sz="2400" b="1" dirty="0" err="1"/>
              <a:t>data.txt?sv</a:t>
            </a:r>
            <a:r>
              <a:rPr lang="en-AU" sz="2400" b="1" dirty="0"/>
              <a:t>=2017-04-17&amp;si=sit113-16221ED259C&amp;sr=</a:t>
            </a:r>
            <a:r>
              <a:rPr lang="en-AU" sz="2400" b="1" dirty="0" err="1"/>
              <a:t>s&amp;sig</a:t>
            </a:r>
            <a:r>
              <a:rPr lang="en-AU" sz="2400" b="1" dirty="0"/>
              <a:t>=6%2Buu46%2FSsPmcQSjL4jZilfxWMS7AR6kPGUvzwDXz0g8%3D</a:t>
            </a:r>
            <a:r>
              <a:rPr lang="en-AU" sz="2400" dirty="0"/>
              <a:t>";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400" dirty="0"/>
              <a:t>	String destination = @"C:/temp/data.txt";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endParaRPr lang="en-AU" sz="2400" dirty="0" smtClean="0"/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400" dirty="0"/>
              <a:t>	</a:t>
            </a:r>
            <a:r>
              <a:rPr lang="en-AU" sz="2400" dirty="0" err="1"/>
              <a:t>WebClient</a:t>
            </a:r>
            <a:r>
              <a:rPr lang="en-AU" sz="2400" dirty="0"/>
              <a:t> </a:t>
            </a:r>
            <a:r>
              <a:rPr lang="en-AU" sz="2400" dirty="0" err="1"/>
              <a:t>webClient</a:t>
            </a:r>
            <a:r>
              <a:rPr lang="en-AU" sz="2400" dirty="0"/>
              <a:t> = new </a:t>
            </a:r>
            <a:r>
              <a:rPr lang="en-AU" sz="2400" dirty="0" err="1"/>
              <a:t>WebClient</a:t>
            </a:r>
            <a:r>
              <a:rPr lang="en-AU" sz="2400" dirty="0"/>
              <a:t>();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400" dirty="0"/>
              <a:t>	</a:t>
            </a:r>
            <a:r>
              <a:rPr lang="en-AU" sz="2400" dirty="0" err="1" smtClean="0"/>
              <a:t>webClient.DownloadFile</a:t>
            </a:r>
            <a:r>
              <a:rPr lang="en-AU" sz="2400" dirty="0" smtClean="0"/>
              <a:t>(</a:t>
            </a:r>
            <a:r>
              <a:rPr lang="en-AU" sz="2400" dirty="0" err="1" smtClean="0"/>
              <a:t>url</a:t>
            </a:r>
            <a:r>
              <a:rPr lang="en-AU" sz="2400" dirty="0" smtClean="0"/>
              <a:t>, </a:t>
            </a:r>
            <a:r>
              <a:rPr lang="en-AU" sz="2400" dirty="0"/>
              <a:t>destination</a:t>
            </a:r>
            <a:r>
              <a:rPr lang="en-AU" sz="2400" dirty="0" smtClean="0"/>
              <a:t>);</a:t>
            </a:r>
            <a:endParaRPr lang="en-A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C# </a:t>
            </a:r>
            <a:r>
              <a:rPr lang="en-GB" dirty="0" smtClean="0"/>
              <a:t>Program:</a:t>
            </a:r>
            <a:br>
              <a:rPr lang="en-GB" dirty="0" smtClean="0"/>
            </a:br>
            <a:r>
              <a:rPr lang="en-GB" dirty="0" smtClean="0"/>
              <a:t>Accessing </a:t>
            </a:r>
            <a:r>
              <a:rPr lang="en-GB" dirty="0"/>
              <a:t>a File from </a:t>
            </a:r>
            <a:r>
              <a:rPr lang="en-GB" dirty="0" smtClean="0"/>
              <a:t>Azure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8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3029212" y="4524374"/>
            <a:ext cx="2230263" cy="942975"/>
          </a:xfrm>
          <a:prstGeom prst="wedgeRoundRectCallout">
            <a:avLst>
              <a:gd name="adj1" fmla="val -35363"/>
              <a:gd name="adj2" fmla="val -21856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 Storage Account</a:t>
            </a:r>
          </a:p>
          <a:p>
            <a:pPr algn="ctr"/>
            <a:r>
              <a:rPr lang="en-AU" dirty="0" smtClean="0"/>
              <a:t>is required as someone has to pay.</a:t>
            </a:r>
            <a:endParaRPr lang="en-AU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63650" y="4524374"/>
            <a:ext cx="2124074" cy="942975"/>
          </a:xfrm>
          <a:prstGeom prst="wedgeRoundRectCallout">
            <a:avLst>
              <a:gd name="adj1" fmla="val 43133"/>
              <a:gd name="adj2" fmla="val -27007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 Resource Group is required </a:t>
            </a:r>
            <a:r>
              <a:rPr lang="en-AU" dirty="0"/>
              <a:t>to hold a Storage </a:t>
            </a:r>
            <a:r>
              <a:rPr lang="en-AU" dirty="0" smtClean="0"/>
              <a:t>Account.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</a:t>
            </a:r>
            <a:r>
              <a:rPr lang="en-AU" b="1" u="sng" dirty="0"/>
              <a:t>storage account</a:t>
            </a:r>
            <a:r>
              <a:rPr lang="en-AU" dirty="0"/>
              <a:t> allows all access to </a:t>
            </a:r>
            <a:r>
              <a:rPr lang="en-AU" b="1" u="sng" dirty="0"/>
              <a:t>Azure Storage</a:t>
            </a:r>
          </a:p>
          <a:p>
            <a:pPr lvl="1">
              <a:tabLst>
                <a:tab pos="4305300" algn="l"/>
                <a:tab pos="5019675" algn="l"/>
              </a:tabLst>
            </a:pPr>
            <a:r>
              <a:rPr lang="en-AU" dirty="0"/>
              <a:t>create Resource Group	</a:t>
            </a:r>
            <a:r>
              <a:rPr lang="en-AU" dirty="0" smtClean="0"/>
              <a:t>e.g.,	sit113rg</a:t>
            </a:r>
            <a:endParaRPr lang="en-AU" dirty="0"/>
          </a:p>
          <a:p>
            <a:pPr lvl="1">
              <a:tabLst>
                <a:tab pos="4305300" algn="l"/>
                <a:tab pos="5019675" algn="l"/>
              </a:tabLst>
            </a:pPr>
            <a:r>
              <a:rPr lang="en-AU" dirty="0"/>
              <a:t>create Storage Account	</a:t>
            </a:r>
            <a:r>
              <a:rPr lang="en-AU" dirty="0" smtClean="0"/>
              <a:t>e.g.,	sit113sa</a:t>
            </a:r>
            <a:endParaRPr lang="en-AU" dirty="0"/>
          </a:p>
          <a:p>
            <a:pPr lvl="1">
              <a:tabLst>
                <a:tab pos="4305300" algn="l"/>
                <a:tab pos="5019675" algn="l"/>
              </a:tabLst>
            </a:pPr>
            <a:r>
              <a:rPr lang="en-AU" dirty="0"/>
              <a:t>create File Share	</a:t>
            </a:r>
            <a:r>
              <a:rPr lang="en-AU" dirty="0" smtClean="0"/>
              <a:t>e.g.,	sit113</a:t>
            </a:r>
            <a:endParaRPr lang="en-AU" dirty="0"/>
          </a:p>
          <a:p>
            <a:pPr lvl="1">
              <a:tabLst>
                <a:tab pos="4305300" algn="l"/>
                <a:tab pos="5019675" algn="l"/>
              </a:tabLst>
            </a:pPr>
            <a:r>
              <a:rPr lang="en-AU" dirty="0"/>
              <a:t>create </a:t>
            </a:r>
            <a:r>
              <a:rPr lang="en-AU" dirty="0" smtClean="0"/>
              <a:t>folder	e.g.,	sit113/Data</a:t>
            </a:r>
          </a:p>
          <a:p>
            <a:pPr lvl="1">
              <a:tabLst>
                <a:tab pos="4305300" algn="l"/>
                <a:tab pos="5019675" algn="l"/>
              </a:tabLst>
            </a:pPr>
            <a:r>
              <a:rPr lang="en-AU" dirty="0" smtClean="0"/>
              <a:t>upload files</a:t>
            </a:r>
            <a:r>
              <a:rPr lang="en-AU" dirty="0"/>
              <a:t>	</a:t>
            </a:r>
            <a:r>
              <a:rPr lang="en-AU" dirty="0" smtClean="0"/>
              <a:t>e.g.,	sit113/Data/data.txt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Storage Accounts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Create a Resource Group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5240"/>
            <a:ext cx="8248650" cy="470348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3802063"/>
            <a:ext cx="2819400" cy="53340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162175" y="2396332"/>
            <a:ext cx="1143000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ular Callout 8"/>
          <p:cNvSpPr/>
          <p:nvPr/>
        </p:nvSpPr>
        <p:spPr>
          <a:xfrm>
            <a:off x="3305176" y="4829174"/>
            <a:ext cx="1954300" cy="942975"/>
          </a:xfrm>
          <a:prstGeom prst="wedgeRoundRectCallout">
            <a:avLst>
              <a:gd name="adj1" fmla="val -43414"/>
              <a:gd name="adj2" fmla="val -1205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Resource Group for another unit from 2017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05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Create a Resource Group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15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229600" cy="478275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600699" y="2657475"/>
            <a:ext cx="3324225" cy="542926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5600698" y="3219452"/>
            <a:ext cx="3324225" cy="542926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600697" y="3781429"/>
            <a:ext cx="3324225" cy="542926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2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Create a Resource Group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16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229600" cy="420272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19325" y="3343276"/>
            <a:ext cx="6743700" cy="1228724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ular Callout 8"/>
          <p:cNvSpPr/>
          <p:nvPr/>
        </p:nvSpPr>
        <p:spPr>
          <a:xfrm>
            <a:off x="3381376" y="4975042"/>
            <a:ext cx="1954300" cy="942975"/>
          </a:xfrm>
          <a:prstGeom prst="wedgeRoundRectCallout">
            <a:avLst>
              <a:gd name="adj1" fmla="val -43414"/>
              <a:gd name="adj2" fmla="val -1205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My new Resource Group for SIT113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797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</a:t>
            </a:r>
            <a:r>
              <a:rPr lang="en-AU" dirty="0"/>
              <a:t>Create a Storage Account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17</a:t>
            </a:fld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5" y="1600200"/>
            <a:ext cx="8239025" cy="498539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099691" y="2276475"/>
            <a:ext cx="1143000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70866" y="6188075"/>
            <a:ext cx="2819400" cy="53340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29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</a:t>
            </a:r>
            <a:r>
              <a:rPr lang="en-AU" dirty="0"/>
              <a:t>Create a Storage Account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247774"/>
            <a:ext cx="7610378" cy="550900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591050" y="2432023"/>
            <a:ext cx="2935375" cy="463577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4591050" y="4247342"/>
            <a:ext cx="2935375" cy="463577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ounded Rectangle 15"/>
          <p:cNvSpPr/>
          <p:nvPr/>
        </p:nvSpPr>
        <p:spPr>
          <a:xfrm>
            <a:off x="4591050" y="5130409"/>
            <a:ext cx="2935375" cy="463577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82362" y="5641611"/>
            <a:ext cx="2935375" cy="629014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582361" y="6337300"/>
            <a:ext cx="2935375" cy="38417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84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</a:t>
            </a:r>
            <a:r>
              <a:rPr lang="en-AU" dirty="0"/>
              <a:t>Create a Storage Account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11554"/>
            <a:ext cx="8229600" cy="389869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409824" y="3625795"/>
            <a:ext cx="6467476" cy="1012879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80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Concepts</a:t>
            </a:r>
          </a:p>
          <a:p>
            <a:r>
              <a:rPr lang="en-GB" dirty="0" smtClean="0"/>
              <a:t>Accessing </a:t>
            </a:r>
            <a:r>
              <a:rPr lang="en-GB" dirty="0"/>
              <a:t>files from:</a:t>
            </a:r>
          </a:p>
          <a:p>
            <a:pPr lvl="1"/>
            <a:r>
              <a:rPr lang="en-GB" dirty="0"/>
              <a:t>local drives</a:t>
            </a:r>
          </a:p>
          <a:p>
            <a:pPr lvl="1"/>
            <a:r>
              <a:rPr lang="en-GB" dirty="0"/>
              <a:t>web servers</a:t>
            </a:r>
          </a:p>
          <a:p>
            <a:pPr lvl="1"/>
            <a:r>
              <a:rPr lang="en-GB" dirty="0"/>
              <a:t>cloud (</a:t>
            </a:r>
            <a:r>
              <a:rPr lang="en-GB" dirty="0" smtClean="0"/>
              <a:t>Azure)</a:t>
            </a:r>
            <a:endParaRPr lang="en-GB" dirty="0"/>
          </a:p>
          <a:p>
            <a:r>
              <a:rPr lang="en-GB" dirty="0" smtClean="0"/>
              <a:t>Azure</a:t>
            </a:r>
            <a:r>
              <a:rPr lang="en-GB" dirty="0"/>
              <a:t>: Storage </a:t>
            </a:r>
            <a:r>
              <a:rPr lang="en-GB" dirty="0" smtClean="0"/>
              <a:t>Accounts</a:t>
            </a:r>
          </a:p>
          <a:p>
            <a:r>
              <a:rPr lang="en-GB" dirty="0"/>
              <a:t>Azure: File </a:t>
            </a:r>
            <a:r>
              <a:rPr lang="en-GB" dirty="0" smtClean="0"/>
              <a:t>Shares</a:t>
            </a:r>
          </a:p>
          <a:p>
            <a:r>
              <a:rPr lang="en-GB" dirty="0" smtClean="0"/>
              <a:t>Storage Explorer</a:t>
            </a:r>
          </a:p>
          <a:p>
            <a:r>
              <a:rPr lang="en-GB" dirty="0" smtClean="0"/>
              <a:t>Shared </a:t>
            </a:r>
            <a:r>
              <a:rPr lang="en-GB" dirty="0"/>
              <a:t>Access Signature (</a:t>
            </a:r>
            <a:r>
              <a:rPr lang="en-GB" dirty="0" smtClean="0"/>
              <a:t>SAS)</a:t>
            </a:r>
          </a:p>
          <a:p>
            <a:r>
              <a:rPr lang="en-GB" dirty="0" smtClean="0"/>
              <a:t>URL of an Azure File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Create a File Share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90" y="1600200"/>
            <a:ext cx="7258420" cy="47720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401653" y="5345158"/>
            <a:ext cx="3314700" cy="1117554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5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Create a File Share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229600" cy="43216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13991" y="2038350"/>
            <a:ext cx="1266092" cy="113347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63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Create a File Share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41" y="1628775"/>
            <a:ext cx="8240159" cy="454712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09901" y="3228975"/>
            <a:ext cx="2019300" cy="214312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Create a File Share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229600" cy="429862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33650" y="4933949"/>
            <a:ext cx="6400800" cy="79057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1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Create a Folder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24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600200"/>
            <a:ext cx="8229601" cy="418529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743325" y="2238348"/>
            <a:ext cx="990600" cy="731222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3398168"/>
            <a:ext cx="6172200" cy="92392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133599" y="3395597"/>
            <a:ext cx="4219575" cy="926496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4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Upload Files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25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8943"/>
            <a:ext cx="8229600" cy="392936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90166" y="2054223"/>
            <a:ext cx="1586484" cy="10604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7" y="3469327"/>
            <a:ext cx="6138863" cy="107186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133599" y="3962399"/>
            <a:ext cx="6810376" cy="48577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1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file (data.txt) is now in Azure.</a:t>
            </a:r>
          </a:p>
          <a:p>
            <a:r>
              <a:rPr lang="en-GB" dirty="0" smtClean="0"/>
              <a:t>How can this file be accessed?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Azure Files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2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Authorisation is required to remotely access </a:t>
            </a:r>
            <a:r>
              <a:rPr lang="en-GB" dirty="0" smtClean="0"/>
              <a:t>Azure files </a:t>
            </a:r>
            <a:r>
              <a:rPr lang="en-GB" dirty="0"/>
              <a:t>and folders.</a:t>
            </a:r>
          </a:p>
          <a:p>
            <a:r>
              <a:rPr lang="en-GB" b="1" u="sng" dirty="0"/>
              <a:t>Storage Explorer </a:t>
            </a:r>
            <a:r>
              <a:rPr lang="en-GB" b="1" u="sng" dirty="0" smtClean="0"/>
              <a:t>(0.9.6)</a:t>
            </a:r>
            <a:r>
              <a:rPr lang="en-GB" dirty="0" smtClean="0"/>
              <a:t> can </a:t>
            </a:r>
            <a:r>
              <a:rPr lang="en-GB" dirty="0"/>
              <a:t>be used to easily configure such authorisation access.</a:t>
            </a:r>
          </a:p>
          <a:p>
            <a:endParaRPr lang="en-GB" dirty="0"/>
          </a:p>
          <a:p>
            <a:endParaRPr lang="en-GB" dirty="0"/>
          </a:p>
          <a:p>
            <a:pPr marL="82296" indent="0">
              <a:buNone/>
            </a:pPr>
            <a:r>
              <a:rPr lang="en-GB" dirty="0">
                <a:hlinkClick r:id="rId3"/>
              </a:rPr>
              <a:t>https://docs.microsoft.com/en-us/azure/vs-azure-tools-storage-manage-with-storage-explorer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</a:t>
            </a:r>
            <a:r>
              <a:rPr lang="en-GB" dirty="0"/>
              <a:t>Explorer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2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Storage Explorer:</a:t>
            </a:r>
            <a:br>
              <a:rPr lang="en-GB" sz="3600" dirty="0" smtClean="0"/>
            </a:br>
            <a:r>
              <a:rPr lang="en-GB" sz="3600" dirty="0" smtClean="0"/>
              <a:t>Connecting to an Azure Storage Account</a:t>
            </a:r>
            <a:endParaRPr lang="en-AU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27972"/>
            <a:ext cx="8229600" cy="5393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3243673"/>
            <a:ext cx="1885950" cy="7810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04466" y="3089685"/>
            <a:ext cx="2538984" cy="52029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05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Storage Explorer:</a:t>
            </a:r>
            <a:br>
              <a:rPr lang="en-GB" sz="3600" dirty="0"/>
            </a:br>
            <a:r>
              <a:rPr lang="en-GB" sz="3600" dirty="0"/>
              <a:t>Connecting to an Azure Storage Account</a:t>
            </a:r>
            <a:endParaRPr lang="en-AU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56" y="1584735"/>
            <a:ext cx="5424488" cy="510291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637157" y="3526836"/>
            <a:ext cx="2538984" cy="52029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ular Callout 9"/>
          <p:cNvSpPr/>
          <p:nvPr/>
        </p:nvSpPr>
        <p:spPr>
          <a:xfrm>
            <a:off x="4791076" y="3507785"/>
            <a:ext cx="2190749" cy="1228726"/>
          </a:xfrm>
          <a:prstGeom prst="wedgeRoundRectCallout">
            <a:avLst>
              <a:gd name="adj1" fmla="val -87036"/>
              <a:gd name="adj2" fmla="val -353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This name and key can be obtained from your Azure storage account.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28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dirty="0" smtClean="0"/>
              <a:t>Primary Storage</a:t>
            </a:r>
          </a:p>
          <a:p>
            <a:pPr marL="800100" lvl="3" indent="-342900">
              <a:tabLst>
                <a:tab pos="712788" algn="l"/>
                <a:tab pos="1435100" algn="l"/>
              </a:tabLst>
            </a:pPr>
            <a:r>
              <a:rPr lang="en-AU" sz="2600" dirty="0" smtClean="0"/>
              <a:t>memory that a CPU accesses such as RAM</a:t>
            </a:r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dirty="0" smtClean="0"/>
              <a:t>Secondary Storage</a:t>
            </a:r>
          </a:p>
          <a:p>
            <a:pPr marL="800100" lvl="3" indent="-342900">
              <a:tabLst>
                <a:tab pos="712788" algn="l"/>
                <a:tab pos="1435100" algn="l"/>
              </a:tabLst>
            </a:pPr>
            <a:r>
              <a:rPr lang="en-AU" sz="2600" dirty="0" smtClean="0"/>
              <a:t>memory that IO devices access such as HDDs</a:t>
            </a:r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dirty="0" smtClean="0"/>
              <a:t>Tertiary Storage</a:t>
            </a:r>
          </a:p>
          <a:p>
            <a:pPr marL="800100" lvl="3" indent="-342900">
              <a:tabLst>
                <a:tab pos="712788" algn="l"/>
                <a:tab pos="1435100" algn="l"/>
              </a:tabLst>
            </a:pPr>
            <a:r>
              <a:rPr lang="en-AU" sz="2600" dirty="0" smtClean="0"/>
              <a:t>slow memory devices such as tape drive</a:t>
            </a:r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dirty="0" smtClean="0"/>
              <a:t>Shared storage</a:t>
            </a:r>
          </a:p>
          <a:p>
            <a:pPr marL="800100" lvl="3" indent="-342900">
              <a:tabLst>
                <a:tab pos="712788" algn="l"/>
                <a:tab pos="1435100" algn="l"/>
              </a:tabLst>
            </a:pPr>
            <a:r>
              <a:rPr lang="en-AU" sz="2600" dirty="0" smtClean="0"/>
              <a:t>storage that can be accessed by one or more users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Concepts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7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Storage Explorer:</a:t>
            </a:r>
            <a:br>
              <a:rPr lang="en-GB" sz="3600" dirty="0"/>
            </a:br>
            <a:r>
              <a:rPr lang="en-GB" sz="3600" dirty="0"/>
              <a:t>Connecting to an Azure Storage Account</a:t>
            </a:r>
            <a:endParaRPr lang="en-AU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7825"/>
            <a:ext cx="8229600" cy="368833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56383" y="1975832"/>
            <a:ext cx="2538984" cy="52029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1856383" y="4138006"/>
            <a:ext cx="2096492" cy="66316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4105275" y="3584558"/>
            <a:ext cx="4476750" cy="1292814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15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Storage Explorer:</a:t>
            </a:r>
            <a:br>
              <a:rPr lang="en-GB" sz="3600" dirty="0"/>
            </a:br>
            <a:r>
              <a:rPr lang="en-GB" sz="3600" dirty="0"/>
              <a:t>Connecting to an Azure Storage Account</a:t>
            </a:r>
            <a:endParaRPr lang="en-AU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632057"/>
            <a:ext cx="5424487" cy="51029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28750" y="2679111"/>
            <a:ext cx="6515100" cy="1168989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8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Storage Explorer:</a:t>
            </a:r>
            <a:br>
              <a:rPr lang="en-GB" dirty="0" smtClean="0"/>
            </a:br>
            <a:r>
              <a:rPr lang="en-GB" dirty="0" smtClean="0"/>
              <a:t>File Share and Folders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27972"/>
            <a:ext cx="8229600" cy="539350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47191" y="3594140"/>
            <a:ext cx="2167509" cy="244436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4600574" y="2586831"/>
            <a:ext cx="1543051" cy="432593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3314700" y="3057523"/>
            <a:ext cx="5276850" cy="432593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1147190" y="3920331"/>
            <a:ext cx="2167509" cy="432593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2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Explorer: Files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27972"/>
            <a:ext cx="8229600" cy="539350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600574" y="2586831"/>
            <a:ext cx="1543051" cy="432593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3314700" y="3057523"/>
            <a:ext cx="5276850" cy="432593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1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SAS is to </a:t>
            </a:r>
            <a:r>
              <a:rPr lang="en-AU" b="1" u="sng" dirty="0"/>
              <a:t>enable consumers to access </a:t>
            </a:r>
            <a:r>
              <a:rPr lang="en-AU" b="1" u="sng" dirty="0" smtClean="0"/>
              <a:t>files</a:t>
            </a:r>
            <a:r>
              <a:rPr lang="en-AU" dirty="0" smtClean="0"/>
              <a:t> on </a:t>
            </a:r>
            <a:r>
              <a:rPr lang="en-AU" dirty="0" smtClean="0"/>
              <a:t>Azure</a:t>
            </a:r>
            <a:r>
              <a:rPr lang="en-AU" dirty="0" smtClean="0"/>
              <a:t>.</a:t>
            </a:r>
          </a:p>
          <a:p>
            <a:r>
              <a:rPr lang="en-AU" dirty="0" smtClean="0"/>
              <a:t>SAS are </a:t>
            </a:r>
            <a:r>
              <a:rPr lang="en-AU" dirty="0" smtClean="0"/>
              <a:t>required on:</a:t>
            </a:r>
          </a:p>
          <a:p>
            <a:pPr lvl="1"/>
            <a:r>
              <a:rPr lang="en-AU" sz="2800" dirty="0" smtClean="0"/>
              <a:t>Azure </a:t>
            </a:r>
            <a:r>
              <a:rPr lang="en-AU" sz="2800" b="1" u="sng" dirty="0" smtClean="0"/>
              <a:t>file shares</a:t>
            </a:r>
          </a:p>
          <a:p>
            <a:pPr lvl="1"/>
            <a:r>
              <a:rPr lang="en-AU" sz="2800" i="0" dirty="0" smtClean="0">
                <a:latin typeface="+mj-lt"/>
              </a:rPr>
              <a:t>Azure </a:t>
            </a:r>
            <a:r>
              <a:rPr lang="en-AU" sz="2800" b="1" i="0" u="sng" dirty="0" smtClean="0">
                <a:latin typeface="+mj-lt"/>
              </a:rPr>
              <a:t>files</a:t>
            </a:r>
            <a:endParaRPr lang="en-AU" sz="2800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Shared </a:t>
            </a:r>
            <a:r>
              <a:rPr lang="en-GB" dirty="0"/>
              <a:t>Access Signature (SAS)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Shared </a:t>
            </a:r>
            <a:r>
              <a:rPr lang="en-GB" dirty="0"/>
              <a:t>Access Signature (SAS)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35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63587"/>
            <a:ext cx="8229600" cy="534677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14550" y="5029200"/>
            <a:ext cx="2857500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0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SAS </a:t>
            </a:r>
            <a:r>
              <a:rPr lang="en-GB" dirty="0"/>
              <a:t>on a File Share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36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1600200"/>
            <a:ext cx="4914900" cy="45529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257425" y="2486024"/>
            <a:ext cx="4152900" cy="115252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257425" y="4248943"/>
            <a:ext cx="1152525" cy="115252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4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SAS </a:t>
            </a:r>
            <a:r>
              <a:rPr lang="en-GB" dirty="0"/>
              <a:t>on a File Share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37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00200"/>
            <a:ext cx="49149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 </a:t>
            </a:r>
            <a:r>
              <a:rPr lang="en-GB" dirty="0"/>
              <a:t>Policy on a File Share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38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13" y="1600200"/>
            <a:ext cx="7391400" cy="482176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28924" y="5095875"/>
            <a:ext cx="2533651" cy="352426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2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 </a:t>
            </a:r>
            <a:r>
              <a:rPr lang="en-GB" dirty="0"/>
              <a:t>Policy on a File Share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39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8" y="1600199"/>
            <a:ext cx="8194221" cy="490296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14039" y="2924174"/>
            <a:ext cx="8534686" cy="113347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1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SCSI</a:t>
            </a:r>
            <a:r>
              <a:rPr lang="en-AU" sz="2800" dirty="0" smtClean="0"/>
              <a:t> is a standard to </a:t>
            </a:r>
            <a:r>
              <a:rPr lang="en-AU" sz="2800" b="1" u="sng" dirty="0" smtClean="0"/>
              <a:t>connect devices and transfer data</a:t>
            </a:r>
            <a:r>
              <a:rPr lang="en-AU" sz="2800" dirty="0" smtClean="0"/>
              <a:t> between these devices.</a:t>
            </a:r>
          </a:p>
          <a:p>
            <a:pPr marL="800100" lvl="3" indent="-342900">
              <a:tabLst>
                <a:tab pos="712788" algn="l"/>
                <a:tab pos="1435100" algn="l"/>
              </a:tabLst>
            </a:pPr>
            <a:r>
              <a:rPr lang="en-AU" sz="2600" dirty="0" smtClean="0"/>
              <a:t>commonly used for HDDs and tape drives.</a:t>
            </a:r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b="1" u="sng" dirty="0"/>
              <a:t>iSCSI</a:t>
            </a:r>
            <a:r>
              <a:rPr lang="en-AU" sz="2800" dirty="0"/>
              <a:t> </a:t>
            </a:r>
            <a:r>
              <a:rPr lang="en-AU" sz="2800" dirty="0" smtClean="0"/>
              <a:t>is a standard providing </a:t>
            </a:r>
            <a:r>
              <a:rPr lang="en-AU" sz="2800" b="1" u="sng" dirty="0"/>
              <a:t>block-level access</a:t>
            </a:r>
            <a:r>
              <a:rPr lang="en-AU" sz="2800" dirty="0"/>
              <a:t> to storage devices </a:t>
            </a:r>
            <a:r>
              <a:rPr lang="en-AU" sz="2800" dirty="0" smtClean="0"/>
              <a:t>by sending SCSI </a:t>
            </a:r>
            <a:r>
              <a:rPr lang="en-AU" sz="2800" dirty="0"/>
              <a:t>commands over </a:t>
            </a:r>
            <a:r>
              <a:rPr lang="en-AU" sz="2800" b="1" u="sng" dirty="0" smtClean="0"/>
              <a:t>TCP/IP</a:t>
            </a:r>
            <a:r>
              <a:rPr lang="en-AU" sz="2800" dirty="0" smtClean="0"/>
              <a:t>.</a:t>
            </a:r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SAN</a:t>
            </a:r>
            <a:r>
              <a:rPr lang="en-AU" sz="2800" dirty="0" smtClean="0"/>
              <a:t> </a:t>
            </a:r>
            <a:r>
              <a:rPr lang="en-AU" sz="2800" dirty="0"/>
              <a:t>(storage area network) is a network supporting transfer, storage and access of </a:t>
            </a:r>
            <a:r>
              <a:rPr lang="en-AU" sz="2800" b="1" u="sng" dirty="0"/>
              <a:t>block level data</a:t>
            </a:r>
            <a:r>
              <a:rPr lang="en-AU" sz="2800" dirty="0"/>
              <a:t>.</a:t>
            </a:r>
          </a:p>
          <a:p>
            <a:pPr marL="800100" lvl="3" indent="-342900">
              <a:tabLst>
                <a:tab pos="712788" algn="l"/>
                <a:tab pos="1435100" algn="l"/>
              </a:tabLst>
            </a:pPr>
            <a:r>
              <a:rPr lang="en-AU" sz="2600" dirty="0"/>
              <a:t>File systems can be built to use SANs </a:t>
            </a:r>
            <a:endParaRPr lang="en-GB" sz="2600" dirty="0"/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b="1" u="sng" dirty="0"/>
              <a:t>NFS</a:t>
            </a:r>
            <a:r>
              <a:rPr lang="en-AU" sz="2800" dirty="0"/>
              <a:t> (network file system) is a protocol that allows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b="1" u="sng" dirty="0" smtClean="0"/>
              <a:t>access </a:t>
            </a:r>
            <a:r>
              <a:rPr lang="en-AU" sz="2800" b="1" u="sng" dirty="0"/>
              <a:t>to files via a network</a:t>
            </a:r>
            <a:r>
              <a:rPr lang="en-AU" sz="2800" dirty="0" smtClean="0"/>
              <a:t>.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Concepts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SAS </a:t>
            </a:r>
            <a:r>
              <a:rPr lang="en-GB" dirty="0"/>
              <a:t>on File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40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7405213" cy="482595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114800" y="4686300"/>
            <a:ext cx="2914650" cy="44767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29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SAS </a:t>
            </a:r>
            <a:r>
              <a:rPr lang="en-GB" dirty="0"/>
              <a:t>on File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41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1600200"/>
            <a:ext cx="4914900" cy="45529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00249" y="2457450"/>
            <a:ext cx="5572125" cy="447675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42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SAS </a:t>
            </a:r>
            <a:r>
              <a:rPr lang="en-GB" dirty="0"/>
              <a:t>on File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42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1586706"/>
            <a:ext cx="4914900" cy="45529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90700" y="3215481"/>
            <a:ext cx="5608024" cy="129540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24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AU" sz="1600" dirty="0"/>
              <a:t>https://sit113sa.file.core.windows.net/sit113/Data/data.txt?sv=2017-04-17&amp;si=sit113-16221ED259C&amp;sr=s&amp;sig=6%2Buu46%2FSsPmcQSjL4jZilfxWMS7AR6kPGUvzwDXz0g8%3D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of an Azure File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12" y="2257424"/>
            <a:ext cx="7125376" cy="37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Concepts</a:t>
            </a:r>
          </a:p>
          <a:p>
            <a:r>
              <a:rPr lang="en-GB" dirty="0" smtClean="0"/>
              <a:t>Accessing </a:t>
            </a:r>
            <a:r>
              <a:rPr lang="en-GB" dirty="0"/>
              <a:t>files from:</a:t>
            </a:r>
          </a:p>
          <a:p>
            <a:pPr lvl="1"/>
            <a:r>
              <a:rPr lang="en-GB" dirty="0"/>
              <a:t>local drives</a:t>
            </a:r>
          </a:p>
          <a:p>
            <a:pPr lvl="1"/>
            <a:r>
              <a:rPr lang="en-GB" dirty="0"/>
              <a:t>web servers</a:t>
            </a:r>
          </a:p>
          <a:p>
            <a:pPr lvl="1"/>
            <a:r>
              <a:rPr lang="en-GB" dirty="0"/>
              <a:t>cloud (</a:t>
            </a:r>
            <a:r>
              <a:rPr lang="en-GB" dirty="0" smtClean="0"/>
              <a:t>Azure)</a:t>
            </a:r>
            <a:endParaRPr lang="en-GB" dirty="0"/>
          </a:p>
          <a:p>
            <a:r>
              <a:rPr lang="en-GB" dirty="0"/>
              <a:t>Azure: Storage Accounts</a:t>
            </a:r>
          </a:p>
          <a:p>
            <a:r>
              <a:rPr lang="en-GB" dirty="0"/>
              <a:t>Azure: File Shares</a:t>
            </a:r>
          </a:p>
          <a:p>
            <a:r>
              <a:rPr lang="en-GB" dirty="0"/>
              <a:t>Storage Explorer</a:t>
            </a:r>
          </a:p>
          <a:p>
            <a:r>
              <a:rPr lang="en-GB" dirty="0"/>
              <a:t>Shared Access Signature (SAS)</a:t>
            </a:r>
          </a:p>
          <a:p>
            <a:r>
              <a:rPr lang="en-GB" dirty="0"/>
              <a:t>URL of an Azure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6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475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VMDK</a:t>
            </a:r>
            <a:r>
              <a:rPr lang="en-AU" sz="2800" dirty="0" smtClean="0"/>
              <a:t> (VM Disk</a:t>
            </a:r>
            <a:r>
              <a:rPr lang="en-AU" sz="2800" dirty="0"/>
              <a:t>) </a:t>
            </a:r>
            <a:r>
              <a:rPr lang="en-AU" sz="2800" dirty="0" smtClean="0"/>
              <a:t>- a </a:t>
            </a:r>
            <a:r>
              <a:rPr lang="en-AU" sz="2800" dirty="0"/>
              <a:t>file </a:t>
            </a:r>
            <a:r>
              <a:rPr lang="en-AU" sz="2800" dirty="0" smtClean="0"/>
              <a:t>format that describes </a:t>
            </a:r>
            <a:r>
              <a:rPr lang="en-AU" sz="2800" b="1" u="sng" dirty="0"/>
              <a:t>containers</a:t>
            </a:r>
            <a:r>
              <a:rPr lang="en-AU" sz="2800" dirty="0"/>
              <a:t> for virtual </a:t>
            </a:r>
            <a:r>
              <a:rPr lang="en-AU" sz="2800" dirty="0" smtClean="0"/>
              <a:t>HDDs </a:t>
            </a:r>
            <a:r>
              <a:rPr lang="en-AU" sz="2800" dirty="0"/>
              <a:t>to be used in </a:t>
            </a:r>
            <a:r>
              <a:rPr lang="en-AU" sz="2800" dirty="0" smtClean="0"/>
              <a:t>VMs.</a:t>
            </a:r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b="1" u="sng" dirty="0"/>
              <a:t>Thick provisioning</a:t>
            </a:r>
            <a:r>
              <a:rPr lang="en-AU" sz="2800" dirty="0"/>
              <a:t> - storage is provided, say 500 GB, but a smaller amount, say 100 GB, is actually used and 400 GB is unused.</a:t>
            </a:r>
          </a:p>
          <a:p>
            <a:pPr marL="800100" lvl="3" indent="-342900">
              <a:tabLst>
                <a:tab pos="712788" algn="l"/>
                <a:tab pos="1435100" algn="l"/>
              </a:tabLst>
            </a:pPr>
            <a:r>
              <a:rPr lang="en-AU" sz="2600" dirty="0"/>
              <a:t>This causes underutilization of storage capacity</a:t>
            </a:r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Thin </a:t>
            </a:r>
            <a:r>
              <a:rPr lang="en-AU" sz="2800" b="1" u="sng" dirty="0"/>
              <a:t>provisioning</a:t>
            </a:r>
            <a:r>
              <a:rPr lang="en-AU" sz="2800" dirty="0"/>
              <a:t> </a:t>
            </a:r>
            <a:r>
              <a:rPr lang="en-AU" sz="2800" dirty="0" smtClean="0"/>
              <a:t>– removes storage </a:t>
            </a:r>
            <a:r>
              <a:rPr lang="en-AU" sz="2800" dirty="0"/>
              <a:t>underutilization </a:t>
            </a:r>
            <a:r>
              <a:rPr lang="en-AU" sz="2800" dirty="0" smtClean="0"/>
              <a:t>by </a:t>
            </a:r>
            <a:r>
              <a:rPr lang="en-AU" sz="2800" dirty="0"/>
              <a:t>allocating storage </a:t>
            </a:r>
            <a:r>
              <a:rPr lang="en-AU" sz="2800" dirty="0" smtClean="0"/>
              <a:t>as you need it.</a:t>
            </a:r>
          </a:p>
          <a:p>
            <a:pPr marL="342900" lvl="2" indent="-342900">
              <a:tabLst>
                <a:tab pos="712788" algn="l"/>
                <a:tab pos="1435100" algn="l"/>
              </a:tabLst>
            </a:pPr>
            <a:r>
              <a:rPr lang="en-AU" sz="2800" b="1" u="sng" dirty="0"/>
              <a:t>LUN</a:t>
            </a:r>
            <a:r>
              <a:rPr lang="en-AU" sz="2800" dirty="0"/>
              <a:t> - </a:t>
            </a:r>
            <a:r>
              <a:rPr lang="en-AU" sz="2800" dirty="0" smtClean="0"/>
              <a:t>a </a:t>
            </a:r>
            <a:r>
              <a:rPr lang="en-AU" sz="2800" dirty="0"/>
              <a:t>logical section of </a:t>
            </a:r>
            <a:r>
              <a:rPr lang="en-AU" sz="2800" dirty="0" smtClean="0"/>
              <a:t>storage.</a:t>
            </a:r>
          </a:p>
          <a:p>
            <a:pPr marL="800100" lvl="3" indent="-342900">
              <a:tabLst>
                <a:tab pos="712788" algn="l"/>
                <a:tab pos="1435100" algn="l"/>
              </a:tabLst>
            </a:pPr>
            <a:r>
              <a:rPr lang="en-AU" sz="2600" dirty="0" smtClean="0"/>
              <a:t>It </a:t>
            </a:r>
            <a:r>
              <a:rPr lang="en-AU" sz="2600" dirty="0"/>
              <a:t>can be </a:t>
            </a:r>
            <a:r>
              <a:rPr lang="en-AU" sz="2600" dirty="0" smtClean="0"/>
              <a:t>based on a </a:t>
            </a:r>
            <a:r>
              <a:rPr lang="en-AU" sz="2600" b="1" u="sng" dirty="0" smtClean="0"/>
              <a:t>single/multiple </a:t>
            </a:r>
            <a:r>
              <a:rPr lang="en-AU" sz="2600" b="1" u="sng" dirty="0" smtClean="0"/>
              <a:t>disks</a:t>
            </a:r>
            <a:r>
              <a:rPr lang="en-AU" sz="2600" dirty="0" smtClean="0"/>
              <a:t>.</a:t>
            </a:r>
            <a:endParaRPr lang="en-AU" sz="2600" dirty="0"/>
          </a:p>
          <a:p>
            <a:pPr marL="342900" lvl="2" indent="-342900">
              <a:tabLst>
                <a:tab pos="712788" algn="l"/>
                <a:tab pos="1435100" algn="l"/>
              </a:tabLst>
            </a:pPr>
            <a:endParaRPr lang="en-AU" sz="2800" dirty="0"/>
          </a:p>
          <a:p>
            <a:pPr marL="342900" lvl="2" indent="-342900">
              <a:tabLst>
                <a:tab pos="712788" algn="l"/>
                <a:tab pos="1435100" algn="l"/>
              </a:tabLst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Concepts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7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buFont typeface="+mj-lt"/>
              <a:buAutoNum type="arabicPeriod"/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Create a new file</a:t>
            </a:r>
            <a:r>
              <a:rPr lang="en-AU" sz="2800" dirty="0" smtClean="0"/>
              <a:t> on C drive using an application such as MS </a:t>
            </a:r>
            <a:r>
              <a:rPr lang="en-AU" sz="2800" dirty="0" smtClean="0"/>
              <a:t>Word.</a:t>
            </a:r>
          </a:p>
          <a:p>
            <a:pPr marL="514350" lvl="2" indent="-514350">
              <a:buFont typeface="+mj-lt"/>
              <a:buAutoNum type="arabicPeriod"/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Move </a:t>
            </a:r>
            <a:r>
              <a:rPr lang="en-AU" sz="2800" b="1" u="sng" dirty="0" smtClean="0"/>
              <a:t>or copy a file</a:t>
            </a:r>
            <a:r>
              <a:rPr lang="en-AU" sz="2800" dirty="0" smtClean="0"/>
              <a:t> from one folder on C drive to another </a:t>
            </a:r>
            <a:r>
              <a:rPr lang="en-AU" sz="2800" dirty="0" smtClean="0"/>
              <a:t>folder.</a:t>
            </a:r>
          </a:p>
          <a:p>
            <a:pPr marL="514350" lvl="2" indent="-514350">
              <a:buFont typeface="+mj-lt"/>
              <a:buAutoNum type="arabicPeriod"/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Delete </a:t>
            </a:r>
            <a:r>
              <a:rPr lang="en-AU" sz="2800" b="1" u="sng" dirty="0" smtClean="0"/>
              <a:t>a file</a:t>
            </a:r>
            <a:r>
              <a:rPr lang="en-AU" sz="2800" dirty="0" smtClean="0"/>
              <a:t> on C </a:t>
            </a:r>
            <a:r>
              <a:rPr lang="en-AU" sz="2800" dirty="0" smtClean="0"/>
              <a:t>drive.</a:t>
            </a:r>
          </a:p>
          <a:p>
            <a:pPr marL="514350" lvl="2" indent="-514350">
              <a:buFont typeface="+mj-lt"/>
              <a:buAutoNum type="arabicPeriod"/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Edit </a:t>
            </a:r>
            <a:r>
              <a:rPr lang="en-AU" sz="2800" b="1" u="sng" dirty="0" smtClean="0"/>
              <a:t>a file</a:t>
            </a:r>
            <a:r>
              <a:rPr lang="en-AU" sz="2800" dirty="0" smtClean="0"/>
              <a:t> on C drive using an application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such </a:t>
            </a:r>
            <a:r>
              <a:rPr lang="en-AU" sz="2800" dirty="0" smtClean="0"/>
              <a:t>as MS </a:t>
            </a:r>
            <a:r>
              <a:rPr lang="en-AU" sz="2800" dirty="0" smtClean="0"/>
              <a:t>Word.</a:t>
            </a:r>
          </a:p>
          <a:p>
            <a:pPr marL="514350" lvl="2" indent="-514350">
              <a:buFont typeface="+mj-lt"/>
              <a:buAutoNum type="arabicPeriod"/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Copy </a:t>
            </a:r>
            <a:r>
              <a:rPr lang="en-AU" sz="2800" b="1" u="sng" dirty="0" smtClean="0"/>
              <a:t>files</a:t>
            </a:r>
            <a:r>
              <a:rPr lang="en-AU" sz="2800" dirty="0" smtClean="0"/>
              <a:t> </a:t>
            </a:r>
            <a:r>
              <a:rPr lang="en-AU" sz="2800" dirty="0" smtClean="0"/>
              <a:t>to </a:t>
            </a:r>
            <a:r>
              <a:rPr lang="en-AU" sz="2800" dirty="0" smtClean="0"/>
              <a:t>a USB </a:t>
            </a:r>
            <a:r>
              <a:rPr lang="en-AU" sz="2800" dirty="0"/>
              <a:t>HDD from C </a:t>
            </a:r>
            <a:r>
              <a:rPr lang="en-AU" sz="2800" dirty="0" smtClean="0"/>
              <a:t>drive.</a:t>
            </a:r>
          </a:p>
          <a:p>
            <a:pPr marL="514350" lvl="2" indent="-514350">
              <a:buFont typeface="+mj-lt"/>
              <a:buAutoNum type="arabicPeriod"/>
              <a:tabLst>
                <a:tab pos="712788" algn="l"/>
                <a:tab pos="1435100" algn="l"/>
              </a:tabLst>
            </a:pPr>
            <a:r>
              <a:rPr lang="en-AU" sz="2800" b="1" u="sng" dirty="0" smtClean="0"/>
              <a:t>Copy </a:t>
            </a:r>
            <a:r>
              <a:rPr lang="en-AU" sz="2800" b="1" u="sng" dirty="0"/>
              <a:t>files</a:t>
            </a:r>
            <a:r>
              <a:rPr lang="en-AU" sz="2800" dirty="0"/>
              <a:t> </a:t>
            </a:r>
            <a:r>
              <a:rPr lang="en-AU" sz="2800" dirty="0"/>
              <a:t>to </a:t>
            </a:r>
            <a:r>
              <a:rPr lang="en-AU" sz="2800" dirty="0" smtClean="0"/>
              <a:t>a NAS </a:t>
            </a:r>
            <a:r>
              <a:rPr lang="en-AU" sz="2800" dirty="0"/>
              <a:t>from </a:t>
            </a:r>
            <a:r>
              <a:rPr lang="en-AU" sz="2800" dirty="0"/>
              <a:t>C </a:t>
            </a:r>
            <a:r>
              <a:rPr lang="en-AU" sz="2800" dirty="0" smtClean="0"/>
              <a:t>drive.</a:t>
            </a:r>
            <a:endParaRPr lang="en-AU" sz="2800" dirty="0" smtClean="0"/>
          </a:p>
          <a:p>
            <a:pPr marL="342900" lvl="2" indent="-342900">
              <a:tabLst>
                <a:tab pos="712788" algn="l"/>
                <a:tab pos="1435100" algn="l"/>
              </a:tabLst>
            </a:pPr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Local </a:t>
            </a:r>
            <a:r>
              <a:rPr lang="en-GB" dirty="0" smtClean="0"/>
              <a:t>Drives:</a:t>
            </a:r>
            <a:br>
              <a:rPr lang="en-GB" dirty="0" smtClean="0"/>
            </a:br>
            <a:r>
              <a:rPr lang="en-GB" dirty="0" smtClean="0"/>
              <a:t>Familiar Examples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</a:t>
            </a:r>
            <a:endParaRPr lang="en-AU" sz="2200" dirty="0" smtClean="0"/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</a:t>
            </a:r>
            <a:r>
              <a:rPr lang="en-AU" sz="2200" dirty="0" err="1" smtClean="0"/>
              <a:t>StreamReader</a:t>
            </a:r>
            <a:r>
              <a:rPr lang="en-AU" sz="2200" dirty="0" smtClean="0"/>
              <a:t> </a:t>
            </a:r>
            <a:r>
              <a:rPr lang="en-AU" sz="2200" dirty="0"/>
              <a:t>file = new </a:t>
            </a:r>
            <a:r>
              <a:rPr lang="en-AU" sz="2200" dirty="0" err="1"/>
              <a:t>StreamReader</a:t>
            </a:r>
            <a:r>
              <a:rPr lang="en-AU" sz="2200" dirty="0" smtClean="0"/>
              <a:t>(</a:t>
            </a:r>
            <a:r>
              <a:rPr lang="en-AU" sz="2200" b="1" dirty="0"/>
              <a:t>"C:/temp/data.txt"</a:t>
            </a:r>
            <a:r>
              <a:rPr lang="en-AU" sz="2200" dirty="0" smtClean="0"/>
              <a:t>);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endParaRPr lang="en-AU" sz="2200" dirty="0"/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while (!</a:t>
            </a:r>
            <a:r>
              <a:rPr lang="en-AU" sz="2200" dirty="0" err="1"/>
              <a:t>file.EndOfStream</a:t>
            </a:r>
            <a:r>
              <a:rPr lang="en-AU" sz="2200" dirty="0" smtClean="0"/>
              <a:t>)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</a:t>
            </a:r>
            <a:r>
              <a:rPr lang="en-AU" sz="2200" dirty="0" smtClean="0"/>
              <a:t>{</a:t>
            </a:r>
            <a:endParaRPr lang="en-AU" sz="2200" dirty="0"/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 		</a:t>
            </a:r>
            <a:r>
              <a:rPr lang="en-AU" sz="2200" dirty="0" smtClean="0"/>
              <a:t>String line = </a:t>
            </a:r>
            <a:r>
              <a:rPr lang="en-AU" sz="2200" dirty="0" err="1" smtClean="0"/>
              <a:t>file.ReadLine</a:t>
            </a:r>
            <a:r>
              <a:rPr lang="en-AU" sz="2200" dirty="0" smtClean="0"/>
              <a:t>();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>
                <a:solidFill>
                  <a:srgbClr val="00B050"/>
                </a:solidFill>
              </a:rPr>
              <a:t>	</a:t>
            </a:r>
            <a:r>
              <a:rPr lang="en-AU" sz="2200" dirty="0" smtClean="0">
                <a:solidFill>
                  <a:srgbClr val="00B050"/>
                </a:solidFill>
              </a:rPr>
              <a:t>	// code required here to process this line of data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</a:t>
            </a:r>
            <a:r>
              <a:rPr lang="en-AU" sz="2200" dirty="0" smtClean="0"/>
              <a:t>}</a:t>
            </a:r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endParaRPr lang="en-AU" sz="2200" dirty="0"/>
          </a:p>
          <a:p>
            <a:pPr marL="0" lvl="2" indent="0">
              <a:buNone/>
              <a:tabLst>
                <a:tab pos="712788" algn="l"/>
                <a:tab pos="1435100" algn="l"/>
              </a:tabLst>
            </a:pPr>
            <a:r>
              <a:rPr lang="en-AU" sz="2200" dirty="0"/>
              <a:t>	</a:t>
            </a:r>
            <a:r>
              <a:rPr lang="en-AU" sz="2200" dirty="0" err="1"/>
              <a:t>file.Close</a:t>
            </a:r>
            <a:r>
              <a:rPr lang="en-AU" sz="2200" dirty="0" smtClean="0"/>
              <a:t>();</a:t>
            </a: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C# </a:t>
            </a:r>
            <a:r>
              <a:rPr lang="en-GB" dirty="0" smtClean="0"/>
              <a:t>Code:</a:t>
            </a:r>
            <a:br>
              <a:rPr lang="en-GB" dirty="0" smtClean="0"/>
            </a:br>
            <a:r>
              <a:rPr lang="en-GB" dirty="0" smtClean="0"/>
              <a:t>Accessing </a:t>
            </a:r>
            <a:r>
              <a:rPr lang="en-GB" dirty="0"/>
              <a:t>a File </a:t>
            </a:r>
            <a:r>
              <a:rPr lang="en-GB" dirty="0" smtClean="0"/>
              <a:t>on C Drive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9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IIS server is running 24/7 </a:t>
            </a:r>
            <a:r>
              <a:rPr lang="en-GB" dirty="0" smtClean="0"/>
              <a:t>on:</a:t>
            </a:r>
          </a:p>
          <a:p>
            <a:pPr marL="1076325" indent="0">
              <a:buNone/>
            </a:pPr>
            <a:r>
              <a:rPr lang="en-GB" dirty="0" smtClean="0"/>
              <a:t>www.it.deakin.edu.au</a:t>
            </a:r>
            <a:endParaRPr lang="en-GB" dirty="0"/>
          </a:p>
          <a:p>
            <a:r>
              <a:rPr lang="en-GB" dirty="0"/>
              <a:t>The main web folder is </a:t>
            </a:r>
            <a:r>
              <a:rPr lang="en-GB" dirty="0" smtClean="0"/>
              <a:t>typically:</a:t>
            </a:r>
          </a:p>
          <a:p>
            <a:pPr marL="1076325" indent="0">
              <a:buNone/>
            </a:pPr>
            <a:r>
              <a:rPr lang="en-GB" dirty="0"/>
              <a:t>C:\inetpub\wwwroot</a:t>
            </a:r>
          </a:p>
          <a:p>
            <a:r>
              <a:rPr lang="en-GB" dirty="0" smtClean="0"/>
              <a:t>Files </a:t>
            </a:r>
            <a:r>
              <a:rPr lang="en-GB" dirty="0"/>
              <a:t>on </a:t>
            </a:r>
            <a:r>
              <a:rPr lang="en-GB" dirty="0" smtClean="0"/>
              <a:t>this server might be:</a:t>
            </a:r>
          </a:p>
          <a:p>
            <a:pPr marL="1076325" indent="0">
              <a:buNone/>
            </a:pPr>
            <a:r>
              <a:rPr lang="en-GB" dirty="0"/>
              <a:t>C:\inetpub\wwwroot\SIT113\index.html</a:t>
            </a:r>
          </a:p>
          <a:p>
            <a:pPr marL="1076325" indent="0">
              <a:buNone/>
            </a:pPr>
            <a:r>
              <a:rPr lang="en-GB" dirty="0"/>
              <a:t>C:\inetpub\wwwroot\SIT113\data.txt</a:t>
            </a:r>
          </a:p>
          <a:p>
            <a:r>
              <a:rPr lang="en-GB" dirty="0" smtClean="0"/>
              <a:t>URLs used to access such files are:</a:t>
            </a:r>
          </a:p>
          <a:p>
            <a:pPr marL="1076325" indent="0">
              <a:buNone/>
            </a:pPr>
            <a:r>
              <a:rPr lang="en-GB" dirty="0"/>
              <a:t>http://www.it.deakin.edu.au/SIT113/index.html</a:t>
            </a:r>
          </a:p>
          <a:p>
            <a:pPr marL="1076325" indent="0">
              <a:buNone/>
            </a:pPr>
            <a:r>
              <a:rPr lang="en-GB" dirty="0"/>
              <a:t>http://www.it.deakin.edu.au/SIT113/data.txt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Files on a Web Server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3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2756989" cy="4525963"/>
          </a:xfrm>
        </p:spPr>
        <p:txBody>
          <a:bodyPr>
            <a:normAutofit/>
          </a:bodyPr>
          <a:lstStyle/>
          <a:p>
            <a:r>
              <a:rPr lang="en-AU" dirty="0" smtClean="0"/>
              <a:t>Using </a:t>
            </a:r>
            <a:r>
              <a:rPr lang="en-AU" dirty="0"/>
              <a:t>a </a:t>
            </a:r>
            <a:r>
              <a:rPr lang="en-AU" dirty="0" smtClean="0"/>
              <a:t>URL, browsers can </a:t>
            </a:r>
            <a:r>
              <a:rPr lang="en-AU" b="1" u="sng" dirty="0" smtClean="0"/>
              <a:t>access</a:t>
            </a:r>
            <a:r>
              <a:rPr lang="en-AU" dirty="0" smtClean="0"/>
              <a:t>, </a:t>
            </a:r>
            <a:r>
              <a:rPr lang="en-AU" b="1" u="sng" dirty="0"/>
              <a:t>download</a:t>
            </a:r>
            <a:r>
              <a:rPr lang="en-AU" dirty="0" smtClean="0"/>
              <a:t> and </a:t>
            </a:r>
            <a:r>
              <a:rPr lang="en-AU" b="1" u="sng" dirty="0"/>
              <a:t>display</a:t>
            </a:r>
            <a:r>
              <a:rPr lang="en-AU" dirty="0" smtClean="0"/>
              <a:t> a file.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Files on a Web Server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189" y="1669256"/>
            <a:ext cx="5472611" cy="38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11219</TotalTime>
  <Words>1092</Words>
  <Application>Microsoft Office PowerPoint</Application>
  <PresentationFormat>On-screen Show (4:3)</PresentationFormat>
  <Paragraphs>286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Cloud Computing Unit</vt:lpstr>
      <vt:lpstr>SIT113 Cloud Computing and Virtualisation</vt:lpstr>
      <vt:lpstr>Outline</vt:lpstr>
      <vt:lpstr>Concepts</vt:lpstr>
      <vt:lpstr>Concepts</vt:lpstr>
      <vt:lpstr>Concepts</vt:lpstr>
      <vt:lpstr>Local Drives: Familiar Examples</vt:lpstr>
      <vt:lpstr>Basic C# Code: Accessing a File on C Drive</vt:lpstr>
      <vt:lpstr>Remote Files on a Web Server</vt:lpstr>
      <vt:lpstr>Remote Files on a Web Server</vt:lpstr>
      <vt:lpstr>Basic C# Code: Accessing a File on a Web Server</vt:lpstr>
      <vt:lpstr>Accessing a File from Azure</vt:lpstr>
      <vt:lpstr>Basic C# Program: Accessing a File from Azure</vt:lpstr>
      <vt:lpstr>Azure – Storage Accounts</vt:lpstr>
      <vt:lpstr>Azure – Create a Resource Group</vt:lpstr>
      <vt:lpstr>Azure – Create a Resource Group</vt:lpstr>
      <vt:lpstr>Azure – Create a Resource Group</vt:lpstr>
      <vt:lpstr>Azure – Create a Storage Account</vt:lpstr>
      <vt:lpstr>Azure – Create a Storage Account</vt:lpstr>
      <vt:lpstr>Azure – Create a Storage Account</vt:lpstr>
      <vt:lpstr>Azure – Create a File Share</vt:lpstr>
      <vt:lpstr>Azure – Create a File Share</vt:lpstr>
      <vt:lpstr>Azure – Create a File Share</vt:lpstr>
      <vt:lpstr>Azure – Create a File Share</vt:lpstr>
      <vt:lpstr>Azure – Create a Folder</vt:lpstr>
      <vt:lpstr>Azure – Upload Files</vt:lpstr>
      <vt:lpstr>Accessing Azure Files</vt:lpstr>
      <vt:lpstr>Storage Explorer</vt:lpstr>
      <vt:lpstr>Storage Explorer: Connecting to an Azure Storage Account</vt:lpstr>
      <vt:lpstr>Storage Explorer: Connecting to an Azure Storage Account</vt:lpstr>
      <vt:lpstr>Storage Explorer: Connecting to an Azure Storage Account</vt:lpstr>
      <vt:lpstr>Storage Explorer: Connecting to an Azure Storage Account</vt:lpstr>
      <vt:lpstr>Storage Explorer: File Share and Folders</vt:lpstr>
      <vt:lpstr>Storage Explorer: Files</vt:lpstr>
      <vt:lpstr>Shared Access Signature (SAS)</vt:lpstr>
      <vt:lpstr>Shared Access Signature (SAS)</vt:lpstr>
      <vt:lpstr>SAS on a File Share</vt:lpstr>
      <vt:lpstr>SAS on a File Share</vt:lpstr>
      <vt:lpstr>Access Policy on a File Share</vt:lpstr>
      <vt:lpstr>Access Policy on a File Share</vt:lpstr>
      <vt:lpstr>SAS on File</vt:lpstr>
      <vt:lpstr>SAS on File</vt:lpstr>
      <vt:lpstr>SAS on File</vt:lpstr>
      <vt:lpstr>URL of an Azure File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294</cp:revision>
  <dcterms:created xsi:type="dcterms:W3CDTF">2015-02-02T02:30:31Z</dcterms:created>
  <dcterms:modified xsi:type="dcterms:W3CDTF">2018-03-20T00:41:00Z</dcterms:modified>
</cp:coreProperties>
</file>