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 id="2147483847" r:id="rId2"/>
  </p:sldMasterIdLst>
  <p:handoutMasterIdLst>
    <p:handoutMasterId r:id="rId35"/>
  </p:handout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105" d="100"/>
          <a:sy n="105" d="100"/>
        </p:scale>
        <p:origin x="1188"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031" cy="510994"/>
          </a:xfrm>
          <a:prstGeom prst="rect">
            <a:avLst/>
          </a:prstGeom>
        </p:spPr>
        <p:txBody>
          <a:bodyPr vert="horz" lIns="94896" tIns="47448" rIns="94896" bIns="47448" rtlCol="0"/>
          <a:lstStyle>
            <a:lvl1pPr algn="l">
              <a:defRPr sz="1200"/>
            </a:lvl1pPr>
          </a:lstStyle>
          <a:p>
            <a:endParaRPr lang="en-US"/>
          </a:p>
        </p:txBody>
      </p:sp>
      <p:sp>
        <p:nvSpPr>
          <p:cNvPr id="3" name="Date Placeholder 2"/>
          <p:cNvSpPr>
            <a:spLocks noGrp="1"/>
          </p:cNvSpPr>
          <p:nvPr>
            <p:ph type="dt" sz="quarter" idx="1"/>
          </p:nvPr>
        </p:nvSpPr>
        <p:spPr>
          <a:xfrm>
            <a:off x="4021608" y="0"/>
            <a:ext cx="3076031" cy="510994"/>
          </a:xfrm>
          <a:prstGeom prst="rect">
            <a:avLst/>
          </a:prstGeom>
        </p:spPr>
        <p:txBody>
          <a:bodyPr vert="horz" lIns="94896" tIns="47448" rIns="94896" bIns="47448" rtlCol="0"/>
          <a:lstStyle>
            <a:lvl1pPr algn="r">
              <a:defRPr sz="1200"/>
            </a:lvl1pPr>
          </a:lstStyle>
          <a:p>
            <a:fld id="{B2616DB2-E471-EC45-8D3C-17D3D2F24253}" type="datetimeFigureOut">
              <a:rPr lang="en-US" smtClean="0"/>
              <a:pPr/>
              <a:t>3/6/2018</a:t>
            </a:fld>
            <a:endParaRPr lang="en-US"/>
          </a:p>
        </p:txBody>
      </p:sp>
      <p:sp>
        <p:nvSpPr>
          <p:cNvPr id="4" name="Footer Placeholder 3"/>
          <p:cNvSpPr>
            <a:spLocks noGrp="1"/>
          </p:cNvSpPr>
          <p:nvPr>
            <p:ph type="ftr" sz="quarter" idx="2"/>
          </p:nvPr>
        </p:nvSpPr>
        <p:spPr>
          <a:xfrm>
            <a:off x="1" y="9720344"/>
            <a:ext cx="3076031" cy="512631"/>
          </a:xfrm>
          <a:prstGeom prst="rect">
            <a:avLst/>
          </a:prstGeom>
        </p:spPr>
        <p:txBody>
          <a:bodyPr vert="horz" lIns="94896" tIns="47448" rIns="94896" bIns="47448" rtlCol="0" anchor="b"/>
          <a:lstStyle>
            <a:lvl1pPr algn="l">
              <a:defRPr sz="1200"/>
            </a:lvl1pPr>
          </a:lstStyle>
          <a:p>
            <a:endParaRPr lang="en-US"/>
          </a:p>
        </p:txBody>
      </p:sp>
      <p:sp>
        <p:nvSpPr>
          <p:cNvPr id="5" name="Slide Number Placeholder 4"/>
          <p:cNvSpPr>
            <a:spLocks noGrp="1"/>
          </p:cNvSpPr>
          <p:nvPr>
            <p:ph type="sldNum" sz="quarter" idx="3"/>
          </p:nvPr>
        </p:nvSpPr>
        <p:spPr>
          <a:xfrm>
            <a:off x="4021608" y="9720344"/>
            <a:ext cx="3076031" cy="512631"/>
          </a:xfrm>
          <a:prstGeom prst="rect">
            <a:avLst/>
          </a:prstGeom>
        </p:spPr>
        <p:txBody>
          <a:bodyPr vert="horz" lIns="94896" tIns="47448" rIns="94896" bIns="47448" rtlCol="0" anchor="b"/>
          <a:lstStyle>
            <a:lvl1pPr algn="r">
              <a:defRPr sz="1200"/>
            </a:lvl1pPr>
          </a:lstStyle>
          <a:p>
            <a:fld id="{E3223834-0819-B343-BF3C-998D639719CF}" type="slidenum">
              <a:rPr lang="en-US" smtClean="0"/>
              <a:pPr/>
              <a:t>‹#›</a:t>
            </a:fld>
            <a:endParaRPr lang="en-US"/>
          </a:p>
        </p:txBody>
      </p:sp>
    </p:spTree>
    <p:extLst>
      <p:ext uri="{BB962C8B-B14F-4D97-AF65-F5344CB8AC3E}">
        <p14:creationId xmlns:p14="http://schemas.microsoft.com/office/powerpoint/2010/main" val="388051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79512" y="404664"/>
            <a:ext cx="8784976" cy="4752528"/>
          </a:xfrm>
        </p:spPr>
        <p:txBody>
          <a:bodyPr>
            <a:noAutofit/>
          </a:bodyPr>
          <a:lstStyle>
            <a:lvl1pPr marL="0" indent="0">
              <a:buNone/>
              <a:defRPr sz="11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cover title.</a:t>
            </a:r>
          </a:p>
        </p:txBody>
      </p:sp>
    </p:spTree>
    <p:extLst>
      <p:ext uri="{BB962C8B-B14F-4D97-AF65-F5344CB8AC3E}">
        <p14:creationId xmlns:p14="http://schemas.microsoft.com/office/powerpoint/2010/main" val="1190089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 2 column">
    <p:spTree>
      <p:nvGrpSpPr>
        <p:cNvPr id="1" name=""/>
        <p:cNvGrpSpPr/>
        <p:nvPr/>
      </p:nvGrpSpPr>
      <p:grpSpPr>
        <a:xfrm>
          <a:off x="0" y="0"/>
          <a:ext cx="0" cy="0"/>
          <a:chOff x="0" y="0"/>
          <a:chExt cx="0" cy="0"/>
        </a:xfrm>
      </p:grpSpPr>
      <p:sp>
        <p:nvSpPr>
          <p:cNvPr id="6" name="TextBox 5"/>
          <p:cNvSpPr txBox="1"/>
          <p:nvPr userDrawn="1"/>
        </p:nvSpPr>
        <p:spPr>
          <a:xfrm>
            <a:off x="467544" y="404664"/>
            <a:ext cx="4176464" cy="1015663"/>
          </a:xfrm>
          <a:prstGeom prst="rect">
            <a:avLst/>
          </a:prstGeom>
          <a:noFill/>
        </p:spPr>
        <p:txBody>
          <a:bodyPr wrap="square" rtlCol="0">
            <a:spAutoFit/>
          </a:bodyPr>
          <a:lstStyle/>
          <a:p>
            <a:r>
              <a:rPr lang="en-AU" sz="6000" b="1" cap="all" baseline="0" dirty="0" smtClean="0">
                <a:solidFill>
                  <a:schemeClr val="accent1"/>
                </a:solidFill>
                <a:latin typeface="Calibri" pitchFamily="34" charset="0"/>
              </a:rPr>
              <a:t>contents</a:t>
            </a:r>
            <a:endParaRPr lang="en-AU" sz="6000" b="1" cap="all" baseline="0" dirty="0">
              <a:solidFill>
                <a:schemeClr val="accent1"/>
              </a:solidFill>
              <a:latin typeface="Calibri" pitchFamily="34" charset="0"/>
            </a:endParaRPr>
          </a:p>
        </p:txBody>
      </p:sp>
      <p:sp>
        <p:nvSpPr>
          <p:cNvPr id="4" name="Text Placeholder 17"/>
          <p:cNvSpPr>
            <a:spLocks noGrp="1"/>
          </p:cNvSpPr>
          <p:nvPr>
            <p:ph type="body" sz="quarter" idx="15" hasCustomPrompt="1"/>
          </p:nvPr>
        </p:nvSpPr>
        <p:spPr>
          <a:xfrm>
            <a:off x="467544" y="1772816"/>
            <a:ext cx="4104456"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
        <p:nvSpPr>
          <p:cNvPr id="5" name="Text Placeholder 17"/>
          <p:cNvSpPr>
            <a:spLocks noGrp="1"/>
          </p:cNvSpPr>
          <p:nvPr>
            <p:ph type="body" sz="quarter" idx="16" hasCustomPrompt="1"/>
          </p:nvPr>
        </p:nvSpPr>
        <p:spPr>
          <a:xfrm>
            <a:off x="4788024" y="1772816"/>
            <a:ext cx="3960440"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Tree>
    <p:extLst>
      <p:ext uri="{BB962C8B-B14F-4D97-AF65-F5344CB8AC3E}">
        <p14:creationId xmlns:p14="http://schemas.microsoft.com/office/powerpoint/2010/main" val="35433435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79512" y="404664"/>
            <a:ext cx="8784976" cy="1800200"/>
          </a:xfrm>
        </p:spPr>
        <p:txBody>
          <a:bodyPr>
            <a:noAutofit/>
          </a:bodyPr>
          <a:lstStyle>
            <a:lvl1pPr marL="0" indent="0">
              <a:buNone/>
              <a:defRPr sz="7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section title.</a:t>
            </a:r>
          </a:p>
        </p:txBody>
      </p:sp>
      <p:sp>
        <p:nvSpPr>
          <p:cNvPr id="16" name="Text Placeholder 15"/>
          <p:cNvSpPr>
            <a:spLocks noGrp="1"/>
          </p:cNvSpPr>
          <p:nvPr>
            <p:ph type="body" sz="quarter" idx="11" hasCustomPrompt="1"/>
          </p:nvPr>
        </p:nvSpPr>
        <p:spPr>
          <a:xfrm>
            <a:off x="179512" y="2492896"/>
            <a:ext cx="8785101" cy="2447925"/>
          </a:xfrm>
        </p:spPr>
        <p:txBody>
          <a:bodyPr/>
          <a:lstStyle>
            <a:lvl1pPr marL="0" indent="0">
              <a:buNone/>
              <a:defRPr sz="7000" b="1" cap="all" baseline="0">
                <a:solidFill>
                  <a:schemeClr val="accent1"/>
                </a:solidFill>
                <a:latin typeface="Calibri" pitchFamily="34" charset="0"/>
              </a:defRPr>
            </a:lvl1pPr>
          </a:lstStyle>
          <a:p>
            <a:pPr lvl="0"/>
            <a:r>
              <a:rPr lang="en-US" dirty="0" smtClean="0"/>
              <a:t>Click to add headline.</a:t>
            </a:r>
          </a:p>
        </p:txBody>
      </p:sp>
    </p:spTree>
    <p:extLst>
      <p:ext uri="{BB962C8B-B14F-4D97-AF65-F5344CB8AC3E}">
        <p14:creationId xmlns:p14="http://schemas.microsoft.com/office/powerpoint/2010/main" val="35246736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formation - 2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4664"/>
            <a:ext cx="8208912" cy="1080120"/>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8208342" cy="648072"/>
          </a:xfrm>
        </p:spPr>
        <p:txBody>
          <a:bodyPr/>
          <a:lstStyle>
            <a:lvl1pPr>
              <a:buNone/>
              <a:defRPr sz="3600" baseline="0">
                <a:solidFill>
                  <a:schemeClr val="bg1"/>
                </a:solidFill>
              </a:defRPr>
            </a:lvl1pPr>
          </a:lstStyle>
          <a:p>
            <a:pPr lvl="0"/>
            <a:r>
              <a:rPr lang="en-US" dirty="0" smtClean="0"/>
              <a:t>Add heading</a:t>
            </a:r>
          </a:p>
        </p:txBody>
      </p:sp>
      <p:sp>
        <p:nvSpPr>
          <p:cNvPr id="20" name="Text Placeholder 17"/>
          <p:cNvSpPr>
            <a:spLocks noGrp="1"/>
          </p:cNvSpPr>
          <p:nvPr>
            <p:ph type="body" sz="quarter" idx="15" hasCustomPrompt="1"/>
          </p:nvPr>
        </p:nvSpPr>
        <p:spPr>
          <a:xfrm>
            <a:off x="467544" y="2780928"/>
            <a:ext cx="3816424"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6" name="Text Placeholder 17"/>
          <p:cNvSpPr>
            <a:spLocks noGrp="1"/>
          </p:cNvSpPr>
          <p:nvPr>
            <p:ph type="body" sz="quarter" idx="16" hasCustomPrompt="1"/>
          </p:nvPr>
        </p:nvSpPr>
        <p:spPr>
          <a:xfrm>
            <a:off x="4788024" y="2780928"/>
            <a:ext cx="3816424"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1408522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rmation with Pictur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3200"/>
            <a:ext cx="8208912"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3887862"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467544" y="2780928"/>
            <a:ext cx="3888432"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8" name="Rectangle 7"/>
          <p:cNvSpPr/>
          <p:nvPr userDrawn="1"/>
        </p:nvSpPr>
        <p:spPr>
          <a:xfrm>
            <a:off x="467544" y="4293096"/>
            <a:ext cx="3888432" cy="194421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3345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rmation - 1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3200"/>
            <a:ext cx="8208912"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3887862"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467544" y="2780928"/>
            <a:ext cx="3888432" cy="3312368"/>
          </a:xfrm>
        </p:spPr>
        <p:txBody>
          <a:bodyPr>
            <a:normAutofit/>
          </a:bodyPr>
          <a:lstStyle>
            <a:lvl1pPr marL="0" indent="-180000">
              <a:buFont typeface="WordyLight" pitchFamily="2" charset="0"/>
              <a:buChar char="•"/>
              <a:defRPr sz="2400">
                <a:solidFill>
                  <a:schemeClr val="bg1"/>
                </a:solidFill>
              </a:defRPr>
            </a:lvl1pPr>
            <a:lvl2pPr>
              <a:lnSpc>
                <a:spcPts val="2160"/>
              </a:lnSpc>
              <a:buNone/>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42949052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2" name="Title 1"/>
          <p:cNvSpPr>
            <a:spLocks noGrp="1"/>
          </p:cNvSpPr>
          <p:nvPr>
            <p:ph type="title"/>
          </p:nvPr>
        </p:nvSpPr>
        <p:spPr>
          <a:xfrm>
            <a:off x="395536" y="3861048"/>
            <a:ext cx="4824536" cy="1944216"/>
          </a:xfrm>
          <a:prstGeom prst="rect">
            <a:avLst/>
          </a:prstGeom>
        </p:spPr>
        <p:txBody>
          <a:bodyPr anchor="t"/>
          <a:lstStyle>
            <a:lvl1pPr algn="l">
              <a:defRPr sz="4000" b="1" cap="all">
                <a:solidFill>
                  <a:schemeClr val="bg1"/>
                </a:solidFill>
                <a:latin typeface="Verdana" pitchFamily="34" charset="0"/>
                <a:ea typeface="Verdana" pitchFamily="34" charset="0"/>
                <a:cs typeface="Verdana" pitchFamily="34" charset="0"/>
              </a:defRPr>
            </a:lvl1pPr>
          </a:lstStyle>
          <a:p>
            <a:r>
              <a:rPr lang="en-US" smtClean="0"/>
              <a:t>Click to edit Master title style</a:t>
            </a:r>
            <a:endParaRPr lang="en-AU"/>
          </a:p>
        </p:txBody>
      </p:sp>
      <p:sp>
        <p:nvSpPr>
          <p:cNvPr id="3" name="Text Placeholder 2"/>
          <p:cNvSpPr>
            <a:spLocks noGrp="1"/>
          </p:cNvSpPr>
          <p:nvPr>
            <p:ph type="body" idx="1"/>
          </p:nvPr>
        </p:nvSpPr>
        <p:spPr>
          <a:xfrm>
            <a:off x="395536" y="3356992"/>
            <a:ext cx="4857799" cy="401836"/>
          </a:xfrm>
          <a:prstGeom prst="rect">
            <a:avLst/>
          </a:prstGeom>
        </p:spPr>
        <p:txBody>
          <a:bodyPr anchor="b"/>
          <a:lstStyle>
            <a:lvl1pPr marL="0" indent="0">
              <a:buNone/>
              <a:defRPr sz="2000">
                <a:solidFill>
                  <a:schemeClr val="bg1"/>
                </a:solidFill>
                <a:latin typeface="Verdana" pitchFamily="34" charset="0"/>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0"/>
          </p:nvPr>
        </p:nvSpPr>
        <p:spPr>
          <a:xfrm>
            <a:off x="395288" y="5877272"/>
            <a:ext cx="4824412" cy="358775"/>
          </a:xfrm>
          <a:prstGeom prst="rect">
            <a:avLst/>
          </a:prstGeom>
        </p:spPr>
        <p:txBody>
          <a:bodyPr>
            <a:noAutofit/>
          </a:bodyPr>
          <a:lstStyle>
            <a:lvl1pPr marL="0" indent="0">
              <a:buFontTx/>
              <a:buNone/>
              <a:defRPr sz="2000">
                <a:solidFill>
                  <a:schemeClr val="bg1"/>
                </a:solidFill>
                <a:latin typeface="Verdana" pitchFamily="34" charset="0"/>
                <a:ea typeface="Verdana" pitchFamily="34" charset="0"/>
                <a:cs typeface="Verdana" pitchFamily="34" charset="0"/>
              </a:defRPr>
            </a:lvl1pPr>
            <a:lvl2pPr>
              <a:defRPr sz="2000">
                <a:solidFill>
                  <a:schemeClr val="bg1"/>
                </a:solidFill>
                <a:latin typeface="Verdana" pitchFamily="34" charset="0"/>
                <a:ea typeface="Verdana" pitchFamily="34" charset="0"/>
                <a:cs typeface="Verdana" pitchFamily="34" charset="0"/>
              </a:defRPr>
            </a:lvl2pPr>
            <a:lvl3pPr>
              <a:defRPr sz="2000">
                <a:solidFill>
                  <a:schemeClr val="bg1"/>
                </a:solidFill>
                <a:latin typeface="Verdana" pitchFamily="34" charset="0"/>
                <a:ea typeface="Verdana" pitchFamily="34" charset="0"/>
                <a:cs typeface="Verdana" pitchFamily="34" charset="0"/>
              </a:defRPr>
            </a:lvl3pPr>
            <a:lvl4pPr>
              <a:defRPr sz="2000">
                <a:solidFill>
                  <a:schemeClr val="bg1"/>
                </a:solidFill>
                <a:latin typeface="Verdana" pitchFamily="34" charset="0"/>
                <a:ea typeface="Verdana" pitchFamily="34" charset="0"/>
                <a:cs typeface="Verdana" pitchFamily="34" charset="0"/>
              </a:defRPr>
            </a:lvl4pPr>
            <a:lvl5pPr>
              <a:defRPr sz="2000">
                <a:solidFill>
                  <a:schemeClr val="bg1"/>
                </a:solidFill>
                <a:latin typeface="Verdana" pitchFamily="34" charset="0"/>
                <a:ea typeface="Verdana" pitchFamily="34" charset="0"/>
                <a:cs typeface="Verdana" pitchFamily="34" charset="0"/>
              </a:defRPr>
            </a:lvl5pPr>
          </a:lstStyle>
          <a:p>
            <a:pPr lvl="0"/>
            <a:r>
              <a:rPr lang="en-US" dirty="0" smtClean="0"/>
              <a:t>Click to edit Master text styles</a:t>
            </a:r>
          </a:p>
        </p:txBody>
      </p:sp>
    </p:spTree>
    <p:extLst>
      <p:ext uri="{BB962C8B-B14F-4D97-AF65-F5344CB8AC3E}">
        <p14:creationId xmlns:p14="http://schemas.microsoft.com/office/powerpoint/2010/main" val="3682423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210132332"/>
      </p:ext>
    </p:extLst>
  </p:cSld>
  <p:clrMapOvr>
    <a:masterClrMapping/>
  </p:clrMapOvr>
  <p:transition spd="slow">
    <p:check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765710956"/>
      </p:ext>
    </p:extLst>
  </p:cSld>
  <p:clrMapOvr>
    <a:masterClrMapping/>
  </p:clrMapOvr>
  <p:transition spd="slow">
    <p:check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891042765"/>
      </p:ext>
    </p:extLst>
  </p:cSld>
  <p:clrMapOvr>
    <a:masterClrMapping/>
  </p:clrMapOvr>
  <p:transition spd="slow">
    <p:check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02509331"/>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 Main">
    <p:spTree>
      <p:nvGrpSpPr>
        <p:cNvPr id="1" name=""/>
        <p:cNvGrpSpPr/>
        <p:nvPr/>
      </p:nvGrpSpPr>
      <p:grpSpPr>
        <a:xfrm>
          <a:off x="0" y="0"/>
          <a:ext cx="0" cy="0"/>
          <a:chOff x="0" y="0"/>
          <a:chExt cx="0" cy="0"/>
        </a:xfrm>
      </p:grpSpPr>
      <p:sp>
        <p:nvSpPr>
          <p:cNvPr id="6" name="TextBox 5"/>
          <p:cNvSpPr txBox="1"/>
          <p:nvPr userDrawn="1"/>
        </p:nvSpPr>
        <p:spPr>
          <a:xfrm>
            <a:off x="467544" y="404664"/>
            <a:ext cx="4176464" cy="1015663"/>
          </a:xfrm>
          <a:prstGeom prst="rect">
            <a:avLst/>
          </a:prstGeom>
          <a:noFill/>
        </p:spPr>
        <p:txBody>
          <a:bodyPr wrap="square" rtlCol="0">
            <a:spAutoFit/>
          </a:bodyPr>
          <a:lstStyle/>
          <a:p>
            <a:r>
              <a:rPr lang="en-AU" sz="6000" b="1" cap="all" baseline="0" dirty="0" smtClean="0">
                <a:solidFill>
                  <a:schemeClr val="accent1"/>
                </a:solidFill>
                <a:latin typeface="Calibri" pitchFamily="34" charset="0"/>
              </a:rPr>
              <a:t>contents</a:t>
            </a:r>
            <a:endParaRPr lang="en-AU" sz="6000" b="1" cap="all" baseline="0" dirty="0">
              <a:solidFill>
                <a:schemeClr val="accent1"/>
              </a:solidFill>
              <a:latin typeface="Calibri" pitchFamily="34" charset="0"/>
            </a:endParaRPr>
          </a:p>
        </p:txBody>
      </p:sp>
      <p:sp>
        <p:nvSpPr>
          <p:cNvPr id="7" name="Text Placeholder 17"/>
          <p:cNvSpPr>
            <a:spLocks noGrp="1"/>
          </p:cNvSpPr>
          <p:nvPr>
            <p:ph type="body" sz="quarter" idx="15" hasCustomPrompt="1"/>
          </p:nvPr>
        </p:nvSpPr>
        <p:spPr>
          <a:xfrm>
            <a:off x="467544" y="1772816"/>
            <a:ext cx="6984776"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major slide content item</a:t>
            </a:r>
          </a:p>
          <a:p>
            <a:pPr lvl="1"/>
            <a:r>
              <a:rPr lang="en-US" dirty="0" smtClean="0"/>
              <a:t>Click to add minor slide content item</a:t>
            </a:r>
          </a:p>
          <a:p>
            <a:pPr lvl="0"/>
            <a:endParaRPr lang="en-AU" dirty="0"/>
          </a:p>
        </p:txBody>
      </p:sp>
    </p:spTree>
    <p:extLst>
      <p:ext uri="{BB962C8B-B14F-4D97-AF65-F5344CB8AC3E}">
        <p14:creationId xmlns:p14="http://schemas.microsoft.com/office/powerpoint/2010/main" val="127301223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2"/>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169363879"/>
      </p:ext>
    </p:extLst>
  </p:cSld>
  <p:clrMapOvr>
    <a:masterClrMapping/>
  </p:clrMapOvr>
  <p:transition spd="slow">
    <p:check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67439991"/>
      </p:ext>
    </p:extLst>
  </p:cSld>
  <p:clrMapOvr>
    <a:masterClrMapping/>
  </p:clrMapOvr>
  <p:transition spd="slow">
    <p:check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4026358697"/>
      </p:ext>
    </p:extLst>
  </p:cSld>
  <p:clrMapOvr>
    <a:masterClrMapping/>
  </p:clrMapOvr>
  <p:transition spd="slow">
    <p:check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423769573"/>
      </p:ext>
    </p:extLst>
  </p:cSld>
  <p:clrMapOvr>
    <a:masterClrMapping/>
  </p:clrMapOvr>
  <p:transition spd="slow">
    <p:check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922220479"/>
      </p:ext>
    </p:extLst>
  </p:cSld>
  <p:clrMapOvr>
    <a:masterClrMapping/>
  </p:clrMapOvr>
  <p:transition spd="slow">
    <p:check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980793624"/>
      </p:ext>
    </p:extLst>
  </p:cSld>
  <p:clrMapOvr>
    <a:masterClrMapping/>
  </p:clrMapOvr>
  <p:transition spd="slow">
    <p:check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644307867"/>
      </p:ext>
    </p:extLst>
  </p:cSld>
  <p:clrMapOvr>
    <a:masterClrMapping/>
  </p:clrMapOvr>
  <p:transition spd="slow">
    <p:check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1364584391"/>
      </p:ext>
    </p:extLst>
  </p:cSld>
  <p:clrMapOvr>
    <a:masterClrMapping/>
  </p:clrMapOvr>
  <p:transition spd="slow">
    <p:check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026457729"/>
      </p:ext>
    </p:extLst>
  </p:cSld>
  <p:clrMapOvr>
    <a:masterClrMapping/>
  </p:clrMapOvr>
  <p:transition spd="slow">
    <p:check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528203904"/>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 2 column">
    <p:spTree>
      <p:nvGrpSpPr>
        <p:cNvPr id="1" name=""/>
        <p:cNvGrpSpPr/>
        <p:nvPr/>
      </p:nvGrpSpPr>
      <p:grpSpPr>
        <a:xfrm>
          <a:off x="0" y="0"/>
          <a:ext cx="0" cy="0"/>
          <a:chOff x="0" y="0"/>
          <a:chExt cx="0" cy="0"/>
        </a:xfrm>
      </p:grpSpPr>
      <p:sp>
        <p:nvSpPr>
          <p:cNvPr id="6" name="TextBox 5"/>
          <p:cNvSpPr txBox="1"/>
          <p:nvPr userDrawn="1"/>
        </p:nvSpPr>
        <p:spPr>
          <a:xfrm>
            <a:off x="467544" y="404664"/>
            <a:ext cx="4176464" cy="1015663"/>
          </a:xfrm>
          <a:prstGeom prst="rect">
            <a:avLst/>
          </a:prstGeom>
          <a:noFill/>
        </p:spPr>
        <p:txBody>
          <a:bodyPr wrap="square" rtlCol="0">
            <a:spAutoFit/>
          </a:bodyPr>
          <a:lstStyle/>
          <a:p>
            <a:r>
              <a:rPr lang="en-AU" sz="6000" b="1" cap="all" baseline="0" dirty="0" smtClean="0">
                <a:solidFill>
                  <a:schemeClr val="accent1"/>
                </a:solidFill>
                <a:latin typeface="Calibri" pitchFamily="34" charset="0"/>
              </a:rPr>
              <a:t>contents</a:t>
            </a:r>
            <a:endParaRPr lang="en-AU" sz="6000" b="1" cap="all" baseline="0" dirty="0">
              <a:solidFill>
                <a:schemeClr val="accent1"/>
              </a:solidFill>
              <a:latin typeface="Calibri" pitchFamily="34" charset="0"/>
            </a:endParaRPr>
          </a:p>
        </p:txBody>
      </p:sp>
      <p:sp>
        <p:nvSpPr>
          <p:cNvPr id="4" name="Text Placeholder 17"/>
          <p:cNvSpPr>
            <a:spLocks noGrp="1"/>
          </p:cNvSpPr>
          <p:nvPr>
            <p:ph type="body" sz="quarter" idx="15" hasCustomPrompt="1"/>
          </p:nvPr>
        </p:nvSpPr>
        <p:spPr>
          <a:xfrm>
            <a:off x="467544" y="1772816"/>
            <a:ext cx="4104456"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
        <p:nvSpPr>
          <p:cNvPr id="5" name="Text Placeholder 17"/>
          <p:cNvSpPr>
            <a:spLocks noGrp="1"/>
          </p:cNvSpPr>
          <p:nvPr>
            <p:ph type="body" sz="quarter" idx="16" hasCustomPrompt="1"/>
          </p:nvPr>
        </p:nvSpPr>
        <p:spPr>
          <a:xfrm>
            <a:off x="4788024" y="1772816"/>
            <a:ext cx="3960440"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content list</a:t>
            </a:r>
          </a:p>
          <a:p>
            <a:pPr lvl="0"/>
            <a:endParaRPr lang="en-AU" dirty="0"/>
          </a:p>
        </p:txBody>
      </p:sp>
    </p:spTree>
    <p:extLst>
      <p:ext uri="{BB962C8B-B14F-4D97-AF65-F5344CB8AC3E}">
        <p14:creationId xmlns:p14="http://schemas.microsoft.com/office/powerpoint/2010/main" val="19428204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943326803"/>
      </p:ext>
    </p:extLst>
  </p:cSld>
  <p:clrMapOvr>
    <a:masterClrMapping/>
  </p:clrMapOvr>
  <p:transition spd="slow">
    <p:check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77212096"/>
      </p:ext>
    </p:extLst>
  </p:cSld>
  <p:clrMapOvr>
    <a:masterClrMapping/>
  </p:clrMapOvr>
  <p:transition spd="slow">
    <p:check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716262894"/>
      </p:ext>
    </p:extLst>
  </p:cSld>
  <p:clrMapOvr>
    <a:masterClrMapping/>
  </p:clrMapOvr>
  <p:transition spd="slow">
    <p:check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59007252"/>
      </p:ext>
    </p:extLst>
  </p:cSld>
  <p:clrMapOvr>
    <a:masterClrMapping/>
  </p:clrMapOvr>
  <p:transition spd="slow">
    <p:check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967044992"/>
      </p:ext>
    </p:extLst>
  </p:cSld>
  <p:clrMapOvr>
    <a:masterClrMapping/>
  </p:clrMapOvr>
  <p:transition spd="slow">
    <p:check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85413906"/>
      </p:ext>
    </p:extLst>
  </p:cSld>
  <p:clrMapOvr>
    <a:masterClrMapping/>
  </p:clrMapOvr>
  <p:transition spd="slow">
    <p:check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920834751"/>
      </p:ext>
    </p:extLst>
  </p:cSld>
  <p:clrMapOvr>
    <a:masterClrMapping/>
  </p:clrMapOvr>
  <p:transition spd="slow">
    <p:check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069242403"/>
      </p:ext>
    </p:extLst>
  </p:cSld>
  <p:clrMapOvr>
    <a:masterClrMapping/>
  </p:clrMapOvr>
  <p:transition spd="slow">
    <p:check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220342310"/>
      </p:ext>
    </p:extLst>
  </p:cSld>
  <p:clrMapOvr>
    <a:masterClrMapping/>
  </p:clrMapOvr>
  <p:transition spd="slow">
    <p:check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4031139981"/>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79512" y="404664"/>
            <a:ext cx="8784976" cy="1800200"/>
          </a:xfrm>
        </p:spPr>
        <p:txBody>
          <a:bodyPr>
            <a:noAutofit/>
          </a:bodyPr>
          <a:lstStyle>
            <a:lvl1pPr marL="0" indent="0">
              <a:buNone/>
              <a:defRPr sz="7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section title.</a:t>
            </a:r>
          </a:p>
        </p:txBody>
      </p:sp>
      <p:sp>
        <p:nvSpPr>
          <p:cNvPr id="16" name="Text Placeholder 15"/>
          <p:cNvSpPr>
            <a:spLocks noGrp="1"/>
          </p:cNvSpPr>
          <p:nvPr>
            <p:ph type="body" sz="quarter" idx="11" hasCustomPrompt="1"/>
          </p:nvPr>
        </p:nvSpPr>
        <p:spPr>
          <a:xfrm>
            <a:off x="179512" y="2492896"/>
            <a:ext cx="8785101" cy="2447925"/>
          </a:xfrm>
        </p:spPr>
        <p:txBody>
          <a:bodyPr/>
          <a:lstStyle>
            <a:lvl1pPr marL="0" indent="0">
              <a:buNone/>
              <a:defRPr sz="7000" b="1" cap="all" baseline="0">
                <a:solidFill>
                  <a:schemeClr val="accent1"/>
                </a:solidFill>
                <a:latin typeface="Calibri" pitchFamily="34" charset="0"/>
              </a:defRPr>
            </a:lvl1pPr>
          </a:lstStyle>
          <a:p>
            <a:pPr lvl="0"/>
            <a:r>
              <a:rPr lang="en-US" dirty="0" smtClean="0"/>
              <a:t>Click to add headline.</a:t>
            </a:r>
          </a:p>
        </p:txBody>
      </p:sp>
    </p:spTree>
    <p:extLst>
      <p:ext uri="{BB962C8B-B14F-4D97-AF65-F5344CB8AC3E}">
        <p14:creationId xmlns:p14="http://schemas.microsoft.com/office/powerpoint/2010/main" val="187047434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556792"/>
            <a:ext cx="8229600" cy="4176464"/>
          </a:xfrm>
          <a:prstGeom prst="rect">
            <a:avLst/>
          </a:prstGeom>
        </p:spPr>
        <p:txBody>
          <a:bodyPr/>
          <a:lstStyle>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403030734"/>
      </p:ext>
    </p:extLst>
  </p:cSld>
  <p:clrMapOvr>
    <a:masterClrMapping/>
  </p:clrMapOvr>
  <p:transition spd="slow">
    <p:check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250059567"/>
      </p:ext>
    </p:extLst>
  </p:cSld>
  <p:clrMapOvr>
    <a:masterClrMapping/>
  </p:clrMapOvr>
  <p:transition spd="slow">
    <p:check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679604957"/>
      </p:ext>
    </p:extLst>
  </p:cSld>
  <p:clrMapOvr>
    <a:masterClrMapping/>
  </p:clrMapOvr>
  <p:transition spd="slow">
    <p:check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019729240"/>
      </p:ext>
    </p:extLst>
  </p:cSld>
  <p:clrMapOvr>
    <a:masterClrMapping/>
  </p:clrMapOvr>
  <p:transition spd="slow">
    <p:checke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237797067"/>
      </p:ext>
    </p:extLst>
  </p:cSld>
  <p:clrMapOvr>
    <a:masterClrMapping/>
  </p:clrMapOvr>
  <p:transition spd="slow">
    <p:checke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688615312"/>
      </p:ext>
    </p:extLst>
  </p:cSld>
  <p:clrMapOvr>
    <a:masterClrMapping/>
  </p:clrMapOvr>
  <p:transition spd="slow">
    <p:checke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0848"/>
            <a:ext cx="8229600" cy="417646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05735513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 2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4664"/>
            <a:ext cx="8208912" cy="1080120"/>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8208342" cy="648072"/>
          </a:xfrm>
        </p:spPr>
        <p:txBody>
          <a:bodyPr/>
          <a:lstStyle>
            <a:lvl1pPr>
              <a:buNone/>
              <a:defRPr sz="3600" baseline="0">
                <a:solidFill>
                  <a:schemeClr val="bg1"/>
                </a:solidFill>
              </a:defRPr>
            </a:lvl1pPr>
          </a:lstStyle>
          <a:p>
            <a:pPr lvl="0"/>
            <a:r>
              <a:rPr lang="en-US" dirty="0" smtClean="0"/>
              <a:t>Add heading</a:t>
            </a:r>
          </a:p>
        </p:txBody>
      </p:sp>
      <p:sp>
        <p:nvSpPr>
          <p:cNvPr id="20" name="Text Placeholder 17"/>
          <p:cNvSpPr>
            <a:spLocks noGrp="1"/>
          </p:cNvSpPr>
          <p:nvPr>
            <p:ph type="body" sz="quarter" idx="15" hasCustomPrompt="1"/>
          </p:nvPr>
        </p:nvSpPr>
        <p:spPr>
          <a:xfrm>
            <a:off x="467544" y="2780928"/>
            <a:ext cx="3816424"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6" name="Text Placeholder 17"/>
          <p:cNvSpPr>
            <a:spLocks noGrp="1"/>
          </p:cNvSpPr>
          <p:nvPr>
            <p:ph type="body" sz="quarter" idx="16" hasCustomPrompt="1"/>
          </p:nvPr>
        </p:nvSpPr>
        <p:spPr>
          <a:xfrm>
            <a:off x="4788024" y="2780928"/>
            <a:ext cx="3816424"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4093292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with Pictur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3200"/>
            <a:ext cx="8208912"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3887862"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467544" y="2780928"/>
            <a:ext cx="3888432" cy="2160240"/>
          </a:xfrm>
        </p:spPr>
        <p:txBody>
          <a:bodyPr>
            <a:normAutofit/>
          </a:bodyPr>
          <a:lstStyle>
            <a:lvl1pPr marL="0" indent="-180000">
              <a:buFont typeface="WordyLight" pitchFamily="2" charset="0"/>
              <a:buChar char="•"/>
              <a:defRPr sz="2400">
                <a:solidFill>
                  <a:schemeClr val="bg1"/>
                </a:solidFill>
              </a:defRPr>
            </a:lvl1pPr>
            <a:lvl2pPr>
              <a:lnSpc>
                <a:spcPts val="2160"/>
              </a:lnSpc>
              <a:buClr>
                <a:schemeClr val="accent1"/>
              </a:buClr>
              <a:buFont typeface="Symbol" pitchFamily="18" charset="2"/>
              <a:buChar char="-"/>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
        <p:nvSpPr>
          <p:cNvPr id="8" name="Rectangle 7"/>
          <p:cNvSpPr/>
          <p:nvPr userDrawn="1"/>
        </p:nvSpPr>
        <p:spPr>
          <a:xfrm>
            <a:off x="467544" y="4293096"/>
            <a:ext cx="3888432" cy="194421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765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formation - 1 column">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467544" y="403200"/>
            <a:ext cx="8208912" cy="1224136"/>
          </a:xfrm>
        </p:spPr>
        <p:txBody>
          <a:bodyPr/>
          <a:lstStyle>
            <a:lvl1pPr marL="0" indent="0">
              <a:buNone/>
              <a:defRPr sz="6000" b="1" cap="all" baseline="0">
                <a:solidFill>
                  <a:schemeClr val="accent1"/>
                </a:solidFill>
                <a:latin typeface="Calibri" pitchFamily="34" charset="0"/>
              </a:defRPr>
            </a:lvl1pPr>
          </a:lstStyle>
          <a:p>
            <a:pPr lvl="0"/>
            <a:r>
              <a:rPr lang="en-US" dirty="0" smtClean="0"/>
              <a:t>Add headline.</a:t>
            </a:r>
            <a:endParaRPr lang="en-AU" dirty="0"/>
          </a:p>
        </p:txBody>
      </p:sp>
      <p:sp>
        <p:nvSpPr>
          <p:cNvPr id="19" name="Text Placeholder 15"/>
          <p:cNvSpPr>
            <a:spLocks noGrp="1"/>
          </p:cNvSpPr>
          <p:nvPr>
            <p:ph type="body" sz="quarter" idx="14" hasCustomPrompt="1"/>
          </p:nvPr>
        </p:nvSpPr>
        <p:spPr>
          <a:xfrm>
            <a:off x="468114" y="1844824"/>
            <a:ext cx="3887862" cy="648072"/>
          </a:xfrm>
        </p:spPr>
        <p:txBody>
          <a:bodyPr/>
          <a:lstStyle>
            <a:lvl1pPr>
              <a:buNone/>
              <a:defRPr sz="3600" baseline="0">
                <a:solidFill>
                  <a:schemeClr val="bg1"/>
                </a:solidFill>
              </a:defRPr>
            </a:lvl1pPr>
          </a:lstStyle>
          <a:p>
            <a:pPr lvl="0"/>
            <a:r>
              <a:rPr lang="en-US" dirty="0" smtClean="0"/>
              <a:t>Add heading</a:t>
            </a:r>
          </a:p>
        </p:txBody>
      </p:sp>
      <p:sp>
        <p:nvSpPr>
          <p:cNvPr id="6" name="Text Placeholder 17"/>
          <p:cNvSpPr>
            <a:spLocks noGrp="1"/>
          </p:cNvSpPr>
          <p:nvPr>
            <p:ph type="body" sz="quarter" idx="15" hasCustomPrompt="1"/>
          </p:nvPr>
        </p:nvSpPr>
        <p:spPr>
          <a:xfrm>
            <a:off x="467544" y="2780928"/>
            <a:ext cx="3888432" cy="3312368"/>
          </a:xfrm>
        </p:spPr>
        <p:txBody>
          <a:bodyPr>
            <a:normAutofit/>
          </a:bodyPr>
          <a:lstStyle>
            <a:lvl1pPr marL="0" indent="-180000">
              <a:buFont typeface="WordyLight" pitchFamily="2" charset="0"/>
              <a:buChar char="•"/>
              <a:defRPr sz="2400">
                <a:solidFill>
                  <a:schemeClr val="bg1"/>
                </a:solidFill>
              </a:defRPr>
            </a:lvl1pPr>
            <a:lvl2pPr>
              <a:lnSpc>
                <a:spcPts val="2160"/>
              </a:lnSpc>
              <a:buNone/>
              <a:defRPr sz="1800">
                <a:solidFill>
                  <a:schemeClr val="bg1"/>
                </a:solidFill>
              </a:defRPr>
            </a:lvl2pPr>
            <a:lvl3pPr>
              <a:lnSpc>
                <a:spcPts val="2160"/>
              </a:lnSpc>
              <a:defRPr sz="1800">
                <a:solidFill>
                  <a:schemeClr val="bg1"/>
                </a:solidFill>
              </a:defRPr>
            </a:lvl3pPr>
            <a:lvl4pPr>
              <a:lnSpc>
                <a:spcPts val="2160"/>
              </a:lnSpc>
              <a:defRPr sz="1800">
                <a:solidFill>
                  <a:schemeClr val="bg1"/>
                </a:solidFill>
              </a:defRPr>
            </a:lvl4pPr>
            <a:lvl5pPr>
              <a:defRPr sz="2400">
                <a:solidFill>
                  <a:schemeClr val="bg1"/>
                </a:solidFill>
              </a:defRPr>
            </a:lvl5pPr>
          </a:lstStyle>
          <a:p>
            <a:pPr lvl="0"/>
            <a:r>
              <a:rPr lang="en-US" dirty="0" smtClean="0"/>
              <a:t>Click to add content</a:t>
            </a:r>
          </a:p>
        </p:txBody>
      </p:sp>
    </p:spTree>
    <p:extLst>
      <p:ext uri="{BB962C8B-B14F-4D97-AF65-F5344CB8AC3E}">
        <p14:creationId xmlns:p14="http://schemas.microsoft.com/office/powerpoint/2010/main" val="6924912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79512" y="404664"/>
            <a:ext cx="8784976" cy="4752528"/>
          </a:xfrm>
        </p:spPr>
        <p:txBody>
          <a:bodyPr>
            <a:noAutofit/>
          </a:bodyPr>
          <a:lstStyle>
            <a:lvl1pPr marL="0" indent="0">
              <a:buNone/>
              <a:defRPr sz="11000" b="1" cap="all" baseline="0">
                <a:solidFill>
                  <a:schemeClr val="accent1"/>
                </a:solidFill>
                <a:latin typeface="Calibri" pitchFamily="34" charset="0"/>
              </a:defRPr>
            </a:lvl1pPr>
            <a:lvl2pPr indent="0">
              <a:buNone/>
              <a:defRPr sz="7000" cap="all" baseline="0">
                <a:solidFill>
                  <a:schemeClr val="accent1"/>
                </a:solidFill>
                <a:latin typeface="WordyBlack" pitchFamily="2" charset="0"/>
              </a:defRPr>
            </a:lvl2pPr>
            <a:lvl3pPr indent="0">
              <a:buNone/>
              <a:defRPr sz="7000" cap="all" baseline="0">
                <a:solidFill>
                  <a:schemeClr val="accent1"/>
                </a:solidFill>
                <a:latin typeface="WordyBlack" pitchFamily="2" charset="0"/>
              </a:defRPr>
            </a:lvl3pPr>
            <a:lvl4pPr indent="0">
              <a:buNone/>
              <a:defRPr sz="7000" cap="all" baseline="0">
                <a:solidFill>
                  <a:schemeClr val="accent1"/>
                </a:solidFill>
                <a:latin typeface="WordyBlack" pitchFamily="2" charset="0"/>
              </a:defRPr>
            </a:lvl4pPr>
            <a:lvl5pPr indent="0">
              <a:buNone/>
              <a:defRPr sz="7000" cap="all" baseline="0">
                <a:solidFill>
                  <a:schemeClr val="accent1"/>
                </a:solidFill>
                <a:latin typeface="WordyBlack" pitchFamily="2" charset="0"/>
              </a:defRPr>
            </a:lvl5pPr>
          </a:lstStyle>
          <a:p>
            <a:pPr lvl="0"/>
            <a:r>
              <a:rPr lang="en-US" dirty="0" smtClean="0"/>
              <a:t>Click to add cover title.</a:t>
            </a:r>
          </a:p>
        </p:txBody>
      </p:sp>
    </p:spTree>
    <p:extLst>
      <p:ext uri="{BB962C8B-B14F-4D97-AF65-F5344CB8AC3E}">
        <p14:creationId xmlns:p14="http://schemas.microsoft.com/office/powerpoint/2010/main" val="29384424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 Main">
    <p:spTree>
      <p:nvGrpSpPr>
        <p:cNvPr id="1" name=""/>
        <p:cNvGrpSpPr/>
        <p:nvPr/>
      </p:nvGrpSpPr>
      <p:grpSpPr>
        <a:xfrm>
          <a:off x="0" y="0"/>
          <a:ext cx="0" cy="0"/>
          <a:chOff x="0" y="0"/>
          <a:chExt cx="0" cy="0"/>
        </a:xfrm>
      </p:grpSpPr>
      <p:sp>
        <p:nvSpPr>
          <p:cNvPr id="6" name="TextBox 5"/>
          <p:cNvSpPr txBox="1"/>
          <p:nvPr userDrawn="1"/>
        </p:nvSpPr>
        <p:spPr>
          <a:xfrm>
            <a:off x="467544" y="404664"/>
            <a:ext cx="4176464" cy="1015663"/>
          </a:xfrm>
          <a:prstGeom prst="rect">
            <a:avLst/>
          </a:prstGeom>
          <a:noFill/>
        </p:spPr>
        <p:txBody>
          <a:bodyPr wrap="square" rtlCol="0">
            <a:spAutoFit/>
          </a:bodyPr>
          <a:lstStyle/>
          <a:p>
            <a:r>
              <a:rPr lang="en-AU" sz="6000" b="1" cap="all" baseline="0" dirty="0" smtClean="0">
                <a:solidFill>
                  <a:schemeClr val="accent1"/>
                </a:solidFill>
                <a:latin typeface="Calibri" pitchFamily="34" charset="0"/>
              </a:rPr>
              <a:t>contents</a:t>
            </a:r>
            <a:endParaRPr lang="en-AU" sz="6000" b="1" cap="all" baseline="0" dirty="0">
              <a:solidFill>
                <a:schemeClr val="accent1"/>
              </a:solidFill>
              <a:latin typeface="Calibri" pitchFamily="34" charset="0"/>
            </a:endParaRPr>
          </a:p>
        </p:txBody>
      </p:sp>
      <p:sp>
        <p:nvSpPr>
          <p:cNvPr id="7" name="Text Placeholder 17"/>
          <p:cNvSpPr>
            <a:spLocks noGrp="1"/>
          </p:cNvSpPr>
          <p:nvPr>
            <p:ph type="body" sz="quarter" idx="15" hasCustomPrompt="1"/>
          </p:nvPr>
        </p:nvSpPr>
        <p:spPr>
          <a:xfrm>
            <a:off x="467544" y="1772816"/>
            <a:ext cx="6984776" cy="3168352"/>
          </a:xfrm>
        </p:spPr>
        <p:txBody>
          <a:bodyPr>
            <a:normAutofit/>
          </a:bodyPr>
          <a:lstStyle>
            <a:lvl1pPr marL="180000" indent="-180000">
              <a:lnSpc>
                <a:spcPts val="3840"/>
              </a:lnSpc>
              <a:buClr>
                <a:schemeClr val="accent1"/>
              </a:buClr>
              <a:buFont typeface="WordyLight" pitchFamily="2" charset="0"/>
              <a:buChar char="•"/>
              <a:defRPr sz="3200" baseline="0">
                <a:solidFill>
                  <a:schemeClr val="bg1"/>
                </a:solidFill>
              </a:defRPr>
            </a:lvl1pPr>
            <a:lvl2pPr>
              <a:defRPr sz="2400" baseline="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smtClean="0"/>
              <a:t>Click to add major slide content item</a:t>
            </a:r>
          </a:p>
          <a:p>
            <a:pPr lvl="1"/>
            <a:r>
              <a:rPr lang="en-US" dirty="0" smtClean="0"/>
              <a:t>Click to add minor slide content item</a:t>
            </a:r>
          </a:p>
          <a:p>
            <a:pPr lvl="0"/>
            <a:endParaRPr lang="en-AU" dirty="0"/>
          </a:p>
        </p:txBody>
      </p:sp>
    </p:spTree>
    <p:extLst>
      <p:ext uri="{BB962C8B-B14F-4D97-AF65-F5344CB8AC3E}">
        <p14:creationId xmlns:p14="http://schemas.microsoft.com/office/powerpoint/2010/main" val="39936452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41"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theme" Target="../theme/theme2.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68DA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TextBox 5"/>
          <p:cNvSpPr txBox="1"/>
          <p:nvPr/>
        </p:nvSpPr>
        <p:spPr>
          <a:xfrm>
            <a:off x="179512" y="6536377"/>
            <a:ext cx="5040560" cy="276999"/>
          </a:xfrm>
          <a:prstGeom prst="rect">
            <a:avLst/>
          </a:prstGeom>
          <a:noFill/>
        </p:spPr>
        <p:txBody>
          <a:bodyPr wrap="square" rtlCol="0">
            <a:spAutoFit/>
          </a:bodyPr>
          <a:lstStyle/>
          <a:p>
            <a:r>
              <a:rPr lang="en-US" sz="600" kern="1200" dirty="0" smtClean="0">
                <a:solidFill>
                  <a:schemeClr val="bg1"/>
                </a:solidFill>
                <a:latin typeface="+mn-lt"/>
                <a:ea typeface="+mn-ea"/>
                <a:cs typeface="+mn-cs"/>
              </a:rPr>
              <a:t>Melbourne Institute of Business and Technology Pty Ltd trading as Deakin College</a:t>
            </a:r>
            <a:br>
              <a:rPr lang="en-US" sz="600" kern="1200" dirty="0" smtClean="0">
                <a:solidFill>
                  <a:schemeClr val="bg1"/>
                </a:solidFill>
                <a:latin typeface="+mn-lt"/>
                <a:ea typeface="+mn-ea"/>
                <a:cs typeface="+mn-cs"/>
              </a:rPr>
            </a:br>
            <a:r>
              <a:rPr lang="en-US" sz="600" kern="1200" dirty="0" smtClean="0">
                <a:solidFill>
                  <a:schemeClr val="bg1"/>
                </a:solidFill>
                <a:latin typeface="+mn-lt"/>
                <a:ea typeface="+mn-ea"/>
                <a:cs typeface="+mn-cs"/>
              </a:rPr>
              <a:t>CRICOS Provider Codes: Deakin College 01590J, Deakin University 00113B</a:t>
            </a:r>
            <a:endParaRPr lang="en-AU" sz="600" dirty="0">
              <a:solidFill>
                <a:schemeClr val="bg1"/>
              </a:solidFill>
              <a:latin typeface="Calibri" pitchFamily="34" charset="0"/>
            </a:endParaRPr>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958000" y="5508000"/>
            <a:ext cx="3312368" cy="1496084"/>
          </a:xfrm>
          <a:prstGeom prst="rect">
            <a:avLst/>
          </a:prstGeom>
        </p:spPr>
      </p:pic>
    </p:spTree>
    <p:extLst>
      <p:ext uri="{BB962C8B-B14F-4D97-AF65-F5344CB8AC3E}">
        <p14:creationId xmlns:p14="http://schemas.microsoft.com/office/powerpoint/2010/main" val="243774442"/>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Lst>
  <p:timing>
    <p:tnLst>
      <p:par>
        <p:cTn id="1" dur="indefinite" restart="never" nodeType="tmRoot"/>
      </p:par>
    </p:tnLst>
  </p:timing>
  <p:txStyles>
    <p:titleStyle>
      <a:lvl1pPr algn="l" defTabSz="914400" rtl="0" eaLnBrk="1" latinLnBrk="0" hangingPunct="1">
        <a:spcBef>
          <a:spcPct val="0"/>
        </a:spcBef>
        <a:buNone/>
        <a:defRPr sz="4400" b="1" kern="1200" cap="all" baseline="0">
          <a:solidFill>
            <a:schemeClr val="bg1"/>
          </a:solidFill>
          <a:latin typeface="Calibri" pitchFamily="34" charset="0"/>
          <a:ea typeface="+mj-ea"/>
          <a:cs typeface="+mj-cs"/>
        </a:defRPr>
      </a:lvl1pPr>
    </p:titleStyle>
    <p:bodyStyle>
      <a:lvl1pPr marL="180000" indent="-180000" algn="l" defTabSz="914400" rtl="0" eaLnBrk="1" latinLnBrk="0" hangingPunct="1">
        <a:spcBef>
          <a:spcPct val="20000"/>
        </a:spcBef>
        <a:buFont typeface="WordyLight" pitchFamily="2" charset="0"/>
        <a:buChar char="•"/>
        <a:defRPr sz="2400" kern="1200">
          <a:solidFill>
            <a:schemeClr val="bg1"/>
          </a:solidFill>
          <a:latin typeface="Calibri" pitchFamily="34" charset="0"/>
          <a:ea typeface="+mn-ea"/>
          <a:cs typeface="+mn-cs"/>
        </a:defRPr>
      </a:lvl1pPr>
      <a:lvl2pPr marL="360000" indent="-180000" algn="l" defTabSz="914400" rtl="0" eaLnBrk="1" latinLnBrk="0" hangingPunct="1">
        <a:lnSpc>
          <a:spcPts val="3360"/>
        </a:lnSpc>
        <a:spcBef>
          <a:spcPct val="20000"/>
        </a:spcBef>
        <a:buFont typeface="Arial" pitchFamily="34" charset="0"/>
        <a:buChar char="–"/>
        <a:defRPr sz="2400" kern="1200">
          <a:solidFill>
            <a:schemeClr val="bg1"/>
          </a:solidFill>
          <a:latin typeface="Calibri" pitchFamily="34" charset="0"/>
          <a:ea typeface="+mn-ea"/>
          <a:cs typeface="+mn-cs"/>
        </a:defRPr>
      </a:lvl2pPr>
      <a:lvl3pPr marL="540000" indent="-180000" algn="l" defTabSz="914400" rtl="0" eaLnBrk="1" latinLnBrk="0" hangingPunct="1">
        <a:lnSpc>
          <a:spcPts val="2880"/>
        </a:lnSpc>
        <a:spcBef>
          <a:spcPct val="20000"/>
        </a:spcBef>
        <a:buFont typeface="WordyLight" pitchFamily="2" charset="0"/>
        <a:buChar char="•"/>
        <a:defRPr sz="2400" kern="1200">
          <a:solidFill>
            <a:schemeClr val="bg1"/>
          </a:solidFill>
          <a:latin typeface="Calibri" pitchFamily="34" charset="0"/>
          <a:ea typeface="+mn-ea"/>
          <a:cs typeface="+mn-cs"/>
        </a:defRPr>
      </a:lvl3pPr>
      <a:lvl4pPr marL="720000" indent="-180000" algn="l" defTabSz="914400" rtl="0" eaLnBrk="1" latinLnBrk="0" hangingPunct="1">
        <a:lnSpc>
          <a:spcPts val="2400"/>
        </a:lnSpc>
        <a:spcBef>
          <a:spcPct val="20000"/>
        </a:spcBef>
        <a:buFont typeface="Arial" pitchFamily="34" charset="0"/>
        <a:buChar char="–"/>
        <a:defRPr sz="2400" kern="1200">
          <a:solidFill>
            <a:schemeClr val="bg1"/>
          </a:solidFill>
          <a:latin typeface="Calibri" pitchFamily="34" charset="0"/>
          <a:ea typeface="+mn-ea"/>
          <a:cs typeface="+mn-cs"/>
        </a:defRPr>
      </a:lvl4pPr>
      <a:lvl5pPr marL="900000" indent="-180000" algn="l" defTabSz="914400" rtl="0" eaLnBrk="1" latinLnBrk="0" hangingPunct="1">
        <a:lnSpc>
          <a:spcPts val="2400"/>
        </a:lnSpc>
        <a:spcBef>
          <a:spcPct val="20000"/>
        </a:spcBef>
        <a:buFont typeface="WordyLight" pitchFamily="2" charset="0"/>
        <a:buChar char="•"/>
        <a:defRPr sz="2400" kern="1200">
          <a:solidFill>
            <a:schemeClr val="bg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68DA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6" name="TextBox 5"/>
          <p:cNvSpPr txBox="1"/>
          <p:nvPr/>
        </p:nvSpPr>
        <p:spPr>
          <a:xfrm>
            <a:off x="179512" y="6536377"/>
            <a:ext cx="5040560" cy="276999"/>
          </a:xfrm>
          <a:prstGeom prst="rect">
            <a:avLst/>
          </a:prstGeom>
          <a:noFill/>
        </p:spPr>
        <p:txBody>
          <a:bodyPr wrap="square" rtlCol="0">
            <a:spAutoFit/>
          </a:bodyPr>
          <a:lstStyle/>
          <a:p>
            <a:r>
              <a:rPr lang="en-US" sz="600" kern="1200" dirty="0" smtClean="0">
                <a:solidFill>
                  <a:schemeClr val="bg1"/>
                </a:solidFill>
                <a:latin typeface="+mn-lt"/>
                <a:ea typeface="+mn-ea"/>
                <a:cs typeface="+mn-cs"/>
              </a:rPr>
              <a:t>Melbourne Institute of Business and Technology Pty Ltd trading as Deakin College</a:t>
            </a:r>
            <a:br>
              <a:rPr lang="en-US" sz="600" kern="1200" dirty="0" smtClean="0">
                <a:solidFill>
                  <a:schemeClr val="bg1"/>
                </a:solidFill>
                <a:latin typeface="+mn-lt"/>
                <a:ea typeface="+mn-ea"/>
                <a:cs typeface="+mn-cs"/>
              </a:rPr>
            </a:br>
            <a:r>
              <a:rPr lang="en-US" sz="600" kern="1200" dirty="0" smtClean="0">
                <a:solidFill>
                  <a:schemeClr val="bg1"/>
                </a:solidFill>
                <a:latin typeface="+mn-lt"/>
                <a:ea typeface="+mn-ea"/>
                <a:cs typeface="+mn-cs"/>
              </a:rPr>
              <a:t>CRICOS Provider Codes: Deakin College 01590J, Deakin University 00113B</a:t>
            </a:r>
            <a:endParaRPr lang="en-AU" sz="600" dirty="0">
              <a:solidFill>
                <a:schemeClr val="bg1"/>
              </a:solidFill>
              <a:latin typeface="Calibri" pitchFamily="34" charset="0"/>
            </a:endParaRPr>
          </a:p>
        </p:txBody>
      </p:sp>
      <p:pic>
        <p:nvPicPr>
          <p:cNvPr id="7" name="Picture 6"/>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5958000" y="5508000"/>
            <a:ext cx="3312368" cy="1496084"/>
          </a:xfrm>
          <a:prstGeom prst="rect">
            <a:avLst/>
          </a:prstGeom>
        </p:spPr>
      </p:pic>
    </p:spTree>
    <p:extLst>
      <p:ext uri="{BB962C8B-B14F-4D97-AF65-F5344CB8AC3E}">
        <p14:creationId xmlns:p14="http://schemas.microsoft.com/office/powerpoint/2010/main" val="162923950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 id="2147483871" r:id="rId24"/>
    <p:sldLayoutId id="2147483872" r:id="rId25"/>
    <p:sldLayoutId id="2147483873" r:id="rId26"/>
    <p:sldLayoutId id="2147483874" r:id="rId27"/>
    <p:sldLayoutId id="2147483875" r:id="rId28"/>
    <p:sldLayoutId id="2147483876" r:id="rId29"/>
    <p:sldLayoutId id="2147483877" r:id="rId30"/>
    <p:sldLayoutId id="2147483878" r:id="rId31"/>
    <p:sldLayoutId id="2147483879" r:id="rId32"/>
    <p:sldLayoutId id="2147483880" r:id="rId33"/>
    <p:sldLayoutId id="2147483881" r:id="rId34"/>
    <p:sldLayoutId id="2147483882" r:id="rId35"/>
    <p:sldLayoutId id="2147483883" r:id="rId36"/>
    <p:sldLayoutId id="2147483884" r:id="rId37"/>
    <p:sldLayoutId id="2147483885" r:id="rId38"/>
    <p:sldLayoutId id="2147483886" r:id="rId39"/>
  </p:sldLayoutIdLst>
  <p:timing>
    <p:tnLst>
      <p:par>
        <p:cTn id="1" dur="indefinite" restart="never" nodeType="tmRoot"/>
      </p:par>
    </p:tnLst>
  </p:timing>
  <p:txStyles>
    <p:titleStyle>
      <a:lvl1pPr algn="l" defTabSz="914400" rtl="0" eaLnBrk="1" latinLnBrk="0" hangingPunct="1">
        <a:spcBef>
          <a:spcPct val="0"/>
        </a:spcBef>
        <a:buNone/>
        <a:defRPr sz="4400" b="1" kern="1200" cap="all" baseline="0">
          <a:solidFill>
            <a:schemeClr val="bg1"/>
          </a:solidFill>
          <a:latin typeface="Calibri" pitchFamily="34" charset="0"/>
          <a:ea typeface="+mj-ea"/>
          <a:cs typeface="+mj-cs"/>
        </a:defRPr>
      </a:lvl1pPr>
    </p:titleStyle>
    <p:bodyStyle>
      <a:lvl1pPr marL="180000" indent="-180000" algn="l" defTabSz="914400" rtl="0" eaLnBrk="1" latinLnBrk="0" hangingPunct="1">
        <a:spcBef>
          <a:spcPct val="20000"/>
        </a:spcBef>
        <a:buFont typeface="WordyLight" pitchFamily="2" charset="0"/>
        <a:buChar char="•"/>
        <a:defRPr sz="2400" kern="1200">
          <a:solidFill>
            <a:schemeClr val="bg1"/>
          </a:solidFill>
          <a:latin typeface="Calibri" pitchFamily="34" charset="0"/>
          <a:ea typeface="+mn-ea"/>
          <a:cs typeface="+mn-cs"/>
        </a:defRPr>
      </a:lvl1pPr>
      <a:lvl2pPr marL="360000" indent="-180000" algn="l" defTabSz="914400" rtl="0" eaLnBrk="1" latinLnBrk="0" hangingPunct="1">
        <a:lnSpc>
          <a:spcPts val="3360"/>
        </a:lnSpc>
        <a:spcBef>
          <a:spcPct val="20000"/>
        </a:spcBef>
        <a:buFont typeface="Arial" pitchFamily="34" charset="0"/>
        <a:buChar char="–"/>
        <a:defRPr sz="2400" kern="1200">
          <a:solidFill>
            <a:schemeClr val="bg1"/>
          </a:solidFill>
          <a:latin typeface="Calibri" pitchFamily="34" charset="0"/>
          <a:ea typeface="+mn-ea"/>
          <a:cs typeface="+mn-cs"/>
        </a:defRPr>
      </a:lvl2pPr>
      <a:lvl3pPr marL="540000" indent="-180000" algn="l" defTabSz="914400" rtl="0" eaLnBrk="1" latinLnBrk="0" hangingPunct="1">
        <a:lnSpc>
          <a:spcPts val="2880"/>
        </a:lnSpc>
        <a:spcBef>
          <a:spcPct val="20000"/>
        </a:spcBef>
        <a:buFont typeface="WordyLight" pitchFamily="2" charset="0"/>
        <a:buChar char="•"/>
        <a:defRPr sz="2400" kern="1200">
          <a:solidFill>
            <a:schemeClr val="bg1"/>
          </a:solidFill>
          <a:latin typeface="Calibri" pitchFamily="34" charset="0"/>
          <a:ea typeface="+mn-ea"/>
          <a:cs typeface="+mn-cs"/>
        </a:defRPr>
      </a:lvl3pPr>
      <a:lvl4pPr marL="720000" indent="-180000" algn="l" defTabSz="914400" rtl="0" eaLnBrk="1" latinLnBrk="0" hangingPunct="1">
        <a:lnSpc>
          <a:spcPts val="2400"/>
        </a:lnSpc>
        <a:spcBef>
          <a:spcPct val="20000"/>
        </a:spcBef>
        <a:buFont typeface="Arial" pitchFamily="34" charset="0"/>
        <a:buChar char="–"/>
        <a:defRPr sz="2400" kern="1200">
          <a:solidFill>
            <a:schemeClr val="bg1"/>
          </a:solidFill>
          <a:latin typeface="Calibri" pitchFamily="34" charset="0"/>
          <a:ea typeface="+mn-ea"/>
          <a:cs typeface="+mn-cs"/>
        </a:defRPr>
      </a:lvl4pPr>
      <a:lvl5pPr marL="900000" indent="-180000" algn="l" defTabSz="914400" rtl="0" eaLnBrk="1" latinLnBrk="0" hangingPunct="1">
        <a:lnSpc>
          <a:spcPts val="2400"/>
        </a:lnSpc>
        <a:spcBef>
          <a:spcPct val="20000"/>
        </a:spcBef>
        <a:buFont typeface="WordyLight" pitchFamily="2" charset="0"/>
        <a:buChar char="•"/>
        <a:defRPr sz="2400" kern="1200">
          <a:solidFill>
            <a:schemeClr val="bg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wmf"/><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hyperlink" Target="http://www.deakin.edu.au/" TargetMode="External"/><Relationship Id="rId1" Type="http://schemas.openxmlformats.org/officeDocument/2006/relationships/slideLayout" Target="../slideLayouts/slideLayout39.xml"/><Relationship Id="rId4" Type="http://schemas.openxmlformats.org/officeDocument/2006/relationships/hyperlink" Target="http://www.whitehous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9552" y="1484784"/>
            <a:ext cx="7772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cap="all" baseline="0">
                <a:solidFill>
                  <a:schemeClr val="bg1"/>
                </a:solidFill>
                <a:latin typeface="Verdana" pitchFamily="34" charset="0"/>
                <a:ea typeface="Verdana" pitchFamily="34" charset="0"/>
                <a:cs typeface="Verdana" pitchFamily="34" charset="0"/>
              </a:defRPr>
            </a:lvl1pPr>
          </a:lstStyle>
          <a:p>
            <a:pPr algn="ctr"/>
            <a:r>
              <a:rPr lang="en-US" altLang="en-US" sz="4400" dirty="0" smtClean="0">
                <a:latin typeface="Arial" panose="020B0604020202020204" pitchFamily="34" charset="0"/>
              </a:rPr>
              <a:t>Week 1</a:t>
            </a:r>
          </a:p>
        </p:txBody>
      </p:sp>
      <p:sp>
        <p:nvSpPr>
          <p:cNvPr id="4" name="Rectangle 3"/>
          <p:cNvSpPr txBox="1">
            <a:spLocks noChangeArrowheads="1"/>
          </p:cNvSpPr>
          <p:nvPr/>
        </p:nvSpPr>
        <p:spPr>
          <a:xfrm>
            <a:off x="402950" y="2221763"/>
            <a:ext cx="8561538" cy="175260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WordyLight" pitchFamily="2" charset="0"/>
              <a:buNone/>
              <a:defRPr sz="2000" kern="1200">
                <a:solidFill>
                  <a:schemeClr val="bg1"/>
                </a:solidFill>
                <a:latin typeface="Verdana" pitchFamily="34" charset="0"/>
                <a:ea typeface="Verdana" pitchFamily="34" charset="0"/>
                <a:cs typeface="Verdana" pitchFamily="34" charset="0"/>
              </a:defRPr>
            </a:lvl1pPr>
            <a:lvl2pPr marL="457200" indent="0" algn="l" defTabSz="914400" rtl="0" eaLnBrk="1" latinLnBrk="0" hangingPunct="1">
              <a:lnSpc>
                <a:spcPts val="3360"/>
              </a:lnSpc>
              <a:spcBef>
                <a:spcPct val="20000"/>
              </a:spcBef>
              <a:buFont typeface="Arial" pitchFamily="34" charset="0"/>
              <a:buNone/>
              <a:defRPr sz="1800" kern="1200">
                <a:solidFill>
                  <a:schemeClr val="tx1">
                    <a:tint val="75000"/>
                  </a:schemeClr>
                </a:solidFill>
                <a:latin typeface="Calibri" pitchFamily="34" charset="0"/>
                <a:ea typeface="+mn-ea"/>
                <a:cs typeface="+mn-cs"/>
              </a:defRPr>
            </a:lvl2pPr>
            <a:lvl3pPr marL="914400" indent="0" algn="l" defTabSz="914400" rtl="0" eaLnBrk="1" latinLnBrk="0" hangingPunct="1">
              <a:lnSpc>
                <a:spcPts val="2880"/>
              </a:lnSpc>
              <a:spcBef>
                <a:spcPct val="20000"/>
              </a:spcBef>
              <a:buFont typeface="WordyLight" pitchFamily="2" charset="0"/>
              <a:buNone/>
              <a:defRPr sz="1600" kern="1200">
                <a:solidFill>
                  <a:schemeClr val="tx1">
                    <a:tint val="75000"/>
                  </a:schemeClr>
                </a:solidFill>
                <a:latin typeface="Calibri" pitchFamily="34" charset="0"/>
                <a:ea typeface="+mn-ea"/>
                <a:cs typeface="+mn-cs"/>
              </a:defRPr>
            </a:lvl3pPr>
            <a:lvl4pPr marL="1371600" indent="0" algn="l" defTabSz="914400" rtl="0" eaLnBrk="1" latinLnBrk="0" hangingPunct="1">
              <a:lnSpc>
                <a:spcPts val="2400"/>
              </a:lnSpc>
              <a:spcBef>
                <a:spcPct val="20000"/>
              </a:spcBef>
              <a:buFont typeface="Arial" pitchFamily="34" charset="0"/>
              <a:buNone/>
              <a:defRPr sz="1400" kern="1200">
                <a:solidFill>
                  <a:schemeClr val="tx1">
                    <a:tint val="75000"/>
                  </a:schemeClr>
                </a:solidFill>
                <a:latin typeface="Calibri" pitchFamily="34" charset="0"/>
                <a:ea typeface="+mn-ea"/>
                <a:cs typeface="+mn-cs"/>
              </a:defRPr>
            </a:lvl4pPr>
            <a:lvl5pPr marL="1828800" indent="0" algn="l" defTabSz="914400" rtl="0" eaLnBrk="1" latinLnBrk="0" hangingPunct="1">
              <a:lnSpc>
                <a:spcPts val="2400"/>
              </a:lnSpc>
              <a:spcBef>
                <a:spcPct val="20000"/>
              </a:spcBef>
              <a:buFont typeface="WordyLight" pitchFamily="2" charset="0"/>
              <a:buNone/>
              <a:defRPr sz="1400" kern="1200">
                <a:solidFill>
                  <a:schemeClr val="tx1">
                    <a:tint val="75000"/>
                  </a:schemeClr>
                </a:solidFill>
                <a:latin typeface="Calibri" pitchFamily="34" charset="0"/>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AU" sz="3600" dirty="0"/>
              <a:t>Introduction to </a:t>
            </a:r>
            <a:r>
              <a:rPr lang="en-AU" sz="3600" dirty="0" smtClean="0"/>
              <a:t>Web </a:t>
            </a:r>
            <a:r>
              <a:rPr lang="en-AU" sz="3600" dirty="0"/>
              <a:t>Development</a:t>
            </a:r>
            <a:endParaRPr lang="en-AU" altLang="en-US" sz="3600" dirty="0" smtClean="0">
              <a:latin typeface="Arial" panose="020B0604020202020204" pitchFamily="34" charset="0"/>
            </a:endParaRPr>
          </a:p>
        </p:txBody>
      </p:sp>
    </p:spTree>
    <p:extLst>
      <p:ext uri="{BB962C8B-B14F-4D97-AF65-F5344CB8AC3E}">
        <p14:creationId xmlns:p14="http://schemas.microsoft.com/office/powerpoint/2010/main" val="192130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395536" y="1124744"/>
            <a:ext cx="8229600" cy="4176464"/>
          </a:xfrm>
        </p:spPr>
        <p:txBody>
          <a:bodyPr>
            <a:normAutofit/>
          </a:bodyPr>
          <a:lstStyle/>
          <a:p>
            <a:pPr marL="0" indent="0" eaLnBrk="1" hangingPunct="1">
              <a:buNone/>
            </a:pPr>
            <a:r>
              <a:rPr lang="en-AU" altLang="en-US" dirty="0" smtClean="0"/>
              <a:t>Terminology</a:t>
            </a:r>
          </a:p>
          <a:p>
            <a:pPr lvl="1" eaLnBrk="1" hangingPunct="1"/>
            <a:r>
              <a:rPr lang="en-AU" altLang="en-US" dirty="0" smtClean="0"/>
              <a:t>Internet:</a:t>
            </a:r>
          </a:p>
          <a:p>
            <a:pPr lvl="2" eaLnBrk="1" hangingPunct="1"/>
            <a:r>
              <a:rPr lang="en-US" altLang="en-US" i="1" dirty="0" smtClean="0"/>
              <a:t>An</a:t>
            </a:r>
            <a:r>
              <a:rPr lang="en-US" altLang="en-US" dirty="0" smtClean="0"/>
              <a:t> internet is a collection of Local Area Networks (LANs) connected by Wide Area Networks (WANs), or a collection of interconnected networks.</a:t>
            </a:r>
          </a:p>
          <a:p>
            <a:pPr lvl="2" eaLnBrk="1" hangingPunct="1"/>
            <a:r>
              <a:rPr lang="en-US" altLang="en-US" b="1" i="1" dirty="0" smtClean="0"/>
              <a:t>“The”</a:t>
            </a:r>
            <a:r>
              <a:rPr lang="en-US" altLang="en-US" dirty="0" smtClean="0"/>
              <a:t> </a:t>
            </a:r>
            <a:r>
              <a:rPr lang="en-US" altLang="en-US" b="1" i="1" dirty="0" smtClean="0"/>
              <a:t>Internet</a:t>
            </a:r>
            <a:r>
              <a:rPr lang="en-US" altLang="en-US" dirty="0" smtClean="0"/>
              <a:t> means a specific worldwide internet which provides a communication infrastructure, connecting universities, government offices, companies and private individuals, for reliably transferring data between computers world wide.</a:t>
            </a:r>
            <a:endParaRPr lang="en-AU" altLang="en-US" dirty="0" smtClean="0"/>
          </a:p>
          <a:p>
            <a:pPr lvl="2" eaLnBrk="1" hangingPunct="1"/>
            <a:endParaRPr lang="en-AU" altLang="en-US" dirty="0" smtClean="0"/>
          </a:p>
        </p:txBody>
      </p:sp>
    </p:spTree>
    <p:extLst>
      <p:ext uri="{BB962C8B-B14F-4D97-AF65-F5344CB8AC3E}">
        <p14:creationId xmlns:p14="http://schemas.microsoft.com/office/powerpoint/2010/main" val="386561830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323528" y="1052736"/>
            <a:ext cx="8229600" cy="4176464"/>
          </a:xfrm>
        </p:spPr>
        <p:txBody>
          <a:bodyPr/>
          <a:lstStyle/>
          <a:p>
            <a:pPr marL="0" indent="0" eaLnBrk="1" hangingPunct="1">
              <a:buNone/>
            </a:pPr>
            <a:r>
              <a:rPr lang="en-AU" altLang="en-US" dirty="0" smtClean="0"/>
              <a:t>Terminology</a:t>
            </a:r>
          </a:p>
          <a:p>
            <a:pPr lvl="1" eaLnBrk="1" hangingPunct="1"/>
            <a:r>
              <a:rPr lang="en-AU" altLang="en-US" sz="2400" dirty="0" smtClean="0"/>
              <a:t>World Wide Web (WWW):</a:t>
            </a:r>
          </a:p>
          <a:p>
            <a:pPr lvl="2" eaLnBrk="1" hangingPunct="1"/>
            <a:r>
              <a:rPr lang="en-US" altLang="en-US" sz="2000" dirty="0" smtClean="0"/>
              <a:t>An architectural framework for accessing </a:t>
            </a:r>
            <a:r>
              <a:rPr lang="en-US" altLang="en-US" sz="2000" i="1" dirty="0" smtClean="0"/>
              <a:t>hyperlinked</a:t>
            </a:r>
            <a:r>
              <a:rPr lang="en-US" altLang="en-US" sz="2000" dirty="0" smtClean="0"/>
              <a:t> documents (mostly written in HTML) spread out over millions of machines all over the Internet.</a:t>
            </a:r>
          </a:p>
          <a:p>
            <a:pPr lvl="2" eaLnBrk="1" hangingPunct="1"/>
            <a:r>
              <a:rPr lang="en-US" altLang="en-US" sz="2000" dirty="0" smtClean="0"/>
              <a:t>WWW is a client/server application (</a:t>
            </a:r>
            <a:r>
              <a:rPr lang="en-US" altLang="en-US" sz="2000" i="1" dirty="0" smtClean="0"/>
              <a:t>service</a:t>
            </a:r>
            <a:r>
              <a:rPr lang="en-US" altLang="en-US" sz="2000" dirty="0" smtClean="0"/>
              <a:t>) on the Internet</a:t>
            </a:r>
            <a:endParaRPr lang="en-AU" altLang="en-US" sz="2000" dirty="0" smtClean="0"/>
          </a:p>
          <a:p>
            <a:pPr lvl="2" eaLnBrk="1" hangingPunct="1"/>
            <a:endParaRPr lang="en-AU" altLang="en-US" dirty="0" smtClean="0"/>
          </a:p>
        </p:txBody>
      </p:sp>
    </p:spTree>
    <p:extLst>
      <p:ext uri="{BB962C8B-B14F-4D97-AF65-F5344CB8AC3E}">
        <p14:creationId xmlns:p14="http://schemas.microsoft.com/office/powerpoint/2010/main" val="399548156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323528" y="1052736"/>
            <a:ext cx="8229600" cy="4176464"/>
          </a:xfrm>
        </p:spPr>
        <p:txBody>
          <a:bodyPr>
            <a:normAutofit/>
          </a:bodyPr>
          <a:lstStyle/>
          <a:p>
            <a:pPr marL="0" indent="0" eaLnBrk="1" hangingPunct="1">
              <a:buNone/>
            </a:pPr>
            <a:r>
              <a:rPr lang="en-AU" altLang="en-US" dirty="0" smtClean="0"/>
              <a:t>Terminology</a:t>
            </a:r>
          </a:p>
          <a:p>
            <a:pPr lvl="1" eaLnBrk="1" hangingPunct="1"/>
            <a:r>
              <a:rPr lang="en-AU" altLang="en-US" dirty="0" smtClean="0"/>
              <a:t>HTML</a:t>
            </a:r>
          </a:p>
          <a:p>
            <a:pPr lvl="2" eaLnBrk="1" hangingPunct="1"/>
            <a:r>
              <a:rPr lang="en-US" altLang="en-US" sz="2000" dirty="0" smtClean="0"/>
              <a:t>HTML stands for </a:t>
            </a:r>
            <a:r>
              <a:rPr lang="en-US" altLang="en-US" sz="2000" u="sng" dirty="0" err="1" smtClean="0"/>
              <a:t>H</a:t>
            </a:r>
            <a:r>
              <a:rPr lang="en-US" altLang="en-US" sz="2000" dirty="0" err="1" smtClean="0"/>
              <a:t>yper</a:t>
            </a:r>
            <a:r>
              <a:rPr lang="en-US" altLang="en-US" sz="2000" u="sng" dirty="0" err="1" smtClean="0"/>
              <a:t>T</a:t>
            </a:r>
            <a:r>
              <a:rPr lang="en-US" altLang="en-US" sz="2000" dirty="0" err="1" smtClean="0"/>
              <a:t>ext</a:t>
            </a:r>
            <a:r>
              <a:rPr lang="en-US" altLang="en-US" sz="2000" dirty="0" smtClean="0"/>
              <a:t> </a:t>
            </a:r>
            <a:r>
              <a:rPr lang="en-US" altLang="en-US" sz="2000" u="sng" dirty="0" smtClean="0"/>
              <a:t>M</a:t>
            </a:r>
            <a:r>
              <a:rPr lang="en-US" altLang="en-US" sz="2000" dirty="0" smtClean="0"/>
              <a:t>arkup </a:t>
            </a:r>
            <a:r>
              <a:rPr lang="en-US" altLang="en-US" sz="2000" u="sng" dirty="0" smtClean="0"/>
              <a:t>L</a:t>
            </a:r>
            <a:r>
              <a:rPr lang="en-US" altLang="en-US" sz="2000" dirty="0" smtClean="0"/>
              <a:t>anguage</a:t>
            </a:r>
          </a:p>
          <a:p>
            <a:pPr lvl="2" eaLnBrk="1" hangingPunct="1"/>
            <a:r>
              <a:rPr lang="en-US" altLang="en-US" sz="2000" dirty="0" smtClean="0"/>
              <a:t>Hypertext means text stored in electronic form with cross-reference </a:t>
            </a:r>
            <a:r>
              <a:rPr lang="en-US" altLang="en-US" sz="2000" i="1" dirty="0" smtClean="0"/>
              <a:t>links</a:t>
            </a:r>
            <a:r>
              <a:rPr lang="en-US" altLang="en-US" sz="2000" dirty="0" smtClean="0"/>
              <a:t> between pages.</a:t>
            </a:r>
          </a:p>
          <a:p>
            <a:pPr lvl="2" eaLnBrk="1" hangingPunct="1"/>
            <a:r>
              <a:rPr lang="en-US" altLang="en-US" sz="2000" dirty="0" smtClean="0"/>
              <a:t>HTML is a Web page definition language for describing how Web pages of text, graphics, and other information are structured, formatted, and  linked together.</a:t>
            </a:r>
          </a:p>
          <a:p>
            <a:pPr lvl="2" eaLnBrk="1" hangingPunct="1"/>
            <a:r>
              <a:rPr lang="en-US" altLang="en-US" sz="2000" dirty="0" smtClean="0"/>
              <a:t>XHTML (e</a:t>
            </a:r>
            <a:r>
              <a:rPr lang="en-US" altLang="en-US" sz="2000" u="sng" dirty="0" smtClean="0"/>
              <a:t>x</a:t>
            </a:r>
            <a:r>
              <a:rPr lang="en-US" altLang="en-US" sz="2000" dirty="0" smtClean="0"/>
              <a:t>tensible HTML) is the latest ‘version’ of HTML</a:t>
            </a:r>
          </a:p>
          <a:p>
            <a:pPr lvl="2" eaLnBrk="1" hangingPunct="1"/>
            <a:endParaRPr lang="en-AU" altLang="en-US" dirty="0" smtClean="0"/>
          </a:p>
        </p:txBody>
      </p:sp>
    </p:spTree>
    <p:extLst>
      <p:ext uri="{BB962C8B-B14F-4D97-AF65-F5344CB8AC3E}">
        <p14:creationId xmlns:p14="http://schemas.microsoft.com/office/powerpoint/2010/main" val="270245304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23528" y="1124744"/>
            <a:ext cx="8229600" cy="4176464"/>
          </a:xfrm>
        </p:spPr>
        <p:txBody>
          <a:bodyPr>
            <a:normAutofit lnSpcReduction="10000"/>
          </a:bodyPr>
          <a:lstStyle/>
          <a:p>
            <a:pPr marL="0" indent="0" eaLnBrk="1" hangingPunct="1">
              <a:buNone/>
            </a:pPr>
            <a:r>
              <a:rPr lang="en-AU" altLang="en-US" sz="3000" dirty="0" smtClean="0"/>
              <a:t>Terminology</a:t>
            </a:r>
          </a:p>
          <a:p>
            <a:pPr lvl="1" eaLnBrk="1" hangingPunct="1"/>
            <a:r>
              <a:rPr lang="en-AU" altLang="en-US" sz="2600" dirty="0" smtClean="0"/>
              <a:t>JavaScript</a:t>
            </a:r>
          </a:p>
          <a:p>
            <a:pPr lvl="2" eaLnBrk="1" hangingPunct="1"/>
            <a:r>
              <a:rPr lang="en-US" altLang="en-US" sz="2200" dirty="0" smtClean="0"/>
              <a:t>A ‘script’ is a small piece of code contained in an HTML document that can be executed by a Web browser (client). It allows us to modify Web pages in ways that are not part of standard HTML.</a:t>
            </a:r>
          </a:p>
          <a:p>
            <a:pPr lvl="2" eaLnBrk="1" hangingPunct="1"/>
            <a:r>
              <a:rPr lang="en-US" altLang="en-US" sz="2200" dirty="0" smtClean="0"/>
              <a:t>JavaScript is the most widely-used scripting language for this purpose.</a:t>
            </a:r>
          </a:p>
          <a:p>
            <a:pPr lvl="2" eaLnBrk="1" hangingPunct="1"/>
            <a:r>
              <a:rPr lang="en-US" altLang="en-US" sz="2200" dirty="0" smtClean="0"/>
              <a:t>Scripts that run on a user’s browser (c</a:t>
            </a:r>
            <a:r>
              <a:rPr lang="en-US" altLang="en-US" sz="2200" i="1" dirty="0" smtClean="0"/>
              <a:t>lient-side</a:t>
            </a:r>
            <a:r>
              <a:rPr lang="en-US" altLang="en-US" sz="2200" dirty="0" smtClean="0"/>
              <a:t>) represent a very powerful form of scripting on the Web. The advantages will be discussed when we come to discuss JavaScript in detail.</a:t>
            </a:r>
          </a:p>
          <a:p>
            <a:pPr lvl="2" eaLnBrk="1" hangingPunct="1"/>
            <a:endParaRPr lang="en-AU" altLang="en-US" sz="2200" dirty="0" smtClean="0"/>
          </a:p>
        </p:txBody>
      </p:sp>
    </p:spTree>
    <p:extLst>
      <p:ext uri="{BB962C8B-B14F-4D97-AF65-F5344CB8AC3E}">
        <p14:creationId xmlns:p14="http://schemas.microsoft.com/office/powerpoint/2010/main" val="215853287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95536" y="1052736"/>
            <a:ext cx="8136904" cy="5184775"/>
          </a:xfrm>
        </p:spPr>
        <p:txBody>
          <a:bodyPr>
            <a:normAutofit/>
          </a:bodyPr>
          <a:lstStyle/>
          <a:p>
            <a:pPr marL="0" indent="0" eaLnBrk="1" hangingPunct="1">
              <a:buNone/>
            </a:pPr>
            <a:r>
              <a:rPr lang="en-AU" altLang="en-US" dirty="0" smtClean="0"/>
              <a:t>Terminology</a:t>
            </a:r>
          </a:p>
          <a:p>
            <a:pPr lvl="1" eaLnBrk="1" hangingPunct="1"/>
            <a:r>
              <a:rPr lang="en-AU" altLang="en-US" dirty="0" smtClean="0"/>
              <a:t>PHP</a:t>
            </a:r>
          </a:p>
          <a:p>
            <a:pPr lvl="2" eaLnBrk="1" hangingPunct="1"/>
            <a:r>
              <a:rPr lang="en-US" altLang="en-US" sz="2000" dirty="0" smtClean="0"/>
              <a:t>PHP is a language for creating </a:t>
            </a:r>
            <a:r>
              <a:rPr lang="en-US" altLang="en-US" sz="2000" i="1" dirty="0" smtClean="0"/>
              <a:t>dynamic</a:t>
            </a:r>
            <a:r>
              <a:rPr lang="en-US" altLang="en-US" sz="2000" dirty="0" smtClean="0"/>
              <a:t> web documents</a:t>
            </a:r>
          </a:p>
          <a:p>
            <a:pPr lvl="2" eaLnBrk="1" hangingPunct="1"/>
            <a:r>
              <a:rPr lang="en-US" altLang="en-US" sz="2000" dirty="0" smtClean="0"/>
              <a:t>In </a:t>
            </a:r>
            <a:r>
              <a:rPr lang="en-US" altLang="en-US" sz="2000" i="1" dirty="0" smtClean="0"/>
              <a:t>static</a:t>
            </a:r>
            <a:r>
              <a:rPr lang="en-US" altLang="en-US" sz="2000" dirty="0" smtClean="0"/>
              <a:t> pages, the contents are ‘fixed’ (unless modified by the author)</a:t>
            </a:r>
          </a:p>
          <a:p>
            <a:pPr lvl="2" eaLnBrk="1" hangingPunct="1"/>
            <a:r>
              <a:rPr lang="en-US" altLang="en-US" sz="2000" dirty="0" smtClean="0"/>
              <a:t>In dynamic pages, the final contents of a document are determined only when the document is requested by a client (browser)</a:t>
            </a:r>
          </a:p>
          <a:p>
            <a:pPr lvl="2" eaLnBrk="1" hangingPunct="1"/>
            <a:r>
              <a:rPr lang="en-US" altLang="en-US" sz="2000" dirty="0" smtClean="0"/>
              <a:t>The server processes the PHP to create a file to send</a:t>
            </a:r>
          </a:p>
          <a:p>
            <a:pPr lvl="2" eaLnBrk="1" hangingPunct="1"/>
            <a:r>
              <a:rPr lang="en-US" altLang="en-US" sz="2000" dirty="0" smtClean="0"/>
              <a:t>PHP documents can access databases</a:t>
            </a:r>
          </a:p>
          <a:p>
            <a:pPr lvl="3" eaLnBrk="1" hangingPunct="1"/>
            <a:r>
              <a:rPr lang="en-AU" altLang="en-US" sz="2000" dirty="0" smtClean="0"/>
              <a:t>Retrieve information from databases </a:t>
            </a:r>
          </a:p>
          <a:p>
            <a:pPr lvl="3" eaLnBrk="1" hangingPunct="1"/>
            <a:r>
              <a:rPr lang="en-AU" altLang="en-US" sz="2000" dirty="0" smtClean="0"/>
              <a:t>Add content to databases</a:t>
            </a:r>
          </a:p>
          <a:p>
            <a:pPr lvl="3" eaLnBrk="1" hangingPunct="1"/>
            <a:endParaRPr lang="en-AU" altLang="en-US" sz="2000" dirty="0" smtClean="0"/>
          </a:p>
        </p:txBody>
      </p:sp>
    </p:spTree>
    <p:extLst>
      <p:ext uri="{BB962C8B-B14F-4D97-AF65-F5344CB8AC3E}">
        <p14:creationId xmlns:p14="http://schemas.microsoft.com/office/powerpoint/2010/main" val="371897199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67544" y="1196752"/>
            <a:ext cx="8064896" cy="4104456"/>
          </a:xfrm>
        </p:spPr>
        <p:txBody>
          <a:bodyPr/>
          <a:lstStyle/>
          <a:p>
            <a:pPr marL="0" indent="0" eaLnBrk="1" hangingPunct="1">
              <a:buNone/>
            </a:pPr>
            <a:r>
              <a:rPr lang="en-AU" altLang="en-US" sz="2400" dirty="0" smtClean="0"/>
              <a:t>A simple example of a dynamic site: forms, data delivery, data storage, database querying, data retrieval, content generation</a:t>
            </a:r>
          </a:p>
          <a:p>
            <a:pPr lvl="1" eaLnBrk="1" hangingPunct="1"/>
            <a:r>
              <a:rPr lang="en-AU" altLang="en-US" sz="2000" dirty="0" smtClean="0">
                <a:hlinkClick r:id="rId2"/>
              </a:rPr>
              <a:t>http://www.google.com</a:t>
            </a:r>
            <a:r>
              <a:rPr lang="en-AU" altLang="en-US" sz="2000" dirty="0" smtClean="0"/>
              <a:t> </a:t>
            </a:r>
          </a:p>
          <a:p>
            <a:pPr lvl="1" eaLnBrk="1" hangingPunct="1"/>
            <a:r>
              <a:rPr lang="en-AU" altLang="en-US" sz="2000" dirty="0" smtClean="0"/>
              <a:t>…</a:t>
            </a:r>
          </a:p>
        </p:txBody>
      </p:sp>
    </p:spTree>
    <p:extLst>
      <p:ext uri="{BB962C8B-B14F-4D97-AF65-F5344CB8AC3E}">
        <p14:creationId xmlns:p14="http://schemas.microsoft.com/office/powerpoint/2010/main" val="208462807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95536" y="1124744"/>
            <a:ext cx="8229600" cy="4176464"/>
          </a:xfrm>
        </p:spPr>
        <p:txBody>
          <a:bodyPr/>
          <a:lstStyle/>
          <a:p>
            <a:pPr eaLnBrk="1" hangingPunct="1"/>
            <a:r>
              <a:rPr lang="en-US" altLang="en-US" sz="2400" dirty="0" smtClean="0"/>
              <a:t>What is “The Internet”?</a:t>
            </a:r>
          </a:p>
          <a:p>
            <a:pPr eaLnBrk="1" hangingPunct="1"/>
            <a:r>
              <a:rPr lang="en-US" altLang="en-US" sz="2400" dirty="0" smtClean="0"/>
              <a:t>Internet connection</a:t>
            </a:r>
          </a:p>
          <a:p>
            <a:pPr lvl="1" eaLnBrk="1" hangingPunct="1"/>
            <a:r>
              <a:rPr lang="en-US" altLang="en-US" sz="2000" dirty="0" smtClean="0"/>
              <a:t>TCP/IP and HTTP</a:t>
            </a:r>
          </a:p>
          <a:p>
            <a:pPr eaLnBrk="1" hangingPunct="1"/>
            <a:r>
              <a:rPr lang="en-US" altLang="en-US" sz="2400" dirty="0" smtClean="0"/>
              <a:t>Internet services</a:t>
            </a:r>
          </a:p>
          <a:p>
            <a:pPr lvl="1" eaLnBrk="1" hangingPunct="1"/>
            <a:r>
              <a:rPr lang="en-AU" altLang="en-US" sz="2000" dirty="0" smtClean="0"/>
              <a:t>DNS</a:t>
            </a:r>
          </a:p>
          <a:p>
            <a:pPr lvl="1" eaLnBrk="1" hangingPunct="1"/>
            <a:r>
              <a:rPr lang="en-AU" altLang="en-US" sz="2000" dirty="0" smtClean="0"/>
              <a:t>WWW</a:t>
            </a:r>
          </a:p>
          <a:p>
            <a:pPr lvl="1" eaLnBrk="1" hangingPunct="1"/>
            <a:r>
              <a:rPr lang="en-AU" altLang="en-US" sz="2000" dirty="0" smtClean="0"/>
              <a:t>URLs</a:t>
            </a:r>
          </a:p>
          <a:p>
            <a:pPr lvl="1" eaLnBrk="1" hangingPunct="1"/>
            <a:r>
              <a:rPr lang="en-AU" altLang="en-US" sz="2000" dirty="0" smtClean="0"/>
              <a:t>Bandwidth</a:t>
            </a:r>
          </a:p>
        </p:txBody>
      </p:sp>
    </p:spTree>
    <p:extLst>
      <p:ext uri="{BB962C8B-B14F-4D97-AF65-F5344CB8AC3E}">
        <p14:creationId xmlns:p14="http://schemas.microsoft.com/office/powerpoint/2010/main" val="42746885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395536" y="1124744"/>
            <a:ext cx="8229600" cy="4176464"/>
          </a:xfrm>
        </p:spPr>
        <p:txBody>
          <a:bodyPr>
            <a:normAutofit/>
          </a:bodyPr>
          <a:lstStyle/>
          <a:p>
            <a:pPr marL="0" indent="0" eaLnBrk="1" hangingPunct="1">
              <a:buNone/>
            </a:pPr>
            <a:r>
              <a:rPr lang="en-AU" altLang="en-US" sz="2400" dirty="0" smtClean="0"/>
              <a:t>What is “The Internet”?</a:t>
            </a:r>
          </a:p>
          <a:p>
            <a:pPr lvl="1" eaLnBrk="1" hangingPunct="1"/>
            <a:r>
              <a:rPr lang="en-AU" altLang="en-US" sz="2000" dirty="0" smtClean="0"/>
              <a:t>a network of local area networks (LANs)</a:t>
            </a:r>
            <a:r>
              <a:rPr lang="en-US" altLang="en-US" sz="2000" dirty="0" smtClean="0"/>
              <a:t> and</a:t>
            </a:r>
            <a:r>
              <a:rPr lang="en-AU" altLang="en-US" sz="2000" dirty="0" smtClean="0"/>
              <a:t> wide-area network</a:t>
            </a:r>
            <a:r>
              <a:rPr lang="en-US" altLang="en-US" sz="2000" dirty="0" smtClean="0"/>
              <a:t>s</a:t>
            </a:r>
            <a:r>
              <a:rPr lang="en-AU" altLang="en-US" sz="2000" dirty="0" smtClean="0"/>
              <a:t> (WAN</a:t>
            </a:r>
            <a:r>
              <a:rPr lang="en-US" altLang="en-US" sz="2000" dirty="0" smtClean="0"/>
              <a:t>s</a:t>
            </a:r>
            <a:r>
              <a:rPr lang="en-AU" altLang="en-US" sz="2000" dirty="0" smtClean="0"/>
              <a:t>)</a:t>
            </a:r>
            <a:endParaRPr lang="en-US" altLang="en-US" sz="2000" dirty="0" smtClean="0"/>
          </a:p>
          <a:p>
            <a:pPr lvl="1" eaLnBrk="1" hangingPunct="1"/>
            <a:r>
              <a:rPr lang="en-AU" altLang="en-US" sz="2000" dirty="0" smtClean="0"/>
              <a:t>several hundred million </a:t>
            </a:r>
            <a:r>
              <a:rPr lang="en-AU" altLang="en-US" sz="2000" i="1" dirty="0" smtClean="0"/>
              <a:t>hosts</a:t>
            </a:r>
            <a:r>
              <a:rPr lang="en-AU" altLang="en-US" sz="2000" dirty="0" smtClean="0"/>
              <a:t> worldwide, more than doubling every year</a:t>
            </a:r>
          </a:p>
          <a:p>
            <a:pPr lvl="1" eaLnBrk="1" hangingPunct="1"/>
            <a:r>
              <a:rPr lang="en-AU" altLang="en-US" sz="2000" dirty="0" smtClean="0"/>
              <a:t>each Internet host is given a unique IP address and host name</a:t>
            </a:r>
          </a:p>
          <a:p>
            <a:pPr lvl="1" eaLnBrk="1" hangingPunct="1"/>
            <a:r>
              <a:rPr lang="en-AU" altLang="en-US" sz="2000" dirty="0" smtClean="0"/>
              <a:t>uses </a:t>
            </a:r>
            <a:r>
              <a:rPr lang="en-AU" altLang="en-US" sz="2000" i="1" dirty="0" smtClean="0"/>
              <a:t>store-and-forward</a:t>
            </a:r>
            <a:r>
              <a:rPr lang="en-AU" altLang="en-US" sz="2000" dirty="0" smtClean="0"/>
              <a:t> protocol (Transport Control Protocol/Internet Protocol [TCP/IP])</a:t>
            </a:r>
          </a:p>
          <a:p>
            <a:pPr lvl="1" eaLnBrk="1" hangingPunct="1"/>
            <a:r>
              <a:rPr lang="en-AU" altLang="en-US" sz="2000" dirty="0" smtClean="0"/>
              <a:t>employs dynamic routing of message packets</a:t>
            </a:r>
          </a:p>
        </p:txBody>
      </p:sp>
    </p:spTree>
    <p:extLst>
      <p:ext uri="{BB962C8B-B14F-4D97-AF65-F5344CB8AC3E}">
        <p14:creationId xmlns:p14="http://schemas.microsoft.com/office/powerpoint/2010/main" val="341244801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539552" y="1196752"/>
            <a:ext cx="7992888" cy="4968875"/>
          </a:xfrm>
        </p:spPr>
        <p:txBody>
          <a:bodyPr>
            <a:normAutofit/>
          </a:bodyPr>
          <a:lstStyle/>
          <a:p>
            <a:pPr eaLnBrk="1" hangingPunct="1">
              <a:lnSpc>
                <a:spcPct val="90000"/>
              </a:lnSpc>
            </a:pPr>
            <a:r>
              <a:rPr lang="en-GB" altLang="en-US" sz="2400" dirty="0" smtClean="0"/>
              <a:t>1961: packet switching</a:t>
            </a:r>
          </a:p>
          <a:p>
            <a:pPr eaLnBrk="1" hangingPunct="1">
              <a:lnSpc>
                <a:spcPct val="90000"/>
              </a:lnSpc>
            </a:pPr>
            <a:r>
              <a:rPr lang="en-GB" altLang="en-US" sz="2400" dirty="0" smtClean="0"/>
              <a:t>1969: ARPA commissioned the </a:t>
            </a:r>
            <a:r>
              <a:rPr lang="en-GB" altLang="en-US" sz="2400" dirty="0" err="1" smtClean="0"/>
              <a:t>ARPAnet</a:t>
            </a:r>
            <a:r>
              <a:rPr lang="en-GB" altLang="en-US" sz="2400" dirty="0" smtClean="0"/>
              <a:t> network</a:t>
            </a:r>
          </a:p>
          <a:p>
            <a:pPr eaLnBrk="1" hangingPunct="1">
              <a:lnSpc>
                <a:spcPct val="90000"/>
              </a:lnSpc>
            </a:pPr>
            <a:r>
              <a:rPr lang="en-GB" altLang="en-US" sz="2400" dirty="0" smtClean="0"/>
              <a:t>1971: first email program</a:t>
            </a:r>
          </a:p>
          <a:p>
            <a:pPr eaLnBrk="1" hangingPunct="1">
              <a:lnSpc>
                <a:spcPct val="90000"/>
              </a:lnSpc>
            </a:pPr>
            <a:r>
              <a:rPr lang="en-GB" altLang="en-US" sz="2400" dirty="0" smtClean="0"/>
              <a:t>1972: first chat system</a:t>
            </a:r>
          </a:p>
          <a:p>
            <a:pPr eaLnBrk="1" hangingPunct="1">
              <a:lnSpc>
                <a:spcPct val="90000"/>
              </a:lnSpc>
            </a:pPr>
            <a:r>
              <a:rPr lang="en-GB" altLang="en-US" sz="2400" dirty="0" smtClean="0"/>
              <a:t>1973: principles of Ethernet defined</a:t>
            </a:r>
          </a:p>
          <a:p>
            <a:pPr eaLnBrk="1" hangingPunct="1">
              <a:lnSpc>
                <a:spcPct val="90000"/>
              </a:lnSpc>
            </a:pPr>
            <a:r>
              <a:rPr lang="en-GB" altLang="en-US" sz="2400" dirty="0" smtClean="0"/>
              <a:t>1974: Cerf and Kahn developed TCP/IP to overcome volume issues with NCP (Network Control Protocol)</a:t>
            </a:r>
          </a:p>
        </p:txBody>
      </p:sp>
    </p:spTree>
    <p:extLst>
      <p:ext uri="{BB962C8B-B14F-4D97-AF65-F5344CB8AC3E}">
        <p14:creationId xmlns:p14="http://schemas.microsoft.com/office/powerpoint/2010/main" val="24268962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539552" y="1196752"/>
            <a:ext cx="7920880" cy="4968875"/>
          </a:xfrm>
        </p:spPr>
        <p:txBody>
          <a:bodyPr>
            <a:normAutofit/>
          </a:bodyPr>
          <a:lstStyle/>
          <a:p>
            <a:pPr eaLnBrk="1" hangingPunct="1"/>
            <a:r>
              <a:rPr lang="en-GB" altLang="en-US" sz="2400" dirty="0" smtClean="0"/>
              <a:t>1980: </a:t>
            </a:r>
            <a:r>
              <a:rPr lang="en-GB" altLang="en-US" sz="2400" dirty="0" err="1" smtClean="0"/>
              <a:t>ARPANet</a:t>
            </a:r>
            <a:r>
              <a:rPr lang="en-GB" altLang="en-US" sz="2400" dirty="0" smtClean="0"/>
              <a:t> shut down by (accidental) virus</a:t>
            </a:r>
          </a:p>
          <a:p>
            <a:pPr eaLnBrk="1" hangingPunct="1"/>
            <a:r>
              <a:rPr lang="en-GB" altLang="en-US" sz="2400" dirty="0" smtClean="0"/>
              <a:t>1983: splitting of </a:t>
            </a:r>
            <a:r>
              <a:rPr lang="en-GB" altLang="en-US" sz="2400" dirty="0" err="1" smtClean="0"/>
              <a:t>ARPAnet</a:t>
            </a:r>
            <a:r>
              <a:rPr lang="en-GB" altLang="en-US" sz="2400" dirty="0" smtClean="0"/>
              <a:t> into </a:t>
            </a:r>
            <a:r>
              <a:rPr lang="en-GB" altLang="en-US" sz="2400" dirty="0" err="1" smtClean="0"/>
              <a:t>MILnet</a:t>
            </a:r>
            <a:r>
              <a:rPr lang="en-GB" altLang="en-US" sz="2400" dirty="0" smtClean="0"/>
              <a:t> and </a:t>
            </a:r>
            <a:r>
              <a:rPr lang="en-GB" altLang="en-US" sz="2400" dirty="0" err="1" smtClean="0"/>
              <a:t>ARPAnet</a:t>
            </a:r>
            <a:r>
              <a:rPr lang="en-GB" altLang="en-US" sz="2400" dirty="0" smtClean="0"/>
              <a:t>; </a:t>
            </a:r>
            <a:r>
              <a:rPr lang="en-GB" altLang="en-US" sz="2400" dirty="0" err="1" smtClean="0"/>
              <a:t>ARPAnet</a:t>
            </a:r>
            <a:r>
              <a:rPr lang="en-GB" altLang="en-US" sz="2400" dirty="0" smtClean="0"/>
              <a:t> renamed </a:t>
            </a:r>
            <a:r>
              <a:rPr lang="en-GB" altLang="en-US" sz="2400" i="1" dirty="0" smtClean="0"/>
              <a:t>Internet</a:t>
            </a:r>
          </a:p>
          <a:p>
            <a:pPr eaLnBrk="1" hangingPunct="1"/>
            <a:r>
              <a:rPr lang="en-AU" altLang="en-US" sz="2400" dirty="0" smtClean="0"/>
              <a:t>1984: Domain Name System (DNS) introduced </a:t>
            </a:r>
            <a:endParaRPr lang="en-GB" altLang="en-US" sz="2400" dirty="0" smtClean="0"/>
          </a:p>
          <a:p>
            <a:pPr eaLnBrk="1" hangingPunct="1"/>
            <a:r>
              <a:rPr lang="en-GB" altLang="en-US" sz="2400" dirty="0" smtClean="0"/>
              <a:t>1990: </a:t>
            </a:r>
            <a:r>
              <a:rPr lang="en-GB" altLang="en-US" sz="2400" dirty="0" err="1" smtClean="0"/>
              <a:t>ARPANet</a:t>
            </a:r>
            <a:r>
              <a:rPr lang="en-GB" altLang="en-US" sz="2400" dirty="0" smtClean="0"/>
              <a:t> shut down</a:t>
            </a:r>
          </a:p>
          <a:p>
            <a:pPr eaLnBrk="1" hangingPunct="1"/>
            <a:r>
              <a:rPr lang="en-GB" altLang="en-US" sz="2400" dirty="0" smtClean="0"/>
              <a:t>1991: Web (HTTP, HTML, server, client) publicly released by CERN</a:t>
            </a:r>
          </a:p>
        </p:txBody>
      </p:sp>
    </p:spTree>
    <p:extLst>
      <p:ext uri="{BB962C8B-B14F-4D97-AF65-F5344CB8AC3E}">
        <p14:creationId xmlns:p14="http://schemas.microsoft.com/office/powerpoint/2010/main" val="424448863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p:txBody>
          <a:bodyPr>
            <a:normAutofit/>
          </a:bodyPr>
          <a:lstStyle/>
          <a:p>
            <a:pPr eaLnBrk="1" hangingPunct="1"/>
            <a:r>
              <a:rPr lang="en-AU" altLang="en-US" dirty="0" smtClean="0"/>
              <a:t>Aims of the Unit</a:t>
            </a:r>
          </a:p>
          <a:p>
            <a:pPr lvl="1" eaLnBrk="1" hangingPunct="1"/>
            <a:r>
              <a:rPr lang="en-US" altLang="en-US" sz="2400" dirty="0" smtClean="0"/>
              <a:t>At the successful completion of this unit you should be able to </a:t>
            </a:r>
          </a:p>
          <a:p>
            <a:pPr lvl="2" eaLnBrk="1" hangingPunct="1"/>
            <a:r>
              <a:rPr lang="en-US" altLang="en-US" sz="2000" dirty="0" smtClean="0"/>
              <a:t>familiarize the development and structure of the Internet and the World Wide Web (WWW)</a:t>
            </a:r>
          </a:p>
          <a:p>
            <a:pPr lvl="2" eaLnBrk="1" hangingPunct="1"/>
            <a:r>
              <a:rPr lang="en-US" altLang="en-US" sz="2000" dirty="0" smtClean="0"/>
              <a:t>use fundamental Internet and Web tools</a:t>
            </a:r>
          </a:p>
          <a:p>
            <a:pPr lvl="2" eaLnBrk="1" hangingPunct="1"/>
            <a:r>
              <a:rPr lang="en-US" altLang="en-US" sz="2000" dirty="0" smtClean="0"/>
              <a:t>develop </a:t>
            </a:r>
            <a:r>
              <a:rPr lang="en-US" altLang="en-US" sz="2000" u="sng" dirty="0" smtClean="0"/>
              <a:t>effective</a:t>
            </a:r>
            <a:r>
              <a:rPr lang="en-US" altLang="en-US" sz="2000" dirty="0" smtClean="0"/>
              <a:t> and </a:t>
            </a:r>
            <a:r>
              <a:rPr lang="en-US" altLang="en-US" sz="2000" u="sng" dirty="0" smtClean="0"/>
              <a:t>valid</a:t>
            </a:r>
            <a:r>
              <a:rPr lang="en-US" altLang="en-US" sz="2000" dirty="0" smtClean="0"/>
              <a:t> web documents</a:t>
            </a:r>
          </a:p>
          <a:p>
            <a:pPr lvl="2" eaLnBrk="1" hangingPunct="1"/>
            <a:r>
              <a:rPr lang="en-US" altLang="en-US" sz="2000" dirty="0" smtClean="0"/>
              <a:t>apply the range of current and potential applications of Internet technologies. </a:t>
            </a:r>
            <a:endParaRPr lang="en-AU" altLang="en-US" sz="2000" dirty="0" smtClean="0"/>
          </a:p>
          <a:p>
            <a:pPr lvl="1" eaLnBrk="1" hangingPunct="1"/>
            <a:endParaRPr lang="en-AU" altLang="en-US" dirty="0" smtClean="0"/>
          </a:p>
          <a:p>
            <a:pPr lvl="1" eaLnBrk="1" hangingPunct="1"/>
            <a:endParaRPr lang="en-AU" altLang="en-US" dirty="0" smtClean="0"/>
          </a:p>
        </p:txBody>
      </p:sp>
    </p:spTree>
    <p:extLst>
      <p:ext uri="{BB962C8B-B14F-4D97-AF65-F5344CB8AC3E}">
        <p14:creationId xmlns:p14="http://schemas.microsoft.com/office/powerpoint/2010/main" val="1353057296"/>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395536" y="1196752"/>
            <a:ext cx="8229600" cy="4176464"/>
          </a:xfrm>
        </p:spPr>
        <p:txBody>
          <a:bodyPr>
            <a:normAutofit fontScale="92500" lnSpcReduction="10000"/>
          </a:bodyPr>
          <a:lstStyle/>
          <a:p>
            <a:pPr marL="0" indent="0" eaLnBrk="1" hangingPunct="1">
              <a:buNone/>
            </a:pPr>
            <a:r>
              <a:rPr lang="en-AU" altLang="en-US" dirty="0" smtClean="0"/>
              <a:t>TCP/IP</a:t>
            </a:r>
          </a:p>
          <a:p>
            <a:pPr lvl="1" eaLnBrk="1" hangingPunct="1"/>
            <a:r>
              <a:rPr lang="en-US" altLang="en-US" dirty="0" smtClean="0"/>
              <a:t>A standard </a:t>
            </a:r>
            <a:r>
              <a:rPr lang="en-US" altLang="en-US" i="1" dirty="0" smtClean="0"/>
              <a:t>four-layer</a:t>
            </a:r>
            <a:r>
              <a:rPr lang="en-US" altLang="en-US" dirty="0" smtClean="0"/>
              <a:t> protocol suite for computer interconnection and communication</a:t>
            </a:r>
          </a:p>
          <a:p>
            <a:pPr lvl="2" eaLnBrk="1" hangingPunct="1"/>
            <a:r>
              <a:rPr lang="en-US" altLang="en-US" i="1" dirty="0" smtClean="0"/>
              <a:t>Application </a:t>
            </a:r>
            <a:r>
              <a:rPr lang="en-US" altLang="en-US" dirty="0" smtClean="0"/>
              <a:t>layer: used by applications (e.g. World Wide Web, FTP) to gain access to the Internet</a:t>
            </a:r>
            <a:endParaRPr lang="en-AU" altLang="en-US" dirty="0" smtClean="0"/>
          </a:p>
          <a:p>
            <a:pPr lvl="2" eaLnBrk="1" hangingPunct="1"/>
            <a:r>
              <a:rPr lang="en-US" altLang="en-US" i="1" dirty="0" smtClean="0"/>
              <a:t>Transport</a:t>
            </a:r>
            <a:r>
              <a:rPr lang="en-US" altLang="en-US" dirty="0" smtClean="0"/>
              <a:t> layer: provides reliable communications between computers </a:t>
            </a:r>
          </a:p>
          <a:p>
            <a:pPr lvl="2" eaLnBrk="1" hangingPunct="1"/>
            <a:r>
              <a:rPr lang="en-US" altLang="en-US" i="1" dirty="0" smtClean="0"/>
              <a:t>Internet</a:t>
            </a:r>
            <a:r>
              <a:rPr lang="en-US" altLang="en-US" dirty="0" smtClean="0"/>
              <a:t> layer: for addressing and routing packets between hosts and networks</a:t>
            </a:r>
            <a:endParaRPr lang="en-AU" altLang="en-US" dirty="0" smtClean="0"/>
          </a:p>
          <a:p>
            <a:pPr lvl="2" eaLnBrk="1" hangingPunct="1"/>
            <a:r>
              <a:rPr lang="en-US" altLang="en-US" i="1" dirty="0" smtClean="0"/>
              <a:t>Network interface</a:t>
            </a:r>
            <a:r>
              <a:rPr lang="en-US" altLang="en-US" dirty="0" smtClean="0"/>
              <a:t> layer: for sending and receiving ‘frames’</a:t>
            </a:r>
            <a:endParaRPr lang="en-AU" altLang="en-US" dirty="0" smtClean="0"/>
          </a:p>
          <a:p>
            <a:pPr lvl="1" eaLnBrk="1" hangingPunct="1"/>
            <a:endParaRPr lang="en-AU" altLang="en-US" dirty="0" smtClean="0"/>
          </a:p>
        </p:txBody>
      </p:sp>
    </p:spTree>
    <p:extLst>
      <p:ext uri="{BB962C8B-B14F-4D97-AF65-F5344CB8AC3E}">
        <p14:creationId xmlns:p14="http://schemas.microsoft.com/office/powerpoint/2010/main" val="155237194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4"/>
          <p:cNvSpPr>
            <a:spLocks noChangeArrowheads="1"/>
          </p:cNvSpPr>
          <p:nvPr/>
        </p:nvSpPr>
        <p:spPr bwMode="auto">
          <a:xfrm>
            <a:off x="3741366" y="2453704"/>
            <a:ext cx="1584325" cy="3114675"/>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800"/>
          </a:p>
        </p:txBody>
      </p:sp>
      <p:sp>
        <p:nvSpPr>
          <p:cNvPr id="25603" name="Rectangle 5"/>
          <p:cNvSpPr>
            <a:spLocks noChangeArrowheads="1"/>
          </p:cNvSpPr>
          <p:nvPr/>
        </p:nvSpPr>
        <p:spPr bwMode="auto">
          <a:xfrm>
            <a:off x="3923928" y="2593404"/>
            <a:ext cx="1219200" cy="415925"/>
          </a:xfrm>
          <a:prstGeom prst="rect">
            <a:avLst/>
          </a:prstGeom>
          <a:solidFill>
            <a:srgbClr val="FFFF66"/>
          </a:solidFill>
          <a:ln w="12700">
            <a:solidFill>
              <a:schemeClr val="tx1"/>
            </a:solidFill>
            <a:miter lim="800000"/>
            <a:headEnd type="none" w="sm" len="sm"/>
            <a:tailEnd type="none" w="sm" len="sm"/>
          </a:ln>
        </p:spPr>
        <p:txBody>
          <a:bodyPr wrap="none" anchor="ct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endParaRPr lang="en-US" altLang="en-US" sz="1800"/>
          </a:p>
        </p:txBody>
      </p:sp>
      <p:sp>
        <p:nvSpPr>
          <p:cNvPr id="64518" name="Text Box 6"/>
          <p:cNvSpPr txBox="1">
            <a:spLocks noChangeArrowheads="1"/>
          </p:cNvSpPr>
          <p:nvPr/>
        </p:nvSpPr>
        <p:spPr bwMode="auto">
          <a:xfrm>
            <a:off x="3923928" y="1967929"/>
            <a:ext cx="1219200" cy="379413"/>
          </a:xfrm>
          <a:prstGeom prst="rect">
            <a:avLst/>
          </a:prstGeom>
          <a:solidFill>
            <a:srgbClr val="FFCCCC"/>
          </a:solidFill>
          <a:ln w="12700">
            <a:solidFill>
              <a:schemeClr val="accent2"/>
            </a:solidFill>
            <a:miter lim="800000"/>
            <a:headEnd type="none" w="sm" len="sm"/>
            <a:tailEnd type="none" w="sm" len="sm"/>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a:defRPr/>
            </a:pPr>
            <a:r>
              <a:rPr lang="en-US" sz="1600" smtClean="0"/>
              <a:t>Host</a:t>
            </a:r>
            <a:r>
              <a:rPr lang="en-US" smtClean="0">
                <a:effectLst>
                  <a:outerShdw blurRad="38100" dist="38100" dir="2700000" algn="tl">
                    <a:srgbClr val="FFFFFF"/>
                  </a:outerShdw>
                </a:effectLst>
                <a:latin typeface="Tahoma" charset="0"/>
              </a:rPr>
              <a:t> </a:t>
            </a:r>
            <a:endParaRPr lang="en-AU" smtClean="0">
              <a:effectLst>
                <a:outerShdw blurRad="38100" dist="38100" dir="2700000" algn="tl">
                  <a:srgbClr val="FFFFFF"/>
                </a:outerShdw>
              </a:effectLst>
              <a:latin typeface="Tahoma" charset="0"/>
            </a:endParaRPr>
          </a:p>
        </p:txBody>
      </p:sp>
      <p:sp>
        <p:nvSpPr>
          <p:cNvPr id="25605" name="Rectangle 7"/>
          <p:cNvSpPr>
            <a:spLocks noChangeArrowheads="1"/>
          </p:cNvSpPr>
          <p:nvPr/>
        </p:nvSpPr>
        <p:spPr bwMode="auto">
          <a:xfrm>
            <a:off x="3923928" y="3356992"/>
            <a:ext cx="1219200" cy="415925"/>
          </a:xfrm>
          <a:prstGeom prst="rect">
            <a:avLst/>
          </a:prstGeom>
          <a:solidFill>
            <a:srgbClr val="FFFF66"/>
          </a:solidFill>
          <a:ln w="12700">
            <a:solidFill>
              <a:schemeClr val="tx1"/>
            </a:solidFill>
            <a:miter lim="800000"/>
            <a:headEnd type="none" w="sm" len="sm"/>
            <a:tailEnd type="none" w="sm" len="sm"/>
          </a:ln>
        </p:spPr>
        <p:txBody>
          <a:bodyPr wrap="none" anchor="ct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endParaRPr lang="en-US" altLang="en-US" sz="1800"/>
          </a:p>
        </p:txBody>
      </p:sp>
      <p:sp>
        <p:nvSpPr>
          <p:cNvPr id="25606" name="Rectangle 8"/>
          <p:cNvSpPr>
            <a:spLocks noChangeArrowheads="1"/>
          </p:cNvSpPr>
          <p:nvPr/>
        </p:nvSpPr>
        <p:spPr bwMode="auto">
          <a:xfrm>
            <a:off x="3923928" y="4120579"/>
            <a:ext cx="1219200" cy="415925"/>
          </a:xfrm>
          <a:prstGeom prst="rect">
            <a:avLst/>
          </a:prstGeom>
          <a:solidFill>
            <a:srgbClr val="FFFF66"/>
          </a:solidFill>
          <a:ln w="12700">
            <a:solidFill>
              <a:schemeClr val="tx1"/>
            </a:solidFill>
            <a:miter lim="800000"/>
            <a:headEnd type="none" w="sm" len="sm"/>
            <a:tailEnd type="none" w="sm" len="sm"/>
          </a:ln>
        </p:spPr>
        <p:txBody>
          <a:bodyPr wrap="none" anchor="ct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endParaRPr lang="en-US" altLang="en-US" sz="1800"/>
          </a:p>
        </p:txBody>
      </p:sp>
      <p:sp>
        <p:nvSpPr>
          <p:cNvPr id="25607" name="Rectangle 9"/>
          <p:cNvSpPr>
            <a:spLocks noChangeArrowheads="1"/>
          </p:cNvSpPr>
          <p:nvPr/>
        </p:nvSpPr>
        <p:spPr bwMode="auto">
          <a:xfrm>
            <a:off x="3923928" y="4847654"/>
            <a:ext cx="1185863" cy="576263"/>
          </a:xfrm>
          <a:prstGeom prst="rect">
            <a:avLst/>
          </a:prstGeom>
          <a:solidFill>
            <a:srgbClr val="FFFF66"/>
          </a:solidFill>
          <a:ln w="12700">
            <a:solidFill>
              <a:schemeClr val="tx1"/>
            </a:solidFill>
            <a:miter lim="800000"/>
            <a:headEnd type="none" w="sm" len="sm"/>
            <a:tailEnd type="none" w="sm" len="sm"/>
          </a:ln>
        </p:spPr>
        <p:txBody>
          <a:bodyPr wrap="none" anchor="ct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endParaRPr lang="en-US" altLang="en-US" sz="1800"/>
          </a:p>
        </p:txBody>
      </p:sp>
      <p:sp>
        <p:nvSpPr>
          <p:cNvPr id="25608" name="Text Box 10"/>
          <p:cNvSpPr txBox="1">
            <a:spLocks noChangeArrowheads="1"/>
          </p:cNvSpPr>
          <p:nvPr/>
        </p:nvSpPr>
        <p:spPr bwMode="auto">
          <a:xfrm>
            <a:off x="3957266" y="4847654"/>
            <a:ext cx="1079500" cy="517525"/>
          </a:xfrm>
          <a:prstGeom prst="rect">
            <a:avLst/>
          </a:prstGeom>
          <a:solidFill>
            <a:srgbClr val="FFFF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a:t>Network access</a:t>
            </a:r>
            <a:endParaRPr lang="en-AU" altLang="en-US" sz="1400"/>
          </a:p>
        </p:txBody>
      </p:sp>
      <p:sp>
        <p:nvSpPr>
          <p:cNvPr id="25609" name="Text Box 11"/>
          <p:cNvSpPr txBox="1">
            <a:spLocks noChangeArrowheads="1"/>
          </p:cNvSpPr>
          <p:nvPr/>
        </p:nvSpPr>
        <p:spPr bwMode="auto">
          <a:xfrm>
            <a:off x="3957266" y="4199954"/>
            <a:ext cx="1079500" cy="304800"/>
          </a:xfrm>
          <a:prstGeom prst="rect">
            <a:avLst/>
          </a:prstGeom>
          <a:solidFill>
            <a:srgbClr val="FFFF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a:t>Internet</a:t>
            </a:r>
            <a:endParaRPr lang="en-AU" altLang="en-US" sz="1400"/>
          </a:p>
        </p:txBody>
      </p:sp>
      <p:sp>
        <p:nvSpPr>
          <p:cNvPr id="25610" name="Text Box 12"/>
          <p:cNvSpPr txBox="1">
            <a:spLocks noChangeArrowheads="1"/>
          </p:cNvSpPr>
          <p:nvPr/>
        </p:nvSpPr>
        <p:spPr bwMode="auto">
          <a:xfrm>
            <a:off x="3923928" y="3356992"/>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a:t>Transport</a:t>
            </a:r>
            <a:endParaRPr lang="en-AU" altLang="en-US" sz="1400"/>
          </a:p>
        </p:txBody>
      </p:sp>
      <p:sp>
        <p:nvSpPr>
          <p:cNvPr id="25611" name="Text Box 13"/>
          <p:cNvSpPr txBox="1">
            <a:spLocks noChangeArrowheads="1"/>
          </p:cNvSpPr>
          <p:nvPr/>
        </p:nvSpPr>
        <p:spPr bwMode="auto">
          <a:xfrm>
            <a:off x="3923928" y="2593404"/>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a:t>Application</a:t>
            </a:r>
            <a:endParaRPr lang="en-AU" altLang="en-US" sz="1400"/>
          </a:p>
        </p:txBody>
      </p:sp>
      <p:sp>
        <p:nvSpPr>
          <p:cNvPr id="25612" name="Line 15"/>
          <p:cNvSpPr>
            <a:spLocks noChangeShapeType="1"/>
          </p:cNvSpPr>
          <p:nvPr/>
        </p:nvSpPr>
        <p:spPr bwMode="auto">
          <a:xfrm>
            <a:off x="4289053" y="3009329"/>
            <a:ext cx="0" cy="3476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3" name="Line 16"/>
          <p:cNvSpPr>
            <a:spLocks noChangeShapeType="1"/>
          </p:cNvSpPr>
          <p:nvPr/>
        </p:nvSpPr>
        <p:spPr bwMode="auto">
          <a:xfrm>
            <a:off x="4289053" y="3772917"/>
            <a:ext cx="0" cy="3476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4" name="Line 17"/>
          <p:cNvSpPr>
            <a:spLocks noChangeShapeType="1"/>
          </p:cNvSpPr>
          <p:nvPr/>
        </p:nvSpPr>
        <p:spPr bwMode="auto">
          <a:xfrm>
            <a:off x="4289053" y="4536504"/>
            <a:ext cx="0" cy="3476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5" name="Line 18"/>
          <p:cNvSpPr>
            <a:spLocks noChangeShapeType="1"/>
          </p:cNvSpPr>
          <p:nvPr/>
        </p:nvSpPr>
        <p:spPr bwMode="auto">
          <a:xfrm flipV="1">
            <a:off x="4778003" y="3009329"/>
            <a:ext cx="0" cy="3476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6" name="Line 19"/>
          <p:cNvSpPr>
            <a:spLocks noChangeShapeType="1"/>
          </p:cNvSpPr>
          <p:nvPr/>
        </p:nvSpPr>
        <p:spPr bwMode="auto">
          <a:xfrm flipV="1">
            <a:off x="4778003" y="3772917"/>
            <a:ext cx="0" cy="3476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7" name="Line 20"/>
          <p:cNvSpPr>
            <a:spLocks noChangeShapeType="1"/>
          </p:cNvSpPr>
          <p:nvPr/>
        </p:nvSpPr>
        <p:spPr bwMode="auto">
          <a:xfrm flipV="1">
            <a:off x="4778003" y="4536504"/>
            <a:ext cx="0" cy="3476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8" name="Line 21"/>
          <p:cNvSpPr>
            <a:spLocks noChangeShapeType="1"/>
          </p:cNvSpPr>
          <p:nvPr/>
        </p:nvSpPr>
        <p:spPr bwMode="auto">
          <a:xfrm>
            <a:off x="4289053" y="5300092"/>
            <a:ext cx="0" cy="3476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sp>
        <p:nvSpPr>
          <p:cNvPr id="25619" name="Line 22"/>
          <p:cNvSpPr>
            <a:spLocks noChangeShapeType="1"/>
          </p:cNvSpPr>
          <p:nvPr/>
        </p:nvSpPr>
        <p:spPr bwMode="auto">
          <a:xfrm flipV="1">
            <a:off x="4778003" y="5300092"/>
            <a:ext cx="0" cy="3476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AU"/>
          </a:p>
        </p:txBody>
      </p:sp>
      <p:pic>
        <p:nvPicPr>
          <p:cNvPr id="25620" name="Picture 23"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8703" y="1031304"/>
            <a:ext cx="9159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1" name="Picture 25" descr="j030052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54116" y="5741417"/>
            <a:ext cx="736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65381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467544" y="1124744"/>
            <a:ext cx="8229600" cy="4176464"/>
          </a:xfrm>
        </p:spPr>
        <p:txBody>
          <a:bodyPr/>
          <a:lstStyle/>
          <a:p>
            <a:pPr marL="0" indent="0" eaLnBrk="1" hangingPunct="1">
              <a:buNone/>
            </a:pPr>
            <a:r>
              <a:rPr lang="en-US" altLang="en-US" dirty="0" smtClean="0"/>
              <a:t>TCP (Transport Control Protocol)</a:t>
            </a:r>
            <a:endParaRPr lang="en-AU" altLang="en-US" dirty="0" smtClean="0"/>
          </a:p>
          <a:p>
            <a:pPr lvl="1" eaLnBrk="1" hangingPunct="1"/>
            <a:r>
              <a:rPr lang="en-US" altLang="en-US" sz="2400" dirty="0" smtClean="0"/>
              <a:t>Provides the basic host-to-host service of transferring data between users reliably.</a:t>
            </a:r>
          </a:p>
          <a:p>
            <a:pPr lvl="1" eaLnBrk="1" hangingPunct="1"/>
            <a:r>
              <a:rPr lang="en-US" altLang="en-US" sz="2400" dirty="0" smtClean="0"/>
              <a:t>Split a large message up into smaller, standard-sized units called </a:t>
            </a:r>
            <a:r>
              <a:rPr lang="en-US" altLang="en-US" sz="2400" i="1" dirty="0" smtClean="0"/>
              <a:t>packets</a:t>
            </a:r>
          </a:p>
          <a:p>
            <a:pPr lvl="1" eaLnBrk="1" hangingPunct="1"/>
            <a:r>
              <a:rPr lang="en-US" altLang="en-US" sz="2400" dirty="0" smtClean="0"/>
              <a:t>Send packets to Internet layer</a:t>
            </a:r>
          </a:p>
          <a:p>
            <a:pPr lvl="1" eaLnBrk="1" hangingPunct="1"/>
            <a:r>
              <a:rPr lang="en-US" altLang="en-US" sz="2400" dirty="0" smtClean="0"/>
              <a:t>Ensure that the packets all arrive correctly at the other end</a:t>
            </a:r>
            <a:endParaRPr lang="en-AU" altLang="en-US" sz="2400" dirty="0" smtClean="0"/>
          </a:p>
          <a:p>
            <a:pPr lvl="1" eaLnBrk="1" hangingPunct="1"/>
            <a:endParaRPr lang="en-AU" altLang="en-US" dirty="0" smtClean="0"/>
          </a:p>
        </p:txBody>
      </p:sp>
    </p:spTree>
    <p:extLst>
      <p:ext uri="{BB962C8B-B14F-4D97-AF65-F5344CB8AC3E}">
        <p14:creationId xmlns:p14="http://schemas.microsoft.com/office/powerpoint/2010/main" val="224744573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395536" y="1124744"/>
            <a:ext cx="8229600" cy="4176464"/>
          </a:xfrm>
        </p:spPr>
        <p:txBody>
          <a:bodyPr>
            <a:normAutofit/>
          </a:bodyPr>
          <a:lstStyle/>
          <a:p>
            <a:pPr marL="0" indent="0" eaLnBrk="1" hangingPunct="1">
              <a:buNone/>
            </a:pPr>
            <a:r>
              <a:rPr lang="en-US" altLang="en-US" dirty="0" smtClean="0"/>
              <a:t>IP (Internet Protocol)</a:t>
            </a:r>
          </a:p>
          <a:p>
            <a:pPr lvl="1" eaLnBrk="1" hangingPunct="1"/>
            <a:r>
              <a:rPr lang="en-US" altLang="en-US" sz="2400" dirty="0" smtClean="0"/>
              <a:t>Responsible for addressing and routing packets between hosts and networks.</a:t>
            </a:r>
          </a:p>
          <a:p>
            <a:pPr lvl="1" eaLnBrk="1" hangingPunct="1"/>
            <a:r>
              <a:rPr lang="en-US" altLang="en-US" sz="2400" dirty="0" smtClean="0"/>
              <a:t>IP addresses: every Internet host is given a unique IP address</a:t>
            </a:r>
          </a:p>
          <a:p>
            <a:pPr lvl="2" eaLnBrk="1" hangingPunct="1"/>
            <a:r>
              <a:rPr lang="en-US" altLang="en-US" dirty="0" smtClean="0"/>
              <a:t>segmented 32 bit binary number, such as 139.132.118.123</a:t>
            </a:r>
          </a:p>
          <a:p>
            <a:pPr lvl="1" eaLnBrk="1" hangingPunct="1"/>
            <a:r>
              <a:rPr lang="en-US" altLang="en-US" sz="2400" i="1" dirty="0" smtClean="0"/>
              <a:t>Dynamic routing: </a:t>
            </a:r>
            <a:r>
              <a:rPr lang="en-US" altLang="en-US" sz="2400" dirty="0" smtClean="0"/>
              <a:t>try to find the best route for transporting packets from source to destination</a:t>
            </a:r>
          </a:p>
          <a:p>
            <a:pPr lvl="1" eaLnBrk="1" hangingPunct="1"/>
            <a:endParaRPr lang="en-AU" altLang="en-US" dirty="0" smtClean="0"/>
          </a:p>
        </p:txBody>
      </p:sp>
    </p:spTree>
    <p:extLst>
      <p:ext uri="{BB962C8B-B14F-4D97-AF65-F5344CB8AC3E}">
        <p14:creationId xmlns:p14="http://schemas.microsoft.com/office/powerpoint/2010/main" val="216590056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395536" y="1124744"/>
            <a:ext cx="8229600" cy="4176464"/>
          </a:xfrm>
        </p:spPr>
        <p:txBody>
          <a:bodyPr/>
          <a:lstStyle/>
          <a:p>
            <a:pPr marL="0" indent="0" eaLnBrk="1" hangingPunct="1">
              <a:buNone/>
            </a:pPr>
            <a:r>
              <a:rPr lang="en-AU" altLang="en-US" dirty="0" smtClean="0"/>
              <a:t>Domain Name System</a:t>
            </a:r>
          </a:p>
          <a:p>
            <a:pPr lvl="1" eaLnBrk="1" hangingPunct="1"/>
            <a:r>
              <a:rPr lang="en-AU" altLang="en-US" sz="2400" dirty="0" smtClean="0"/>
              <a:t>IP addresses are unique but hardly memorable; humans </a:t>
            </a:r>
            <a:r>
              <a:rPr lang="en-US" altLang="en-US" sz="2400" dirty="0" smtClean="0"/>
              <a:t>prefer the more mnemonic </a:t>
            </a:r>
            <a:r>
              <a:rPr lang="en-US" altLang="en-US" sz="2400" i="1" dirty="0" smtClean="0"/>
              <a:t>hostname identifier</a:t>
            </a:r>
            <a:r>
              <a:rPr lang="en-US" altLang="en-US" sz="2400" dirty="0" smtClean="0"/>
              <a:t>, while computer networks prefer binary IP addresses.</a:t>
            </a:r>
          </a:p>
          <a:p>
            <a:pPr lvl="1" eaLnBrk="1" hangingPunct="1"/>
            <a:r>
              <a:rPr lang="en-US" altLang="en-US" sz="2400" dirty="0" smtClean="0"/>
              <a:t>So we need a directory service that translates (</a:t>
            </a:r>
            <a:r>
              <a:rPr lang="en-US" altLang="en-US" sz="2400" i="1" dirty="0" smtClean="0"/>
              <a:t>looks up</a:t>
            </a:r>
            <a:r>
              <a:rPr lang="en-US" altLang="en-US" sz="2400" dirty="0" smtClean="0"/>
              <a:t>) hostnames to IP addresses: a </a:t>
            </a:r>
            <a:r>
              <a:rPr lang="en-US" altLang="en-US" sz="2400" i="1" dirty="0" smtClean="0"/>
              <a:t>Domain Name Server</a:t>
            </a:r>
          </a:p>
          <a:p>
            <a:pPr lvl="2" eaLnBrk="1" hangingPunct="1"/>
            <a:endParaRPr lang="en-AU" altLang="en-US" sz="2000" dirty="0" smtClean="0"/>
          </a:p>
        </p:txBody>
      </p:sp>
    </p:spTree>
    <p:extLst>
      <p:ext uri="{BB962C8B-B14F-4D97-AF65-F5344CB8AC3E}">
        <p14:creationId xmlns:p14="http://schemas.microsoft.com/office/powerpoint/2010/main" val="2786588083"/>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395536" y="1196752"/>
            <a:ext cx="8229600" cy="4176464"/>
          </a:xfrm>
        </p:spPr>
        <p:txBody>
          <a:bodyPr/>
          <a:lstStyle/>
          <a:p>
            <a:pPr marL="0" indent="0" eaLnBrk="1" hangingPunct="1">
              <a:buNone/>
            </a:pPr>
            <a:r>
              <a:rPr lang="en-AU" altLang="en-US" dirty="0" smtClean="0"/>
              <a:t>Domain Name System</a:t>
            </a:r>
          </a:p>
          <a:p>
            <a:pPr lvl="1" eaLnBrk="1" hangingPunct="1"/>
            <a:r>
              <a:rPr lang="en-AU" altLang="en-US" sz="2400" dirty="0" smtClean="0"/>
              <a:t>An Internet </a:t>
            </a:r>
            <a:r>
              <a:rPr lang="en-US" altLang="en-US" sz="2400" dirty="0" smtClean="0"/>
              <a:t>host name</a:t>
            </a:r>
            <a:r>
              <a:rPr lang="en-AU" altLang="en-US" sz="2400" dirty="0" smtClean="0"/>
              <a:t> consists of:</a:t>
            </a:r>
          </a:p>
          <a:p>
            <a:pPr lvl="2" eaLnBrk="1" hangingPunct="1"/>
            <a:r>
              <a:rPr lang="en-AU" altLang="en-US" sz="2000" dirty="0" smtClean="0">
                <a:solidFill>
                  <a:schemeClr val="tx1"/>
                </a:solidFill>
              </a:rPr>
              <a:t>machine name</a:t>
            </a:r>
          </a:p>
          <a:p>
            <a:pPr lvl="2" eaLnBrk="1" hangingPunct="1"/>
            <a:r>
              <a:rPr lang="en-AU" altLang="en-US" sz="2000" dirty="0" smtClean="0">
                <a:solidFill>
                  <a:schemeClr val="tx1"/>
                </a:solidFill>
              </a:rPr>
              <a:t>segmented domain name</a:t>
            </a:r>
          </a:p>
          <a:p>
            <a:pPr lvl="1" eaLnBrk="1" hangingPunct="1"/>
            <a:r>
              <a:rPr lang="en-AU" altLang="en-US" sz="2400" dirty="0" smtClean="0"/>
              <a:t>Examples:</a:t>
            </a:r>
          </a:p>
          <a:p>
            <a:pPr lvl="2" eaLnBrk="1" hangingPunct="1"/>
            <a:r>
              <a:rPr lang="en-AU" altLang="en-US" sz="2000" dirty="0" smtClean="0">
                <a:hlinkClick r:id="rId2"/>
              </a:rPr>
              <a:t>www.</a:t>
            </a:r>
            <a:r>
              <a:rPr lang="en-US" altLang="en-US" sz="2000" dirty="0" err="1" smtClean="0">
                <a:hlinkClick r:id="rId2"/>
              </a:rPr>
              <a:t>deakin</a:t>
            </a:r>
            <a:r>
              <a:rPr lang="en-AU" altLang="en-US" sz="2000" dirty="0" smtClean="0">
                <a:hlinkClick r:id="rId2"/>
              </a:rPr>
              <a:t>.</a:t>
            </a:r>
            <a:r>
              <a:rPr lang="en-US" altLang="en-US" sz="2000" dirty="0" smtClean="0">
                <a:hlinkClick r:id="rId2"/>
              </a:rPr>
              <a:t>edu.au</a:t>
            </a:r>
            <a:r>
              <a:rPr lang="en-US" altLang="en-US" sz="2000" dirty="0" smtClean="0"/>
              <a:t> [</a:t>
            </a:r>
            <a:r>
              <a:rPr lang="en-AU" altLang="en-US" sz="2000" dirty="0" smtClean="0"/>
              <a:t>139.132.1.30]</a:t>
            </a:r>
          </a:p>
          <a:p>
            <a:pPr lvl="2" eaLnBrk="1" hangingPunct="1"/>
            <a:r>
              <a:rPr lang="en-AU" altLang="en-US" sz="2000" dirty="0" smtClean="0">
                <a:hlinkClick r:id="rId3"/>
              </a:rPr>
              <a:t>www.microsoft.com</a:t>
            </a:r>
            <a:r>
              <a:rPr lang="en-AU" altLang="en-US" sz="2000" dirty="0" smtClean="0"/>
              <a:t> [207.46.144.222]</a:t>
            </a:r>
          </a:p>
          <a:p>
            <a:pPr lvl="2" eaLnBrk="1" hangingPunct="1"/>
            <a:r>
              <a:rPr lang="en-AU" altLang="en-US" sz="2000" dirty="0" smtClean="0"/>
              <a:t>www.whitehouse.gov [69.44.123.104]</a:t>
            </a:r>
          </a:p>
          <a:p>
            <a:pPr lvl="2" eaLnBrk="1" hangingPunct="1"/>
            <a:r>
              <a:rPr lang="en-AU" altLang="en-US" sz="2000" dirty="0" smtClean="0">
                <a:hlinkClick r:id="rId4"/>
              </a:rPr>
              <a:t>www.whitehouse.org</a:t>
            </a:r>
            <a:r>
              <a:rPr lang="en-AU" altLang="en-US" sz="2000" dirty="0" smtClean="0"/>
              <a:t> [207.159.142.162]</a:t>
            </a:r>
          </a:p>
          <a:p>
            <a:pPr lvl="1" eaLnBrk="1" hangingPunct="1">
              <a:buFont typeface="Wingdings" panose="05000000000000000000" pitchFamily="2" charset="2"/>
              <a:buNone/>
            </a:pPr>
            <a:endParaRPr lang="en-AU" altLang="en-US" dirty="0" smtClean="0"/>
          </a:p>
          <a:p>
            <a:pPr lvl="1" eaLnBrk="1" hangingPunct="1"/>
            <a:endParaRPr lang="en-US" altLang="en-US" dirty="0" smtClean="0"/>
          </a:p>
          <a:p>
            <a:pPr lvl="1" eaLnBrk="1" hangingPunct="1"/>
            <a:endParaRPr lang="en-AU" altLang="en-US" dirty="0" smtClean="0"/>
          </a:p>
          <a:p>
            <a:pPr lvl="1" eaLnBrk="1" hangingPunct="1"/>
            <a:endParaRPr lang="en-AU" altLang="en-US" dirty="0" smtClean="0"/>
          </a:p>
        </p:txBody>
      </p:sp>
    </p:spTree>
    <p:extLst>
      <p:ext uri="{BB962C8B-B14F-4D97-AF65-F5344CB8AC3E}">
        <p14:creationId xmlns:p14="http://schemas.microsoft.com/office/powerpoint/2010/main" val="35382857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395536" y="1196752"/>
            <a:ext cx="8229600" cy="4176464"/>
          </a:xfrm>
        </p:spPr>
        <p:txBody>
          <a:bodyPr>
            <a:normAutofit/>
          </a:bodyPr>
          <a:lstStyle/>
          <a:p>
            <a:pPr marL="0" indent="0" eaLnBrk="1" hangingPunct="1">
              <a:buNone/>
            </a:pPr>
            <a:r>
              <a:rPr lang="en-AU" altLang="en-US" dirty="0" smtClean="0"/>
              <a:t>Internet Applications/Services</a:t>
            </a:r>
          </a:p>
          <a:p>
            <a:pPr lvl="1" eaLnBrk="1" hangingPunct="1"/>
            <a:r>
              <a:rPr lang="en-AU" altLang="en-US" sz="2400" dirty="0" smtClean="0"/>
              <a:t>Client/server applications</a:t>
            </a:r>
          </a:p>
          <a:p>
            <a:pPr lvl="2" eaLnBrk="1" hangingPunct="1"/>
            <a:r>
              <a:rPr lang="en-AU" altLang="en-US" sz="2000" dirty="0" smtClean="0"/>
              <a:t>SMTP (1982): Simple Mail Transfer Protocol (</a:t>
            </a:r>
            <a:r>
              <a:rPr lang="en-AU" altLang="en-US" sz="2000" i="1" dirty="0" smtClean="0"/>
              <a:t>email</a:t>
            </a:r>
            <a:r>
              <a:rPr lang="en-AU" altLang="en-US" sz="2000" dirty="0" smtClean="0"/>
              <a:t>)</a:t>
            </a:r>
            <a:endParaRPr lang="en-US" altLang="en-US" sz="2000" dirty="0" smtClean="0"/>
          </a:p>
          <a:p>
            <a:pPr lvl="2" eaLnBrk="1" hangingPunct="1"/>
            <a:r>
              <a:rPr lang="en-US" altLang="en-US" sz="2000" dirty="0" smtClean="0"/>
              <a:t>Telnet (1983): remote terminal protocol</a:t>
            </a:r>
            <a:endParaRPr lang="en-AU" altLang="en-US" sz="2000" dirty="0" smtClean="0"/>
          </a:p>
          <a:p>
            <a:pPr lvl="2" eaLnBrk="1" hangingPunct="1"/>
            <a:r>
              <a:rPr lang="en-AU" altLang="en-US" sz="2000" dirty="0" smtClean="0"/>
              <a:t>FTP (1985): File Transfer Protocol</a:t>
            </a:r>
          </a:p>
          <a:p>
            <a:pPr lvl="2" eaLnBrk="1" hangingPunct="1"/>
            <a:r>
              <a:rPr lang="en-US" altLang="en-US" sz="2000" dirty="0" smtClean="0"/>
              <a:t>WWW (1989): World Wide Web</a:t>
            </a:r>
            <a:r>
              <a:rPr lang="en-AU" altLang="en-US" sz="2000" dirty="0" smtClean="0"/>
              <a:t> </a:t>
            </a:r>
            <a:endParaRPr lang="en-US" altLang="en-US" sz="2000" dirty="0" smtClean="0"/>
          </a:p>
          <a:p>
            <a:pPr lvl="2" eaLnBrk="1" hangingPunct="1"/>
            <a:r>
              <a:rPr lang="en-AU" altLang="en-US" sz="2000" dirty="0" smtClean="0"/>
              <a:t>HTTP 1.0 (1990): Hypertext Transfer Protocol -  World Wide Web</a:t>
            </a:r>
          </a:p>
          <a:p>
            <a:pPr lvl="2" eaLnBrk="1" hangingPunct="1"/>
            <a:r>
              <a:rPr lang="en-AU" altLang="en-US" sz="2000" dirty="0" smtClean="0"/>
              <a:t>HTTP 1.1 (1996): improved Hypertext Transfer Protocol</a:t>
            </a:r>
            <a:endParaRPr lang="en-US" altLang="en-US" sz="2000" dirty="0" smtClean="0"/>
          </a:p>
          <a:p>
            <a:pPr lvl="1" eaLnBrk="1" hangingPunct="1"/>
            <a:endParaRPr lang="en-AU" altLang="en-US" dirty="0" smtClean="0"/>
          </a:p>
        </p:txBody>
      </p:sp>
    </p:spTree>
    <p:extLst>
      <p:ext uri="{BB962C8B-B14F-4D97-AF65-F5344CB8AC3E}">
        <p14:creationId xmlns:p14="http://schemas.microsoft.com/office/powerpoint/2010/main" val="203231779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395536" y="1196752"/>
            <a:ext cx="8229600" cy="4176464"/>
          </a:xfrm>
        </p:spPr>
        <p:txBody>
          <a:bodyPr>
            <a:normAutofit fontScale="25000" lnSpcReduction="20000"/>
          </a:bodyPr>
          <a:lstStyle/>
          <a:p>
            <a:pPr marL="0" indent="0" eaLnBrk="1" hangingPunct="1">
              <a:buNone/>
            </a:pPr>
            <a:r>
              <a:rPr lang="en-AU" altLang="en-US" sz="11200" dirty="0" smtClean="0"/>
              <a:t>World Wide Web</a:t>
            </a:r>
          </a:p>
          <a:p>
            <a:pPr lvl="1" eaLnBrk="1" hangingPunct="1"/>
            <a:r>
              <a:rPr lang="en-AU" altLang="en-US" sz="9600" dirty="0" smtClean="0"/>
              <a:t>Client/server system</a:t>
            </a:r>
          </a:p>
          <a:p>
            <a:pPr lvl="1" eaLnBrk="1" hangingPunct="1"/>
            <a:r>
              <a:rPr lang="en-AU" altLang="en-US" sz="9600" dirty="0" smtClean="0"/>
              <a:t>Web server</a:t>
            </a:r>
          </a:p>
          <a:p>
            <a:pPr lvl="2"/>
            <a:r>
              <a:rPr lang="en-AU" altLang="en-US" sz="8000" dirty="0" smtClean="0"/>
              <a:t>Internet host machine running Web server software (Apache, Netscape Enterprise, IIS)</a:t>
            </a:r>
          </a:p>
          <a:p>
            <a:pPr lvl="2"/>
            <a:r>
              <a:rPr lang="en-US" altLang="en-US" sz="8000" dirty="0" smtClean="0"/>
              <a:t>Stores </a:t>
            </a:r>
            <a:r>
              <a:rPr lang="en-AU" altLang="en-US" sz="8000" dirty="0" smtClean="0"/>
              <a:t>data files in a wide range of formats</a:t>
            </a:r>
            <a:endParaRPr lang="en-AU" altLang="en-US" sz="9600" dirty="0" smtClean="0"/>
          </a:p>
          <a:p>
            <a:pPr lvl="1" eaLnBrk="1" hangingPunct="1"/>
            <a:r>
              <a:rPr lang="en-AU" altLang="en-US" sz="9600" dirty="0" smtClean="0"/>
              <a:t>Web browser (client)</a:t>
            </a:r>
          </a:p>
          <a:p>
            <a:pPr lvl="2" eaLnBrk="1" hangingPunct="1"/>
            <a:r>
              <a:rPr lang="en-AU" altLang="en-US" sz="8000" dirty="0" smtClean="0"/>
              <a:t>Internet host machine running client application </a:t>
            </a:r>
          </a:p>
          <a:p>
            <a:pPr lvl="2" eaLnBrk="1" hangingPunct="1"/>
            <a:r>
              <a:rPr lang="en-AU" altLang="en-US" sz="8000" dirty="0" smtClean="0"/>
              <a:t>Retrieves Web entities (“pages”) from servers, mainly using HTTP (but supports other protocols, such as FTP)</a:t>
            </a:r>
          </a:p>
          <a:p>
            <a:pPr lvl="2" eaLnBrk="1" hangingPunct="1"/>
            <a:r>
              <a:rPr lang="en-AU" altLang="en-US" sz="8000" dirty="0" smtClean="0"/>
              <a:t>Displays (or saves or </a:t>
            </a:r>
            <a:r>
              <a:rPr lang="en-AU" altLang="en-US" sz="8000" i="1" dirty="0" smtClean="0"/>
              <a:t>renders</a:t>
            </a:r>
            <a:r>
              <a:rPr lang="en-AU" altLang="en-US" sz="8000" dirty="0" smtClean="0"/>
              <a:t>) retrieved entities</a:t>
            </a:r>
          </a:p>
        </p:txBody>
      </p:sp>
    </p:spTree>
    <p:extLst>
      <p:ext uri="{BB962C8B-B14F-4D97-AF65-F5344CB8AC3E}">
        <p14:creationId xmlns:p14="http://schemas.microsoft.com/office/powerpoint/2010/main" val="62771219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467544" y="1268760"/>
            <a:ext cx="8229600" cy="4176464"/>
          </a:xfrm>
        </p:spPr>
        <p:txBody>
          <a:bodyPr/>
          <a:lstStyle/>
          <a:p>
            <a:pPr marL="0" indent="0" eaLnBrk="1" hangingPunct="1">
              <a:buNone/>
            </a:pPr>
            <a:r>
              <a:rPr lang="en-AU" altLang="en-US" dirty="0" smtClean="0"/>
              <a:t>Hypertext Transfer Protocol (HTTP)</a:t>
            </a:r>
          </a:p>
          <a:p>
            <a:pPr lvl="1" eaLnBrk="1" hangingPunct="1"/>
            <a:r>
              <a:rPr lang="en-US" altLang="en-US" sz="2400" dirty="0" smtClean="0"/>
              <a:t>Special protocol used to communicate between Web servers and clients for sending/receiving HTML documents</a:t>
            </a:r>
            <a:endParaRPr lang="en-AU" altLang="en-US" sz="2400" dirty="0" smtClean="0"/>
          </a:p>
          <a:p>
            <a:pPr eaLnBrk="1" hangingPunct="1">
              <a:buFont typeface="Wingdings" panose="05000000000000000000" pitchFamily="2" charset="2"/>
              <a:buNone/>
            </a:pPr>
            <a:endParaRPr lang="en-AU" altLang="en-US" sz="2400" dirty="0" smtClean="0"/>
          </a:p>
        </p:txBody>
      </p:sp>
    </p:spTree>
    <p:extLst>
      <p:ext uri="{BB962C8B-B14F-4D97-AF65-F5344CB8AC3E}">
        <p14:creationId xmlns:p14="http://schemas.microsoft.com/office/powerpoint/2010/main" val="191422871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91432" y="2108969"/>
            <a:ext cx="4248150" cy="552450"/>
            <a:chOff x="1249" y="1057"/>
            <a:chExt cx="3457" cy="1330"/>
          </a:xfrm>
        </p:grpSpPr>
        <p:sp>
          <p:nvSpPr>
            <p:cNvPr id="33804" name="Arc 5"/>
            <p:cNvSpPr>
              <a:spLocks/>
            </p:cNvSpPr>
            <p:nvPr/>
          </p:nvSpPr>
          <p:spPr bwMode="auto">
            <a:xfrm>
              <a:off x="1249" y="1057"/>
              <a:ext cx="3457" cy="864"/>
            </a:xfrm>
            <a:custGeom>
              <a:avLst/>
              <a:gdLst>
                <a:gd name="T0" fmla="*/ 0 w 43199"/>
                <a:gd name="T1" fmla="*/ 0 h 21600"/>
                <a:gd name="T2" fmla="*/ 0 w 43199"/>
                <a:gd name="T3" fmla="*/ 0 h 21600"/>
                <a:gd name="T4" fmla="*/ 0 w 43199"/>
                <a:gd name="T5" fmla="*/ 0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0" y="21600"/>
                  </a:moveTo>
                  <a:cubicBezTo>
                    <a:pt x="0" y="9670"/>
                    <a:pt x="9670" y="0"/>
                    <a:pt x="21600" y="0"/>
                  </a:cubicBezTo>
                  <a:cubicBezTo>
                    <a:pt x="33431" y="0"/>
                    <a:pt x="43061" y="9518"/>
                    <a:pt x="43198" y="21350"/>
                  </a:cubicBezTo>
                </a:path>
                <a:path w="43199" h="21600" stroke="0" extrusionOk="0">
                  <a:moveTo>
                    <a:pt x="0" y="21600"/>
                  </a:moveTo>
                  <a:cubicBezTo>
                    <a:pt x="0" y="9670"/>
                    <a:pt x="9670" y="0"/>
                    <a:pt x="21600" y="0"/>
                  </a:cubicBezTo>
                  <a:cubicBezTo>
                    <a:pt x="33431" y="0"/>
                    <a:pt x="43061" y="9518"/>
                    <a:pt x="43198" y="21350"/>
                  </a:cubicBezTo>
                  <a:lnTo>
                    <a:pt x="21600" y="21600"/>
                  </a:lnTo>
                  <a:lnTo>
                    <a:pt x="0" y="21600"/>
                  </a:lnTo>
                  <a:close/>
                </a:path>
              </a:pathLst>
            </a:custGeom>
            <a:noFill/>
            <a:ln w="76200" cap="rnd">
              <a:solidFill>
                <a:srgbClr val="006699"/>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4758" name="Rectangle 6"/>
            <p:cNvSpPr>
              <a:spLocks noChangeArrowheads="1"/>
            </p:cNvSpPr>
            <p:nvPr/>
          </p:nvSpPr>
          <p:spPr bwMode="auto">
            <a:xfrm>
              <a:off x="1789" y="1286"/>
              <a:ext cx="2479" cy="1101"/>
            </a:xfrm>
            <a:prstGeom prst="rect">
              <a:avLst/>
            </a:prstGeom>
            <a:noFill/>
            <a:ln w="9525">
              <a:noFill/>
              <a:miter lim="800000"/>
              <a:headEnd/>
              <a:tailEnd/>
            </a:ln>
            <a:effectLst/>
          </p:spPr>
          <p:txBody>
            <a:bodyPr wrap="none" lIns="92075" tIns="46038" rIns="92075" bIns="46038">
              <a:spAutoFit/>
            </a:bodyPr>
            <a:lstStyle/>
            <a:p>
              <a:pPr algn="ctr">
                <a:defRPr/>
              </a:pPr>
              <a:r>
                <a:rPr lang="en-AU" sz="2400" b="1">
                  <a:solidFill>
                    <a:srgbClr val="006699"/>
                  </a:solidFill>
                  <a:effectLst>
                    <a:outerShdw blurRad="38100" dist="38100" dir="2700000" algn="tl">
                      <a:srgbClr val="C0C0C0"/>
                    </a:outerShdw>
                  </a:effectLst>
                  <a:latin typeface="Tahoma" charset="0"/>
                </a:rPr>
                <a:t>Request</a:t>
              </a:r>
              <a:r>
                <a:rPr lang="en-AU" sz="2400" b="1">
                  <a:solidFill>
                    <a:srgbClr val="FFFF99"/>
                  </a:solidFill>
                  <a:effectLst>
                    <a:outerShdw blurRad="38100" dist="38100" dir="2700000" algn="tl">
                      <a:srgbClr val="C0C0C0"/>
                    </a:outerShdw>
                  </a:effectLst>
                  <a:latin typeface="Tahoma" charset="0"/>
                </a:rPr>
                <a:t> </a:t>
              </a:r>
              <a:r>
                <a:rPr lang="en-AU" sz="2400" b="1">
                  <a:solidFill>
                    <a:srgbClr val="006699"/>
                  </a:solidFill>
                  <a:effectLst>
                    <a:outerShdw blurRad="38100" dist="38100" dir="2700000" algn="tl">
                      <a:srgbClr val="C0C0C0"/>
                    </a:outerShdw>
                  </a:effectLst>
                  <a:latin typeface="Tahoma" charset="0"/>
                </a:rPr>
                <a:t>+ [Entity]</a:t>
              </a:r>
            </a:p>
          </p:txBody>
        </p:sp>
      </p:grpSp>
      <p:grpSp>
        <p:nvGrpSpPr>
          <p:cNvPr id="3" name="Group 17"/>
          <p:cNvGrpSpPr>
            <a:grpSpLocks/>
          </p:cNvGrpSpPr>
          <p:nvPr/>
        </p:nvGrpSpPr>
        <p:grpSpPr bwMode="auto">
          <a:xfrm>
            <a:off x="1835895" y="4701357"/>
            <a:ext cx="4319587" cy="719137"/>
            <a:chOff x="1610" y="3249"/>
            <a:chExt cx="2721" cy="453"/>
          </a:xfrm>
        </p:grpSpPr>
        <p:sp>
          <p:nvSpPr>
            <p:cNvPr id="33802" name="Arc 8"/>
            <p:cNvSpPr>
              <a:spLocks/>
            </p:cNvSpPr>
            <p:nvPr/>
          </p:nvSpPr>
          <p:spPr bwMode="auto">
            <a:xfrm rot="10800000">
              <a:off x="1610" y="3249"/>
              <a:ext cx="2721" cy="453"/>
            </a:xfrm>
            <a:custGeom>
              <a:avLst/>
              <a:gdLst>
                <a:gd name="T0" fmla="*/ 0 w 43199"/>
                <a:gd name="T1" fmla="*/ 0 h 21600"/>
                <a:gd name="T2" fmla="*/ 0 w 43199"/>
                <a:gd name="T3" fmla="*/ 0 h 21600"/>
                <a:gd name="T4" fmla="*/ 0 w 43199"/>
                <a:gd name="T5" fmla="*/ 0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0" y="21350"/>
                  </a:moveTo>
                  <a:cubicBezTo>
                    <a:pt x="137" y="9518"/>
                    <a:pt x="9767" y="-1"/>
                    <a:pt x="21599" y="0"/>
                  </a:cubicBezTo>
                  <a:cubicBezTo>
                    <a:pt x="33528" y="0"/>
                    <a:pt x="43199" y="9670"/>
                    <a:pt x="43199" y="21600"/>
                  </a:cubicBezTo>
                </a:path>
                <a:path w="43199" h="21600" stroke="0" extrusionOk="0">
                  <a:moveTo>
                    <a:pt x="0" y="21350"/>
                  </a:moveTo>
                  <a:cubicBezTo>
                    <a:pt x="137" y="9518"/>
                    <a:pt x="9767" y="-1"/>
                    <a:pt x="21599" y="0"/>
                  </a:cubicBezTo>
                  <a:cubicBezTo>
                    <a:pt x="33528" y="0"/>
                    <a:pt x="43199" y="9670"/>
                    <a:pt x="43199" y="21600"/>
                  </a:cubicBezTo>
                  <a:lnTo>
                    <a:pt x="21599" y="21600"/>
                  </a:lnTo>
                  <a:lnTo>
                    <a:pt x="0" y="21350"/>
                  </a:lnTo>
                  <a:close/>
                </a:path>
              </a:pathLst>
            </a:custGeom>
            <a:noFill/>
            <a:ln w="76200" cap="rnd">
              <a:solidFill>
                <a:srgbClr val="CC330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4761" name="Rectangle 9"/>
            <p:cNvSpPr>
              <a:spLocks noChangeArrowheads="1"/>
            </p:cNvSpPr>
            <p:nvPr/>
          </p:nvSpPr>
          <p:spPr bwMode="auto">
            <a:xfrm>
              <a:off x="1941" y="3283"/>
              <a:ext cx="2057" cy="288"/>
            </a:xfrm>
            <a:prstGeom prst="rect">
              <a:avLst/>
            </a:prstGeom>
            <a:noFill/>
            <a:ln w="9525">
              <a:noFill/>
              <a:miter lim="800000"/>
              <a:headEnd/>
              <a:tailEnd/>
            </a:ln>
            <a:effectLst/>
          </p:spPr>
          <p:txBody>
            <a:bodyPr wrap="none" lIns="92075" tIns="46038" rIns="92075" bIns="46038">
              <a:spAutoFit/>
            </a:bodyPr>
            <a:lstStyle/>
            <a:p>
              <a:pPr algn="ctr">
                <a:defRPr/>
              </a:pPr>
              <a:r>
                <a:rPr lang="en-AU" sz="2400" b="1">
                  <a:solidFill>
                    <a:srgbClr val="CC3300"/>
                  </a:solidFill>
                  <a:effectLst>
                    <a:outerShdw blurRad="38100" dist="38100" dir="2700000" algn="tl">
                      <a:srgbClr val="C0C0C0"/>
                    </a:outerShdw>
                  </a:effectLst>
                  <a:latin typeface="Tahoma" charset="0"/>
                </a:rPr>
                <a:t>Response + [Entity]</a:t>
              </a:r>
            </a:p>
          </p:txBody>
        </p:sp>
      </p:grpSp>
      <p:grpSp>
        <p:nvGrpSpPr>
          <p:cNvPr id="4" name="Group 10"/>
          <p:cNvGrpSpPr>
            <a:grpSpLocks/>
          </p:cNvGrpSpPr>
          <p:nvPr/>
        </p:nvGrpSpPr>
        <p:grpSpPr bwMode="auto">
          <a:xfrm>
            <a:off x="1259632" y="2924944"/>
            <a:ext cx="2479675" cy="1333500"/>
            <a:chOff x="432" y="1536"/>
            <a:chExt cx="2565" cy="1379"/>
          </a:xfrm>
        </p:grpSpPr>
        <p:pic>
          <p:nvPicPr>
            <p:cNvPr id="33800"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1536"/>
              <a:ext cx="1406"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Rectangle 12"/>
            <p:cNvSpPr>
              <a:spLocks noChangeArrowheads="1"/>
            </p:cNvSpPr>
            <p:nvPr/>
          </p:nvSpPr>
          <p:spPr bwMode="auto">
            <a:xfrm>
              <a:off x="1777" y="2065"/>
              <a:ext cx="1220"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AU" altLang="en-US" sz="2400" b="1">
                  <a:latin typeface="Tahoma" panose="020B0604030504040204" pitchFamily="34" charset="0"/>
                </a:rPr>
                <a:t>Web </a:t>
              </a:r>
              <a:br>
                <a:rPr lang="en-AU" altLang="en-US" sz="2400" b="1">
                  <a:latin typeface="Tahoma" panose="020B0604030504040204" pitchFamily="34" charset="0"/>
                </a:rPr>
              </a:br>
              <a:r>
                <a:rPr lang="en-AU" altLang="en-US" sz="2400" b="1">
                  <a:latin typeface="Tahoma" panose="020B0604030504040204" pitchFamily="34" charset="0"/>
                </a:rPr>
                <a:t>Server</a:t>
              </a:r>
            </a:p>
          </p:txBody>
        </p:sp>
      </p:grpSp>
      <p:grpSp>
        <p:nvGrpSpPr>
          <p:cNvPr id="5" name="Group 16"/>
          <p:cNvGrpSpPr>
            <a:grpSpLocks/>
          </p:cNvGrpSpPr>
          <p:nvPr/>
        </p:nvGrpSpPr>
        <p:grpSpPr bwMode="auto">
          <a:xfrm>
            <a:off x="5533182" y="2859857"/>
            <a:ext cx="2587625" cy="1465262"/>
            <a:chOff x="3881" y="1781"/>
            <a:chExt cx="2067" cy="1170"/>
          </a:xfrm>
        </p:grpSpPr>
        <p:pic>
          <p:nvPicPr>
            <p:cNvPr id="337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1" y="1781"/>
              <a:ext cx="851"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15"/>
            <p:cNvSpPr>
              <a:spLocks noChangeArrowheads="1"/>
            </p:cNvSpPr>
            <p:nvPr/>
          </p:nvSpPr>
          <p:spPr bwMode="auto">
            <a:xfrm>
              <a:off x="4785" y="1933"/>
              <a:ext cx="116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AU" altLang="en-US" sz="2400" b="1">
                  <a:latin typeface="Tahoma" panose="020B0604030504040204" pitchFamily="34" charset="0"/>
                </a:rPr>
                <a:t>Web </a:t>
              </a:r>
              <a:br>
                <a:rPr lang="en-AU" altLang="en-US" sz="2400" b="1">
                  <a:latin typeface="Tahoma" panose="020B0604030504040204" pitchFamily="34" charset="0"/>
                </a:rPr>
              </a:br>
              <a:r>
                <a:rPr lang="en-AU" altLang="en-US" sz="2400" b="1">
                  <a:latin typeface="Tahoma" panose="020B0604030504040204" pitchFamily="34" charset="0"/>
                </a:rPr>
                <a:t>Browser</a:t>
              </a:r>
            </a:p>
            <a:p>
              <a:pPr>
                <a:spcBef>
                  <a:spcPct val="0"/>
                </a:spcBef>
                <a:buClrTx/>
                <a:buSzTx/>
                <a:buFontTx/>
                <a:buNone/>
              </a:pPr>
              <a:r>
                <a:rPr lang="en-AU" altLang="en-US" sz="2400" b="1">
                  <a:latin typeface="Tahoma" panose="020B0604030504040204" pitchFamily="34" charset="0"/>
                </a:rPr>
                <a:t>(Client)</a:t>
              </a:r>
            </a:p>
          </p:txBody>
        </p:sp>
      </p:grpSp>
    </p:spTree>
    <p:extLst>
      <p:ext uri="{BB962C8B-B14F-4D97-AF65-F5344CB8AC3E}">
        <p14:creationId xmlns:p14="http://schemas.microsoft.com/office/powerpoint/2010/main" val="40453828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395536" y="1124744"/>
            <a:ext cx="8229600" cy="4176464"/>
          </a:xfrm>
        </p:spPr>
        <p:txBody>
          <a:bodyPr>
            <a:normAutofit/>
          </a:bodyPr>
          <a:lstStyle/>
          <a:p>
            <a:pPr marL="457200" lvl="1" indent="0">
              <a:buNone/>
            </a:pPr>
            <a:r>
              <a:rPr lang="en-AU" altLang="en-US" dirty="0"/>
              <a:t>Unit </a:t>
            </a:r>
            <a:r>
              <a:rPr lang="en-AU" altLang="en-US" dirty="0" smtClean="0"/>
              <a:t>Co-ordinator</a:t>
            </a:r>
          </a:p>
          <a:p>
            <a:pPr marL="457200" lvl="1" indent="0">
              <a:buNone/>
            </a:pPr>
            <a:endParaRPr lang="en-AU" altLang="en-US" dirty="0"/>
          </a:p>
          <a:p>
            <a:pPr lvl="2">
              <a:buFontTx/>
              <a:buNone/>
            </a:pPr>
            <a:r>
              <a:rPr lang="en-AU" altLang="en-US" dirty="0" smtClean="0"/>
              <a:t>Name: Dr Gulisong </a:t>
            </a:r>
            <a:r>
              <a:rPr lang="en-AU" altLang="en-US" dirty="0" err="1" smtClean="0"/>
              <a:t>Nasierding</a:t>
            </a:r>
            <a:endParaRPr lang="en-AU" altLang="en-US" dirty="0" smtClean="0"/>
          </a:p>
          <a:p>
            <a:pPr lvl="2">
              <a:buFontTx/>
              <a:buNone/>
            </a:pPr>
            <a:r>
              <a:rPr lang="en-AU" altLang="en-US" dirty="0" smtClean="0"/>
              <a:t>Email: gnasierd@deakin.edu.au</a:t>
            </a:r>
          </a:p>
          <a:p>
            <a:pPr lvl="1"/>
            <a:endParaRPr lang="en-AU" altLang="en-US" dirty="0" smtClean="0"/>
          </a:p>
          <a:p>
            <a:endParaRPr lang="en-AU" altLang="en-US" dirty="0" smtClean="0"/>
          </a:p>
          <a:p>
            <a:pPr lvl="2">
              <a:buFontTx/>
              <a:buNone/>
            </a:pPr>
            <a:endParaRPr lang="en-AU" altLang="en-US" sz="2800" dirty="0" smtClean="0"/>
          </a:p>
          <a:p>
            <a:pPr lvl="1">
              <a:buFontTx/>
              <a:buNone/>
            </a:pPr>
            <a:endParaRPr lang="en-AU" altLang="en-US" sz="3200" dirty="0" smtClean="0"/>
          </a:p>
          <a:p>
            <a:pPr lvl="1">
              <a:buFontTx/>
              <a:buNone/>
            </a:pPr>
            <a:endParaRPr lang="en-AU" altLang="en-US" dirty="0" smtClean="0"/>
          </a:p>
        </p:txBody>
      </p:sp>
    </p:spTree>
    <p:extLst>
      <p:ext uri="{BB962C8B-B14F-4D97-AF65-F5344CB8AC3E}">
        <p14:creationId xmlns:p14="http://schemas.microsoft.com/office/powerpoint/2010/main" val="386160836"/>
      </p:ext>
    </p:extLst>
  </p:cSld>
  <p:clrMapOvr>
    <a:masterClrMapping/>
  </p:clrMapOvr>
  <p:transition spd="slow">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395536" y="1196752"/>
            <a:ext cx="8229600" cy="4176464"/>
          </a:xfrm>
        </p:spPr>
        <p:txBody>
          <a:bodyPr>
            <a:normAutofit fontScale="92500"/>
          </a:bodyPr>
          <a:lstStyle/>
          <a:p>
            <a:pPr marL="0" indent="0" eaLnBrk="1" hangingPunct="1">
              <a:buNone/>
            </a:pPr>
            <a:r>
              <a:rPr lang="en-AU" altLang="en-US" dirty="0" smtClean="0"/>
              <a:t>Entity naming</a:t>
            </a:r>
          </a:p>
          <a:p>
            <a:pPr lvl="1" eaLnBrk="1" hangingPunct="1"/>
            <a:r>
              <a:rPr lang="en-US" altLang="en-US" dirty="0" smtClean="0"/>
              <a:t>To access a web entity to display, we need to know three things about it</a:t>
            </a:r>
          </a:p>
          <a:p>
            <a:pPr lvl="2" eaLnBrk="1" hangingPunct="1"/>
            <a:r>
              <a:rPr lang="en-US" altLang="en-US" dirty="0" smtClean="0"/>
              <a:t>what is the page called? [“file name”]</a:t>
            </a:r>
          </a:p>
          <a:p>
            <a:pPr lvl="2" eaLnBrk="1" hangingPunct="1"/>
            <a:r>
              <a:rPr lang="en-US" altLang="en-US" dirty="0" smtClean="0"/>
              <a:t>where is the page located? [server name]</a:t>
            </a:r>
          </a:p>
          <a:p>
            <a:pPr lvl="2" eaLnBrk="1" hangingPunct="1"/>
            <a:r>
              <a:rPr lang="en-US" altLang="en-US" dirty="0" smtClean="0"/>
              <a:t>how can the page be accessed? [protocol]</a:t>
            </a:r>
          </a:p>
          <a:p>
            <a:pPr lvl="1" eaLnBrk="1" hangingPunct="1"/>
            <a:endParaRPr lang="en-US" altLang="en-US" dirty="0" smtClean="0"/>
          </a:p>
          <a:p>
            <a:pPr lvl="1" eaLnBrk="1" hangingPunct="1"/>
            <a:r>
              <a:rPr lang="en-US" altLang="en-US" dirty="0" smtClean="0"/>
              <a:t>All three problems can be solved in one step by assigning each Web page a unique identifier: a </a:t>
            </a:r>
            <a:r>
              <a:rPr lang="en-US" altLang="en-US" i="1" dirty="0" smtClean="0"/>
              <a:t>Uniform Resource Locator</a:t>
            </a:r>
            <a:r>
              <a:rPr lang="en-US" altLang="en-US" dirty="0" smtClean="0"/>
              <a:t> (URL).</a:t>
            </a:r>
            <a:endParaRPr lang="en-AU" altLang="en-US" dirty="0" smtClean="0"/>
          </a:p>
          <a:p>
            <a:pPr eaLnBrk="1" hangingPunct="1">
              <a:buFont typeface="Wingdings" panose="05000000000000000000" pitchFamily="2" charset="2"/>
              <a:buNone/>
            </a:pPr>
            <a:endParaRPr lang="en-AU" altLang="en-US" dirty="0" smtClean="0"/>
          </a:p>
        </p:txBody>
      </p:sp>
    </p:spTree>
    <p:extLst>
      <p:ext uri="{BB962C8B-B14F-4D97-AF65-F5344CB8AC3E}">
        <p14:creationId xmlns:p14="http://schemas.microsoft.com/office/powerpoint/2010/main" val="1537606173"/>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539552" y="1167112"/>
            <a:ext cx="7601594" cy="4825577"/>
          </a:xfrm>
        </p:spPr>
        <p:txBody>
          <a:bodyPr>
            <a:normAutofit/>
          </a:bodyPr>
          <a:lstStyle/>
          <a:p>
            <a:pPr marL="0" indent="0" eaLnBrk="1" hangingPunct="1">
              <a:buNone/>
            </a:pPr>
            <a:r>
              <a:rPr lang="en-US" altLang="en-US" sz="2400" dirty="0" smtClean="0"/>
              <a:t>URLs have three (four, actually!) parts:</a:t>
            </a:r>
            <a:endParaRPr lang="en-AU" altLang="en-US" dirty="0" smtClean="0"/>
          </a:p>
          <a:p>
            <a:pPr lvl="1" eaLnBrk="1" hangingPunct="1"/>
            <a:r>
              <a:rPr lang="en-US" altLang="en-US" sz="2000" dirty="0" smtClean="0"/>
              <a:t>The protocol [e.g. http, ftp, mailto …]</a:t>
            </a:r>
          </a:p>
          <a:p>
            <a:pPr lvl="1" eaLnBrk="1" hangingPunct="1"/>
            <a:r>
              <a:rPr lang="en-US" altLang="en-US" sz="2000" dirty="0" smtClean="0"/>
              <a:t>The DNS name of the machine on which the page is located</a:t>
            </a:r>
          </a:p>
          <a:p>
            <a:pPr lvl="1" eaLnBrk="1" hangingPunct="1"/>
            <a:r>
              <a:rPr lang="en-US" altLang="en-US" sz="2000" dirty="0" smtClean="0"/>
              <a:t>A local name uniquely indicating the specific page (name + directory/path)</a:t>
            </a:r>
          </a:p>
          <a:p>
            <a:pPr eaLnBrk="1" hangingPunct="1">
              <a:buFont typeface="Wingdings" panose="05000000000000000000" pitchFamily="2" charset="2"/>
              <a:buNone/>
            </a:pPr>
            <a:endParaRPr lang="en-US" altLang="en-US" sz="1600" dirty="0" smtClean="0"/>
          </a:p>
          <a:p>
            <a:pPr eaLnBrk="1" hangingPunct="1">
              <a:buFont typeface="Wingdings" panose="05000000000000000000" pitchFamily="2" charset="2"/>
              <a:buNone/>
            </a:pPr>
            <a:r>
              <a:rPr lang="en-US" altLang="en-US" sz="2400" dirty="0" smtClean="0"/>
              <a:t>Example:</a:t>
            </a:r>
          </a:p>
          <a:p>
            <a:pPr eaLnBrk="1" hangingPunct="1">
              <a:buFont typeface="Wingdings" panose="05000000000000000000" pitchFamily="2" charset="2"/>
              <a:buNone/>
            </a:pPr>
            <a:r>
              <a:rPr lang="en-AU" altLang="en-US" sz="2200" dirty="0" smtClean="0">
                <a:solidFill>
                  <a:srgbClr val="CC3300"/>
                </a:solidFill>
              </a:rPr>
              <a:t>  </a:t>
            </a:r>
            <a:r>
              <a:rPr lang="en-AU" altLang="en-US" sz="2000" dirty="0" smtClean="0">
                <a:solidFill>
                  <a:srgbClr val="CC3300"/>
                </a:solidFill>
              </a:rPr>
              <a:t>http://</a:t>
            </a:r>
            <a:r>
              <a:rPr lang="en-AU" altLang="en-US" sz="2000" dirty="0" smtClean="0">
                <a:solidFill>
                  <a:schemeClr val="accent2"/>
                </a:solidFill>
              </a:rPr>
              <a:t>www.it.deakin.edu.au</a:t>
            </a:r>
            <a:r>
              <a:rPr lang="en-AU" altLang="en-US" sz="2000" dirty="0" smtClean="0"/>
              <a:t>/</a:t>
            </a:r>
            <a:r>
              <a:rPr lang="en-AU" altLang="en-US" sz="2000" dirty="0" smtClean="0">
                <a:solidFill>
                  <a:schemeClr val="hlink"/>
                </a:solidFill>
              </a:rPr>
              <a:t>smith</a:t>
            </a:r>
            <a:r>
              <a:rPr lang="en-AU" altLang="en-US" sz="2000" dirty="0" smtClean="0"/>
              <a:t>/</a:t>
            </a:r>
            <a:r>
              <a:rPr lang="en-AU" altLang="en-US" sz="2000" dirty="0" smtClean="0">
                <a:solidFill>
                  <a:srgbClr val="FF9933"/>
                </a:solidFill>
              </a:rPr>
              <a:t>default.htm</a:t>
            </a:r>
            <a:endParaRPr lang="en-AU" altLang="en-US" sz="2200" dirty="0" smtClean="0">
              <a:solidFill>
                <a:srgbClr val="FF9933"/>
              </a:solidFill>
            </a:endParaRPr>
          </a:p>
          <a:p>
            <a:pPr eaLnBrk="1" hangingPunct="1">
              <a:buFont typeface="Wingdings" panose="05000000000000000000" pitchFamily="2" charset="2"/>
              <a:buNone/>
            </a:pPr>
            <a:endParaRPr lang="en-AU" altLang="en-US" dirty="0" smtClean="0"/>
          </a:p>
        </p:txBody>
      </p:sp>
      <p:grpSp>
        <p:nvGrpSpPr>
          <p:cNvPr id="2" name="Group 1"/>
          <p:cNvGrpSpPr/>
          <p:nvPr/>
        </p:nvGrpSpPr>
        <p:grpSpPr>
          <a:xfrm>
            <a:off x="179041" y="4581128"/>
            <a:ext cx="5815012" cy="663576"/>
            <a:chOff x="179041" y="4581128"/>
            <a:chExt cx="5815012" cy="663576"/>
          </a:xfrm>
        </p:grpSpPr>
        <p:grpSp>
          <p:nvGrpSpPr>
            <p:cNvPr id="35843" name="Group 8"/>
            <p:cNvGrpSpPr>
              <a:grpSpLocks/>
            </p:cNvGrpSpPr>
            <p:nvPr/>
          </p:nvGrpSpPr>
          <p:grpSpPr bwMode="auto">
            <a:xfrm>
              <a:off x="179041" y="4581128"/>
              <a:ext cx="1006475" cy="663575"/>
              <a:chOff x="1565" y="3385"/>
              <a:chExt cx="634" cy="418"/>
            </a:xfrm>
          </p:grpSpPr>
          <p:sp>
            <p:nvSpPr>
              <p:cNvPr id="35853" name="Text Box 3"/>
              <p:cNvSpPr txBox="1">
                <a:spLocks noChangeArrowheads="1"/>
              </p:cNvSpPr>
              <p:nvPr/>
            </p:nvSpPr>
            <p:spPr bwMode="auto">
              <a:xfrm>
                <a:off x="1565" y="3566"/>
                <a:ext cx="634" cy="237"/>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r>
                  <a:rPr lang="en-AU" altLang="en-US" sz="1800" dirty="0">
                    <a:solidFill>
                      <a:srgbClr val="CC3300"/>
                    </a:solidFill>
                  </a:rPr>
                  <a:t>protocol</a:t>
                </a:r>
              </a:p>
            </p:txBody>
          </p:sp>
          <p:sp>
            <p:nvSpPr>
              <p:cNvPr id="35854" name="Line 7"/>
              <p:cNvSpPr>
                <a:spLocks noChangeShapeType="1"/>
              </p:cNvSpPr>
              <p:nvPr/>
            </p:nvSpPr>
            <p:spPr bwMode="auto">
              <a:xfrm flipV="1">
                <a:off x="1973" y="3385"/>
                <a:ext cx="181" cy="181"/>
              </a:xfrm>
              <a:prstGeom prst="line">
                <a:avLst/>
              </a:prstGeom>
              <a:noFill/>
              <a:ln w="9525">
                <a:solidFill>
                  <a:srgbClr val="CC3300"/>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5844" name="Group 9"/>
            <p:cNvGrpSpPr>
              <a:grpSpLocks/>
            </p:cNvGrpSpPr>
            <p:nvPr/>
          </p:nvGrpSpPr>
          <p:grpSpPr bwMode="auto">
            <a:xfrm>
              <a:off x="2123728" y="4581128"/>
              <a:ext cx="828675" cy="663575"/>
              <a:chOff x="1677" y="3385"/>
              <a:chExt cx="522" cy="418"/>
            </a:xfrm>
          </p:grpSpPr>
          <p:sp>
            <p:nvSpPr>
              <p:cNvPr id="35851" name="Text Box 10"/>
              <p:cNvSpPr txBox="1">
                <a:spLocks noChangeArrowheads="1"/>
              </p:cNvSpPr>
              <p:nvPr/>
            </p:nvSpPr>
            <p:spPr bwMode="auto">
              <a:xfrm>
                <a:off x="1677" y="3566"/>
                <a:ext cx="522" cy="23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r>
                  <a:rPr lang="en-AU" altLang="en-US" sz="1800" dirty="0">
                    <a:solidFill>
                      <a:schemeClr val="accent2"/>
                    </a:solidFill>
                  </a:rPr>
                  <a:t>server</a:t>
                </a:r>
              </a:p>
            </p:txBody>
          </p:sp>
          <p:sp>
            <p:nvSpPr>
              <p:cNvPr id="35852" name="Line 11"/>
              <p:cNvSpPr>
                <a:spLocks noChangeShapeType="1"/>
              </p:cNvSpPr>
              <p:nvPr/>
            </p:nvSpPr>
            <p:spPr bwMode="auto">
              <a:xfrm flipV="1">
                <a:off x="1973" y="3385"/>
                <a:ext cx="181" cy="181"/>
              </a:xfrm>
              <a:prstGeom prst="line">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35849" name="Text Box 13"/>
            <p:cNvSpPr txBox="1">
              <a:spLocks noChangeArrowheads="1"/>
            </p:cNvSpPr>
            <p:nvPr/>
          </p:nvSpPr>
          <p:spPr bwMode="auto">
            <a:xfrm>
              <a:off x="3995391" y="4868466"/>
              <a:ext cx="765175" cy="37623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r>
                <a:rPr lang="en-AU" altLang="en-US" sz="1800" dirty="0">
                  <a:solidFill>
                    <a:schemeClr val="hlink"/>
                  </a:solidFill>
                </a:rPr>
                <a:t>folder</a:t>
              </a:r>
            </a:p>
          </p:txBody>
        </p:sp>
        <p:sp>
          <p:nvSpPr>
            <p:cNvPr id="35850" name="Line 14"/>
            <p:cNvSpPr>
              <a:spLocks noChangeShapeType="1"/>
            </p:cNvSpPr>
            <p:nvPr/>
          </p:nvSpPr>
          <p:spPr bwMode="auto">
            <a:xfrm flipH="1" flipV="1">
              <a:off x="4139952" y="4581128"/>
              <a:ext cx="261839" cy="287338"/>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5847" name="Text Box 16"/>
            <p:cNvSpPr txBox="1">
              <a:spLocks noChangeArrowheads="1"/>
            </p:cNvSpPr>
            <p:nvPr/>
          </p:nvSpPr>
          <p:spPr bwMode="auto">
            <a:xfrm>
              <a:off x="5508278" y="4868466"/>
              <a:ext cx="485775" cy="376238"/>
            </a:xfrm>
            <a:prstGeom prst="rect">
              <a:avLst/>
            </a:prstGeom>
            <a:noFill/>
            <a:ln w="952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CC6600"/>
                </a:buClr>
                <a:buSzPct val="150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884D06"/>
                </a:buClr>
                <a:buSzPct val="125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884D06"/>
                </a:buClr>
                <a:buSzPct val="12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884D06"/>
                </a:buClr>
                <a:buSzPct val="125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884D06"/>
                </a:buClr>
                <a:buSzPct val="12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884D06"/>
                </a:buClr>
                <a:buSzPct val="125000"/>
                <a:buFont typeface="Wingdings" panose="05000000000000000000" pitchFamily="2" charset="2"/>
                <a:buChar char="§"/>
                <a:defRPr sz="1600">
                  <a:solidFill>
                    <a:schemeClr val="tx1"/>
                  </a:solidFill>
                  <a:latin typeface="Arial" panose="020B0604020202020204" pitchFamily="34" charset="0"/>
                </a:defRPr>
              </a:lvl9pPr>
            </a:lstStyle>
            <a:p>
              <a:pPr algn="r" eaLnBrk="1" hangingPunct="1">
                <a:spcBef>
                  <a:spcPct val="0"/>
                </a:spcBef>
                <a:buClrTx/>
                <a:buSzTx/>
                <a:buFontTx/>
                <a:buNone/>
              </a:pPr>
              <a:r>
                <a:rPr lang="en-AU" altLang="en-US" sz="1800" dirty="0">
                  <a:solidFill>
                    <a:srgbClr val="FF9933"/>
                  </a:solidFill>
                </a:rPr>
                <a:t>file</a:t>
              </a:r>
            </a:p>
          </p:txBody>
        </p:sp>
        <p:sp>
          <p:nvSpPr>
            <p:cNvPr id="35848" name="Line 17"/>
            <p:cNvSpPr>
              <a:spLocks noChangeShapeType="1"/>
            </p:cNvSpPr>
            <p:nvPr/>
          </p:nvSpPr>
          <p:spPr bwMode="auto">
            <a:xfrm flipH="1" flipV="1">
              <a:off x="5364088" y="4581128"/>
              <a:ext cx="271190" cy="287338"/>
            </a:xfrm>
            <a:prstGeom prst="line">
              <a:avLst/>
            </a:prstGeom>
            <a:noFill/>
            <a:ln w="9525">
              <a:solidFill>
                <a:srgbClr val="FF9933"/>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Tree>
    <p:extLst>
      <p:ext uri="{BB962C8B-B14F-4D97-AF65-F5344CB8AC3E}">
        <p14:creationId xmlns:p14="http://schemas.microsoft.com/office/powerpoint/2010/main" val="190579460"/>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395536" y="1196752"/>
            <a:ext cx="8229600" cy="4176464"/>
          </a:xfrm>
        </p:spPr>
        <p:txBody>
          <a:bodyPr>
            <a:normAutofit/>
          </a:bodyPr>
          <a:lstStyle/>
          <a:p>
            <a:pPr marL="0" indent="0" eaLnBrk="1" hangingPunct="1">
              <a:buNone/>
            </a:pPr>
            <a:r>
              <a:rPr lang="en-AU" altLang="en-US" dirty="0" smtClean="0"/>
              <a:t>Bandwidth</a:t>
            </a:r>
          </a:p>
          <a:p>
            <a:pPr lvl="1" eaLnBrk="1" hangingPunct="1"/>
            <a:r>
              <a:rPr lang="en-AU" altLang="en-US" sz="2400" dirty="0" smtClean="0"/>
              <a:t>The speed of network </a:t>
            </a:r>
            <a:r>
              <a:rPr lang="en-US" altLang="en-US" sz="2400" dirty="0" smtClean="0"/>
              <a:t>communication</a:t>
            </a:r>
            <a:r>
              <a:rPr lang="en-AU" altLang="en-US" sz="2400" dirty="0" smtClean="0"/>
              <a:t> measured in </a:t>
            </a:r>
            <a:r>
              <a:rPr lang="en-AU" altLang="en-US" sz="2400" i="1" dirty="0" smtClean="0"/>
              <a:t>bits per second</a:t>
            </a:r>
            <a:r>
              <a:rPr lang="en-AU" altLang="en-US" sz="2400" dirty="0" smtClean="0"/>
              <a:t> (or Kbps or Mbps).</a:t>
            </a:r>
          </a:p>
          <a:p>
            <a:pPr lvl="1" eaLnBrk="1" hangingPunct="1"/>
            <a:r>
              <a:rPr lang="en-AU" altLang="en-US" sz="2400" dirty="0" smtClean="0"/>
              <a:t>In simple terms, the greater </a:t>
            </a:r>
            <a:r>
              <a:rPr lang="en-US" altLang="en-US" sz="2400" dirty="0" smtClean="0"/>
              <a:t>the </a:t>
            </a:r>
            <a:r>
              <a:rPr lang="en-AU" altLang="en-US" sz="2400" dirty="0" smtClean="0"/>
              <a:t>bandwidth</a:t>
            </a:r>
            <a:r>
              <a:rPr lang="en-US" altLang="en-US" sz="2400" dirty="0" smtClean="0"/>
              <a:t>,</a:t>
            </a:r>
            <a:r>
              <a:rPr lang="en-AU" altLang="en-US" sz="2400" dirty="0" smtClean="0"/>
              <a:t> the more traffic a </a:t>
            </a:r>
            <a:r>
              <a:rPr lang="en-US" altLang="en-US" sz="2400" dirty="0" smtClean="0"/>
              <a:t>network </a:t>
            </a:r>
            <a:r>
              <a:rPr lang="en-AU" altLang="en-US" sz="2400" dirty="0" smtClean="0"/>
              <a:t>can handle.</a:t>
            </a:r>
          </a:p>
          <a:p>
            <a:pPr lvl="1" eaLnBrk="1" hangingPunct="1"/>
            <a:r>
              <a:rPr lang="en-AU" altLang="en-US" sz="2400" dirty="0" smtClean="0"/>
              <a:t>Examples</a:t>
            </a:r>
          </a:p>
          <a:p>
            <a:pPr lvl="2" eaLnBrk="1" hangingPunct="1"/>
            <a:r>
              <a:rPr lang="en-AU" altLang="en-US" sz="2000" dirty="0" smtClean="0"/>
              <a:t>dial-up modem: up to 56 Kbps</a:t>
            </a:r>
          </a:p>
          <a:p>
            <a:pPr lvl="2" eaLnBrk="1" hangingPunct="1"/>
            <a:r>
              <a:rPr lang="en-AU" altLang="en-US" sz="2000" dirty="0" smtClean="0"/>
              <a:t>(Ethernet) Local Area Network (LAN): up to 10 Mbps</a:t>
            </a:r>
          </a:p>
          <a:p>
            <a:pPr lvl="2" eaLnBrk="1" hangingPunct="1"/>
            <a:r>
              <a:rPr lang="en-AU" altLang="en-US" sz="2000" dirty="0" smtClean="0"/>
              <a:t>Fast LAN: up to 100 Mbps</a:t>
            </a:r>
          </a:p>
          <a:p>
            <a:pPr lvl="1" eaLnBrk="1" hangingPunct="1"/>
            <a:endParaRPr lang="en-AU" altLang="en-US" dirty="0" smtClean="0"/>
          </a:p>
          <a:p>
            <a:pPr eaLnBrk="1" hangingPunct="1">
              <a:buFont typeface="Wingdings" panose="05000000000000000000" pitchFamily="2" charset="2"/>
              <a:buNone/>
            </a:pPr>
            <a:endParaRPr lang="en-AU" altLang="en-US" dirty="0" smtClean="0"/>
          </a:p>
        </p:txBody>
      </p:sp>
    </p:spTree>
    <p:extLst>
      <p:ext uri="{BB962C8B-B14F-4D97-AF65-F5344CB8AC3E}">
        <p14:creationId xmlns:p14="http://schemas.microsoft.com/office/powerpoint/2010/main" val="172769325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normAutofit fontScale="70000" lnSpcReduction="20000"/>
          </a:bodyPr>
          <a:lstStyle/>
          <a:p>
            <a:pPr lvl="1"/>
            <a:r>
              <a:rPr lang="en-AU" altLang="en-US" sz="3000" dirty="0" smtClean="0"/>
              <a:t>Assessment </a:t>
            </a:r>
          </a:p>
          <a:p>
            <a:pPr lvl="2"/>
            <a:r>
              <a:rPr lang="en-AU" altLang="en-US" sz="2600" dirty="0" smtClean="0"/>
              <a:t>Two assignments: </a:t>
            </a:r>
            <a:r>
              <a:rPr lang="en-AU" altLang="en-US" sz="2600" b="1" dirty="0"/>
              <a:t>5</a:t>
            </a:r>
            <a:r>
              <a:rPr lang="en-AU" altLang="en-US" sz="2600" b="1" dirty="0" smtClean="0"/>
              <a:t>0%</a:t>
            </a:r>
          </a:p>
          <a:p>
            <a:pPr lvl="2"/>
            <a:r>
              <a:rPr lang="en-AU" altLang="en-US" sz="2600" dirty="0" smtClean="0"/>
              <a:t>Examination: </a:t>
            </a:r>
            <a:r>
              <a:rPr lang="en-AU" altLang="en-US" sz="2600" b="1" dirty="0"/>
              <a:t>5</a:t>
            </a:r>
            <a:r>
              <a:rPr lang="en-AU" altLang="en-US" sz="2600" b="1" dirty="0" smtClean="0"/>
              <a:t>0%</a:t>
            </a:r>
          </a:p>
          <a:p>
            <a:pPr lvl="1"/>
            <a:r>
              <a:rPr lang="en-AU" altLang="en-US" sz="3000" dirty="0" smtClean="0"/>
              <a:t>Assignments</a:t>
            </a:r>
          </a:p>
          <a:p>
            <a:pPr lvl="2"/>
            <a:r>
              <a:rPr lang="en-AU" altLang="en-US" sz="2600" dirty="0" smtClean="0"/>
              <a:t>First (20%)</a:t>
            </a:r>
          </a:p>
          <a:p>
            <a:pPr lvl="3"/>
            <a:r>
              <a:rPr lang="en-AU" altLang="en-US" dirty="0" smtClean="0"/>
              <a:t>Design and develop a “small” web site</a:t>
            </a:r>
          </a:p>
          <a:p>
            <a:pPr lvl="3"/>
            <a:r>
              <a:rPr lang="en-AU" altLang="en-US" dirty="0" smtClean="0"/>
              <a:t>Due date: </a:t>
            </a:r>
            <a:r>
              <a:rPr lang="en-AU" altLang="en-US" dirty="0" smtClean="0"/>
              <a:t>Monday of </a:t>
            </a:r>
            <a:r>
              <a:rPr lang="en-AU" altLang="en-US" dirty="0" smtClean="0"/>
              <a:t>Week </a:t>
            </a:r>
            <a:r>
              <a:rPr lang="en-AU" altLang="en-US" dirty="0" smtClean="0"/>
              <a:t>6</a:t>
            </a:r>
          </a:p>
          <a:p>
            <a:pPr lvl="2"/>
            <a:r>
              <a:rPr lang="en-AU" altLang="en-US" sz="2600" dirty="0" smtClean="0"/>
              <a:t>Second (30%)</a:t>
            </a:r>
          </a:p>
          <a:p>
            <a:pPr lvl="3"/>
            <a:r>
              <a:rPr lang="en-AU" altLang="en-US" dirty="0" smtClean="0"/>
              <a:t>Add scripting to validate forms, and generate dynamic content</a:t>
            </a:r>
          </a:p>
          <a:p>
            <a:pPr lvl="3"/>
            <a:r>
              <a:rPr lang="en-AU" altLang="en-US" dirty="0" smtClean="0"/>
              <a:t>Due date: Monday of Week 12</a:t>
            </a:r>
          </a:p>
          <a:p>
            <a:endParaRPr lang="en-AU" altLang="en-US" sz="2800" dirty="0" smtClean="0"/>
          </a:p>
        </p:txBody>
      </p:sp>
    </p:spTree>
    <p:extLst>
      <p:ext uri="{BB962C8B-B14F-4D97-AF65-F5344CB8AC3E}">
        <p14:creationId xmlns:p14="http://schemas.microsoft.com/office/powerpoint/2010/main" val="2858257659"/>
      </p:ext>
    </p:extLst>
  </p:cSld>
  <p:clrMapOvr>
    <a:masterClrMapping/>
  </p:clrMapOvr>
  <p:transition spd="slow">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p:txBody>
          <a:bodyPr>
            <a:normAutofit/>
          </a:bodyPr>
          <a:lstStyle/>
          <a:p>
            <a:pPr marL="0" indent="0" eaLnBrk="1" hangingPunct="1">
              <a:buNone/>
            </a:pPr>
            <a:r>
              <a:rPr lang="en-AU" altLang="en-US" dirty="0" smtClean="0"/>
              <a:t>What we will be covering</a:t>
            </a:r>
          </a:p>
          <a:p>
            <a:pPr marL="914400" lvl="1" indent="-457200" eaLnBrk="1" hangingPunct="1">
              <a:lnSpc>
                <a:spcPct val="90000"/>
              </a:lnSpc>
            </a:pPr>
            <a:r>
              <a:rPr lang="en-AU" altLang="en-US" sz="2400" dirty="0" smtClean="0"/>
              <a:t>The development, structure and role of networks, the Internet, Intranets, Extranets, and the World Wide Web.</a:t>
            </a:r>
          </a:p>
          <a:p>
            <a:pPr marL="914400" lvl="1" indent="-457200" eaLnBrk="1" hangingPunct="1">
              <a:lnSpc>
                <a:spcPct val="90000"/>
              </a:lnSpc>
            </a:pPr>
            <a:r>
              <a:rPr lang="en-AU" altLang="en-US" sz="2400" dirty="0" smtClean="0"/>
              <a:t>Basic Internet services and tools, such as browsers, ftp, telnet, email</a:t>
            </a:r>
          </a:p>
          <a:p>
            <a:pPr marL="914400" lvl="1" indent="-457200" eaLnBrk="1" hangingPunct="1">
              <a:lnSpc>
                <a:spcPct val="90000"/>
              </a:lnSpc>
            </a:pPr>
            <a:r>
              <a:rPr lang="en-AU" altLang="en-US" sz="2400" dirty="0" smtClean="0"/>
              <a:t>Web authoring in HTML, covering features of such as HTML structure, text formatting, hypertext links, images, tables, forms/CGI, and style sheets</a:t>
            </a:r>
          </a:p>
        </p:txBody>
      </p:sp>
    </p:spTree>
    <p:extLst>
      <p:ext uri="{BB962C8B-B14F-4D97-AF65-F5344CB8AC3E}">
        <p14:creationId xmlns:p14="http://schemas.microsoft.com/office/powerpoint/2010/main" val="412580293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p:txBody>
          <a:bodyPr/>
          <a:lstStyle/>
          <a:p>
            <a:pPr marL="0" indent="0" eaLnBrk="1" hangingPunct="1">
              <a:buNone/>
            </a:pPr>
            <a:r>
              <a:rPr lang="en-AU" altLang="en-US" dirty="0" smtClean="0"/>
              <a:t>What we will be covering</a:t>
            </a:r>
          </a:p>
          <a:p>
            <a:pPr marL="914400" lvl="1" indent="-457200" eaLnBrk="1" hangingPunct="1">
              <a:lnSpc>
                <a:spcPct val="90000"/>
              </a:lnSpc>
            </a:pPr>
            <a:r>
              <a:rPr lang="en-AU" altLang="en-US" sz="2400" dirty="0" smtClean="0"/>
              <a:t>Web scripting with JavaScript, ASP, PHP and Database access </a:t>
            </a:r>
          </a:p>
          <a:p>
            <a:pPr marL="914400" lvl="1" indent="-457200" eaLnBrk="1" hangingPunct="1">
              <a:lnSpc>
                <a:spcPct val="90000"/>
              </a:lnSpc>
            </a:pPr>
            <a:r>
              <a:rPr lang="en-AU" altLang="en-US" sz="2400" dirty="0" smtClean="0"/>
              <a:t>Web site management</a:t>
            </a:r>
          </a:p>
          <a:p>
            <a:pPr marL="914400" lvl="1" indent="-457200" eaLnBrk="1" hangingPunct="1">
              <a:lnSpc>
                <a:spcPct val="90000"/>
              </a:lnSpc>
            </a:pPr>
            <a:r>
              <a:rPr lang="en-AU" altLang="en-US" sz="2400" dirty="0" smtClean="0"/>
              <a:t>Current and prospective application areas in business, education, and research</a:t>
            </a:r>
          </a:p>
          <a:p>
            <a:pPr marL="914400" lvl="1" indent="-457200" eaLnBrk="1" hangingPunct="1">
              <a:lnSpc>
                <a:spcPct val="90000"/>
              </a:lnSpc>
            </a:pPr>
            <a:r>
              <a:rPr lang="en-AU" altLang="en-US" sz="2400" dirty="0" smtClean="0"/>
              <a:t>The future of the Internet and Web</a:t>
            </a:r>
          </a:p>
        </p:txBody>
      </p:sp>
    </p:spTree>
    <p:extLst>
      <p:ext uri="{BB962C8B-B14F-4D97-AF65-F5344CB8AC3E}">
        <p14:creationId xmlns:p14="http://schemas.microsoft.com/office/powerpoint/2010/main" val="38100382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195736" y="1340768"/>
            <a:ext cx="6552853" cy="5230813"/>
          </a:xfrm>
        </p:spPr>
        <p:txBody>
          <a:bodyPr/>
          <a:lstStyle/>
          <a:p>
            <a:pPr marL="0" indent="0" eaLnBrk="1" hangingPunct="1">
              <a:lnSpc>
                <a:spcPct val="90000"/>
              </a:lnSpc>
              <a:buNone/>
            </a:pPr>
            <a:r>
              <a:rPr lang="en-AU" altLang="en-US" sz="2800" dirty="0" smtClean="0"/>
              <a:t>Resources</a:t>
            </a:r>
          </a:p>
          <a:p>
            <a:pPr lvl="1" eaLnBrk="1" hangingPunct="1">
              <a:lnSpc>
                <a:spcPct val="90000"/>
              </a:lnSpc>
            </a:pPr>
            <a:r>
              <a:rPr lang="en-AU" altLang="en-US" sz="2400" dirty="0" smtClean="0"/>
              <a:t>Recommended texts:</a:t>
            </a:r>
          </a:p>
          <a:p>
            <a:pPr lvl="2" eaLnBrk="1" hangingPunct="1">
              <a:lnSpc>
                <a:spcPct val="90000"/>
              </a:lnSpc>
            </a:pPr>
            <a:r>
              <a:rPr lang="en-AU" altLang="en-US" sz="2000" i="1" dirty="0" smtClean="0"/>
              <a:t>Web Development and Design Foundations with XHTML: International Version</a:t>
            </a:r>
            <a:r>
              <a:rPr lang="en-AU" altLang="en-US" sz="2000" dirty="0" smtClean="0"/>
              <a:t>, Fifth edition, by Terry </a:t>
            </a:r>
            <a:r>
              <a:rPr lang="en-AU" altLang="en-US" sz="2000" dirty="0" err="1" smtClean="0"/>
              <a:t>Felke</a:t>
            </a:r>
            <a:r>
              <a:rPr lang="en-AU" altLang="en-US" sz="2000" dirty="0" smtClean="0"/>
              <a:t>-Morris, Pearson Education, Inc.</a:t>
            </a:r>
          </a:p>
          <a:p>
            <a:pPr lvl="1" eaLnBrk="1" hangingPunct="1">
              <a:lnSpc>
                <a:spcPct val="90000"/>
              </a:lnSpc>
            </a:pPr>
            <a:endParaRPr lang="en-AU" altLang="en-US" sz="2000" dirty="0" smtClean="0"/>
          </a:p>
          <a:p>
            <a:pPr lvl="1" eaLnBrk="1" hangingPunct="1">
              <a:lnSpc>
                <a:spcPct val="90000"/>
              </a:lnSpc>
            </a:pPr>
            <a:endParaRPr lang="en-AU" altLang="en-US" sz="2000" dirty="0" smtClean="0"/>
          </a:p>
          <a:p>
            <a:pPr lvl="1" eaLnBrk="1" hangingPunct="1">
              <a:lnSpc>
                <a:spcPct val="90000"/>
              </a:lnSpc>
            </a:pPr>
            <a:r>
              <a:rPr lang="en-AU" altLang="en-US" sz="2400" dirty="0" smtClean="0"/>
              <a:t>Other texts</a:t>
            </a:r>
          </a:p>
          <a:p>
            <a:pPr lvl="2" eaLnBrk="1" hangingPunct="1">
              <a:lnSpc>
                <a:spcPct val="90000"/>
              </a:lnSpc>
            </a:pPr>
            <a:r>
              <a:rPr lang="en-AU" altLang="en-US" sz="2000" dirty="0" smtClean="0"/>
              <a:t>HTML and XHTML</a:t>
            </a:r>
          </a:p>
          <a:p>
            <a:pPr lvl="2" eaLnBrk="1" hangingPunct="1">
              <a:lnSpc>
                <a:spcPct val="90000"/>
              </a:lnSpc>
            </a:pPr>
            <a:r>
              <a:rPr lang="en-AU" altLang="en-US" sz="2000" dirty="0" smtClean="0"/>
              <a:t>PHP/ASP and Oracle database</a:t>
            </a:r>
            <a:r>
              <a:rPr lang="en-AU" altLang="en-US" sz="1800" dirty="0" smtClean="0"/>
              <a:t>	</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420938"/>
            <a:ext cx="14859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83504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395536" y="1124744"/>
            <a:ext cx="8229600" cy="4176464"/>
          </a:xfrm>
        </p:spPr>
        <p:txBody>
          <a:bodyPr>
            <a:normAutofit/>
          </a:bodyPr>
          <a:lstStyle/>
          <a:p>
            <a:pPr marL="0" indent="0" eaLnBrk="1" hangingPunct="1">
              <a:buNone/>
            </a:pPr>
            <a:r>
              <a:rPr lang="en-AU" altLang="en-US" sz="3000" dirty="0" smtClean="0"/>
              <a:t>Work practices</a:t>
            </a:r>
          </a:p>
          <a:p>
            <a:pPr lvl="1" eaLnBrk="1" hangingPunct="1"/>
            <a:r>
              <a:rPr lang="en-AU" altLang="en-US" dirty="0" smtClean="0"/>
              <a:t>Plagiarism:</a:t>
            </a:r>
          </a:p>
          <a:p>
            <a:pPr lvl="2" eaLnBrk="1" hangingPunct="1"/>
            <a:r>
              <a:rPr lang="en-AU" altLang="en-US" sz="2000" dirty="0" smtClean="0"/>
              <a:t>Students should be aware of the seriousness of cheating and the penalties associated with it.</a:t>
            </a:r>
          </a:p>
          <a:p>
            <a:pPr lvl="2" eaLnBrk="1" hangingPunct="1"/>
            <a:r>
              <a:rPr lang="en-AU" altLang="en-US" sz="2000" dirty="0" smtClean="0"/>
              <a:t>Cheating includes copying from another student's work or allowing another student to copy one's own work, allowing someone else to prepare your assignment in part or as a whole, consultation with any unauthorised person during an examination or test, and the use of unauthorised aids. </a:t>
            </a:r>
          </a:p>
        </p:txBody>
      </p:sp>
    </p:spTree>
    <p:extLst>
      <p:ext uri="{BB962C8B-B14F-4D97-AF65-F5344CB8AC3E}">
        <p14:creationId xmlns:p14="http://schemas.microsoft.com/office/powerpoint/2010/main" val="40223534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395536" y="1268760"/>
            <a:ext cx="8229600" cy="4176464"/>
          </a:xfrm>
        </p:spPr>
        <p:txBody>
          <a:bodyPr>
            <a:normAutofit/>
          </a:bodyPr>
          <a:lstStyle/>
          <a:p>
            <a:pPr marL="0" indent="0" eaLnBrk="1" hangingPunct="1">
              <a:buNone/>
            </a:pPr>
            <a:r>
              <a:rPr lang="en-AU" altLang="en-US" sz="3000" dirty="0" smtClean="0"/>
              <a:t>Work practices</a:t>
            </a:r>
          </a:p>
          <a:p>
            <a:pPr lvl="1" eaLnBrk="1" hangingPunct="1"/>
            <a:r>
              <a:rPr lang="en-AU" altLang="en-US" sz="2600" dirty="0" smtClean="0"/>
              <a:t>Plagiarism:</a:t>
            </a:r>
          </a:p>
          <a:p>
            <a:pPr lvl="2" eaLnBrk="1" hangingPunct="1"/>
            <a:r>
              <a:rPr lang="en-AU" altLang="en-US" sz="2200" dirty="0" smtClean="0"/>
              <a:t>All material submitted for marking must be the student’s original work. </a:t>
            </a:r>
          </a:p>
          <a:p>
            <a:pPr lvl="2" eaLnBrk="1" hangingPunct="1"/>
            <a:r>
              <a:rPr lang="en-AU" altLang="en-US" sz="2200" i="1" dirty="0" smtClean="0"/>
              <a:t>Students who obtain too much assistance without learning the material ultimately hurt themselves.</a:t>
            </a:r>
            <a:r>
              <a:rPr lang="en-AU" altLang="en-US" sz="2200" dirty="0" smtClean="0"/>
              <a:t> These students usually do poorly in tests because they have not mastered the lecture topics or practical exercises. Although students are free to discuss ideas used to complete assignments, work that is handed in must be written independently by the student concerned. </a:t>
            </a:r>
          </a:p>
        </p:txBody>
      </p:sp>
    </p:spTree>
    <p:extLst>
      <p:ext uri="{BB962C8B-B14F-4D97-AF65-F5344CB8AC3E}">
        <p14:creationId xmlns:p14="http://schemas.microsoft.com/office/powerpoint/2010/main" val="3978110628"/>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0_Office Theme">
  <a:themeElements>
    <a:clrScheme name="DU colours with white hyperlink">
      <a:dk1>
        <a:srgbClr val="F79625"/>
      </a:dk1>
      <a:lt1>
        <a:sysClr val="window" lastClr="FFFFFF"/>
      </a:lt1>
      <a:dk2>
        <a:srgbClr val="068DA4"/>
      </a:dk2>
      <a:lt2>
        <a:srgbClr val="B0BB67"/>
      </a:lt2>
      <a:accent1>
        <a:srgbClr val="FFFFFF"/>
      </a:accent1>
      <a:accent2>
        <a:srgbClr val="000000"/>
      </a:accent2>
      <a:accent3>
        <a:srgbClr val="B0BB67"/>
      </a:accent3>
      <a:accent4>
        <a:srgbClr val="F79625"/>
      </a:accent4>
      <a:accent5>
        <a:srgbClr val="068DA4"/>
      </a:accent5>
      <a:accent6>
        <a:srgbClr val="D1D2D4"/>
      </a:accent6>
      <a:hlink>
        <a:srgbClr val="FFFFFF"/>
      </a:hlink>
      <a:folHlink>
        <a:srgbClr val="FFFFFF"/>
      </a:folHlink>
    </a:clrScheme>
    <a:fontScheme name="Deakin Wordy">
      <a:majorFont>
        <a:latin typeface="WordyBlack"/>
        <a:ea typeface=""/>
        <a:cs typeface=""/>
      </a:majorFont>
      <a:minorFont>
        <a:latin typeface="Wordy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Office Theme">
  <a:themeElements>
    <a:clrScheme name="DU colours with white hyperlink">
      <a:dk1>
        <a:srgbClr val="F79625"/>
      </a:dk1>
      <a:lt1>
        <a:sysClr val="window" lastClr="FFFFFF"/>
      </a:lt1>
      <a:dk2>
        <a:srgbClr val="068DA4"/>
      </a:dk2>
      <a:lt2>
        <a:srgbClr val="B0BB67"/>
      </a:lt2>
      <a:accent1>
        <a:srgbClr val="FFFFFF"/>
      </a:accent1>
      <a:accent2>
        <a:srgbClr val="000000"/>
      </a:accent2>
      <a:accent3>
        <a:srgbClr val="B0BB67"/>
      </a:accent3>
      <a:accent4>
        <a:srgbClr val="F79625"/>
      </a:accent4>
      <a:accent5>
        <a:srgbClr val="068DA4"/>
      </a:accent5>
      <a:accent6>
        <a:srgbClr val="D1D2D4"/>
      </a:accent6>
      <a:hlink>
        <a:srgbClr val="FFFFFF"/>
      </a:hlink>
      <a:folHlink>
        <a:srgbClr val="FFFFFF"/>
      </a:folHlink>
    </a:clrScheme>
    <a:fontScheme name="Deakin Wordy">
      <a:majorFont>
        <a:latin typeface="WordyBlack"/>
        <a:ea typeface=""/>
        <a:cs typeface=""/>
      </a:majorFont>
      <a:minorFont>
        <a:latin typeface="Wordy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2986</TotalTime>
  <Words>1560</Words>
  <Application>Microsoft Office PowerPoint</Application>
  <PresentationFormat>On-screen Show (4:3)</PresentationFormat>
  <Paragraphs>190</Paragraphs>
  <Slides>32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WordyBlack</vt:lpstr>
      <vt:lpstr>WordyLight</vt:lpstr>
      <vt:lpstr>Arial</vt:lpstr>
      <vt:lpstr>Calibri</vt:lpstr>
      <vt:lpstr>Symbol</vt:lpstr>
      <vt:lpstr>Tahoma</vt:lpstr>
      <vt:lpstr>Verdana</vt:lpstr>
      <vt:lpstr>Wingdings</vt:lpstr>
      <vt:lpstr>10_Office Theme</vt:lpstr>
      <vt:lpstr>9_Office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Navitas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Deakin university</dc:title>
  <dc:creator>Jodie Lindsay</dc:creator>
  <cp:lastModifiedBy>Gulisong Nasierding</cp:lastModifiedBy>
  <cp:revision>37</cp:revision>
  <cp:lastPrinted>2014-07-02T05:24:09Z</cp:lastPrinted>
  <dcterms:created xsi:type="dcterms:W3CDTF">2012-06-25T05:45:49Z</dcterms:created>
  <dcterms:modified xsi:type="dcterms:W3CDTF">2018-03-05T21:10:51Z</dcterms:modified>
</cp:coreProperties>
</file>