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emf" ContentType="image/x-em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5.xml" ContentType="application/inkml+xml"/>
  <Override PartName="/ppt/ink/ink1.xml" ContentType="application/inkml+xml"/>
  <Override PartName="/ppt/ink/ink2.xml" ContentType="application/inkml+xml"/>
  <Override PartName="/ppt/ink/ink4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954" r:id="rId40"/>
    <p:sldMasterId id="2147483955" r:id="rId42"/>
    <p:sldMasterId id="2147483956" r:id="rId44"/>
  </p:sldMasterIdLst>
  <p:sldIdLst>
    <p:sldId id="263" r:id="rId46"/>
    <p:sldId id="262" r:id="rId47"/>
    <p:sldId id="264" r:id="rId48"/>
    <p:sldId id="265" r:id="rId49"/>
    <p:sldId id="266" r:id="rId50"/>
    <p:sldId id="269" r:id="rId51"/>
    <p:sldId id="268" r:id="rId52"/>
    <p:sldId id="270" r:id="rId53"/>
    <p:sldId id="271" r:id="rId54"/>
    <p:sldId id="272" r:id="rId55"/>
    <p:sldId id="273" r:id="rId56"/>
    <p:sldId id="278" r:id="rId57"/>
    <p:sldId id="274" r:id="rId58"/>
    <p:sldId id="279" r:id="rId59"/>
    <p:sldId id="275" r:id="rId60"/>
    <p:sldId id="280" r:id="rId61"/>
    <p:sldId id="276" r:id="rId62"/>
    <p:sldId id="281" r:id="rId63"/>
    <p:sldId id="277" r:id="rId64"/>
    <p:sldId id="282" r:id="rId65"/>
    <p:sldId id="283" r:id="rId66"/>
    <p:sldId id="267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084586-8267-4B5A-A0AE-FEBB7214ABDB}">
          <p14:sldIdLst>
            <p14:sldId id="263"/>
            <p14:sldId id="262"/>
            <p14:sldId id="264"/>
            <p14:sldId id="265"/>
            <p14:sldId id="266"/>
            <p14:sldId id="269"/>
            <p14:sldId id="268"/>
            <p14:sldId id="270"/>
            <p14:sldId id="271"/>
            <p14:sldId id="272"/>
            <p14:sldId id="273"/>
            <p14:sldId id="278"/>
            <p14:sldId id="274"/>
            <p14:sldId id="279"/>
            <p14:sldId id="275"/>
            <p14:sldId id="280"/>
            <p14:sldId id="276"/>
            <p14:sldId id="281"/>
            <p14:sldId id="277"/>
            <p14:sldId id="282"/>
            <p14:sldId id="283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1"/>
        <p:bold r:id="rId6"/>
      </p:font>
    </p:embeddedFont>
    <p:embeddedFont>
      <p:font typeface="KoPubWorld돋움체 Bold" panose="00000800000000000000" pitchFamily="2" charset="-127">
        <p:bold r:id="rId5"/>
      </p:font>
    </p:embeddedFont>
    <p:embeddedFont>
      <p:font typeface="Arial Rounded MT Bold" panose="020F0704030504030204" pitchFamily="34" charset="0">
        <p:regular r:id="rId4"/>
      </p:font>
    </p:embeddedFont>
    <p:embeddedFont>
      <p:font typeface="Arial Black" panose="020B0A04020102020204" pitchFamily="34" charset="0">
        <p:bold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36E39"/>
    <a:srgbClr val="977E42"/>
    <a:srgbClr val="BE9B3C"/>
    <a:srgbClr val="4D3B14"/>
    <a:srgbClr val="E0CFAE"/>
    <a:srgbClr val="E8E1CF"/>
    <a:srgbClr val="FFFFFF"/>
    <a:srgbClr val="50676D"/>
    <a:srgbClr val="6C5427"/>
    <a:srgbClr val="C6A8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486" y="102"/>
      </p:cViewPr>
      <p:guideLst>
        <p:guide orient="horz" pos="2143"/>
        <p:guide pos="3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5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4.fntdata"></Relationship><Relationship Id="rId5" Type="http://schemas.openxmlformats.org/officeDocument/2006/relationships/font" Target="fonts/font3.fntdata"></Relationship><Relationship Id="rId6" Type="http://schemas.openxmlformats.org/officeDocument/2006/relationships/font" Target="fonts/font2.fntdata"></Relationship><Relationship Id="rId40" Type="http://schemas.openxmlformats.org/officeDocument/2006/relationships/slideMaster" Target="slideMasters/slideMaster1.xml"></Relationship><Relationship Id="rId41" Type="http://schemas.openxmlformats.org/officeDocument/2006/relationships/theme" Target="theme/theme1.xml"></Relationship><Relationship Id="rId42" Type="http://schemas.openxmlformats.org/officeDocument/2006/relationships/slideMaster" Target="slideMasters/slideMaster2.xml"></Relationship><Relationship Id="rId44" Type="http://schemas.openxmlformats.org/officeDocument/2006/relationships/slideMaster" Target="slideMasters/slideMaster3.xml"></Relationship><Relationship Id="rId46" Type="http://schemas.openxmlformats.org/officeDocument/2006/relationships/slide" Target="slides/slide1.xml"></Relationship><Relationship Id="rId47" Type="http://schemas.openxmlformats.org/officeDocument/2006/relationships/slide" Target="slides/slide2.xml"></Relationship><Relationship Id="rId48" Type="http://schemas.openxmlformats.org/officeDocument/2006/relationships/slide" Target="slides/slide3.xml"></Relationship><Relationship Id="rId49" Type="http://schemas.openxmlformats.org/officeDocument/2006/relationships/slide" Target="slides/slide4.xml"></Relationship><Relationship Id="rId50" Type="http://schemas.openxmlformats.org/officeDocument/2006/relationships/slide" Target="slides/slide5.xml"></Relationship><Relationship Id="rId51" Type="http://schemas.openxmlformats.org/officeDocument/2006/relationships/slide" Target="slides/slide6.xml"></Relationship><Relationship Id="rId52" Type="http://schemas.openxmlformats.org/officeDocument/2006/relationships/slide" Target="slides/slide7.xml"></Relationship><Relationship Id="rId53" Type="http://schemas.openxmlformats.org/officeDocument/2006/relationships/slide" Target="slides/slide8.xml"></Relationship><Relationship Id="rId54" Type="http://schemas.openxmlformats.org/officeDocument/2006/relationships/slide" Target="slides/slide9.xml"></Relationship><Relationship Id="rId55" Type="http://schemas.openxmlformats.org/officeDocument/2006/relationships/slide" Target="slides/slide10.xml"></Relationship><Relationship Id="rId56" Type="http://schemas.openxmlformats.org/officeDocument/2006/relationships/slide" Target="slides/slide11.xml"></Relationship><Relationship Id="rId57" Type="http://schemas.openxmlformats.org/officeDocument/2006/relationships/slide" Target="slides/slide12.xml"></Relationship><Relationship Id="rId58" Type="http://schemas.openxmlformats.org/officeDocument/2006/relationships/slide" Target="slides/slide13.xml"></Relationship><Relationship Id="rId59" Type="http://schemas.openxmlformats.org/officeDocument/2006/relationships/slide" Target="slides/slide14.xml"></Relationship><Relationship Id="rId60" Type="http://schemas.openxmlformats.org/officeDocument/2006/relationships/slide" Target="slides/slide15.xml"></Relationship><Relationship Id="rId61" Type="http://schemas.openxmlformats.org/officeDocument/2006/relationships/slide" Target="slides/slide16.xml"></Relationship><Relationship Id="rId62" Type="http://schemas.openxmlformats.org/officeDocument/2006/relationships/slide" Target="slides/slide17.xml"></Relationship><Relationship Id="rId63" Type="http://schemas.openxmlformats.org/officeDocument/2006/relationships/slide" Target="slides/slide18.xml"></Relationship><Relationship Id="rId64" Type="http://schemas.openxmlformats.org/officeDocument/2006/relationships/slide" Target="slides/slide19.xml"></Relationship><Relationship Id="rId65" Type="http://schemas.openxmlformats.org/officeDocument/2006/relationships/slide" Target="slides/slide20.xml"></Relationship><Relationship Id="rId66" Type="http://schemas.openxmlformats.org/officeDocument/2006/relationships/slide" Target="slides/slide21.xml"></Relationship><Relationship Id="rId67" Type="http://schemas.openxmlformats.org/officeDocument/2006/relationships/slide" Target="slides/slide22.xml"></Relationship><Relationship Id="rId68" Type="http://schemas.openxmlformats.org/officeDocument/2006/relationships/viewProps" Target="viewProps.xml"></Relationship><Relationship Id="rId6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5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4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0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85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083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7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1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3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3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7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5522-3839-4786-9C5B-D08C8CBB3EF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2020-05-24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379305001942.jpeg"></Relationship><Relationship Id="rId3" Type="http://schemas.openxmlformats.org/officeDocument/2006/relationships/image" Target="../media/fImage361435014827.jpeg"></Relationship><Relationship Id="rId4" Type="http://schemas.openxmlformats.org/officeDocument/2006/relationships/image" Target="../media/fImage3066605025436.png"></Relationship><Relationship Id="rId5" Type="http://schemas.openxmlformats.org/officeDocument/2006/relationships/image" Target="../media/fImage8520335032391.png"></Relationship><Relationship Id="rId6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83543743281.png"></Relationship><Relationship Id="rId3" Type="http://schemas.openxmlformats.org/officeDocument/2006/relationships/image" Target="../media/fImage238354376682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95844769961.png"></Relationship><Relationship Id="rId3" Type="http://schemas.openxmlformats.org/officeDocument/2006/relationships/image" Target="../media/fImage8352547949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53484422995.png"></Relationship><Relationship Id="rId3" Type="http://schemas.openxmlformats.org/officeDocument/2006/relationships/image" Target="../media/fImage64783478194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45154234827.png"></Relationship><Relationship Id="rId3" Type="http://schemas.openxmlformats.org/officeDocument/2006/relationships/image" Target="../media/fImage890584845436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39294502391.png"></Relationship><Relationship Id="rId3" Type="http://schemas.openxmlformats.org/officeDocument/2006/relationships/image" Target="../media/fImage309394874604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45754223902.png"></Relationship><Relationship Id="rId3" Type="http://schemas.openxmlformats.org/officeDocument/2006/relationships/image" Target="../media/fImage92631492153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6001458292.png"></Relationship><Relationship Id="rId3" Type="http://schemas.openxmlformats.org/officeDocument/2006/relationships/image" Target="../media/fImage248024962382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9154217421.png"></Relationship><Relationship Id="rId3" Type="http://schemas.openxmlformats.org/officeDocument/2006/relationships/image" Target="../media/fImage797724978716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9634679718.png"></Relationship><Relationship Id="rId3" Type="http://schemas.openxmlformats.org/officeDocument/2006/relationships/image" Target="../media/fImage270705039895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48204355447.png"></Relationship><Relationship Id="rId3" Type="http://schemas.openxmlformats.org/officeDocument/2006/relationships/image" Target="../media/fImage951045041726.png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4704744771.png"></Relationship><Relationship Id="rId3" Type="http://schemas.openxmlformats.org/officeDocument/2006/relationships/image" Target="../media/fImage313435051538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60675931869.png"></Relationship><Relationship Id="rId3" Type="http://schemas.openxmlformats.org/officeDocument/2006/relationships/image" Target="../media/fImage845535949912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1038016941.png"></Relationship><Relationship Id="rId7" Type="http://schemas.openxmlformats.org/officeDocument/2006/relationships/hyperlink" Target="http://ddragon.leagueoflegends.com" TargetMode="External"></Relationship><Relationship Id="rId8" Type="http://schemas.openxmlformats.org/officeDocument/2006/relationships/image" Target="../media/fImage135061728467.png"></Relationship><Relationship Id="rId9" Type="http://schemas.openxmlformats.org/officeDocument/2006/relationships/image" Target="../media/fImage73221736334.png"></Relationship><Relationship Id="rId10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134731806500.png"></Relationship><Relationship Id="rId6" Type="http://schemas.openxmlformats.org/officeDocument/2006/relationships/image" Target="../media/fImage138121819169.png"></Relationship><Relationship Id="rId7" Type="http://schemas.openxmlformats.org/officeDocument/2006/relationships/image" Target="../media/fImage127175965724.png"></Relationship><Relationship Id="rId8" Type="http://schemas.openxmlformats.org/officeDocument/2006/relationships/image" Target="../media/fImage135545971478.png"></Relationship><Relationship Id="rId9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image" Target="../media/fImage436671849358.png"></Relationship><Relationship Id="rId9" Type="http://schemas.openxmlformats.org/officeDocument/2006/relationships/image" Target="../media/fImage234162696962.png"></Relationship><Relationship Id="rId10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521672684464.png"></Relationship><Relationship Id="rId3" Type="http://schemas.openxmlformats.org/officeDocument/2006/relationships/image" Target="../media/fImage265682745705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5007364814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4305935" cy="685863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0370" cy="426720"/>
            <a:chOff x="514985" y="375285"/>
            <a:chExt cx="420370" cy="4267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18770" cy="426720"/>
            </a:xfrm>
            <a:custGeom>
              <a:gdLst>
                <a:gd fmla="*/ 723901 w 838202" name="TX0"/>
                <a:gd fmla="*/ 114303 h 1123181" name="TY0"/>
                <a:gd fmla="*/ 723901 w 838202" name="TX1"/>
                <a:gd fmla="*/ 3 h 1123181" name="TY1"/>
                <a:gd fmla="*/ 838201 w 838202" name="TX2"/>
                <a:gd fmla="*/ 3 h 1123181" name="TY2"/>
                <a:gd fmla="*/ 114300 w 838202" name="TX4"/>
                <a:gd fmla="*/ 238126 h 1123181" name="TY4"/>
                <a:gd fmla="*/ 0 w 838202" name="TX5"/>
                <a:gd fmla="*/ 238126 h 1123181" name="TY5"/>
                <a:gd fmla="*/ 114300 w 838202" name="TX6"/>
                <a:gd fmla="*/ 2 h 1123181" name="TY6"/>
                <a:gd fmla="*/ 723900 w 838202" name="TX8"/>
                <a:gd fmla="*/ 1123178 h 1123181" name="TY8"/>
                <a:gd fmla="*/ 485775 w 838202" name="TX9"/>
                <a:gd fmla="*/ 1123178 h 1123181" name="TY9"/>
                <a:gd fmla="*/ 485775 w 838202" name="TX10"/>
                <a:gd fmla="*/ 238125 h 1123181" name="TY10"/>
                <a:gd fmla="*/ 114300 w 838202" name="TX11"/>
                <a:gd fmla="*/ 238125 h 1123181" name="TY11"/>
                <a:gd fmla="*/ 114300 w 838202" name="TX12"/>
                <a:gd fmla="*/ 0 h 1123181" name="TY12"/>
                <a:gd fmla="*/ 723900 w 838202" name="TX13"/>
                <a:gd fmla="*/ 0 h 1123181" name="TY13"/>
                <a:gd fmla="*/ 723900 w 838202" name="TX14"/>
                <a:gd fmla="*/ 238125 h 1123181" name="TY14"/>
                <a:gd fmla="*/ 723900 w 838202" name="TX15"/>
                <a:gd fmla="*/ 238125 h 1123181" name="TY15"/>
                <a:gd fmla="*/ 838201 w 838202" name="TX17"/>
                <a:gd fmla="*/ 1123180 h 1123181" name="TY17"/>
                <a:gd fmla="*/ 723901 w 838202" name="TX18"/>
                <a:gd fmla="*/ 1123180 h 1123181" name="TY18"/>
                <a:gd fmla="*/ 723901 w 838202" name="TX19"/>
                <a:gd fmla="*/ 1008880 h 1123181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2" h="1123181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0370" cy="380365"/>
            </a:xfrm>
            <a:custGeom>
              <a:gdLst>
                <a:gd fmla="*/ 236220 w 1106141" name="TX0"/>
                <a:gd fmla="*/ 95869 h 1000519" name="TY0"/>
                <a:gd fmla="*/ 236220 w 1106141" name="TX1"/>
                <a:gd fmla="*/ 284366 h 1000519" name="TY1"/>
                <a:gd fmla="*/ 209614 w 1106141" name="TX2"/>
                <a:gd fmla="*/ 316613 h 1000519" name="TY2"/>
                <a:gd fmla="*/ 138876 w 1106141" name="TX3"/>
                <a:gd fmla="*/ 548193 h 1000519" name="TY3"/>
                <a:gd fmla="*/ 209614 w 1106141" name="TX4"/>
                <a:gd fmla="*/ 779773 h 1000519" name="TY4"/>
                <a:gd fmla="*/ 236220 w 1106141" name="TX5"/>
                <a:gd fmla="*/ 812020 h 1000519" name="TY5"/>
                <a:gd fmla="*/ 236220 w 1106141" name="TX6"/>
                <a:gd fmla="*/ 1000518 h 1000519" name="TY6"/>
                <a:gd fmla="*/ 161991 w 1106141" name="TX7"/>
                <a:gd fmla="*/ 939273 h 1000519" name="TY7"/>
                <a:gd fmla="*/ 0 w 1106141" name="TX8"/>
                <a:gd fmla="*/ 548193 h 1000519" name="TY8"/>
                <a:gd fmla="*/ 161991 w 1106141" name="TX9"/>
                <a:gd fmla="*/ 157114 h 1000519" name="TY9"/>
                <a:gd fmla="*/ 601452 w 1106141" name="TX11"/>
                <a:gd fmla="*/ 0 h 1000519" name="TY11"/>
                <a:gd fmla="*/ 664533 w 1106141" name="TX12"/>
                <a:gd fmla="*/ 6360 h 1000519" name="TY12"/>
                <a:gd fmla="*/ 1106140 w 1106141" name="TX13"/>
                <a:gd fmla="*/ 548193 h 1000519" name="TY13"/>
                <a:gd fmla="*/ 1062677 w 1106141" name="TX14"/>
                <a:gd fmla="*/ 763473 h 1000519" name="TY14"/>
                <a:gd fmla="*/ 1041954 w 1106141" name="TX15"/>
                <a:gd fmla="*/ 801653 h 1000519" name="TY15"/>
                <a:gd fmla="*/ 878473 w 1106141" name="TX16"/>
                <a:gd fmla="*/ 801653 h 1000519" name="TY16"/>
                <a:gd fmla="*/ 896526 w 1106141" name="TX17"/>
                <a:gd fmla="*/ 779773 h 1000519" name="TY17"/>
                <a:gd fmla="*/ 967264 w 1106141" name="TX18"/>
                <a:gd fmla="*/ 548193 h 1000519" name="TY18"/>
                <a:gd fmla="*/ 636545 w 1106141" name="TX19"/>
                <a:gd fmla="*/ 142414 h 1000519" name="TY19"/>
                <a:gd fmla="*/ 601452 w 1106141" name="TX20"/>
                <a:gd fmla="*/ 138876 h 1000519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1" h="1000519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648075" y="493395"/>
            <a:ext cx="171450" cy="17145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4474210" y="431800"/>
            <a:ext cx="7099935" cy="5537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1) 게임을 승리하게 만드는 핵심 요소들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pic>
        <p:nvPicPr>
          <p:cNvPr id="2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9295" y="988060"/>
            <a:ext cx="3926205" cy="1967865"/>
          </a:xfrm>
          <a:prstGeom prst="rect"/>
          <a:noFill/>
        </p:spPr>
      </p:pic>
      <p:pic>
        <p:nvPicPr>
          <p:cNvPr id="28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9" r="18880" b="18240"/>
          <a:stretch>
            <a:fillRect/>
          </a:stretch>
        </p:blipFill>
        <p:spPr>
          <a:xfrm rot="0">
            <a:off x="8724900" y="3759835"/>
            <a:ext cx="1932305" cy="2046605"/>
          </a:xfrm>
          <a:prstGeom prst="rect"/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5" t="21517" r="23311" b="15372"/>
          <a:stretch>
            <a:fillRect/>
          </a:stretch>
        </p:blipFill>
        <p:spPr>
          <a:xfrm rot="0">
            <a:off x="9677400" y="576580"/>
            <a:ext cx="1941195" cy="2693670"/>
          </a:xfrm>
          <a:prstGeom prst="rect"/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1" t="18151" r="25695" b="20353"/>
          <a:stretch>
            <a:fillRect/>
          </a:stretch>
        </p:blipFill>
        <p:spPr>
          <a:xfrm rot="0">
            <a:off x="5097145" y="3427095"/>
            <a:ext cx="2841625" cy="2378710"/>
          </a:xfrm>
          <a:prstGeom prst="rect"/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 rot="0">
            <a:off x="4519930" y="2898775"/>
            <a:ext cx="382079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요소 #1 Dragon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4521835" y="5812155"/>
            <a:ext cx="382079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요소 #2 Nexus(Inhibitor)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8630920" y="3267710"/>
            <a:ext cx="382079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요소 #3 Tower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7756525" y="5803265"/>
            <a:ext cx="382079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요소 #4 Baron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36" name="텍스트 상자 18"/>
          <p:cNvSpPr txBox="1">
            <a:spLocks/>
          </p:cNvSpPr>
          <p:nvPr/>
        </p:nvSpPr>
        <p:spPr>
          <a:xfrm rot="0">
            <a:off x="191770" y="1388745"/>
            <a:ext cx="3718560" cy="10769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1. OVERVIEW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프로젝트 목표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12065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3. 데이터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Predict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3696335" y="276225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6) LGBoost를 이용한 승리 예측(최근 5게임에 대한 비교)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pic>
        <p:nvPicPr>
          <p:cNvPr id="38" name="그림 34" descr="C:/Users/qkrwn/AppData/Roaming/PolarisOffice/ETemp/6980_14795528/fImage238354374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59"/>
          <a:stretch>
            <a:fillRect/>
          </a:stretch>
        </p:blipFill>
        <p:spPr>
          <a:xfrm rot="0">
            <a:off x="3517265" y="1022985"/>
            <a:ext cx="4413250" cy="2912110"/>
          </a:xfrm>
          <a:prstGeom prst="rect"/>
          <a:noFill/>
        </p:spPr>
      </p:pic>
      <p:pic>
        <p:nvPicPr>
          <p:cNvPr id="39" name="그림 36" descr="C:/Users/qkrwn/AppData/Roaming/PolarisOffice/ETemp/6980_14795528/fImage238354376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5"/>
          <a:stretch>
            <a:fillRect/>
          </a:stretch>
        </p:blipFill>
        <p:spPr>
          <a:xfrm rot="0">
            <a:off x="7679690" y="1022985"/>
            <a:ext cx="4413250" cy="2920365"/>
          </a:xfrm>
          <a:prstGeom prst="rect"/>
          <a:noFill/>
        </p:spPr>
      </p:pic>
      <p:sp>
        <p:nvSpPr>
          <p:cNvPr id="40" name="텍스트 상자 37"/>
          <p:cNvSpPr txBox="1">
            <a:spLocks/>
          </p:cNvSpPr>
          <p:nvPr/>
        </p:nvSpPr>
        <p:spPr>
          <a:xfrm rot="0">
            <a:off x="3573780" y="4486275"/>
            <a:ext cx="7101205" cy="19367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위와 같이 최근 10게임에 대한 승부 예측 결과 --&gt; 70%의 예측 성공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- 20분 이내에 끝나는 게임에 대해서 x의 값이 부족해서 전부 다 패배로 예측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독립변수 X에 대한 요소들이 추가로 필요함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Ex) Kill, Death, Assist 스코어, 시야 점수 등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120650" y="1388745"/>
            <a:ext cx="4091305" cy="38423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</a:t>
            </a:r>
            <a:r>
              <a:rPr lang="ko-KR" altLang="en-US" sz="2000">
                <a:solidFill>
                  <a:schemeClr val="accent4"/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Gold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       -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Diamond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0" name="그림 54" descr="C:/Users/qkrwn/AppData/Roaming/PolarisOffice/ETemp/6980_14795528/fImage89584476996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3290" y="142875"/>
            <a:ext cx="8719185" cy="2880360"/>
          </a:xfrm>
          <a:prstGeom prst="rect"/>
          <a:noFill/>
        </p:spPr>
      </p:pic>
      <p:pic>
        <p:nvPicPr>
          <p:cNvPr id="42" name="그림 57" descr="C:/Users/qkrwn/AppData/Roaming/PolarisOffice/ETemp/6980_14795528/fImage83525479491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3290" y="3741420"/>
            <a:ext cx="8696960" cy="2880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12065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TOP 5 Champion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39" name="Picture " descr="C:/Users/qkrwn/AppData/Roaming/PolarisOffice/ETemp/6980_14795528/fImage653484422995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99"/>
          <a:stretch>
            <a:fillRect/>
          </a:stretch>
        </p:blipFill>
        <p:spPr>
          <a:xfrm rot="0">
            <a:off x="3446145" y="4107815"/>
            <a:ext cx="8694420" cy="2049145"/>
          </a:xfrm>
          <a:prstGeom prst="rect"/>
          <a:noFill/>
        </p:spPr>
      </p:pic>
      <p:pic>
        <p:nvPicPr>
          <p:cNvPr id="41" name="그림 56" descr="C:/Users/qkrwn/AppData/Roaming/PolarisOffice/ETemp/6980_14795528/fImage647834781942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64"/>
          <a:stretch>
            <a:fillRect/>
          </a:stretch>
        </p:blipFill>
        <p:spPr>
          <a:xfrm rot="0">
            <a:off x="3485515" y="778510"/>
            <a:ext cx="8704580" cy="2049145"/>
          </a:xfrm>
          <a:prstGeom prst="rect"/>
          <a:noFill/>
        </p:spPr>
      </p:pic>
      <p:sp>
        <p:nvSpPr>
          <p:cNvPr id="42" name="텍스트 상자 66"/>
          <p:cNvSpPr txBox="1">
            <a:spLocks/>
          </p:cNvSpPr>
          <p:nvPr/>
        </p:nvSpPr>
        <p:spPr>
          <a:xfrm rot="0">
            <a:off x="4375785" y="142875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4"/>
                </a:solidFill>
                <a:latin typeface="Segoe UI" charset="0"/>
                <a:ea typeface="-apple-system" charset="0"/>
              </a:rPr>
              <a:t>GOLD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_TOP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3" name="텍스트 상자 67"/>
          <p:cNvSpPr txBox="1">
            <a:spLocks/>
          </p:cNvSpPr>
          <p:nvPr/>
        </p:nvSpPr>
        <p:spPr>
          <a:xfrm rot="0">
            <a:off x="4369435" y="3388360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_TOP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2" name="그림 49" descr="C:/Users/qkrwn/AppData/Roaming/PolarisOffice/ETemp/6980_14795528/fImage845154234827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3290" y="3528060"/>
            <a:ext cx="8640445" cy="3098165"/>
          </a:xfrm>
          <a:prstGeom prst="rect"/>
          <a:noFill/>
        </p:spPr>
      </p:pic>
      <p:sp>
        <p:nvSpPr>
          <p:cNvPr id="43" name="텍스트 상자 58"/>
          <p:cNvSpPr txBox="1">
            <a:spLocks/>
          </p:cNvSpPr>
          <p:nvPr/>
        </p:nvSpPr>
        <p:spPr>
          <a:xfrm rot="0">
            <a:off x="120650" y="1388745"/>
            <a:ext cx="4091305" cy="38423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</a:t>
            </a:r>
            <a:r>
              <a:rPr lang="ko-KR" altLang="en-US" sz="2000">
                <a:solidFill>
                  <a:schemeClr val="accent4"/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Gold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       -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Diamond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4" name="그림 62" descr="C:/Users/qkrwn/AppData/Roaming/PolarisOffice/ETemp/6980_14795528/fImage890584845436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19170" y="258445"/>
            <a:ext cx="8640445" cy="3082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1" name="Picture " descr="C:/Users/qkrwn/AppData/Roaming/PolarisOffice/ETemp/6980_14795528/fImage63929450239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08"/>
          <a:stretch>
            <a:fillRect/>
          </a:stretch>
        </p:blipFill>
        <p:spPr>
          <a:xfrm rot="0">
            <a:off x="3485515" y="4241165"/>
            <a:ext cx="8696960" cy="2049145"/>
          </a:xfrm>
          <a:prstGeom prst="rect"/>
          <a:noFill/>
        </p:spPr>
      </p:pic>
      <p:sp>
        <p:nvSpPr>
          <p:cNvPr id="43" name="텍스트 상자 63"/>
          <p:cNvSpPr txBox="1">
            <a:spLocks/>
          </p:cNvSpPr>
          <p:nvPr/>
        </p:nvSpPr>
        <p:spPr>
          <a:xfrm rot="0">
            <a:off x="12065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TOP 5 Champion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4" name="그림 65" descr="C:/Users/qkrwn/AppData/Roaming/PolarisOffice/ETemp/6980_14795528/fImage309394874604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2655" y="745490"/>
            <a:ext cx="8694420" cy="2049145"/>
          </a:xfrm>
          <a:prstGeom prst="rect"/>
          <a:noFill/>
        </p:spPr>
      </p:pic>
      <p:sp>
        <p:nvSpPr>
          <p:cNvPr id="45" name="텍스트 상자 68"/>
          <p:cNvSpPr txBox="1">
            <a:spLocks/>
          </p:cNvSpPr>
          <p:nvPr/>
        </p:nvSpPr>
        <p:spPr>
          <a:xfrm rot="0">
            <a:off x="4375785" y="142875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4"/>
                </a:solidFill>
                <a:latin typeface="Segoe UI" charset="0"/>
                <a:ea typeface="-apple-system" charset="0"/>
              </a:rPr>
              <a:t>GOLD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_Jungle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6" name="텍스트 상자 69"/>
          <p:cNvSpPr txBox="1">
            <a:spLocks/>
          </p:cNvSpPr>
          <p:nvPr/>
        </p:nvSpPr>
        <p:spPr>
          <a:xfrm rot="0">
            <a:off x="4369435" y="3521710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_Jungle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2" name="그림 48" descr="C:/Users/qkrwn/AppData/Roaming/PolarisOffice/ETemp/6980_14795528/fImage845754223902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3290" y="3526155"/>
            <a:ext cx="8707755" cy="3244850"/>
          </a:xfrm>
          <a:prstGeom prst="rect"/>
          <a:noFill/>
        </p:spPr>
      </p:pic>
      <p:sp>
        <p:nvSpPr>
          <p:cNvPr id="43" name="텍스트 상자 59"/>
          <p:cNvSpPr txBox="1">
            <a:spLocks/>
          </p:cNvSpPr>
          <p:nvPr/>
        </p:nvSpPr>
        <p:spPr>
          <a:xfrm rot="0">
            <a:off x="120650" y="1388745"/>
            <a:ext cx="4091305" cy="38423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</a:t>
            </a:r>
            <a:r>
              <a:rPr lang="ko-KR" altLang="en-US" sz="2000">
                <a:solidFill>
                  <a:schemeClr val="accent4"/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Gold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       -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Diamond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4" name="그림 70" descr="C:/Users/qkrwn/AppData/Roaming/PolarisOffice/ETemp/6980_14795528/fImage92631492153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9965" y="238125"/>
            <a:ext cx="8640445" cy="3035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1" name="Picture " descr="C:/Users/qkrwn/AppData/Roaming/PolarisOffice/ETemp/6980_14795528/fImage66001458292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08"/>
          <a:stretch>
            <a:fillRect/>
          </a:stretch>
        </p:blipFill>
        <p:spPr>
          <a:xfrm rot="0">
            <a:off x="3496310" y="3950970"/>
            <a:ext cx="8694420" cy="2049145"/>
          </a:xfrm>
          <a:prstGeom prst="rect"/>
          <a:noFill/>
        </p:spPr>
      </p:pic>
      <p:sp>
        <p:nvSpPr>
          <p:cNvPr id="42" name="텍스트 상자 71"/>
          <p:cNvSpPr txBox="1">
            <a:spLocks/>
          </p:cNvSpPr>
          <p:nvPr/>
        </p:nvSpPr>
        <p:spPr>
          <a:xfrm rot="0">
            <a:off x="4375785" y="142875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4"/>
                </a:solidFill>
                <a:latin typeface="Segoe UI" charset="0"/>
                <a:ea typeface="-apple-system" charset="0"/>
              </a:rPr>
              <a:t>GOLD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_MID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3" name="텍스트 상자 72"/>
          <p:cNvSpPr txBox="1">
            <a:spLocks/>
          </p:cNvSpPr>
          <p:nvPr/>
        </p:nvSpPr>
        <p:spPr>
          <a:xfrm rot="0">
            <a:off x="4369435" y="3388360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_MID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pic>
        <p:nvPicPr>
          <p:cNvPr id="44" name="그림 74" descr="C:/Users/qkrwn/AppData/Roaming/PolarisOffice/ETemp/6980_14795528/fImage248024962382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1555" y="701675"/>
            <a:ext cx="8608695" cy="2049145"/>
          </a:xfrm>
          <a:prstGeom prst="rect"/>
          <a:noFill/>
        </p:spPr>
      </p:pic>
      <p:sp>
        <p:nvSpPr>
          <p:cNvPr id="45" name="텍스트 상자 76"/>
          <p:cNvSpPr txBox="1">
            <a:spLocks/>
          </p:cNvSpPr>
          <p:nvPr/>
        </p:nvSpPr>
        <p:spPr>
          <a:xfrm rot="0">
            <a:off x="12065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TOP 5 Champion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2" name="그림 47" descr="C:/Users/qkrwn/AppData/Roaming/PolarisOffice/ETemp/6980_14795528/fImage72915421742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3290" y="3890645"/>
            <a:ext cx="8729980" cy="2880360"/>
          </a:xfrm>
          <a:prstGeom prst="rect"/>
          <a:noFill/>
        </p:spPr>
      </p:pic>
      <p:sp>
        <p:nvSpPr>
          <p:cNvPr id="44" name="텍스트 상자 60"/>
          <p:cNvSpPr txBox="1">
            <a:spLocks/>
          </p:cNvSpPr>
          <p:nvPr/>
        </p:nvSpPr>
        <p:spPr>
          <a:xfrm rot="0">
            <a:off x="120650" y="1388745"/>
            <a:ext cx="4091305" cy="38423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</a:t>
            </a:r>
            <a:r>
              <a:rPr lang="ko-KR" altLang="en-US" sz="2000">
                <a:solidFill>
                  <a:schemeClr val="accent4"/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Gold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       -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Diamond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5" name="그림 75" descr="C:/Users/qkrwn/AppData/Roaming/PolarisOffice/ETemp/6980_14795528/fImage797724978716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07740" y="447675"/>
            <a:ext cx="8640445" cy="2971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3" name="Picture " descr="C:/Users/qkrwn/AppData/Roaming/PolarisOffice/ETemp/6980_14795528/fImage64963467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8"/>
          <a:stretch>
            <a:fillRect/>
          </a:stretch>
        </p:blipFill>
        <p:spPr>
          <a:xfrm rot="0">
            <a:off x="3496310" y="4032250"/>
            <a:ext cx="8695055" cy="2049145"/>
          </a:xfrm>
          <a:prstGeom prst="rect"/>
          <a:noFill/>
        </p:spPr>
      </p:pic>
      <p:sp>
        <p:nvSpPr>
          <p:cNvPr id="44" name="텍스트 상자 77"/>
          <p:cNvSpPr txBox="1">
            <a:spLocks/>
          </p:cNvSpPr>
          <p:nvPr/>
        </p:nvSpPr>
        <p:spPr>
          <a:xfrm rot="0">
            <a:off x="4375785" y="142875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4"/>
                </a:solidFill>
                <a:latin typeface="Segoe UI" charset="0"/>
                <a:ea typeface="-apple-system" charset="0"/>
              </a:rPr>
              <a:t>GOLD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_AD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5" name="텍스트 상자 78"/>
          <p:cNvSpPr txBox="1">
            <a:spLocks/>
          </p:cNvSpPr>
          <p:nvPr/>
        </p:nvSpPr>
        <p:spPr>
          <a:xfrm rot="0">
            <a:off x="4369435" y="3388360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_AD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6" name="텍스트 상자 80"/>
          <p:cNvSpPr txBox="1">
            <a:spLocks/>
          </p:cNvSpPr>
          <p:nvPr/>
        </p:nvSpPr>
        <p:spPr>
          <a:xfrm rot="0">
            <a:off x="12065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TOP 5 Champion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7" name="그림 81" descr="C:/Users/qkrwn/AppData/Roaming/PolarisOffice/ETemp/6980_14795528/fImage270705039895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03295" y="720090"/>
            <a:ext cx="8694420" cy="2049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4" name="그림 53" descr="C:/Users/qkrwn/AppData/Roaming/PolarisOffice/ETemp/6980_14795528/fImage948204355447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85515" y="3925570"/>
            <a:ext cx="8707755" cy="2880360"/>
          </a:xfrm>
          <a:prstGeom prst="rect"/>
          <a:noFill/>
        </p:spPr>
      </p:pic>
      <p:sp>
        <p:nvSpPr>
          <p:cNvPr id="45" name="텍스트 상자 61"/>
          <p:cNvSpPr txBox="1">
            <a:spLocks/>
          </p:cNvSpPr>
          <p:nvPr/>
        </p:nvSpPr>
        <p:spPr>
          <a:xfrm rot="0">
            <a:off x="120650" y="1388745"/>
            <a:ext cx="4091305" cy="38423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</a:t>
            </a:r>
            <a:r>
              <a:rPr lang="ko-KR" altLang="en-US" sz="2000">
                <a:solidFill>
                  <a:schemeClr val="accent4"/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Gold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       -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KoPubWorld돋움체 Bold" charset="0"/>
                <a:ea typeface="KoPubWorld돋움체 Bold" charset="0"/>
                <a:cs typeface="KoPubWorld돋움체 Bold" charset="0"/>
              </a:rPr>
              <a:t>Diamond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 Game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6" name="그림 82" descr="C:/Users/qkrwn/AppData/Roaming/PolarisOffice/ETemp/6980_14795528/fImage951045041726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5210" y="332740"/>
            <a:ext cx="8585835" cy="2930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4305935" cy="685863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0370" cy="426720"/>
            <a:chOff x="514985" y="375285"/>
            <a:chExt cx="420370" cy="4267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18770" cy="426720"/>
            </a:xfrm>
            <a:custGeom>
              <a:gdLst>
                <a:gd fmla="*/ 723901 w 838202" name="TX0"/>
                <a:gd fmla="*/ 114303 h 1123181" name="TY0"/>
                <a:gd fmla="*/ 723901 w 838202" name="TX1"/>
                <a:gd fmla="*/ 3 h 1123181" name="TY1"/>
                <a:gd fmla="*/ 838201 w 838202" name="TX2"/>
                <a:gd fmla="*/ 3 h 1123181" name="TY2"/>
                <a:gd fmla="*/ 114300 w 838202" name="TX4"/>
                <a:gd fmla="*/ 238126 h 1123181" name="TY4"/>
                <a:gd fmla="*/ 0 w 838202" name="TX5"/>
                <a:gd fmla="*/ 238126 h 1123181" name="TY5"/>
                <a:gd fmla="*/ 114300 w 838202" name="TX6"/>
                <a:gd fmla="*/ 2 h 1123181" name="TY6"/>
                <a:gd fmla="*/ 723900 w 838202" name="TX8"/>
                <a:gd fmla="*/ 1123178 h 1123181" name="TY8"/>
                <a:gd fmla="*/ 485775 w 838202" name="TX9"/>
                <a:gd fmla="*/ 1123178 h 1123181" name="TY9"/>
                <a:gd fmla="*/ 485775 w 838202" name="TX10"/>
                <a:gd fmla="*/ 238125 h 1123181" name="TY10"/>
                <a:gd fmla="*/ 114300 w 838202" name="TX11"/>
                <a:gd fmla="*/ 238125 h 1123181" name="TY11"/>
                <a:gd fmla="*/ 114300 w 838202" name="TX12"/>
                <a:gd fmla="*/ 0 h 1123181" name="TY12"/>
                <a:gd fmla="*/ 723900 w 838202" name="TX13"/>
                <a:gd fmla="*/ 0 h 1123181" name="TY13"/>
                <a:gd fmla="*/ 723900 w 838202" name="TX14"/>
                <a:gd fmla="*/ 238125 h 1123181" name="TY14"/>
                <a:gd fmla="*/ 723900 w 838202" name="TX15"/>
                <a:gd fmla="*/ 238125 h 1123181" name="TY15"/>
                <a:gd fmla="*/ 838201 w 838202" name="TX17"/>
                <a:gd fmla="*/ 1123180 h 1123181" name="TY17"/>
                <a:gd fmla="*/ 723901 w 838202" name="TX18"/>
                <a:gd fmla="*/ 1123180 h 1123181" name="TY18"/>
                <a:gd fmla="*/ 723901 w 838202" name="TX19"/>
                <a:gd fmla="*/ 1008880 h 1123181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2" h="1123181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0370" cy="380365"/>
            </a:xfrm>
            <a:custGeom>
              <a:gdLst>
                <a:gd fmla="*/ 236220 w 1106141" name="TX0"/>
                <a:gd fmla="*/ 95869 h 1000519" name="TY0"/>
                <a:gd fmla="*/ 236220 w 1106141" name="TX1"/>
                <a:gd fmla="*/ 284366 h 1000519" name="TY1"/>
                <a:gd fmla="*/ 209614 w 1106141" name="TX2"/>
                <a:gd fmla="*/ 316613 h 1000519" name="TY2"/>
                <a:gd fmla="*/ 138876 w 1106141" name="TX3"/>
                <a:gd fmla="*/ 548193 h 1000519" name="TY3"/>
                <a:gd fmla="*/ 209614 w 1106141" name="TX4"/>
                <a:gd fmla="*/ 779773 h 1000519" name="TY4"/>
                <a:gd fmla="*/ 236220 w 1106141" name="TX5"/>
                <a:gd fmla="*/ 812020 h 1000519" name="TY5"/>
                <a:gd fmla="*/ 236220 w 1106141" name="TX6"/>
                <a:gd fmla="*/ 1000518 h 1000519" name="TY6"/>
                <a:gd fmla="*/ 161991 w 1106141" name="TX7"/>
                <a:gd fmla="*/ 939273 h 1000519" name="TY7"/>
                <a:gd fmla="*/ 0 w 1106141" name="TX8"/>
                <a:gd fmla="*/ 548193 h 1000519" name="TY8"/>
                <a:gd fmla="*/ 161991 w 1106141" name="TX9"/>
                <a:gd fmla="*/ 157114 h 1000519" name="TY9"/>
                <a:gd fmla="*/ 601452 w 1106141" name="TX11"/>
                <a:gd fmla="*/ 0 h 1000519" name="TY11"/>
                <a:gd fmla="*/ 664533 w 1106141" name="TX12"/>
                <a:gd fmla="*/ 6360 h 1000519" name="TY12"/>
                <a:gd fmla="*/ 1106140 w 1106141" name="TX13"/>
                <a:gd fmla="*/ 548193 h 1000519" name="TY13"/>
                <a:gd fmla="*/ 1062677 w 1106141" name="TX14"/>
                <a:gd fmla="*/ 763473 h 1000519" name="TY14"/>
                <a:gd fmla="*/ 1041954 w 1106141" name="TX15"/>
                <a:gd fmla="*/ 801653 h 1000519" name="TY15"/>
                <a:gd fmla="*/ 878473 w 1106141" name="TX16"/>
                <a:gd fmla="*/ 801653 h 1000519" name="TY16"/>
                <a:gd fmla="*/ 896526 w 1106141" name="TX17"/>
                <a:gd fmla="*/ 779773 h 1000519" name="TY17"/>
                <a:gd fmla="*/ 967264 w 1106141" name="TX18"/>
                <a:gd fmla="*/ 548193 h 1000519" name="TY18"/>
                <a:gd fmla="*/ 636545 w 1106141" name="TX19"/>
                <a:gd fmla="*/ 142414 h 1000519" name="TY19"/>
                <a:gd fmla="*/ 601452 w 1106141" name="TX20"/>
                <a:gd fmla="*/ 138876 h 1000519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1" h="1000519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648075" y="493395"/>
            <a:ext cx="171450" cy="17145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25" name="텍스트 상자 27"/>
          <p:cNvSpPr txBox="1">
            <a:spLocks/>
          </p:cNvSpPr>
          <p:nvPr/>
        </p:nvSpPr>
        <p:spPr>
          <a:xfrm rot="0">
            <a:off x="191770" y="1388745"/>
            <a:ext cx="409003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2. 데이터 셋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Original Dataset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2" name="텍스트 상자 46"/>
          <p:cNvSpPr txBox="1">
            <a:spLocks/>
          </p:cNvSpPr>
          <p:nvPr/>
        </p:nvSpPr>
        <p:spPr>
          <a:xfrm>
            <a:off x="4474210" y="342900"/>
            <a:ext cx="7101205" cy="18453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1) ‘</a:t>
            </a:r>
            <a:r>
              <a:rPr sz="2000" i="0" b="1">
                <a:solidFill>
                  <a:schemeClr val="accent1"/>
                </a:solidFill>
                <a:latin typeface="Segoe UI" charset="0"/>
                <a:ea typeface="-apple-system" charset="0"/>
              </a:rPr>
              <a:t>Kaggle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’의 League of Legends Match(KR) Datasets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8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게임의 버젼은 11.20으로 2021년도의 게임 데이터 셋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게임의 승리하는 요소의 대한 데이터는 Kaggle의 데이터로 진행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API로 불러온 데이터보다 레코드 수가 현저히 많음 (176,238 records)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33" name="텍스트 상자 1"/>
          <p:cNvSpPr txBox="1">
            <a:spLocks/>
          </p:cNvSpPr>
          <p:nvPr/>
        </p:nvSpPr>
        <p:spPr>
          <a:xfrm rot="0">
            <a:off x="4467225" y="2468880"/>
            <a:ext cx="7101205" cy="3782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2) ‘</a:t>
            </a:r>
            <a:r>
              <a:rPr sz="2000" i="0" b="1">
                <a:solidFill>
                  <a:srgbClr val="FCCC00"/>
                </a:solidFill>
                <a:latin typeface="Segoe UI" charset="0"/>
                <a:ea typeface="-apple-system" charset="0"/>
              </a:rPr>
              <a:t>Gold</a:t>
            </a:r>
            <a:r>
              <a:rPr sz="2000" i="0" b="1">
                <a:solidFill>
                  <a:schemeClr val="accent1"/>
                </a:solidFill>
                <a:latin typeface="Segoe UI" charset="0"/>
                <a:ea typeface="-apple-system" charset="0"/>
              </a:rPr>
              <a:t>, </a:t>
            </a:r>
            <a:r>
              <a:rPr sz="20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’의 League of Legends Match(KR) Datasets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8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게임의 버젼은 최신 게임 데이터를 기준으로 함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리그 오브 레전드 내에 </a:t>
            </a:r>
            <a:r>
              <a:rPr sz="1600" i="0" b="1">
                <a:solidFill>
                  <a:schemeClr val="accent4"/>
                </a:solidFill>
                <a:latin typeface="Segoe UI" charset="0"/>
                <a:ea typeface="-apple-system" charset="0"/>
              </a:rPr>
              <a:t>Gold</a:t>
            </a: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 비율은(발표자 포함) 상위 49.2%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리그 오브 레전드 내에 </a:t>
            </a:r>
            <a:r>
              <a:rPr sz="16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 비율은 상위 2.9%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각 Tier 내에서 존재하는 플레이어를 추출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추출한 플레이어들이 최근 플레이한 MatchId를 추출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MatchId를 통한 분석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3" name="Picture " descr="C:/Users/qkrwn/AppData/Roaming/PolarisOffice/ETemp/6980_14795528/fImage52470474477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81"/>
          <a:stretch>
            <a:fillRect/>
          </a:stretch>
        </p:blipFill>
        <p:spPr>
          <a:xfrm rot="0">
            <a:off x="3485515" y="4241800"/>
            <a:ext cx="8702675" cy="2049145"/>
          </a:xfrm>
          <a:prstGeom prst="rect"/>
          <a:noFill/>
        </p:spPr>
      </p:pic>
      <p:pic>
        <p:nvPicPr>
          <p:cNvPr id="44" name="그림 83" descr="C:/Users/qkrwn/AppData/Roaming/PolarisOffice/ETemp/6980_14795528/fImage313435051538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96945" y="1031875"/>
            <a:ext cx="8694420" cy="2049145"/>
          </a:xfrm>
          <a:prstGeom prst="rect"/>
          <a:noFill/>
        </p:spPr>
      </p:pic>
      <p:sp>
        <p:nvSpPr>
          <p:cNvPr id="45" name="텍스트 상자 84"/>
          <p:cNvSpPr txBox="1">
            <a:spLocks/>
          </p:cNvSpPr>
          <p:nvPr/>
        </p:nvSpPr>
        <p:spPr>
          <a:xfrm rot="0">
            <a:off x="4375785" y="142875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4"/>
                </a:solidFill>
                <a:latin typeface="Segoe UI" charset="0"/>
                <a:ea typeface="-apple-system" charset="0"/>
              </a:rPr>
              <a:t>GOLD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_SUP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6" name="텍스트 상자 85"/>
          <p:cNvSpPr txBox="1">
            <a:spLocks/>
          </p:cNvSpPr>
          <p:nvPr/>
        </p:nvSpPr>
        <p:spPr>
          <a:xfrm rot="0">
            <a:off x="4369435" y="3388360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_SUP top 5 Champion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7" name="텍스트 상자 87"/>
          <p:cNvSpPr txBox="1">
            <a:spLocks/>
          </p:cNvSpPr>
          <p:nvPr/>
        </p:nvSpPr>
        <p:spPr>
          <a:xfrm rot="0">
            <a:off x="12065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TOP 5 Champion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4375785" y="76200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4"/>
                </a:solidFill>
                <a:latin typeface="Segoe UI" charset="0"/>
                <a:ea typeface="-apple-system" charset="0"/>
              </a:rPr>
              <a:t>GOLD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 Best Bottom Combi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6" name="Rect 0"/>
          <p:cNvSpPr txBox="1">
            <a:spLocks/>
          </p:cNvSpPr>
          <p:nvPr/>
        </p:nvSpPr>
        <p:spPr>
          <a:xfrm rot="0">
            <a:off x="4369435" y="3677285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 Best Bottom Combi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065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4. 챔피언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Best Combination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9" name="그림 92" descr="C:/Users/qkrwn/AppData/Roaming/PolarisOffice/ETemp/6980_14795528/fImage860675931869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3290" y="4177665"/>
            <a:ext cx="8640445" cy="2700655"/>
          </a:xfrm>
          <a:prstGeom prst="rect"/>
          <a:noFill/>
        </p:spPr>
      </p:pic>
      <p:pic>
        <p:nvPicPr>
          <p:cNvPr id="50" name="그림 93" descr="C:/Users/qkrwn/AppData/Roaming/PolarisOffice/ETemp/6980_14795528/fImage845535949912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3290" y="581660"/>
            <a:ext cx="8640445" cy="2700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25400" y="0"/>
            <a:ext cx="4306570" cy="6859270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0370" cy="426720"/>
            <a:chOff x="514985" y="375285"/>
            <a:chExt cx="420370" cy="4267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18770" cy="426720"/>
            </a:xfrm>
            <a:custGeom>
              <a:gdLst>
                <a:gd fmla="*/ 723901 w 838202" name="TX0"/>
                <a:gd fmla="*/ 114303 h 1123181" name="TY0"/>
                <a:gd fmla="*/ 723901 w 838202" name="TX1"/>
                <a:gd fmla="*/ 3 h 1123181" name="TY1"/>
                <a:gd fmla="*/ 838201 w 838202" name="TX2"/>
                <a:gd fmla="*/ 3 h 1123181" name="TY2"/>
                <a:gd fmla="*/ 114300 w 838202" name="TX4"/>
                <a:gd fmla="*/ 238126 h 1123181" name="TY4"/>
                <a:gd fmla="*/ 0 w 838202" name="TX5"/>
                <a:gd fmla="*/ 238126 h 1123181" name="TY5"/>
                <a:gd fmla="*/ 114300 w 838202" name="TX6"/>
                <a:gd fmla="*/ 2 h 1123181" name="TY6"/>
                <a:gd fmla="*/ 723900 w 838202" name="TX8"/>
                <a:gd fmla="*/ 1123178 h 1123181" name="TY8"/>
                <a:gd fmla="*/ 485775 w 838202" name="TX9"/>
                <a:gd fmla="*/ 1123178 h 1123181" name="TY9"/>
                <a:gd fmla="*/ 485775 w 838202" name="TX10"/>
                <a:gd fmla="*/ 238125 h 1123181" name="TY10"/>
                <a:gd fmla="*/ 114300 w 838202" name="TX11"/>
                <a:gd fmla="*/ 238125 h 1123181" name="TY11"/>
                <a:gd fmla="*/ 114300 w 838202" name="TX12"/>
                <a:gd fmla="*/ 0 h 1123181" name="TY12"/>
                <a:gd fmla="*/ 723900 w 838202" name="TX13"/>
                <a:gd fmla="*/ 0 h 1123181" name="TY13"/>
                <a:gd fmla="*/ 723900 w 838202" name="TX14"/>
                <a:gd fmla="*/ 238125 h 1123181" name="TY14"/>
                <a:gd fmla="*/ 723900 w 838202" name="TX15"/>
                <a:gd fmla="*/ 238125 h 1123181" name="TY15"/>
                <a:gd fmla="*/ 838201 w 838202" name="TX17"/>
                <a:gd fmla="*/ 1123180 h 1123181" name="TY17"/>
                <a:gd fmla="*/ 723901 w 838202" name="TX18"/>
                <a:gd fmla="*/ 1123180 h 1123181" name="TY18"/>
                <a:gd fmla="*/ 723901 w 838202" name="TX19"/>
                <a:gd fmla="*/ 1008880 h 1123181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2" h="1123181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0370" cy="380365"/>
            </a:xfrm>
            <a:custGeom>
              <a:gdLst>
                <a:gd fmla="*/ 236220 w 1106141" name="TX0"/>
                <a:gd fmla="*/ 95869 h 1000519" name="TY0"/>
                <a:gd fmla="*/ 236220 w 1106141" name="TX1"/>
                <a:gd fmla="*/ 284366 h 1000519" name="TY1"/>
                <a:gd fmla="*/ 209614 w 1106141" name="TX2"/>
                <a:gd fmla="*/ 316613 h 1000519" name="TY2"/>
                <a:gd fmla="*/ 138876 w 1106141" name="TX3"/>
                <a:gd fmla="*/ 548193 h 1000519" name="TY3"/>
                <a:gd fmla="*/ 209614 w 1106141" name="TX4"/>
                <a:gd fmla="*/ 779773 h 1000519" name="TY4"/>
                <a:gd fmla="*/ 236220 w 1106141" name="TX5"/>
                <a:gd fmla="*/ 812020 h 1000519" name="TY5"/>
                <a:gd fmla="*/ 236220 w 1106141" name="TX6"/>
                <a:gd fmla="*/ 1000518 h 1000519" name="TY6"/>
                <a:gd fmla="*/ 161991 w 1106141" name="TX7"/>
                <a:gd fmla="*/ 939273 h 1000519" name="TY7"/>
                <a:gd fmla="*/ 0 w 1106141" name="TX8"/>
                <a:gd fmla="*/ 548193 h 1000519" name="TY8"/>
                <a:gd fmla="*/ 161991 w 1106141" name="TX9"/>
                <a:gd fmla="*/ 157114 h 1000519" name="TY9"/>
                <a:gd fmla="*/ 601452 w 1106141" name="TX11"/>
                <a:gd fmla="*/ 0 h 1000519" name="TY11"/>
                <a:gd fmla="*/ 664533 w 1106141" name="TX12"/>
                <a:gd fmla="*/ 6360 h 1000519" name="TY12"/>
                <a:gd fmla="*/ 1106140 w 1106141" name="TX13"/>
                <a:gd fmla="*/ 548193 h 1000519" name="TY13"/>
                <a:gd fmla="*/ 1062677 w 1106141" name="TX14"/>
                <a:gd fmla="*/ 763473 h 1000519" name="TY14"/>
                <a:gd fmla="*/ 1041954 w 1106141" name="TX15"/>
                <a:gd fmla="*/ 801653 h 1000519" name="TY15"/>
                <a:gd fmla="*/ 878473 w 1106141" name="TX16"/>
                <a:gd fmla="*/ 801653 h 1000519" name="TY16"/>
                <a:gd fmla="*/ 896526 w 1106141" name="TX17"/>
                <a:gd fmla="*/ 779773 h 1000519" name="TY17"/>
                <a:gd fmla="*/ 967264 w 1106141" name="TX18"/>
                <a:gd fmla="*/ 548193 h 1000519" name="TY18"/>
                <a:gd fmla="*/ 636545 w 1106141" name="TX19"/>
                <a:gd fmla="*/ 142414 h 1000519" name="TY19"/>
                <a:gd fmla="*/ 601452 w 1106141" name="TX20"/>
                <a:gd fmla="*/ 138876 h 1000519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1" h="1000519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648075" y="493395"/>
            <a:ext cx="171450" cy="17145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191770" y="1388745"/>
            <a:ext cx="4091305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5. 프로젝트 결과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>
            <a:off x="4500880" y="511810"/>
            <a:ext cx="7102475" cy="59061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1) </a:t>
            </a:r>
            <a:r>
              <a:rPr sz="18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18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의 게임 경우 Bottom(AD, SUP)의 챔프의 승률 차이가 </a:t>
            </a:r>
            <a:r>
              <a:rPr sz="1800" i="0" b="1">
                <a:solidFill>
                  <a:srgbClr val="FCCC00"/>
                </a:solidFill>
                <a:latin typeface="Segoe UI" charset="0"/>
                <a:ea typeface="-apple-system" charset="0"/>
              </a:rPr>
              <a:t>GOLD</a:t>
            </a:r>
            <a:r>
              <a:rPr sz="18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보다 편차가 큼 --&gt; 높은 Tier로 갈수록 Bottom의 역할이 중요!</a:t>
            </a:r>
            <a:endParaRPr lang="ko-KR" altLang="en-US" sz="18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2) Bottom의 역할이 중요함에 따라 모든 라인의 영향을 주는 Jungle도 편차가 큼</a:t>
            </a:r>
            <a:endParaRPr lang="ko-KR" altLang="en-US" sz="18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3) 대회의 분석을 보면, 첫 전령과 첫 용은 가치가 비슷하다고 하지만, 용 쪽이 리턴이 더 높은것을 확인 할 수 있음</a:t>
            </a:r>
            <a:endParaRPr lang="ko-KR" altLang="en-US" sz="18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1" strike="sngStrike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1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4</a:t>
            </a:r>
            <a:r>
              <a:rPr sz="1800" i="0" b="1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) 챔피언을 다루는 폭이 티어가 낮을 수록 더 편차가 줄어드는 것을 확인 할 수 있다.</a:t>
            </a:r>
            <a:endParaRPr lang="ko-KR" altLang="en-US" sz="1800" i="0" b="1" strike="noStrike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1" strike="noStrike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1" strike="noStrike">
                <a:solidFill>
                  <a:schemeClr val="tx1"/>
                </a:solidFill>
                <a:latin typeface="Segoe UI" charset="0"/>
                <a:ea typeface="-apple-system" charset="0"/>
              </a:rPr>
              <a:t>4-1) Bottom의 조합을 보면 낮은 티어의 조합이 더 다양한 것을 볼 수 있음</a:t>
            </a:r>
            <a:endParaRPr lang="ko-KR" altLang="en-US" sz="1800" i="0" b="1" strike="noStrike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533775" cy="6859270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0370" cy="426720"/>
            <a:chOff x="514985" y="375285"/>
            <a:chExt cx="420370" cy="4267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18770" cy="426720"/>
            </a:xfrm>
            <a:custGeom>
              <a:gdLst>
                <a:gd fmla="*/ 723901 w 838202" name="TX0"/>
                <a:gd fmla="*/ 114303 h 1123181" name="TY0"/>
                <a:gd fmla="*/ 723901 w 838202" name="TX1"/>
                <a:gd fmla="*/ 3 h 1123181" name="TY1"/>
                <a:gd fmla="*/ 838201 w 838202" name="TX2"/>
                <a:gd fmla="*/ 3 h 1123181" name="TY2"/>
                <a:gd fmla="*/ 114300 w 838202" name="TX4"/>
                <a:gd fmla="*/ 238126 h 1123181" name="TY4"/>
                <a:gd fmla="*/ 0 w 838202" name="TX5"/>
                <a:gd fmla="*/ 238126 h 1123181" name="TY5"/>
                <a:gd fmla="*/ 114300 w 838202" name="TX6"/>
                <a:gd fmla="*/ 2 h 1123181" name="TY6"/>
                <a:gd fmla="*/ 723900 w 838202" name="TX8"/>
                <a:gd fmla="*/ 1123178 h 1123181" name="TY8"/>
                <a:gd fmla="*/ 485775 w 838202" name="TX9"/>
                <a:gd fmla="*/ 1123178 h 1123181" name="TY9"/>
                <a:gd fmla="*/ 485775 w 838202" name="TX10"/>
                <a:gd fmla="*/ 238125 h 1123181" name="TY10"/>
                <a:gd fmla="*/ 114300 w 838202" name="TX11"/>
                <a:gd fmla="*/ 238125 h 1123181" name="TY11"/>
                <a:gd fmla="*/ 114300 w 838202" name="TX12"/>
                <a:gd fmla="*/ 0 h 1123181" name="TY12"/>
                <a:gd fmla="*/ 723900 w 838202" name="TX13"/>
                <a:gd fmla="*/ 0 h 1123181" name="TY13"/>
                <a:gd fmla="*/ 723900 w 838202" name="TX14"/>
                <a:gd fmla="*/ 238125 h 1123181" name="TY14"/>
                <a:gd fmla="*/ 723900 w 838202" name="TX15"/>
                <a:gd fmla="*/ 238125 h 1123181" name="TY15"/>
                <a:gd fmla="*/ 838201 w 838202" name="TX17"/>
                <a:gd fmla="*/ 1123180 h 1123181" name="TY17"/>
                <a:gd fmla="*/ 723901 w 838202" name="TX18"/>
                <a:gd fmla="*/ 1123180 h 1123181" name="TY18"/>
                <a:gd fmla="*/ 723901 w 838202" name="TX19"/>
                <a:gd fmla="*/ 1008880 h 1123181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2" h="1123181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0370" cy="380365"/>
            </a:xfrm>
            <a:custGeom>
              <a:gdLst>
                <a:gd fmla="*/ 236220 w 1106141" name="TX0"/>
                <a:gd fmla="*/ 95869 h 1000519" name="TY0"/>
                <a:gd fmla="*/ 236220 w 1106141" name="TX1"/>
                <a:gd fmla="*/ 284366 h 1000519" name="TY1"/>
                <a:gd fmla="*/ 209614 w 1106141" name="TX2"/>
                <a:gd fmla="*/ 316613 h 1000519" name="TY2"/>
                <a:gd fmla="*/ 138876 w 1106141" name="TX3"/>
                <a:gd fmla="*/ 548193 h 1000519" name="TY3"/>
                <a:gd fmla="*/ 209614 w 1106141" name="TX4"/>
                <a:gd fmla="*/ 779773 h 1000519" name="TY4"/>
                <a:gd fmla="*/ 236220 w 1106141" name="TX5"/>
                <a:gd fmla="*/ 812020 h 1000519" name="TY5"/>
                <a:gd fmla="*/ 236220 w 1106141" name="TX6"/>
                <a:gd fmla="*/ 1000518 h 1000519" name="TY6"/>
                <a:gd fmla="*/ 161991 w 1106141" name="TX7"/>
                <a:gd fmla="*/ 939273 h 1000519" name="TY7"/>
                <a:gd fmla="*/ 0 w 1106141" name="TX8"/>
                <a:gd fmla="*/ 548193 h 1000519" name="TY8"/>
                <a:gd fmla="*/ 161991 w 1106141" name="TX9"/>
                <a:gd fmla="*/ 157114 h 1000519" name="TY9"/>
                <a:gd fmla="*/ 601452 w 1106141" name="TX11"/>
                <a:gd fmla="*/ 0 h 1000519" name="TY11"/>
                <a:gd fmla="*/ 664533 w 1106141" name="TX12"/>
                <a:gd fmla="*/ 6360 h 1000519" name="TY12"/>
                <a:gd fmla="*/ 1106140 w 1106141" name="TX13"/>
                <a:gd fmla="*/ 548193 h 1000519" name="TY13"/>
                <a:gd fmla="*/ 1062677 w 1106141" name="TX14"/>
                <a:gd fmla="*/ 763473 h 1000519" name="TY14"/>
                <a:gd fmla="*/ 1041954 w 1106141" name="TX15"/>
                <a:gd fmla="*/ 801653 h 1000519" name="TY15"/>
                <a:gd fmla="*/ 878473 w 1106141" name="TX16"/>
                <a:gd fmla="*/ 801653 h 1000519" name="TY16"/>
                <a:gd fmla="*/ 896526 w 1106141" name="TX17"/>
                <a:gd fmla="*/ 779773 h 1000519" name="TY17"/>
                <a:gd fmla="*/ 967264 w 1106141" name="TX18"/>
                <a:gd fmla="*/ 548193 h 1000519" name="TY18"/>
                <a:gd fmla="*/ 636545 w 1106141" name="TX19"/>
                <a:gd fmla="*/ 142414 h 1000519" name="TY19"/>
                <a:gd fmla="*/ 601452 w 1106141" name="TX20"/>
                <a:gd fmla="*/ 138876 h 1000519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1" h="1000519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14675" y="502285"/>
            <a:ext cx="172085" cy="172085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40" name="텍스트 상자 2"/>
          <p:cNvSpPr txBox="1">
            <a:spLocks/>
          </p:cNvSpPr>
          <p:nvPr/>
        </p:nvSpPr>
        <p:spPr>
          <a:xfrm rot="0">
            <a:off x="191770" y="1388745"/>
            <a:ext cx="4090670" cy="10769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2. 데이터 셋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Original Dataset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pic>
        <p:nvPicPr>
          <p:cNvPr id="41" name="그림 4" descr="C:/Users/qkrwn/AppData/Roaming/PolarisOffice/ETemp/6980_14795528/fImage10380169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1"/>
          <a:stretch>
            <a:fillRect/>
          </a:stretch>
        </p:blipFill>
        <p:spPr>
          <a:xfrm rot="0">
            <a:off x="3792855" y="2394585"/>
            <a:ext cx="2658745" cy="4279900"/>
          </a:xfrm>
          <a:prstGeom prst="rect"/>
          <a:noFill/>
        </p:spPr>
      </p:pic>
      <p:sp>
        <p:nvSpPr>
          <p:cNvPr id="42" name="텍스트 상자 5"/>
          <p:cNvSpPr txBox="1">
            <a:spLocks/>
          </p:cNvSpPr>
          <p:nvPr/>
        </p:nvSpPr>
        <p:spPr>
          <a:xfrm rot="0">
            <a:off x="3792855" y="273685"/>
            <a:ext cx="7100570" cy="20294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3) 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Champion_list.csv (챔피언에 대한 숫자코드)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 </a:t>
            </a: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아래 링크에서 제공하는 api를 통해 json 형식으로 받아옴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	</a:t>
            </a: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  <a:hlinkClick r:id="rId7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http://ddragon.leagueoflegends.com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 챔피언 코드를 Gold, Diamond의 데이터와 결합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pic>
        <p:nvPicPr>
          <p:cNvPr id="43" name="그림 7" descr="C:/Users/qkrwn/AppData/Roaming/PolarisOffice/ETemp/6980_14795528/fImage13506172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0"/>
          <a:stretch>
            <a:fillRect/>
          </a:stretch>
        </p:blipFill>
        <p:spPr>
          <a:xfrm rot="0">
            <a:off x="7004685" y="2346960"/>
            <a:ext cx="4458335" cy="1543050"/>
          </a:xfrm>
          <a:prstGeom prst="rect"/>
          <a:noFill/>
        </p:spPr>
      </p:pic>
      <p:pic>
        <p:nvPicPr>
          <p:cNvPr id="44" name="그림 8" descr="C:/Users/qkrwn/AppData/Roaming/PolarisOffice/ETemp/6980_14795528/fImage7322173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9925" y="4707255"/>
            <a:ext cx="4429760" cy="1604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4305935" cy="685863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0370" cy="426720"/>
            <a:chOff x="514985" y="375285"/>
            <a:chExt cx="420370" cy="4267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18770" cy="426720"/>
            </a:xfrm>
            <a:custGeom>
              <a:gdLst>
                <a:gd fmla="*/ 723901 w 838202" name="TX0"/>
                <a:gd fmla="*/ 114303 h 1123181" name="TY0"/>
                <a:gd fmla="*/ 723901 w 838202" name="TX1"/>
                <a:gd fmla="*/ 3 h 1123181" name="TY1"/>
                <a:gd fmla="*/ 838201 w 838202" name="TX2"/>
                <a:gd fmla="*/ 3 h 1123181" name="TY2"/>
                <a:gd fmla="*/ 114300 w 838202" name="TX4"/>
                <a:gd fmla="*/ 238126 h 1123181" name="TY4"/>
                <a:gd fmla="*/ 0 w 838202" name="TX5"/>
                <a:gd fmla="*/ 238126 h 1123181" name="TY5"/>
                <a:gd fmla="*/ 114300 w 838202" name="TX6"/>
                <a:gd fmla="*/ 2 h 1123181" name="TY6"/>
                <a:gd fmla="*/ 723900 w 838202" name="TX8"/>
                <a:gd fmla="*/ 1123178 h 1123181" name="TY8"/>
                <a:gd fmla="*/ 485775 w 838202" name="TX9"/>
                <a:gd fmla="*/ 1123178 h 1123181" name="TY9"/>
                <a:gd fmla="*/ 485775 w 838202" name="TX10"/>
                <a:gd fmla="*/ 238125 h 1123181" name="TY10"/>
                <a:gd fmla="*/ 114300 w 838202" name="TX11"/>
                <a:gd fmla="*/ 238125 h 1123181" name="TY11"/>
                <a:gd fmla="*/ 114300 w 838202" name="TX12"/>
                <a:gd fmla="*/ 0 h 1123181" name="TY12"/>
                <a:gd fmla="*/ 723900 w 838202" name="TX13"/>
                <a:gd fmla="*/ 0 h 1123181" name="TY13"/>
                <a:gd fmla="*/ 723900 w 838202" name="TX14"/>
                <a:gd fmla="*/ 238125 h 1123181" name="TY14"/>
                <a:gd fmla="*/ 723900 w 838202" name="TX15"/>
                <a:gd fmla="*/ 238125 h 1123181" name="TY15"/>
                <a:gd fmla="*/ 838201 w 838202" name="TX17"/>
                <a:gd fmla="*/ 1123180 h 1123181" name="TY17"/>
                <a:gd fmla="*/ 723901 w 838202" name="TX18"/>
                <a:gd fmla="*/ 1123180 h 1123181" name="TY18"/>
                <a:gd fmla="*/ 723901 w 838202" name="TX19"/>
                <a:gd fmla="*/ 1008880 h 1123181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2" h="1123181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0370" cy="380365"/>
            </a:xfrm>
            <a:custGeom>
              <a:gdLst>
                <a:gd fmla="*/ 236220 w 1106141" name="TX0"/>
                <a:gd fmla="*/ 95869 h 1000519" name="TY0"/>
                <a:gd fmla="*/ 236220 w 1106141" name="TX1"/>
                <a:gd fmla="*/ 284366 h 1000519" name="TY1"/>
                <a:gd fmla="*/ 209614 w 1106141" name="TX2"/>
                <a:gd fmla="*/ 316613 h 1000519" name="TY2"/>
                <a:gd fmla="*/ 138876 w 1106141" name="TX3"/>
                <a:gd fmla="*/ 548193 h 1000519" name="TY3"/>
                <a:gd fmla="*/ 209614 w 1106141" name="TX4"/>
                <a:gd fmla="*/ 779773 h 1000519" name="TY4"/>
                <a:gd fmla="*/ 236220 w 1106141" name="TX5"/>
                <a:gd fmla="*/ 812020 h 1000519" name="TY5"/>
                <a:gd fmla="*/ 236220 w 1106141" name="TX6"/>
                <a:gd fmla="*/ 1000518 h 1000519" name="TY6"/>
                <a:gd fmla="*/ 161991 w 1106141" name="TX7"/>
                <a:gd fmla="*/ 939273 h 1000519" name="TY7"/>
                <a:gd fmla="*/ 0 w 1106141" name="TX8"/>
                <a:gd fmla="*/ 548193 h 1000519" name="TY8"/>
                <a:gd fmla="*/ 161991 w 1106141" name="TX9"/>
                <a:gd fmla="*/ 157114 h 1000519" name="TY9"/>
                <a:gd fmla="*/ 601452 w 1106141" name="TX11"/>
                <a:gd fmla="*/ 0 h 1000519" name="TY11"/>
                <a:gd fmla="*/ 664533 w 1106141" name="TX12"/>
                <a:gd fmla="*/ 6360 h 1000519" name="TY12"/>
                <a:gd fmla="*/ 1106140 w 1106141" name="TX13"/>
                <a:gd fmla="*/ 548193 h 1000519" name="TY13"/>
                <a:gd fmla="*/ 1062677 w 1106141" name="TX14"/>
                <a:gd fmla="*/ 763473 h 1000519" name="TY14"/>
                <a:gd fmla="*/ 1041954 w 1106141" name="TX15"/>
                <a:gd fmla="*/ 801653 h 1000519" name="TY15"/>
                <a:gd fmla="*/ 878473 w 1106141" name="TX16"/>
                <a:gd fmla="*/ 801653 h 1000519" name="TY16"/>
                <a:gd fmla="*/ 896526 w 1106141" name="TX17"/>
                <a:gd fmla="*/ 779773 h 1000519" name="TY17"/>
                <a:gd fmla="*/ 967264 w 1106141" name="TX18"/>
                <a:gd fmla="*/ 548193 h 1000519" name="TY18"/>
                <a:gd fmla="*/ 636545 w 1106141" name="TX19"/>
                <a:gd fmla="*/ 142414 h 1000519" name="TY19"/>
                <a:gd fmla="*/ 601452 w 1106141" name="TX20"/>
                <a:gd fmla="*/ 138876 h 1000519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1" h="1000519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648075" y="493395"/>
            <a:ext cx="171450" cy="17145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6" name="텍스트 상자 64"/>
          <p:cNvSpPr txBox="1">
            <a:spLocks/>
          </p:cNvSpPr>
          <p:nvPr/>
        </p:nvSpPr>
        <p:spPr>
          <a:xfrm>
            <a:off x="4483100" y="378460"/>
            <a:ext cx="7100570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4) ‘</a:t>
            </a:r>
            <a:r>
              <a:rPr sz="2000" i="0" b="1">
                <a:solidFill>
                  <a:srgbClr val="FCCC00"/>
                </a:solidFill>
                <a:latin typeface="Segoe UI" charset="0"/>
                <a:ea typeface="-apple-system" charset="0"/>
              </a:rPr>
              <a:t>Gold</a:t>
            </a:r>
            <a:r>
              <a:rPr sz="2000" i="0" b="1">
                <a:solidFill>
                  <a:schemeClr val="accent1"/>
                </a:solidFill>
                <a:latin typeface="Segoe UI" charset="0"/>
                <a:ea typeface="-apple-system" charset="0"/>
              </a:rPr>
              <a:t>, </a:t>
            </a:r>
            <a:r>
              <a:rPr sz="20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’의 League of Legends Match Datasets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39" name="텍스트 상자 67"/>
          <p:cNvSpPr txBox="1">
            <a:spLocks/>
          </p:cNvSpPr>
          <p:nvPr/>
        </p:nvSpPr>
        <p:spPr>
          <a:xfrm rot="0">
            <a:off x="4484370" y="878205"/>
            <a:ext cx="751649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</a:t>
            </a:r>
            <a:r>
              <a:rPr sz="1600" i="0" b="1">
                <a:solidFill>
                  <a:schemeClr val="accent4"/>
                </a:solidFill>
                <a:latin typeface="Segoe UI" charset="0"/>
                <a:ea typeface="-apple-system" charset="0"/>
              </a:rPr>
              <a:t>Gold</a:t>
            </a: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 Player Match Datasets (총 Match Data 84305)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40" name="텍스트 상자 12"/>
          <p:cNvSpPr txBox="1">
            <a:spLocks/>
          </p:cNvSpPr>
          <p:nvPr/>
        </p:nvSpPr>
        <p:spPr>
          <a:xfrm rot="0">
            <a:off x="191770" y="1388745"/>
            <a:ext cx="4090670" cy="10769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2. 데이터 셋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Original Dataset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42" name="텍스트 상자 14"/>
          <p:cNvSpPr txBox="1">
            <a:spLocks/>
          </p:cNvSpPr>
          <p:nvPr/>
        </p:nvSpPr>
        <p:spPr>
          <a:xfrm rot="0">
            <a:off x="4486275" y="3839210"/>
            <a:ext cx="751649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</a:t>
            </a:r>
            <a:r>
              <a:rPr sz="1600" i="0" b="1">
                <a:solidFill>
                  <a:schemeClr val="accent1">
                    <a:lumMod val="60000"/>
                    <a:lumOff val="40000"/>
                  </a:schemeClr>
                </a:solidFill>
                <a:latin typeface="Segoe UI" charset="0"/>
                <a:ea typeface="-apple-system" charset="0"/>
              </a:rPr>
              <a:t>Diamond</a:t>
            </a: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 Player Match Datasets (총 Match Data 17526)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pic>
        <p:nvPicPr>
          <p:cNvPr id="43" name="그림 15" descr="C:/Users/qkrwn/AppData/Roaming/PolarisOffice/ETemp/6980_14795528/fImage1347318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7710" y="4298315"/>
            <a:ext cx="3576320" cy="2435860"/>
          </a:xfrm>
          <a:prstGeom prst="rect"/>
          <a:noFill/>
        </p:spPr>
      </p:pic>
      <p:pic>
        <p:nvPicPr>
          <p:cNvPr id="44" name="그림 16" descr="C:/Users/qkrwn/AppData/Roaming/PolarisOffice/ETemp/6980_14795528/fImage1381218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2785" y="4297680"/>
            <a:ext cx="3603625" cy="2416810"/>
          </a:xfrm>
          <a:prstGeom prst="rect"/>
          <a:noFill/>
        </p:spPr>
      </p:pic>
      <p:pic>
        <p:nvPicPr>
          <p:cNvPr id="45" name="그림 95" descr="C:/Users/qkrwn/AppData/Roaming/PolarisOffice/ETemp/6980_14795528/fImage127175965724.png"/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9620" y="1410335"/>
            <a:ext cx="3575685" cy="2433955"/>
          </a:xfrm>
          <a:prstGeom prst="rect"/>
          <a:noFill/>
        </p:spPr>
      </p:pic>
      <p:pic>
        <p:nvPicPr>
          <p:cNvPr id="46" name="그림 96" descr="C:/Users/qkrwn/AppData/Roaming/PolarisOffice/ETemp/6980_14795528/fImage135545971478.png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5010" y="1424305"/>
            <a:ext cx="3575685" cy="2433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11855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>
            <a:off x="514985" y="375285"/>
            <a:ext cx="381000" cy="426720"/>
            <a:chOff x="514985" y="375285"/>
            <a:chExt cx="381000" cy="4267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77215" y="375285"/>
              <a:ext cx="288925" cy="426720"/>
            </a:xfrm>
            <a:custGeom>
              <a:gdLst>
                <a:gd fmla="*/ 723901 w 838202" name="TX0"/>
                <a:gd fmla="*/ 114303 h 1123181" name="TY0"/>
                <a:gd fmla="*/ 723901 w 838202" name="TX1"/>
                <a:gd fmla="*/ 3 h 1123181" name="TY1"/>
                <a:gd fmla="*/ 838201 w 838202" name="TX2"/>
                <a:gd fmla="*/ 3 h 1123181" name="TY2"/>
                <a:gd fmla="*/ 114300 w 838202" name="TX4"/>
                <a:gd fmla="*/ 238126 h 1123181" name="TY4"/>
                <a:gd fmla="*/ 0 w 838202" name="TX5"/>
                <a:gd fmla="*/ 238126 h 1123181" name="TY5"/>
                <a:gd fmla="*/ 114300 w 838202" name="TX6"/>
                <a:gd fmla="*/ 2 h 1123181" name="TY6"/>
                <a:gd fmla="*/ 723900 w 838202" name="TX8"/>
                <a:gd fmla="*/ 1123178 h 1123181" name="TY8"/>
                <a:gd fmla="*/ 485775 w 838202" name="TX9"/>
                <a:gd fmla="*/ 1123178 h 1123181" name="TY9"/>
                <a:gd fmla="*/ 485775 w 838202" name="TX10"/>
                <a:gd fmla="*/ 238125 h 1123181" name="TY10"/>
                <a:gd fmla="*/ 114300 w 838202" name="TX11"/>
                <a:gd fmla="*/ 238125 h 1123181" name="TY11"/>
                <a:gd fmla="*/ 114300 w 838202" name="TX12"/>
                <a:gd fmla="*/ 0 h 1123181" name="TY12"/>
                <a:gd fmla="*/ 723900 w 838202" name="TX13"/>
                <a:gd fmla="*/ 0 h 1123181" name="TY13"/>
                <a:gd fmla="*/ 723900 w 838202" name="TX14"/>
                <a:gd fmla="*/ 238125 h 1123181" name="TY14"/>
                <a:gd fmla="*/ 723900 w 838202" name="TX15"/>
                <a:gd fmla="*/ 238125 h 1123181" name="TY15"/>
                <a:gd fmla="*/ 838201 w 838202" name="TX17"/>
                <a:gd fmla="*/ 1123180 h 1123181" name="TY17"/>
                <a:gd fmla="*/ 723901 w 838202" name="TX18"/>
                <a:gd fmla="*/ 1123180 h 1123181" name="TY18"/>
                <a:gd fmla="*/ 723901 w 838202" name="TX19"/>
                <a:gd fmla="*/ 1008880 h 1123181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2" h="1123181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2905"/>
              <a:ext cx="381000" cy="380365"/>
            </a:xfrm>
            <a:custGeom>
              <a:gdLst>
                <a:gd fmla="*/ 236220 w 1106141" name="TX0"/>
                <a:gd fmla="*/ 95869 h 1000519" name="TY0"/>
                <a:gd fmla="*/ 236220 w 1106141" name="TX1"/>
                <a:gd fmla="*/ 284366 h 1000519" name="TY1"/>
                <a:gd fmla="*/ 209614 w 1106141" name="TX2"/>
                <a:gd fmla="*/ 316613 h 1000519" name="TY2"/>
                <a:gd fmla="*/ 138876 w 1106141" name="TX3"/>
                <a:gd fmla="*/ 548193 h 1000519" name="TY3"/>
                <a:gd fmla="*/ 209614 w 1106141" name="TX4"/>
                <a:gd fmla="*/ 779773 h 1000519" name="TY4"/>
                <a:gd fmla="*/ 236220 w 1106141" name="TX5"/>
                <a:gd fmla="*/ 812020 h 1000519" name="TY5"/>
                <a:gd fmla="*/ 236220 w 1106141" name="TX6"/>
                <a:gd fmla="*/ 1000518 h 1000519" name="TY6"/>
                <a:gd fmla="*/ 161991 w 1106141" name="TX7"/>
                <a:gd fmla="*/ 939273 h 1000519" name="TY7"/>
                <a:gd fmla="*/ 0 w 1106141" name="TX8"/>
                <a:gd fmla="*/ 548193 h 1000519" name="TY8"/>
                <a:gd fmla="*/ 161991 w 1106141" name="TX9"/>
                <a:gd fmla="*/ 157114 h 1000519" name="TY9"/>
                <a:gd fmla="*/ 601452 w 1106141" name="TX11"/>
                <a:gd fmla="*/ 0 h 1000519" name="TY11"/>
                <a:gd fmla="*/ 664533 w 1106141" name="TX12"/>
                <a:gd fmla="*/ 6360 h 1000519" name="TY12"/>
                <a:gd fmla="*/ 1106140 w 1106141" name="TX13"/>
                <a:gd fmla="*/ 548193 h 1000519" name="TY13"/>
                <a:gd fmla="*/ 1062677 w 1106141" name="TX14"/>
                <a:gd fmla="*/ 763473 h 1000519" name="TY14"/>
                <a:gd fmla="*/ 1041954 w 1106141" name="TX15"/>
                <a:gd fmla="*/ 801653 h 1000519" name="TY15"/>
                <a:gd fmla="*/ 878473 w 1106141" name="TX16"/>
                <a:gd fmla="*/ 801653 h 1000519" name="TY16"/>
                <a:gd fmla="*/ 896526 w 1106141" name="TX17"/>
                <a:gd fmla="*/ 779773 h 1000519" name="TY17"/>
                <a:gd fmla="*/ 967264 w 1106141" name="TX18"/>
                <a:gd fmla="*/ 548193 h 1000519" name="TY18"/>
                <a:gd fmla="*/ 636545 w 1106141" name="TX19"/>
                <a:gd fmla="*/ 142414 h 1000519" name="TY19"/>
                <a:gd fmla="*/ 601452 w 1106141" name="TX20"/>
                <a:gd fmla="*/ 138876 h 1000519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1" h="1000519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2974975" y="502285"/>
            <a:ext cx="156845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191770" y="1388745"/>
            <a:ext cx="371284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3. 데이터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Analy data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3696335" y="308610"/>
            <a:ext cx="8351520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1) </a:t>
            </a:r>
            <a:r>
              <a:rPr sz="2000" i="0" b="1">
                <a:solidFill>
                  <a:srgbClr val="FF0000"/>
                </a:solidFill>
                <a:latin typeface="Segoe UI" charset="0"/>
                <a:ea typeface="-apple-system" charset="0"/>
              </a:rPr>
              <a:t>Kill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, Tower, Inhibit(억제기)와 승률 분석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pic>
        <p:nvPicPr>
          <p:cNvPr id="37" name="그림 19" descr="C:/Users/qkrwn/AppData/Roaming/PolarisOffice/ETemp/19104_20376072/fImage43667184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909"/>
          <a:stretch>
            <a:fillRect/>
          </a:stretch>
        </p:blipFill>
        <p:spPr>
          <a:xfrm rot="0">
            <a:off x="4343400" y="862965"/>
            <a:ext cx="2204720" cy="5868670"/>
          </a:xfrm>
          <a:prstGeom prst="rect"/>
          <a:noFill/>
        </p:spPr>
      </p:pic>
      <p:pic>
        <p:nvPicPr>
          <p:cNvPr id="38" name="그림 21" descr="C:/Users/qkrwn/AppData/Roaming/PolarisOffice/ETemp/19104_20376072/fImage23416269696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89315" y="804545"/>
            <a:ext cx="2344420" cy="59353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11855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381635" cy="427355"/>
            <a:chOff x="514985" y="375285"/>
            <a:chExt cx="381635" cy="42735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77215" y="375285"/>
              <a:ext cx="289560" cy="427355"/>
            </a:xfrm>
            <a:custGeom>
              <a:gdLst>
                <a:gd fmla="*/ 723901 w 838203" name="TX0"/>
                <a:gd fmla="*/ 114303 h 1123182" name="TY0"/>
                <a:gd fmla="*/ 723901 w 838203" name="TX1"/>
                <a:gd fmla="*/ 3 h 1123182" name="TY1"/>
                <a:gd fmla="*/ 838201 w 838203" name="TX2"/>
                <a:gd fmla="*/ 3 h 1123182" name="TY2"/>
                <a:gd fmla="*/ 114300 w 838203" name="TX4"/>
                <a:gd fmla="*/ 238126 h 1123182" name="TY4"/>
                <a:gd fmla="*/ 0 w 838203" name="TX5"/>
                <a:gd fmla="*/ 238126 h 1123182" name="TY5"/>
                <a:gd fmla="*/ 114300 w 838203" name="TX6"/>
                <a:gd fmla="*/ 2 h 1123182" name="TY6"/>
                <a:gd fmla="*/ 723900 w 838203" name="TX8"/>
                <a:gd fmla="*/ 1123178 h 1123182" name="TY8"/>
                <a:gd fmla="*/ 485775 w 838203" name="TX9"/>
                <a:gd fmla="*/ 1123178 h 1123182" name="TY9"/>
                <a:gd fmla="*/ 485775 w 838203" name="TX10"/>
                <a:gd fmla="*/ 238125 h 1123182" name="TY10"/>
                <a:gd fmla="*/ 114300 w 838203" name="TX11"/>
                <a:gd fmla="*/ 238125 h 1123182" name="TY11"/>
                <a:gd fmla="*/ 114300 w 838203" name="TX12"/>
                <a:gd fmla="*/ 0 h 1123182" name="TY12"/>
                <a:gd fmla="*/ 723900 w 838203" name="TX13"/>
                <a:gd fmla="*/ 0 h 1123182" name="TY13"/>
                <a:gd fmla="*/ 723900 w 838203" name="TX14"/>
                <a:gd fmla="*/ 238125 h 1123182" name="TY14"/>
                <a:gd fmla="*/ 723900 w 838203" name="TX15"/>
                <a:gd fmla="*/ 238125 h 1123182" name="TY15"/>
                <a:gd fmla="*/ 838201 w 838203" name="TX17"/>
                <a:gd fmla="*/ 1123180 h 1123182" name="TY17"/>
                <a:gd fmla="*/ 723901 w 838203" name="TX18"/>
                <a:gd fmla="*/ 1123180 h 1123182" name="TY18"/>
                <a:gd fmla="*/ 723901 w 838203" name="TX19"/>
                <a:gd fmla="*/ 1008880 h 1123182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3" h="1123182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2905"/>
              <a:ext cx="381635" cy="381000"/>
            </a:xfrm>
            <a:custGeom>
              <a:gdLst>
                <a:gd fmla="*/ 236220 w 1106142" name="TX0"/>
                <a:gd fmla="*/ 95869 h 1000520" name="TY0"/>
                <a:gd fmla="*/ 236220 w 1106142" name="TX1"/>
                <a:gd fmla="*/ 284366 h 1000520" name="TY1"/>
                <a:gd fmla="*/ 209614 w 1106142" name="TX2"/>
                <a:gd fmla="*/ 316613 h 1000520" name="TY2"/>
                <a:gd fmla="*/ 138876 w 1106142" name="TX3"/>
                <a:gd fmla="*/ 548193 h 1000520" name="TY3"/>
                <a:gd fmla="*/ 209614 w 1106142" name="TX4"/>
                <a:gd fmla="*/ 779773 h 1000520" name="TY4"/>
                <a:gd fmla="*/ 236220 w 1106142" name="TX5"/>
                <a:gd fmla="*/ 812020 h 1000520" name="TY5"/>
                <a:gd fmla="*/ 236220 w 1106142" name="TX6"/>
                <a:gd fmla="*/ 1000518 h 1000520" name="TY6"/>
                <a:gd fmla="*/ 161991 w 1106142" name="TX7"/>
                <a:gd fmla="*/ 939273 h 1000520" name="TY7"/>
                <a:gd fmla="*/ 0 w 1106142" name="TX8"/>
                <a:gd fmla="*/ 548193 h 1000520" name="TY8"/>
                <a:gd fmla="*/ 161991 w 1106142" name="TX9"/>
                <a:gd fmla="*/ 157114 h 1000520" name="TY9"/>
                <a:gd fmla="*/ 601452 w 1106142" name="TX11"/>
                <a:gd fmla="*/ 0 h 1000520" name="TY11"/>
                <a:gd fmla="*/ 664533 w 1106142" name="TX12"/>
                <a:gd fmla="*/ 6360 h 1000520" name="TY12"/>
                <a:gd fmla="*/ 1106140 w 1106142" name="TX13"/>
                <a:gd fmla="*/ 548193 h 1000520" name="TY13"/>
                <a:gd fmla="*/ 1062677 w 1106142" name="TX14"/>
                <a:gd fmla="*/ 763473 h 1000520" name="TY14"/>
                <a:gd fmla="*/ 1041954 w 1106142" name="TX15"/>
                <a:gd fmla="*/ 801653 h 1000520" name="TY15"/>
                <a:gd fmla="*/ 878473 w 1106142" name="TX16"/>
                <a:gd fmla="*/ 801653 h 1000520" name="TY16"/>
                <a:gd fmla="*/ 896526 w 1106142" name="TX17"/>
                <a:gd fmla="*/ 779773 h 1000520" name="TY17"/>
                <a:gd fmla="*/ 967264 w 1106142" name="TX18"/>
                <a:gd fmla="*/ 548193 h 1000520" name="TY18"/>
                <a:gd fmla="*/ 636545 w 1106142" name="TX19"/>
                <a:gd fmla="*/ 142414 h 1000520" name="TY19"/>
                <a:gd fmla="*/ 601452 w 1106142" name="TX20"/>
                <a:gd fmla="*/ 138876 h 1000520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2" h="1000520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2974975" y="502285"/>
            <a:ext cx="156845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191770" y="1388745"/>
            <a:ext cx="371284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3. 데이터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Analy data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3696335" y="308610"/>
            <a:ext cx="8351520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2) </a:t>
            </a:r>
            <a:r>
              <a:rPr sz="2000" i="0" b="1">
                <a:solidFill>
                  <a:srgbClr val="80007F"/>
                </a:solidFill>
                <a:latin typeface="Segoe UI" charset="0"/>
                <a:ea typeface="-apple-system" charset="0"/>
              </a:rPr>
              <a:t>Baron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, </a:t>
            </a:r>
            <a:r>
              <a:rPr sz="2000" i="0" b="1">
                <a:solidFill>
                  <a:schemeClr val="tx2"/>
                </a:solidFill>
                <a:latin typeface="Segoe UI" charset="0"/>
                <a:ea typeface="-apple-system" charset="0"/>
              </a:rPr>
              <a:t>Dragon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, </a:t>
            </a:r>
            <a:r>
              <a:rPr sz="2000" i="0" b="1">
                <a:solidFill>
                  <a:srgbClr val="80007F"/>
                </a:solidFill>
                <a:latin typeface="Segoe UI" charset="0"/>
                <a:ea typeface="-apple-system" charset="0"/>
              </a:rPr>
              <a:t>Ritherald</a:t>
            </a: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와 같은 Object에 대한 승률 분석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pic>
        <p:nvPicPr>
          <p:cNvPr id="37" name="그림 20" descr="C:/Users/qkrwn/AppData/Roaming/PolarisOffice/ETemp/19104_20376072/fImage52167268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678"/>
          <a:stretch>
            <a:fillRect/>
          </a:stretch>
        </p:blipFill>
        <p:spPr>
          <a:xfrm rot="0">
            <a:off x="4939030" y="864870"/>
            <a:ext cx="1899920" cy="6078220"/>
          </a:xfrm>
          <a:prstGeom prst="rect"/>
          <a:noFill/>
        </p:spPr>
      </p:pic>
      <p:pic>
        <p:nvPicPr>
          <p:cNvPr id="38" name="그림 26" descr="C:/Users/qkrwn/AppData/Roaming/PolarisOffice/ETemp/19104_20376072/fImage26568274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75065" y="892175"/>
            <a:ext cx="2344420" cy="5963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1705" cy="6859270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005" cy="427355"/>
            <a:chOff x="514985" y="375285"/>
            <a:chExt cx="421005" cy="42735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19405" cy="427355"/>
            </a:xfrm>
            <a:custGeom>
              <a:gdLst>
                <a:gd fmla="*/ 723901 w 838203" name="TX0"/>
                <a:gd fmla="*/ 114303 h 1123182" name="TY0"/>
                <a:gd fmla="*/ 723901 w 838203" name="TX1"/>
                <a:gd fmla="*/ 3 h 1123182" name="TY1"/>
                <a:gd fmla="*/ 838201 w 838203" name="TX2"/>
                <a:gd fmla="*/ 3 h 1123182" name="TY2"/>
                <a:gd fmla="*/ 114300 w 838203" name="TX4"/>
                <a:gd fmla="*/ 238126 h 1123182" name="TY4"/>
                <a:gd fmla="*/ 0 w 838203" name="TX5"/>
                <a:gd fmla="*/ 238126 h 1123182" name="TY5"/>
                <a:gd fmla="*/ 114300 w 838203" name="TX6"/>
                <a:gd fmla="*/ 2 h 1123182" name="TY6"/>
                <a:gd fmla="*/ 723900 w 838203" name="TX8"/>
                <a:gd fmla="*/ 1123178 h 1123182" name="TY8"/>
                <a:gd fmla="*/ 485775 w 838203" name="TX9"/>
                <a:gd fmla="*/ 1123178 h 1123182" name="TY9"/>
                <a:gd fmla="*/ 485775 w 838203" name="TX10"/>
                <a:gd fmla="*/ 238125 h 1123182" name="TY10"/>
                <a:gd fmla="*/ 114300 w 838203" name="TX11"/>
                <a:gd fmla="*/ 238125 h 1123182" name="TY11"/>
                <a:gd fmla="*/ 114300 w 838203" name="TX12"/>
                <a:gd fmla="*/ 0 h 1123182" name="TY12"/>
                <a:gd fmla="*/ 723900 w 838203" name="TX13"/>
                <a:gd fmla="*/ 0 h 1123182" name="TY13"/>
                <a:gd fmla="*/ 723900 w 838203" name="TX14"/>
                <a:gd fmla="*/ 238125 h 1123182" name="TY14"/>
                <a:gd fmla="*/ 723900 w 838203" name="TX15"/>
                <a:gd fmla="*/ 238125 h 1123182" name="TY15"/>
                <a:gd fmla="*/ 838201 w 838203" name="TX17"/>
                <a:gd fmla="*/ 1123180 h 1123182" name="TY17"/>
                <a:gd fmla="*/ 723901 w 838203" name="TX18"/>
                <a:gd fmla="*/ 1123180 h 1123182" name="TY18"/>
                <a:gd fmla="*/ 723901 w 838203" name="TX19"/>
                <a:gd fmla="*/ 1008880 h 1123182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3" h="1123182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005" cy="381000"/>
            </a:xfrm>
            <a:custGeom>
              <a:gdLst>
                <a:gd fmla="*/ 236220 w 1106142" name="TX0"/>
                <a:gd fmla="*/ 95869 h 1000520" name="TY0"/>
                <a:gd fmla="*/ 236220 w 1106142" name="TX1"/>
                <a:gd fmla="*/ 284366 h 1000520" name="TY1"/>
                <a:gd fmla="*/ 209614 w 1106142" name="TX2"/>
                <a:gd fmla="*/ 316613 h 1000520" name="TY2"/>
                <a:gd fmla="*/ 138876 w 1106142" name="TX3"/>
                <a:gd fmla="*/ 548193 h 1000520" name="TY3"/>
                <a:gd fmla="*/ 209614 w 1106142" name="TX4"/>
                <a:gd fmla="*/ 779773 h 1000520" name="TY4"/>
                <a:gd fmla="*/ 236220 w 1106142" name="TX5"/>
                <a:gd fmla="*/ 812020 h 1000520" name="TY5"/>
                <a:gd fmla="*/ 236220 w 1106142" name="TX6"/>
                <a:gd fmla="*/ 1000518 h 1000520" name="TY6"/>
                <a:gd fmla="*/ 161991 w 1106142" name="TX7"/>
                <a:gd fmla="*/ 939273 h 1000520" name="TY7"/>
                <a:gd fmla="*/ 0 w 1106142" name="TX8"/>
                <a:gd fmla="*/ 548193 h 1000520" name="TY8"/>
                <a:gd fmla="*/ 161991 w 1106142" name="TX9"/>
                <a:gd fmla="*/ 157114 h 1000520" name="TY9"/>
                <a:gd fmla="*/ 601452 w 1106142" name="TX11"/>
                <a:gd fmla="*/ 0 h 1000520" name="TY11"/>
                <a:gd fmla="*/ 664533 w 1106142" name="TX12"/>
                <a:gd fmla="*/ 6360 h 1000520" name="TY12"/>
                <a:gd fmla="*/ 1106140 w 1106142" name="TX13"/>
                <a:gd fmla="*/ 548193 h 1000520" name="TY13"/>
                <a:gd fmla="*/ 1062677 w 1106142" name="TX14"/>
                <a:gd fmla="*/ 763473 h 1000520" name="TY14"/>
                <a:gd fmla="*/ 1041954 w 1106142" name="TX15"/>
                <a:gd fmla="*/ 801653 h 1000520" name="TY15"/>
                <a:gd fmla="*/ 878473 w 1106142" name="TX16"/>
                <a:gd fmla="*/ 801653 h 1000520" name="TY16"/>
                <a:gd fmla="*/ 896526 w 1106142" name="TX17"/>
                <a:gd fmla="*/ 779773 h 1000520" name="TY17"/>
                <a:gd fmla="*/ 967264 w 1106142" name="TX18"/>
                <a:gd fmla="*/ 548193 h 1000520" name="TY18"/>
                <a:gd fmla="*/ 636545 w 1106142" name="TX19"/>
                <a:gd fmla="*/ 142414 h 1000520" name="TY19"/>
                <a:gd fmla="*/ 601452 w 1106142" name="TX20"/>
                <a:gd fmla="*/ 138876 h 1000520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2" h="1000520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085" cy="172085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19177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3. 데이터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Ensemble model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6" name="텍스트 상자 30"/>
          <p:cNvSpPr txBox="1">
            <a:spLocks/>
          </p:cNvSpPr>
          <p:nvPr/>
        </p:nvSpPr>
        <p:spPr>
          <a:xfrm rot="0">
            <a:off x="3696335" y="308610"/>
            <a:ext cx="8351520" cy="2122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2) 머신러닝 모델을 이용한 예측 모델 검증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lang="ko-KR"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 Train_x = </a:t>
            </a: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[['firstBlood', 'firstTower', 'firstInhibitor', 'firstBaron', 'firstDragon', 'firstRiftHerald','towerKills','inhibitorKills','baronKills','dragonKills','riftHeraldKills']]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 Train_y = </a:t>
            </a:r>
            <a:r>
              <a:rPr sz="2000" i="0" b="1">
                <a:solidFill>
                  <a:srgbClr val="FF0000"/>
                </a:solidFill>
                <a:latin typeface="Segoe UI" charset="0"/>
                <a:ea typeface="-apple-system" charset="0"/>
              </a:rPr>
              <a:t>Win....</a:t>
            </a:r>
            <a:endParaRPr lang="ko-KR" altLang="en-US" sz="1600" i="0" b="1">
              <a:solidFill>
                <a:srgbClr val="FF0000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 Test_size = 0.2 (전체 데이터의 20%를 사용)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sp>
        <p:nvSpPr>
          <p:cNvPr id="37" name="텍스트 상자 31"/>
          <p:cNvSpPr txBox="1">
            <a:spLocks/>
          </p:cNvSpPr>
          <p:nvPr/>
        </p:nvSpPr>
        <p:spPr>
          <a:xfrm rot="0">
            <a:off x="3696335" y="3245485"/>
            <a:ext cx="7101205" cy="2906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3) 사용되는 머신러닝 모델 종류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8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 K-Fold 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 Random Forest   </a:t>
            </a:r>
            <a:r>
              <a:rPr sz="14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(n_estimators=100, max_depth=12, min_samples_leaf = 3, min_samples_split = 10)</a:t>
            </a:r>
            <a:endParaRPr lang="ko-KR" altLang="en-US" sz="14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 GradientBoosting   </a:t>
            </a:r>
            <a:r>
              <a:rPr sz="14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(random_state=48,learning_rate = 0.01)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 LogisticRegression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 LGBoost   </a:t>
            </a:r>
            <a:r>
              <a:rPr sz="14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(n_estimators = 300, learning_rate = 1, max_depth = 4)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19177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3. 데이터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Ensemble model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3696335" y="276225"/>
            <a:ext cx="7101205" cy="6272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4) 모델 별 정확도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8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K-Fold 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--&gt; 정확도 : 0.8744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Random Forest</a:t>
            </a: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   (n_estimators=100, max_depth=12, min_samples_leaf = 3, min_samples_split = 10)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--&gt; 정확도 : 0.8797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GradientBoosting</a:t>
            </a: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   (random_state=48,learning_rate = 0.01)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--&gt; 정확도 : 0.8626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LogisticRegression</a:t>
            </a:r>
            <a:endParaRPr lang="ko-KR" altLang="en-US" sz="16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--&gt; 정확도 : 0.8560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- LGBoost</a:t>
            </a: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   (n_estimators = 300, learning_rate = 1, max_depth = 4)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600" i="0" b="0">
                <a:solidFill>
                  <a:schemeClr val="tx1"/>
                </a:solidFill>
                <a:latin typeface="Segoe UI" charset="0"/>
                <a:ea typeface="-apple-system" charset="0"/>
              </a:rPr>
              <a:t>--&gt; 정확도 : 0.881</a:t>
            </a:r>
            <a:endParaRPr lang="ko-KR" altLang="en-US" sz="1600" i="0" b="0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-19050" y="0"/>
            <a:ext cx="3482340" cy="685990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5" name="Group 5"/>
          <p:cNvGrpSpPr/>
          <p:nvPr/>
        </p:nvGrpSpPr>
        <p:grpSpPr>
          <a:xfrm rot="0">
            <a:off x="514985" y="375285"/>
            <a:ext cx="421640" cy="427990"/>
            <a:chOff x="514985" y="375285"/>
            <a:chExt cx="421640" cy="42799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0" flipH="1" flipV="1">
              <a:off x="584200" y="375285"/>
              <a:ext cx="320040" cy="427990"/>
            </a:xfrm>
            <a:custGeom>
              <a:gdLst>
                <a:gd fmla="*/ 723901 w 838204" name="TX0"/>
                <a:gd fmla="*/ 114303 h 1123183" name="TY0"/>
                <a:gd fmla="*/ 723901 w 838204" name="TX1"/>
                <a:gd fmla="*/ 3 h 1123183" name="TY1"/>
                <a:gd fmla="*/ 838201 w 838204" name="TX2"/>
                <a:gd fmla="*/ 3 h 1123183" name="TY2"/>
                <a:gd fmla="*/ 114300 w 838204" name="TX4"/>
                <a:gd fmla="*/ 238126 h 1123183" name="TY4"/>
                <a:gd fmla="*/ 0 w 838204" name="TX5"/>
                <a:gd fmla="*/ 238126 h 1123183" name="TY5"/>
                <a:gd fmla="*/ 114300 w 838204" name="TX6"/>
                <a:gd fmla="*/ 2 h 1123183" name="TY6"/>
                <a:gd fmla="*/ 723900 w 838204" name="TX8"/>
                <a:gd fmla="*/ 1123178 h 1123183" name="TY8"/>
                <a:gd fmla="*/ 485775 w 838204" name="TX9"/>
                <a:gd fmla="*/ 1123178 h 1123183" name="TY9"/>
                <a:gd fmla="*/ 485775 w 838204" name="TX10"/>
                <a:gd fmla="*/ 238125 h 1123183" name="TY10"/>
                <a:gd fmla="*/ 114300 w 838204" name="TX11"/>
                <a:gd fmla="*/ 238125 h 1123183" name="TY11"/>
                <a:gd fmla="*/ 114300 w 838204" name="TX12"/>
                <a:gd fmla="*/ 0 h 1123183" name="TY12"/>
                <a:gd fmla="*/ 723900 w 838204" name="TX13"/>
                <a:gd fmla="*/ 0 h 1123183" name="TY13"/>
                <a:gd fmla="*/ 723900 w 838204" name="TX14"/>
                <a:gd fmla="*/ 238125 h 1123183" name="TY14"/>
                <a:gd fmla="*/ 723900 w 838204" name="TX15"/>
                <a:gd fmla="*/ 238125 h 1123183" name="TY15"/>
                <a:gd fmla="*/ 838201 w 838204" name="TX17"/>
                <a:gd fmla="*/ 1123180 h 1123183" name="TY17"/>
                <a:gd fmla="*/ 723901 w 838204" name="TX18"/>
                <a:gd fmla="*/ 1123180 h 1123183" name="TY18"/>
                <a:gd fmla="*/ 723901 w 838204" name="TX19"/>
                <a:gd fmla="*/ 1008880 h 1123183" name="TY1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838204" h="1123183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14985" y="383540"/>
              <a:ext cx="421640" cy="381635"/>
            </a:xfrm>
            <a:custGeom>
              <a:gdLst>
                <a:gd fmla="*/ 236220 w 1106143" name="TX0"/>
                <a:gd fmla="*/ 95869 h 1000521" name="TY0"/>
                <a:gd fmla="*/ 236220 w 1106143" name="TX1"/>
                <a:gd fmla="*/ 284366 h 1000521" name="TY1"/>
                <a:gd fmla="*/ 209614 w 1106143" name="TX2"/>
                <a:gd fmla="*/ 316613 h 1000521" name="TY2"/>
                <a:gd fmla="*/ 138876 w 1106143" name="TX3"/>
                <a:gd fmla="*/ 548193 h 1000521" name="TY3"/>
                <a:gd fmla="*/ 209614 w 1106143" name="TX4"/>
                <a:gd fmla="*/ 779773 h 1000521" name="TY4"/>
                <a:gd fmla="*/ 236220 w 1106143" name="TX5"/>
                <a:gd fmla="*/ 812020 h 1000521" name="TY5"/>
                <a:gd fmla="*/ 236220 w 1106143" name="TX6"/>
                <a:gd fmla="*/ 1000518 h 1000521" name="TY6"/>
                <a:gd fmla="*/ 161991 w 1106143" name="TX7"/>
                <a:gd fmla="*/ 939273 h 1000521" name="TY7"/>
                <a:gd fmla="*/ 0 w 1106143" name="TX8"/>
                <a:gd fmla="*/ 548193 h 1000521" name="TY8"/>
                <a:gd fmla="*/ 161991 w 1106143" name="TX9"/>
                <a:gd fmla="*/ 157114 h 1000521" name="TY9"/>
                <a:gd fmla="*/ 601452 w 1106143" name="TX11"/>
                <a:gd fmla="*/ 0 h 1000521" name="TY11"/>
                <a:gd fmla="*/ 664533 w 1106143" name="TX12"/>
                <a:gd fmla="*/ 6360 h 1000521" name="TY12"/>
                <a:gd fmla="*/ 1106140 w 1106143" name="TX13"/>
                <a:gd fmla="*/ 548193 h 1000521" name="TY13"/>
                <a:gd fmla="*/ 1062677 w 1106143" name="TX14"/>
                <a:gd fmla="*/ 763473 h 1000521" name="TY14"/>
                <a:gd fmla="*/ 1041954 w 1106143" name="TX15"/>
                <a:gd fmla="*/ 801653 h 1000521" name="TY15"/>
                <a:gd fmla="*/ 878473 w 1106143" name="TX16"/>
                <a:gd fmla="*/ 801653 h 1000521" name="TY16"/>
                <a:gd fmla="*/ 896526 w 1106143" name="TX17"/>
                <a:gd fmla="*/ 779773 h 1000521" name="TY17"/>
                <a:gd fmla="*/ 967264 w 1106143" name="TX18"/>
                <a:gd fmla="*/ 548193 h 1000521" name="TY18"/>
                <a:gd fmla="*/ 636545 w 1106143" name="TX19"/>
                <a:gd fmla="*/ 142414 h 1000521" name="TY19"/>
                <a:gd fmla="*/ 601452 w 1106143" name="TX20"/>
                <a:gd fmla="*/ 138876 h 100052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106143" h="1000521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149600" y="414655"/>
            <a:ext cx="172720" cy="172720"/>
          </a:xfrm>
          <a:prstGeom prst="ellipse"/>
          <a:solidFill>
            <a:srgbClr val="B2B2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000">
                <a:latin typeface="Arial Rounded MT Bold" charset="0"/>
                <a:ea typeface="KoPubWorld돋움체 Bold" charset="0"/>
                <a:cs typeface="KoPubWorld돋움체 Bold" charset="0"/>
              </a:rPr>
              <a:t>?</a:t>
            </a:r>
            <a:endParaRPr lang="ko-KR" altLang="en-US" sz="1000">
              <a:latin typeface="Arial Rounded MT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120650" y="1388745"/>
            <a:ext cx="40913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3. 데이터 분석</a:t>
            </a:r>
            <a:endParaRPr lang="ko-KR" altLang="en-US" sz="3200">
              <a:latin typeface="KoPubWorld돋움체 Bold" charset="0"/>
              <a:ea typeface="KoPubWorld돋움체 Bold" charset="0"/>
              <a:cs typeface="KoPubWorld돋움체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KoPubWorld돋움체 Bold" charset="0"/>
                <a:ea typeface="KoPubWorld돋움체 Bold" charset="0"/>
                <a:cs typeface="KoPubWorld돋움체 Bold" charset="0"/>
              </a:rPr>
              <a:t>     </a:t>
            </a:r>
            <a:r>
              <a:rPr lang="ko-KR" altLang="en-US" sz="2000">
                <a:latin typeface="KoPubWorld돋움체 Bold" charset="0"/>
                <a:ea typeface="KoPubWorld돋움체 Bold" charset="0"/>
                <a:cs typeface="KoPubWorld돋움체 Bold" charset="0"/>
              </a:rPr>
              <a:t>- Feature Importance</a:t>
            </a:r>
            <a:endParaRPr lang="ko-KR" altLang="en-US" sz="2000">
              <a:latin typeface="KoPubWorld돋움체 Bold" charset="0"/>
              <a:ea typeface="KoPubWorld돋움체 Bold" charset="0"/>
              <a:cs typeface="KoPubWorld돋움체 Bold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3696335" y="276225"/>
            <a:ext cx="71012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000" i="0" b="1">
                <a:solidFill>
                  <a:schemeClr val="tx1"/>
                </a:solidFill>
                <a:latin typeface="Segoe UI" charset="0"/>
                <a:ea typeface="-apple-system" charset="0"/>
              </a:rPr>
              <a:t>5) LGBoost를 이용한 feature importance</a:t>
            </a:r>
            <a:endParaRPr lang="ko-KR" altLang="en-US" sz="2000" i="0" b="1">
              <a:solidFill>
                <a:schemeClr val="tx1"/>
              </a:solidFill>
              <a:latin typeface="Segoe UI" charset="0"/>
              <a:ea typeface="-apple-system" charset="0"/>
            </a:endParaRPr>
          </a:p>
        </p:txBody>
      </p:sp>
      <p:pic>
        <p:nvPicPr>
          <p:cNvPr id="38" name="그림 32" descr="C:/Users/qkrwn/AppData/Roaming/PolarisOffice/ETemp/6980_14795528/fImage3500736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19145" y="1183005"/>
            <a:ext cx="8754110" cy="5086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83</Paragraphs>
  <Words>147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YYL</dc:creator>
  <cp:lastModifiedBy>twilight4206</cp:lastModifiedBy>
  <dc:title>PowerPoint 프레젠테이션</dc:title>
  <cp:version>9.104.137.47964</cp:version>
  <dcterms:modified xsi:type="dcterms:W3CDTF">2020-05-24T10:06:37Z</dcterms:modified>
</cp:coreProperties>
</file>