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_rels/presentation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media/image28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12.png" ContentType="image/png"/>
  <Override PartName="/ppt/media/image21.jpeg" ContentType="image/jpeg"/>
  <Override PartName="/ppt/media/image18.jpeg" ContentType="image/jpeg"/>
  <Override PartName="/ppt/media/image16.jpeg" ContentType="image/jpeg"/>
  <Override PartName="/ppt/media/image15.jpeg" ContentType="image/jpeg"/>
  <Override PartName="/ppt/media/image14.png" ContentType="image/png"/>
  <Override PartName="/ppt/media/image11.png" ContentType="image/png"/>
  <Override PartName="/ppt/media/image19.jpeg" ContentType="image/jpeg"/>
  <Override PartName="/ppt/media/image7.png" ContentType="image/png"/>
  <Override PartName="/ppt/media/image37.png" ContentType="image/png"/>
  <Override PartName="/ppt/media/image30.jpeg" ContentType="image/jpeg"/>
  <Override PartName="/ppt/media/image20.jpeg" ContentType="image/jpeg"/>
  <Override PartName="/ppt/media/image31.jpeg" ContentType="image/jpeg"/>
  <Override PartName="/ppt/media/image2.png" ContentType="image/png"/>
  <Override PartName="/ppt/media/image25.jpeg" ContentType="image/jpeg"/>
  <Override PartName="/ppt/media/image32.jpeg" ContentType="image/jpeg"/>
  <Override PartName="/ppt/media/image39.png" ContentType="image/png"/>
  <Override PartName="/ppt/media/image22.jpeg" ContentType="image/jpeg"/>
  <Override PartName="/ppt/media/image9.png" ContentType="image/png"/>
  <Override PartName="/ppt/media/image8.png" ContentType="image/png"/>
  <Override PartName="/ppt/media/image38.png" ContentType="image/png"/>
  <Override PartName="/ppt/media/image33.jpeg" ContentType="image/jpeg"/>
  <Override PartName="/ppt/media/image10.png" ContentType="image/png"/>
  <Override PartName="/ppt/media/image27.jpeg" ContentType="image/jpeg"/>
  <Override PartName="/ppt/media/image36.png" ContentType="image/png"/>
  <Override PartName="/ppt/media/image6.png" ContentType="image/png"/>
  <Override PartName="/ppt/media/image35.png" ContentType="image/png"/>
  <Override PartName="/ppt/media/image5.png" ContentType="image/png"/>
  <Override PartName="/ppt/media/image29.jpeg" ContentType="image/jpeg"/>
  <Override PartName="/ppt/media/image13.jpeg" ContentType="image/jpeg"/>
  <Override PartName="/ppt/media/image34.png" ContentType="image/png"/>
  <Override PartName="/ppt/media/image4.png" ContentType="image/png"/>
  <Override PartName="/ppt/media/image3.png" ContentType="image/png"/>
  <Override PartName="/ppt/media/image17.jpeg" ContentType="image/jpeg"/>
  <Override PartName="/ppt/media/image1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64" r:id="rId13"/>
  </p:sldMasterIdLst>
  <p:sldIdLst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2" r:id="rId27"/>
    <p:sldId id="270" r:id="rId28"/>
  </p:sldIdLst>
  <p:sldSz cx="12192000" cy="6858000"/>
  <p:notesSz cx="7559675" cy="1069213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_rels/presentation.xml.rels><?xml version="1.0" encoding="UTF-8"?>
<Relationships xmlns="http://schemas.openxmlformats.org/package/2006/relationships"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98074-A9FC-4A24-9AE9-EE39E1557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50F09-22A0-4B34-BC5B-4A8E22FF9D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7E867E-91DE-4294-A98F-2DAA660F8C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2DA28-136A-497E-98A8-801668111F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565C4-F07E-4C26-A0FC-ACC8C63689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BA095D-534A-41DA-8A91-46131964EC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5C936-2744-429D-949D-B03B798453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B7EFC-6663-4C8C-B0FF-721ECB74CE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06C9C-E93E-44AA-9CA7-1668EBEEB2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DEAC1-A1BF-46A6-8AA5-F8CD6FF47D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7A211-B1C6-43C3-9DAF-0FC371268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9EB45-6325-425A-9DAF-AE20AD1DA3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스타일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5A74ED-47DE-4F4D-AF7E-F28914510E48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8311122241.png"></Relationship><Relationship Id="rId3" Type="http://schemas.openxmlformats.org/officeDocument/2006/relationships/image" Target="../media/fImage588272258467.png"></Relationship><Relationship Id="rId4" Type="http://schemas.openxmlformats.org/officeDocument/2006/relationships/image" Target="../media/fImage526592286334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49513196500.png"></Relationship><Relationship Id="rId3" Type="http://schemas.openxmlformats.org/officeDocument/2006/relationships/image" Target="../media/fImage266023229169.png"></Relationship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konlpy.org/ko/v0.6.0/api/konlpy.tag/#konlpy.tag._kkma.Kkma" TargetMode="External"/><Relationship Id="rId3" Type="http://schemas.openxmlformats.org/officeDocument/2006/relationships/hyperlink" Target="https://konlpy.org/ko/v0.6.0/api/konlpy.tag/#konlpy.tag._komoran.Komoran" TargetMode="External"/><Relationship Id="rId4" Type="http://schemas.openxmlformats.org/officeDocument/2006/relationships/hyperlink" Target="https://konlpy.org/ko/v0.6.0/api/konlpy.tag/#konlpy.tag._hannanum.Hannanum" TargetMode="External"/><Relationship Id="rId5" Type="http://schemas.openxmlformats.org/officeDocument/2006/relationships/hyperlink" Target="https://konlpy.org/ko/v0.6.0/api/konlpy.tag/#konlpy.tag._okt.Okt" TargetMode="External"/><Relationship Id="rId6" Type="http://schemas.openxmlformats.org/officeDocument/2006/relationships/hyperlink" Target="https://konlpy.org/ko/v0.6.0/api/konlpy.tag/#konlpy.tag._mecab.Mecab" TargetMode="External"/><Relationship Id="rId7" Type="http://schemas.openxmlformats.org/officeDocument/2006/relationships/hyperlink" Target="https://konlpy.org/ko/v0.6.0/api/konlpy.tag/#konlpy.tag._kkma.Kkma" TargetMode="External"/><Relationship Id="rId8" Type="http://schemas.openxmlformats.org/officeDocument/2006/relationships/hyperlink" Target="https://konlpy.org/ko/v0.6.0/api/konlpy.tag/#konlpy.tag._komoran.Komoran" TargetMode="External"/><Relationship Id="rId9" Type="http://schemas.openxmlformats.org/officeDocument/2006/relationships/hyperlink" Target="https://konlpy.org/ko/v0.6.0/api/konlpy.tag/#konlpy.tag._hannanum.Hannanum" TargetMode="External"/><Relationship Id="rId10" Type="http://schemas.openxmlformats.org/officeDocument/2006/relationships/hyperlink" Target="https://konlpy.org/ko/v0.6.0/api/konlpy.tag/#konlpy.tag._okt.Okt" TargetMode="External"/><Relationship Id="rId11" Type="http://schemas.openxmlformats.org/officeDocument/2006/relationships/hyperlink" Target="https://konlpy.org/ko/v0.6.0/api/konlpy.tag/#konlpy.tag._mecab.Mecab" TargetMode="External"/><Relationship Id="rId1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eg"/><Relationship Id="rId10" Type="http://schemas.openxmlformats.org/officeDocument/2006/relationships/image" Target="../media/image22.jpeg"/><Relationship Id="rId11" Type="http://schemas.openxmlformats.org/officeDocument/2006/relationships/image" Target="../media/image23.jpeg"/><Relationship Id="rId1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5"/>
          <p:cNvSpPr/>
          <p:nvPr/>
        </p:nvSpPr>
        <p:spPr>
          <a:xfrm>
            <a:off x="352440" y="266760"/>
            <a:ext cx="734400" cy="42948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88" name="직사각형 6"/>
          <p:cNvSpPr/>
          <p:nvPr/>
        </p:nvSpPr>
        <p:spPr>
          <a:xfrm>
            <a:off x="108576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목표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89" name="자유형 10"/>
          <p:cNvSpPr/>
          <p:nvPr/>
        </p:nvSpPr>
        <p:spPr>
          <a:xfrm>
            <a:off x="11501640" y="383040"/>
            <a:ext cx="199080" cy="195840"/>
          </a:xfrm>
          <a:custGeom>
            <a:avLst/>
            <a:gdLst/>
            <a:ahLst/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그림 4" descr=""/>
          <p:cNvPicPr/>
          <p:nvPr/>
        </p:nvPicPr>
        <p:blipFill>
          <a:blip r:embed="rId1"/>
          <a:srcRect l="0" t="0" r="0" b="-258"/>
          <a:stretch/>
        </p:blipFill>
        <p:spPr>
          <a:xfrm>
            <a:off x="356400" y="1024200"/>
            <a:ext cx="6934320" cy="5133600"/>
          </a:xfrm>
          <a:prstGeom prst="rect">
            <a:avLst/>
          </a:prstGeom>
          <a:ln w="0">
            <a:noFill/>
          </a:ln>
        </p:spPr>
      </p:pic>
      <p:sp>
        <p:nvSpPr>
          <p:cNvPr id="91" name="도형 5"/>
          <p:cNvSpPr/>
          <p:nvPr/>
        </p:nvSpPr>
        <p:spPr>
          <a:xfrm>
            <a:off x="7576200" y="1029960"/>
            <a:ext cx="409464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맑은 고딕"/>
              </a:rPr>
              <a:t>YouTube</a:t>
            </a:r>
            <a:r>
              <a:rPr b="1" lang="ko-KR" sz="1800" spc="-1" strike="noStrike">
                <a:solidFill>
                  <a:srgbClr val="404040"/>
                </a:solidFill>
                <a:latin typeface="맑은 고딕"/>
              </a:rPr>
              <a:t>의 인기 급상승 동영상 요소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Wingdings"/>
                <a:ea typeface="Google Sans Text"/>
              </a:rPr>
              <a:t>•</a:t>
            </a:r>
            <a:r>
              <a:rPr b="0" lang="en-US" sz="1200" spc="9" strike="noStrike">
                <a:solidFill>
                  <a:srgbClr val="1f1f1f"/>
                </a:solidFill>
                <a:latin typeface="Helvetica Neue"/>
                <a:ea typeface="Google Sans Text"/>
              </a:rPr>
              <a:t> 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다양한 시청자의 </a:t>
            </a:r>
            <a:r>
              <a:rPr b="1" lang="ko-KR" sz="1500" spc="9" strike="noStrike">
                <a:solidFill>
                  <a:srgbClr val="1f1f1f"/>
                </a:solidFill>
                <a:latin typeface="맑은 고딕"/>
                <a:ea typeface="맑은 고딕"/>
              </a:rPr>
              <a:t>관심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을 끄는 동영상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YouTube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와 전 세계에서 일어나고 있는 일들을 다루는 동영상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크리에이터의 다양성을 보여주는 동영상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1" lang="ko-KR" sz="1500" spc="9" strike="noStrike">
                <a:solidFill>
                  <a:srgbClr val="1f1f1f"/>
                </a:solidFill>
                <a:latin typeface="맑은 고딕"/>
                <a:ea typeface="맑은 고딕"/>
              </a:rPr>
              <a:t>흥미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와 </a:t>
            </a:r>
            <a:r>
              <a:rPr b="1" lang="ko-KR" sz="15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새로움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을 느낄 만한 동영상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1" lang="ko-KR" sz="15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조회수</a:t>
            </a:r>
            <a:endParaRPr b="0" lang="en-US" sz="15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동영상 조회수 증가 속도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YouTube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외부를 포함하여 조회수가 발생하는 소스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동영상 </a:t>
            </a:r>
            <a:r>
              <a:rPr b="1" lang="ko-KR" sz="1500" spc="9" strike="noStrike">
                <a:solidFill>
                  <a:srgbClr val="1f1f1f"/>
                </a:solidFill>
                <a:latin typeface="맑은 고딕"/>
                <a:ea typeface="맑은 고딕"/>
              </a:rPr>
              <a:t>업로드 기간</a:t>
            </a:r>
            <a:endParaRPr b="0" lang="en-US" sz="15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•  </a:t>
            </a:r>
            <a:r>
              <a:rPr b="0" lang="ko-KR" sz="1200" spc="9" strike="noStrike">
                <a:solidFill>
                  <a:srgbClr val="1f1f1f"/>
                </a:solidFill>
                <a:latin typeface="맑은 고딕"/>
                <a:ea typeface="맑은 고딕"/>
              </a:rPr>
              <a:t>해당 동영상을 같은 채널에 최근 업로드한 다른 동영상과 비교한 결과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92" name="도형 48"/>
          <p:cNvSpPr/>
          <p:nvPr/>
        </p:nvSpPr>
        <p:spPr>
          <a:xfrm>
            <a:off x="17640" y="6100920"/>
            <a:ext cx="7303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777777"/>
                </a:solidFill>
                <a:latin typeface="inherit"/>
                <a:ea typeface="inherit"/>
              </a:rPr>
              <a:t>2022</a:t>
            </a:r>
            <a:r>
              <a:rPr b="1" lang="ko-KR" sz="1200" spc="-1" strike="noStrike">
                <a:solidFill>
                  <a:srgbClr val="777777"/>
                </a:solidFill>
                <a:latin typeface="inherit"/>
                <a:ea typeface="inherit"/>
              </a:rPr>
              <a:t>년 유튜브 이용자 수 </a:t>
            </a:r>
            <a:r>
              <a:rPr b="1" lang="en-US" sz="1200" spc="-1" strike="noStrike">
                <a:solidFill>
                  <a:srgbClr val="777777"/>
                </a:solidFill>
                <a:latin typeface="inherit"/>
                <a:ea typeface="inherit"/>
              </a:rPr>
              <a:t>TOP 10 (</a:t>
            </a:r>
            <a:r>
              <a:rPr b="1" lang="ko-KR" sz="1200" spc="-1" strike="noStrike">
                <a:solidFill>
                  <a:srgbClr val="777777"/>
                </a:solidFill>
                <a:latin typeface="inherit"/>
                <a:ea typeface="inherit"/>
              </a:rPr>
              <a:t>단위</a:t>
            </a:r>
            <a:r>
              <a:rPr b="1" lang="en-US" sz="1200" spc="-1" strike="noStrike">
                <a:solidFill>
                  <a:srgbClr val="777777"/>
                </a:solidFill>
                <a:latin typeface="inherit"/>
                <a:ea typeface="inherit"/>
              </a:rPr>
              <a:t>: </a:t>
            </a:r>
            <a:r>
              <a:rPr b="1" lang="ko-KR" sz="1200" spc="-1" strike="noStrike">
                <a:solidFill>
                  <a:srgbClr val="777777"/>
                </a:solidFill>
                <a:latin typeface="inherit"/>
                <a:ea typeface="inherit"/>
              </a:rPr>
              <a:t>백만 명</a:t>
            </a:r>
            <a:r>
              <a:rPr b="1" lang="en-US" sz="1200" spc="-1" strike="noStrike">
                <a:solidFill>
                  <a:srgbClr val="777777"/>
                </a:solidFill>
                <a:latin typeface="inherit"/>
                <a:ea typeface="inherit"/>
              </a:rPr>
              <a:t>) - </a:t>
            </a:r>
            <a:r>
              <a:rPr b="0" lang="ko-KR" sz="1130" spc="-1" strike="noStrike">
                <a:solidFill>
                  <a:srgbClr val="555555"/>
                </a:solidFill>
                <a:latin typeface="Droid Sans"/>
                <a:ea typeface="Droid Sans"/>
              </a:rPr>
              <a:t>독일 통계조사기관 </a:t>
            </a:r>
            <a:r>
              <a:rPr b="0" lang="en-US" sz="1130" spc="-1" strike="noStrike">
                <a:solidFill>
                  <a:srgbClr val="555555"/>
                </a:solidFill>
                <a:latin typeface="Droid Sans"/>
                <a:ea typeface="Droid Sans"/>
              </a:rPr>
              <a:t>Statista</a:t>
            </a:r>
            <a:endParaRPr b="0" lang="en-US" sz="113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도형 82"/>
          <p:cNvSpPr/>
          <p:nvPr/>
        </p:nvSpPr>
        <p:spPr>
          <a:xfrm>
            <a:off x="352440" y="266760"/>
            <a:ext cx="734400" cy="42948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05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201" name="도형 83"/>
          <p:cNvSpPr/>
          <p:nvPr/>
        </p:nvSpPr>
        <p:spPr>
          <a:xfrm>
            <a:off x="108576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최종 작업 목표 설정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02" name="도형 84"/>
          <p:cNvSpPr/>
          <p:nvPr/>
        </p:nvSpPr>
        <p:spPr>
          <a:xfrm>
            <a:off x="11501640" y="383040"/>
            <a:ext cx="200160" cy="197280"/>
          </a:xfrm>
          <a:custGeom>
            <a:avLst/>
            <a:gdLst/>
            <a:ahLst/>
            <a:rect l="l" t="t" r="r" b="b"/>
            <a:pathLst>
              <a:path w="337167" h="33179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도형 92"/>
          <p:cNvSpPr/>
          <p:nvPr/>
        </p:nvSpPr>
        <p:spPr>
          <a:xfrm>
            <a:off x="349200" y="649080"/>
            <a:ext cx="5289840" cy="49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D2Coding"/>
                <a:ea typeface="D2Coding"/>
              </a:rPr>
              <a:t>워드 클라우드를 이용한 트렌드 분석</a:t>
            </a:r>
            <a:endParaRPr b="0" lang="en-US" sz="2400" spc="-1" strike="noStrike">
              <a:latin typeface="Noto Sans CJK KR"/>
            </a:endParaRPr>
          </a:p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일정한 기간 내에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(20. 8. ~ 23. 2)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인기 급상승 동영상의 태그의 빈도를 분석해서 시각화 한 것이므로 사람들이 무엇에 관심이 있어하는지는 알 수 있었음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하지만 단순 빈도를 분석해서 시각화 하였기에 단어를 세분화 하는 작업이 필요하고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워드 클라우드에 보여지는 단어들이 그 단어들의 모임 내에서 얼마나 중요한지 보여지지는 않음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이를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TF-IDF(Term Frequency - Inverse Document Frequency)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라고 하는데 이는 정보 검색과 텍스트 마이닝에서 사용하는 가중치이다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4. TF-IDF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를 이용해 문서의 </a:t>
            </a:r>
            <a:r>
              <a:rPr b="1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핵심어를 추출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하거나 검색 엔진에서 </a:t>
            </a:r>
            <a:r>
              <a:rPr b="1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검색 결과의 순위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를 결정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1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문서들 사이의 비슷한 정도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를 구하는 용도로 사용가능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204" name="도형 94"/>
          <p:cNvSpPr/>
          <p:nvPr/>
        </p:nvSpPr>
        <p:spPr>
          <a:xfrm>
            <a:off x="5423400" y="2467440"/>
            <a:ext cx="104472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도형 95"/>
          <p:cNvSpPr/>
          <p:nvPr/>
        </p:nvSpPr>
        <p:spPr>
          <a:xfrm>
            <a:off x="6571440" y="817560"/>
            <a:ext cx="5289840" cy="20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2Coding"/>
                <a:ea typeface="D2Coding"/>
              </a:rPr>
              <a:t>BERTopic</a:t>
            </a:r>
            <a:r>
              <a:rPr b="0" lang="ko-KR" sz="2000" spc="-1" strike="noStrike">
                <a:solidFill>
                  <a:srgbClr val="000000"/>
                </a:solidFill>
                <a:latin typeface="D2Coding"/>
                <a:ea typeface="D2Coding"/>
              </a:rPr>
              <a:t>을 이용한 </a:t>
            </a:r>
            <a:r>
              <a:rPr b="0" lang="en-US" sz="2000" spc="-1" strike="noStrike">
                <a:solidFill>
                  <a:srgbClr val="000000"/>
                </a:solidFill>
                <a:latin typeface="D2Coding"/>
                <a:ea typeface="D2Coding"/>
              </a:rPr>
              <a:t>Tags</a:t>
            </a:r>
            <a:r>
              <a:rPr b="0" lang="ko-KR" sz="2000" spc="-1" strike="noStrike">
                <a:solidFill>
                  <a:srgbClr val="000000"/>
                </a:solidFill>
                <a:latin typeface="D2Coding"/>
                <a:ea typeface="D2Coding"/>
              </a:rPr>
              <a:t>의 </a:t>
            </a:r>
            <a:r>
              <a:rPr b="0" lang="en-US" sz="2000" spc="-1" strike="noStrike">
                <a:solidFill>
                  <a:srgbClr val="000000"/>
                </a:solidFill>
                <a:latin typeface="D2Coding"/>
                <a:ea typeface="D2Coding"/>
              </a:rPr>
              <a:t>Topic Modeling</a:t>
            </a:r>
            <a:endParaRPr b="0" lang="en-US" sz="20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1. Topic Modeling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기법 중 하나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(Topic Modeling :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텍스트 내에 숨겨진 의미 구조를 발견하기 위해 사용되는 텍스트 마이닝 기법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2. BERT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기반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Embedding + Class based TF-IDF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를 사용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문서 전체를 기반으로 하는 것이 아닌 단일 문서를 기반으로 클래스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c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에서 단어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x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의 빈도를 추출함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130" spc="-1" strike="noStrike">
              <a:latin typeface="Noto Sans CJK KR"/>
            </a:endParaRPr>
          </a:p>
        </p:txBody>
      </p:sp>
      <p:sp>
        <p:nvSpPr>
          <p:cNvPr id="206" name="도형 96"/>
          <p:cNvSpPr/>
          <p:nvPr/>
        </p:nvSpPr>
        <p:spPr>
          <a:xfrm>
            <a:off x="6362640" y="3714840"/>
            <a:ext cx="52898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2Coding"/>
                <a:ea typeface="D2Coding"/>
              </a:rPr>
              <a:t>BERTopic</a:t>
            </a:r>
            <a:r>
              <a:rPr b="0" lang="ko-KR" sz="2000" spc="-1" strike="noStrike">
                <a:solidFill>
                  <a:srgbClr val="000000"/>
                </a:solidFill>
                <a:latin typeface="D2Coding"/>
                <a:ea typeface="D2Coding"/>
              </a:rPr>
              <a:t>의 구조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6142680" y="4320000"/>
            <a:ext cx="5737320" cy="236412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7200000" y="2872800"/>
            <a:ext cx="337140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도형 104"/>
          <p:cNvSpPr/>
          <p:nvPr/>
        </p:nvSpPr>
        <p:spPr>
          <a:xfrm>
            <a:off x="352440" y="266760"/>
            <a:ext cx="734400" cy="42948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05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210" name="도형 105"/>
          <p:cNvSpPr/>
          <p:nvPr/>
        </p:nvSpPr>
        <p:spPr>
          <a:xfrm>
            <a:off x="108576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최종 작업 목표 설정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11" name="도형 106"/>
          <p:cNvSpPr/>
          <p:nvPr/>
        </p:nvSpPr>
        <p:spPr>
          <a:xfrm>
            <a:off x="11501640" y="383040"/>
            <a:ext cx="200160" cy="197280"/>
          </a:xfrm>
          <a:custGeom>
            <a:avLst/>
            <a:gdLst/>
            <a:ahLst/>
            <a:rect l="l" t="t" r="r" b="b"/>
            <a:pathLst>
              <a:path w="337167" h="33179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도형 107"/>
          <p:cNvSpPr/>
          <p:nvPr/>
        </p:nvSpPr>
        <p:spPr>
          <a:xfrm>
            <a:off x="801360" y="909360"/>
            <a:ext cx="10223280" cy="17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2Coding"/>
                <a:ea typeface="D2Coding"/>
              </a:rPr>
              <a:t>BERTopic</a:t>
            </a:r>
            <a:r>
              <a:rPr b="0" lang="ko-KR" sz="2400" spc="-1" strike="noStrike">
                <a:solidFill>
                  <a:srgbClr val="000000"/>
                </a:solidFill>
                <a:latin typeface="D2Coding"/>
                <a:ea typeface="D2Coding"/>
              </a:rPr>
              <a:t>에 사용될 문서</a:t>
            </a:r>
            <a:endParaRPr b="0" lang="en-US" sz="2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1. YouTube Trending Data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에서 가장 많이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Trending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된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2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가지의 카테고리를 사용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2. Music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의 경우는 노래에 대한 정보는 나오지 않고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,  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대부분의 사람들이 노래보단 가수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그룹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에 대한 관심이 큼  </a:t>
            </a:r>
            <a:endParaRPr b="0" lang="en-US" sz="14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또한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, Entertainment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와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People &amp; Blog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D2Coding"/>
              </a:rPr>
              <a:t>가 전체 데이터의 절반을 차지</a:t>
            </a:r>
            <a:endParaRPr b="0" lang="en-US" sz="1400" spc="-1" strike="noStrike">
              <a:latin typeface="Noto Sans CJK KR"/>
            </a:endParaRPr>
          </a:p>
        </p:txBody>
      </p:sp>
      <p:grpSp>
        <p:nvGrpSpPr>
          <p:cNvPr id="213" name="그룹 112"/>
          <p:cNvGrpSpPr/>
          <p:nvPr/>
        </p:nvGrpSpPr>
        <p:grpSpPr>
          <a:xfrm>
            <a:off x="1106280" y="2846160"/>
            <a:ext cx="9916200" cy="3833640"/>
            <a:chOff x="1106280" y="2846160"/>
            <a:chExt cx="9916200" cy="3833640"/>
          </a:xfrm>
        </p:grpSpPr>
        <p:pic>
          <p:nvPicPr>
            <p:cNvPr id="214" name="그림 108" descr="C:/Users/qkrwn/AppData/Roaming/PolarisOffice/ETemp/7196_22081424/fImage517453979895.png"/>
            <p:cNvPicPr/>
            <p:nvPr/>
          </p:nvPicPr>
          <p:blipFill>
            <a:blip r:embed="rId1"/>
            <a:stretch/>
          </p:blipFill>
          <p:spPr>
            <a:xfrm>
              <a:off x="4304520" y="2850480"/>
              <a:ext cx="6667200" cy="382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5" name="도형 109"/>
            <p:cNvSpPr/>
            <p:nvPr/>
          </p:nvSpPr>
          <p:spPr>
            <a:xfrm rot="5400000">
              <a:off x="7657200" y="-7560"/>
              <a:ext cx="511560" cy="6219000"/>
            </a:xfrm>
            <a:prstGeom prst="frame">
              <a:avLst>
                <a:gd name="adj1" fmla="val 10926"/>
              </a:avLst>
            </a:prstGeom>
            <a:solidFill>
              <a:srgbClr val="e25757"/>
            </a:solidFill>
            <a:ln>
              <a:solidFill>
                <a:srgbClr val="ffffff">
                  <a:alpha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16" name="그림 110" descr="C:/Users/qkrwn/AppData/Roaming/PolarisOffice/ETemp/7196_22081424/fImage122293995447.png"/>
            <p:cNvPicPr/>
            <p:nvPr/>
          </p:nvPicPr>
          <p:blipFill>
            <a:blip r:embed="rId2"/>
            <a:stretch/>
          </p:blipFill>
          <p:spPr>
            <a:xfrm>
              <a:off x="1106280" y="2850480"/>
              <a:ext cx="3195000" cy="382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7" name="도형 111"/>
            <p:cNvSpPr/>
            <p:nvPr/>
          </p:nvSpPr>
          <p:spPr>
            <a:xfrm rot="5400000">
              <a:off x="2459880" y="1741680"/>
              <a:ext cx="543240" cy="3140280"/>
            </a:xfrm>
            <a:prstGeom prst="frame">
              <a:avLst>
                <a:gd name="adj1" fmla="val 10926"/>
              </a:avLst>
            </a:prstGeom>
            <a:solidFill>
              <a:srgbClr val="e25757"/>
            </a:solidFill>
            <a:ln>
              <a:solidFill>
                <a:srgbClr val="ffffff">
                  <a:alpha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도형 116"/>
          <p:cNvSpPr/>
          <p:nvPr/>
        </p:nvSpPr>
        <p:spPr>
          <a:xfrm>
            <a:off x="352425" y="266700"/>
            <a:ext cx="734695" cy="42926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05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219" name="도형 117"/>
          <p:cNvSpPr/>
          <p:nvPr/>
        </p:nvSpPr>
        <p:spPr>
          <a:xfrm>
            <a:off x="1085850" y="266700"/>
            <a:ext cx="10774680" cy="429895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최종 결과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20" name="도형 118"/>
          <p:cNvSpPr/>
          <p:nvPr/>
        </p:nvSpPr>
        <p:spPr>
          <a:xfrm>
            <a:off x="11501755" y="382905"/>
            <a:ext cx="200025" cy="197485"/>
          </a:xfrm>
          <a:custGeom>
            <a:avLst/>
            <a:gdLst/>
            <a:ahLst/>
            <a:rect l="l" t="t" r="r" b="b"/>
            <a:pathLst>
              <a:path w="337167" h="33179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그림 5" descr="C:/Users/qkrwn/AppData/Roaming/PolarisOffice/ETemp/11428_15072120/fImage8311122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330" y="1197610"/>
            <a:ext cx="5166995" cy="4896485"/>
          </a:xfrm>
          <a:prstGeom prst="rect"/>
          <a:noFill/>
        </p:spPr>
      </p:pic>
      <p:pic>
        <p:nvPicPr>
          <p:cNvPr id="226" name="그림 7" descr="C:/Users/qkrwn/AppData/Roaming/PolarisOffice/ETemp/11428_15072120/fImage5882722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1355" y="821690"/>
            <a:ext cx="5943600" cy="2971800"/>
          </a:xfrm>
          <a:prstGeom prst="rect"/>
          <a:noFill/>
        </p:spPr>
      </p:pic>
      <p:pic>
        <p:nvPicPr>
          <p:cNvPr id="228" name="그림 9" descr="C:/Users/qkrwn/AppData/Roaming/PolarisOffice/ETemp/11428_15072120/fImage5265922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1355" y="3942080"/>
            <a:ext cx="5943600" cy="275526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 0"/>
          <p:cNvSpPr>
            <a:spLocks/>
          </p:cNvSpPr>
          <p:nvPr/>
        </p:nvSpPr>
        <p:spPr>
          <a:xfrm rot="0">
            <a:off x="352425" y="266700"/>
            <a:ext cx="735330" cy="429895"/>
          </a:xfrm>
          <a:prstGeom prst="rect"/>
          <a:solidFill>
            <a:srgbClr val="E25757"/>
          </a:solidFill>
          <a:ln w="25400" cap="flat" cmpd="sng">
            <a:solidFill>
              <a:srgbClr val="E2575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en-US" sz="1600" i="1" b="1" strike="noStrike">
                <a:solidFill>
                  <a:srgbClr val="FFFFFF"/>
                </a:solidFill>
                <a:latin typeface="맑은 고딕" charset="0"/>
              </a:rPr>
              <a:t>05</a:t>
            </a:r>
            <a:endParaRPr lang="ko-KR" altLang="en-US" sz="1600" i="1" b="1" strike="noStrike">
              <a:solidFill>
                <a:srgbClr val="FFFFFF"/>
              </a:solidFill>
              <a:latin typeface="맑은 고딕" charset="0"/>
            </a:endParaRPr>
          </a:p>
        </p:txBody>
      </p:sp>
      <p:sp>
        <p:nvSpPr>
          <p:cNvPr id="219" name="Rect 0"/>
          <p:cNvSpPr>
            <a:spLocks/>
          </p:cNvSpPr>
          <p:nvPr/>
        </p:nvSpPr>
        <p:spPr>
          <a:xfrm rot="0">
            <a:off x="1085850" y="266700"/>
            <a:ext cx="10775315" cy="430530"/>
          </a:xfrm>
          <a:prstGeom prst="rect"/>
          <a:solidFill>
            <a:schemeClr val="bg1"/>
          </a:solidFill>
          <a:ln w="25400" cap="flat" cmpd="sng">
            <a:solidFill>
              <a:srgbClr val="E2575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80975" indent="0" latinLnBrk="0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2000" i="1" b="0" strike="noStrike">
                <a:solidFill>
                  <a:srgbClr val="404040"/>
                </a:solidFill>
                <a:latin typeface="Tmon몬소리 Black" charset="0"/>
                <a:ea typeface="Tmon몬소리 Black" charset="0"/>
              </a:rPr>
              <a:t>프로젝트 최종 결과 </a:t>
            </a:r>
            <a:endParaRPr lang="ko-KR" altLang="en-US" sz="2000" i="1" b="0" strike="noStrike">
              <a:solidFill>
                <a:srgbClr val="404040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220" name="Rect 0"/>
          <p:cNvSpPr>
            <a:spLocks/>
          </p:cNvSpPr>
          <p:nvPr/>
        </p:nvSpPr>
        <p:spPr>
          <a:xfrm rot="0">
            <a:off x="11501755" y="382905"/>
            <a:ext cx="200660" cy="198120"/>
          </a:xfrm>
          <a:custGeom>
            <a:gdLst>
              <a:gd fmla="*/ 128587 w 337168" name="TX0"/>
              <a:gd fmla="*/ 35720 h 331791" name="TY0"/>
              <a:gd fmla="*/ 35719 w 337168" name="TX1"/>
              <a:gd fmla="*/ 128588 h 331791" name="TY1"/>
              <a:gd fmla="*/ 128587 w 337168" name="TX2"/>
              <a:gd fmla="*/ 221456 h 331791" name="TY2"/>
              <a:gd fmla="*/ 221455 w 337168" name="TX3"/>
              <a:gd fmla="*/ 128588 h 331791" name="TY3"/>
              <a:gd fmla="*/ 128587 w 337168" name="TX4"/>
              <a:gd fmla="*/ 35720 h 331791" name="TY4"/>
              <a:gd fmla="*/ 128588 w 337168" name="TX6"/>
              <a:gd fmla="*/ 0 h 331791" name="TY6"/>
              <a:gd fmla="*/ 257176 w 337168" name="TX7"/>
              <a:gd fmla="*/ 128588 h 331791" name="TY7"/>
              <a:gd fmla="*/ 247071 w 337168" name="TX8"/>
              <a:gd fmla="*/ 178640 h 331791" name="TY8"/>
              <a:gd fmla="*/ 234445 w 337168" name="TX9"/>
              <a:gd fmla="*/ 197368 h 331791" name="TY9"/>
              <a:gd fmla="*/ 235519 w 337168" name="TX10"/>
              <a:gd fmla="*/ 197813 h 331791" name="TY10"/>
              <a:gd fmla="*/ 330470 w 337168" name="TX11"/>
              <a:gd fmla="*/ 292765 h 331791" name="TY11"/>
              <a:gd fmla="*/ 330470 w 337168" name="TX12"/>
              <a:gd fmla="*/ 325094 h 331791" name="TY12"/>
              <a:gd fmla="*/ 330470 w 337168" name="TX13"/>
              <a:gd fmla="*/ 325092 h 331791" name="TY13"/>
              <a:gd fmla="*/ 298141 w 337168" name="TX14"/>
              <a:gd fmla="*/ 325092 h 331791" name="TY14"/>
              <a:gd fmla="*/ 203415 w 337168" name="TX15"/>
              <a:gd fmla="*/ 230367 h 331791" name="TY15"/>
              <a:gd fmla="*/ 178640 w 337168" name="TX16"/>
              <a:gd fmla="*/ 247071 h 331791" name="TY16"/>
              <a:gd fmla="*/ 128588 w 337168" name="TX17"/>
              <a:gd fmla="*/ 257176 h 331791" name="TY17"/>
              <a:gd fmla="*/ 0 w 337168" name="TX18"/>
              <a:gd fmla="*/ 128588 h 331791" name="TY18"/>
              <a:gd fmla="*/ 128588 w 337168" name="TX19"/>
              <a:gd fmla="*/ 0 h 331791" name="TY1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</a:cxnLst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pic>
        <p:nvPicPr>
          <p:cNvPr id="222" name="그림 12" descr="C:/Users/qkrwn/AppData/Roaming/PolarisOffice/ETemp/11428_15072120/fImage15495131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" y="802005"/>
            <a:ext cx="5943600" cy="5943600"/>
          </a:xfrm>
          <a:prstGeom prst="rect"/>
          <a:noFill/>
        </p:spPr>
      </p:pic>
      <p:pic>
        <p:nvPicPr>
          <p:cNvPr id="224" name="그림 14" descr="C:/Users/qkrwn/AppData/Roaming/PolarisOffice/ETemp/11428_15072120/fImage2660232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9820" y="802005"/>
            <a:ext cx="5943600" cy="5943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도형 7"/>
          <p:cNvSpPr/>
          <p:nvPr/>
        </p:nvSpPr>
        <p:spPr>
          <a:xfrm>
            <a:off x="352440" y="266760"/>
            <a:ext cx="734400" cy="42948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05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225" name="도형 10"/>
          <p:cNvSpPr/>
          <p:nvPr/>
        </p:nvSpPr>
        <p:spPr>
          <a:xfrm>
            <a:off x="108576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로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젝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트</a:t>
            </a:r>
            <a:r>
              <a:rPr b="0" i="1" lang="en-US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 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최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종</a:t>
            </a:r>
            <a:r>
              <a:rPr b="0" i="1" lang="en-US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 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작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업</a:t>
            </a:r>
            <a:r>
              <a:rPr b="0" i="1" lang="en-US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 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목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표</a:t>
            </a:r>
            <a:r>
              <a:rPr b="0" i="1" lang="en-US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 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설</a:t>
            </a: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26" name="도형 11"/>
          <p:cNvSpPr/>
          <p:nvPr/>
        </p:nvSpPr>
        <p:spPr>
          <a:xfrm>
            <a:off x="11501640" y="383040"/>
            <a:ext cx="200160" cy="197280"/>
          </a:xfrm>
          <a:custGeom>
            <a:avLst/>
            <a:gdLst/>
            <a:ahLst/>
            <a:rect l="l" t="t" r="r" b="b"/>
            <a:pathLst>
              <a:path w="337167" h="33179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도형 12"/>
          <p:cNvSpPr/>
          <p:nvPr/>
        </p:nvSpPr>
        <p:spPr>
          <a:xfrm>
            <a:off x="637200" y="973080"/>
            <a:ext cx="5289840" cy="56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D2Coding"/>
                <a:ea typeface="D2Coding"/>
              </a:rPr>
              <a:t>프로젝트 최종 결과</a:t>
            </a:r>
            <a:endParaRPr b="0" lang="en-US" sz="2400" spc="-1" strike="noStrike">
              <a:latin typeface="Noto Sans CJK KR"/>
            </a:endParaRPr>
          </a:p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추출된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30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개의 토픽들 중에서 주제에 맞지 않는 단어들이 포함된 것을 볼 수 있음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2. 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또한 분석한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Youtube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텍스트 데이터들은 언어 처리 모델에 포함되지 않은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단어들이 있기에 설명하기 부족한 단어들이 존재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3. c-TF-IDF score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그래프를 보면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Rank 3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이상으로 넘어갈 수록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데이터가 많아 질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수록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점수의 증가 폭이 작아지고 그로 인해서 주제가 단어의 표현을 적절하게 할 수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없는 것을 볼 수 있음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4. Topic over Time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그래프를 보면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Topic[0]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에 대한 주제 시각화가 다른 주제들에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비해 비약적으로 높은데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Topic[0]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에 대한 데이터는 유튜브의 흐름을 알 수 있는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중요한 척도로 사용될 수 있을 것 같음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5.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유튜브의 동영상은 시간에 따라 변화하고 세계의 이슈나 상황에 따라서 새로운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트렌드가 등장할 수 있는데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BERTopic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을 이용한 분석은 정적인 분석에서 그침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</p:txBody>
      </p:sp>
      <p:sp>
        <p:nvSpPr>
          <p:cNvPr id="228" name="도형 1"/>
          <p:cNvSpPr/>
          <p:nvPr/>
        </p:nvSpPr>
        <p:spPr>
          <a:xfrm>
            <a:off x="6663600" y="964800"/>
            <a:ext cx="5289840" cy="41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D2Coding"/>
                <a:ea typeface="D2Coding"/>
              </a:rPr>
              <a:t>프로젝트 추후 </a:t>
            </a:r>
            <a:r>
              <a:rPr b="0" lang="ko-KR" sz="2400" spc="-1" strike="noStrike">
                <a:solidFill>
                  <a:srgbClr val="000000"/>
                </a:solidFill>
                <a:latin typeface="D2Coding"/>
                <a:ea typeface="D2Coding"/>
              </a:rPr>
              <a:t>연구 방안 </a:t>
            </a:r>
            <a:endParaRPr b="0" lang="en-US" sz="2400" spc="-1" strike="noStrike">
              <a:latin typeface="Noto Sans CJK KR"/>
            </a:endParaRPr>
          </a:p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사용될 임베딩 모델을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유튜브 텍스트 데이터에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알맞는 임베딩 모델로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커스터마이징 작업이 필요함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동적인 분석을 위한 시계열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모델이나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감정 분석과의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통합을 고려하는 방향을 제시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워드넷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(Wordnet)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이라는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어휘목록을 이용하여 단어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별로 유의어에 대한 학습을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진행하여 주제에 맞지 않는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불순 단어를 필터링 해주는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작업을 고려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5"/>
          <p:cNvSpPr/>
          <p:nvPr/>
        </p:nvSpPr>
        <p:spPr>
          <a:xfrm>
            <a:off x="352440" y="266760"/>
            <a:ext cx="732960" cy="42840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01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94" name="직사각형 6"/>
          <p:cNvSpPr/>
          <p:nvPr/>
        </p:nvSpPr>
        <p:spPr>
          <a:xfrm>
            <a:off x="1085760" y="266760"/>
            <a:ext cx="10773720" cy="42948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목표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95" name="자유형 10"/>
          <p:cNvSpPr/>
          <p:nvPr/>
        </p:nvSpPr>
        <p:spPr>
          <a:xfrm>
            <a:off x="11501640" y="383040"/>
            <a:ext cx="199080" cy="195840"/>
          </a:xfrm>
          <a:custGeom>
            <a:avLst/>
            <a:gdLst/>
            <a:ahLst/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" name="그룹 4"/>
          <p:cNvGrpSpPr/>
          <p:nvPr/>
        </p:nvGrpSpPr>
        <p:grpSpPr>
          <a:xfrm>
            <a:off x="1705680" y="2410560"/>
            <a:ext cx="8778960" cy="1900080"/>
            <a:chOff x="1705680" y="2410560"/>
            <a:chExt cx="8778960" cy="1900080"/>
          </a:xfrm>
        </p:grpSpPr>
        <p:sp>
          <p:nvSpPr>
            <p:cNvPr id="97" name="원호 7"/>
            <p:cNvSpPr/>
            <p:nvPr/>
          </p:nvSpPr>
          <p:spPr>
            <a:xfrm>
              <a:off x="1705680" y="2410560"/>
              <a:ext cx="1900080" cy="1900080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25400">
              <a:solidFill>
                <a:srgbClr val="e25757"/>
              </a:solidFill>
              <a:tailEnd len="med" type="oval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원호 8"/>
            <p:cNvSpPr/>
            <p:nvPr/>
          </p:nvSpPr>
          <p:spPr>
            <a:xfrm>
              <a:off x="3535560" y="3559320"/>
              <a:ext cx="397080" cy="397080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e2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선 연결선 9"/>
            <p:cNvSpPr/>
            <p:nvPr/>
          </p:nvSpPr>
          <p:spPr>
            <a:xfrm>
              <a:off x="3730320" y="3558960"/>
              <a:ext cx="1118880" cy="720"/>
            </a:xfrm>
            <a:prstGeom prst="line">
              <a:avLst/>
            </a:prstGeom>
            <a:ln w="25400">
              <a:solidFill>
                <a:srgbClr val="e2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0" name="그룹 11"/>
            <p:cNvGrpSpPr/>
            <p:nvPr/>
          </p:nvGrpSpPr>
          <p:grpSpPr>
            <a:xfrm>
              <a:off x="3932280" y="3161160"/>
              <a:ext cx="1313280" cy="397080"/>
              <a:chOff x="3932280" y="3161160"/>
              <a:chExt cx="1313280" cy="397080"/>
            </a:xfrm>
          </p:grpSpPr>
          <p:sp>
            <p:nvSpPr>
              <p:cNvPr id="101" name="원호 27"/>
              <p:cNvSpPr/>
              <p:nvPr/>
            </p:nvSpPr>
            <p:spPr>
              <a:xfrm flipH="1" flipV="1">
                <a:off x="4848840" y="3160800"/>
                <a:ext cx="396360" cy="396360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25400">
                <a:solidFill>
                  <a:srgbClr val="e2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직선 연결선 28"/>
              <p:cNvSpPr/>
              <p:nvPr/>
            </p:nvSpPr>
            <p:spPr>
              <a:xfrm flipH="1" flipV="1">
                <a:off x="3932280" y="3557880"/>
                <a:ext cx="1118160" cy="360"/>
              </a:xfrm>
              <a:prstGeom prst="line">
                <a:avLst/>
              </a:prstGeom>
              <a:ln w="25400">
                <a:solidFill>
                  <a:srgbClr val="e257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3" name="원호 12"/>
            <p:cNvSpPr/>
            <p:nvPr/>
          </p:nvSpPr>
          <p:spPr>
            <a:xfrm>
              <a:off x="5245560" y="2410560"/>
              <a:ext cx="1900080" cy="1900080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25400">
              <a:solidFill>
                <a:srgbClr val="e2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원호 13"/>
            <p:cNvSpPr/>
            <p:nvPr/>
          </p:nvSpPr>
          <p:spPr>
            <a:xfrm>
              <a:off x="5245560" y="2410560"/>
              <a:ext cx="1900080" cy="1900080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25400">
              <a:solidFill>
                <a:srgbClr val="e25757"/>
              </a:solidFill>
              <a:tailEnd len="med" type="oval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원호 20"/>
            <p:cNvSpPr/>
            <p:nvPr/>
          </p:nvSpPr>
          <p:spPr>
            <a:xfrm>
              <a:off x="7075800" y="3559320"/>
              <a:ext cx="397080" cy="397080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e2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선 연결선 21"/>
            <p:cNvSpPr/>
            <p:nvPr/>
          </p:nvSpPr>
          <p:spPr>
            <a:xfrm>
              <a:off x="7270560" y="3558960"/>
              <a:ext cx="1118880" cy="720"/>
            </a:xfrm>
            <a:prstGeom prst="line">
              <a:avLst/>
            </a:prstGeom>
            <a:ln w="25400">
              <a:solidFill>
                <a:srgbClr val="e2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7" name="그룹 22"/>
            <p:cNvGrpSpPr/>
            <p:nvPr/>
          </p:nvGrpSpPr>
          <p:grpSpPr>
            <a:xfrm>
              <a:off x="7270560" y="2410560"/>
              <a:ext cx="3214080" cy="1900080"/>
              <a:chOff x="7270560" y="2410560"/>
              <a:chExt cx="3214080" cy="1900080"/>
            </a:xfrm>
          </p:grpSpPr>
          <p:grpSp>
            <p:nvGrpSpPr>
              <p:cNvPr id="108" name="그룹 23"/>
              <p:cNvGrpSpPr/>
              <p:nvPr/>
            </p:nvGrpSpPr>
            <p:grpSpPr>
              <a:xfrm>
                <a:off x="7270560" y="3161160"/>
                <a:ext cx="1313280" cy="397080"/>
                <a:chOff x="7270560" y="3161160"/>
                <a:chExt cx="1313280" cy="397080"/>
              </a:xfrm>
            </p:grpSpPr>
            <p:sp>
              <p:nvSpPr>
                <p:cNvPr id="109" name="원호 25"/>
                <p:cNvSpPr/>
                <p:nvPr/>
              </p:nvSpPr>
              <p:spPr>
                <a:xfrm flipH="1" flipV="1">
                  <a:off x="8187120" y="3160800"/>
                  <a:ext cx="396360" cy="396360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25400">
                  <a:solidFill>
                    <a:srgbClr val="e257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선 연결선 26"/>
                <p:cNvSpPr/>
                <p:nvPr/>
              </p:nvSpPr>
              <p:spPr>
                <a:xfrm flipH="1" flipV="1">
                  <a:off x="7270560" y="3557880"/>
                  <a:ext cx="1118160" cy="360"/>
                </a:xfrm>
                <a:prstGeom prst="line">
                  <a:avLst/>
                </a:prstGeom>
                <a:ln w="25400">
                  <a:solidFill>
                    <a:srgbClr val="e257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1" name="원호 24"/>
              <p:cNvSpPr/>
              <p:nvPr/>
            </p:nvSpPr>
            <p:spPr>
              <a:xfrm>
                <a:off x="8584560" y="2410560"/>
                <a:ext cx="1900080" cy="1900080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25400">
                <a:solidFill>
                  <a:srgbClr val="e257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12" name="직사각형 29"/>
          <p:cNvSpPr/>
          <p:nvPr/>
        </p:nvSpPr>
        <p:spPr>
          <a:xfrm>
            <a:off x="1326600" y="4516200"/>
            <a:ext cx="262404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404040"/>
                </a:solidFill>
                <a:latin typeface="맑은 고딕"/>
              </a:rPr>
              <a:t>YouTube</a:t>
            </a:r>
            <a:r>
              <a:rPr b="1" lang="ko-KR" sz="1600" spc="-1" strike="noStrike">
                <a:solidFill>
                  <a:srgbClr val="404040"/>
                </a:solidFill>
                <a:latin typeface="맑은 고딕"/>
              </a:rPr>
              <a:t>의 인기 급상승 동영상의 데이터를 가져옴</a:t>
            </a:r>
            <a:endParaRPr b="0" lang="en-US" sz="16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매일 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TOP 200</a:t>
            </a: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개 이내의 데이터가 업로드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13" name="직사각형 30"/>
          <p:cNvSpPr/>
          <p:nvPr/>
        </p:nvSpPr>
        <p:spPr>
          <a:xfrm>
            <a:off x="4831200" y="4528800"/>
            <a:ext cx="262404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맑은 고딕"/>
              </a:rPr>
              <a:t>인기 동영상과 사용자의 참여 패턴을 분석</a:t>
            </a:r>
            <a:endParaRPr b="0" lang="en-US" sz="16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조회수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좋아요</a:t>
            </a:r>
            <a:r>
              <a:rPr b="0" lang="en-US" sz="1200" spc="-1" strike="noStrike">
                <a:solidFill>
                  <a:srgbClr val="404040"/>
                </a:solidFill>
                <a:latin typeface="맑은 고딕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업로드 기간 및 </a:t>
            </a:r>
            <a:endParaRPr b="0" lang="en-US" sz="1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사용자들이 좋아하는 분야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14" name="직사각형 31"/>
          <p:cNvSpPr/>
          <p:nvPr/>
        </p:nvSpPr>
        <p:spPr>
          <a:xfrm>
            <a:off x="8205480" y="4528800"/>
            <a:ext cx="262404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맑은 고딕"/>
              </a:rPr>
              <a:t>사용자의 행동과 콘텐츠 인기 사이의 관계를 발견</a:t>
            </a:r>
            <a:endParaRPr b="0" lang="en-US" sz="16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ko-KR" sz="1200" spc="-1" strike="noStrike">
                <a:solidFill>
                  <a:srgbClr val="404040"/>
                </a:solidFill>
                <a:latin typeface="맑은 고딕"/>
              </a:rPr>
              <a:t>어떤 분야의 영상이나 제목이 달린 동영상이 화제가 되는가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115" name="직사각형 32"/>
          <p:cNvSpPr/>
          <p:nvPr/>
        </p:nvSpPr>
        <p:spPr>
          <a:xfrm>
            <a:off x="5603760" y="1680120"/>
            <a:ext cx="1147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</a:rPr>
              <a:t>63</a:t>
            </a:r>
            <a:r>
              <a:rPr b="1" lang="en-US" sz="1600" spc="-1" strike="noStrike">
                <a:solidFill>
                  <a:srgbClr val="404040"/>
                </a:solidFill>
                <a:latin typeface="맑은 고딕"/>
              </a:rPr>
              <a:t>%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16" name="직사각형 33"/>
          <p:cNvSpPr/>
          <p:nvPr/>
        </p:nvSpPr>
        <p:spPr>
          <a:xfrm>
            <a:off x="2063880" y="1680120"/>
            <a:ext cx="11484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</a:rPr>
              <a:t>51</a:t>
            </a:r>
            <a:r>
              <a:rPr b="1" lang="en-US" sz="1600" spc="-1" strike="noStrike">
                <a:solidFill>
                  <a:srgbClr val="404040"/>
                </a:solidFill>
                <a:latin typeface="맑은 고딕"/>
              </a:rPr>
              <a:t>%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17" name="직사각형 34"/>
          <p:cNvSpPr/>
          <p:nvPr/>
        </p:nvSpPr>
        <p:spPr>
          <a:xfrm>
            <a:off x="8991720" y="1680120"/>
            <a:ext cx="1147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404040"/>
                </a:solidFill>
                <a:latin typeface="맑은 고딕"/>
              </a:rPr>
              <a:t>82</a:t>
            </a:r>
            <a:r>
              <a:rPr b="1" lang="en-US" sz="1600" spc="-1" strike="noStrike">
                <a:solidFill>
                  <a:srgbClr val="404040"/>
                </a:solidFill>
                <a:latin typeface="맑은 고딕"/>
              </a:rPr>
              <a:t>%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18" name="그림 17" descr=""/>
          <p:cNvPicPr/>
          <p:nvPr/>
        </p:nvPicPr>
        <p:blipFill>
          <a:blip r:embed="rId1"/>
          <a:stretch/>
        </p:blipFill>
        <p:spPr>
          <a:xfrm>
            <a:off x="1838880" y="2556000"/>
            <a:ext cx="1605600" cy="1606320"/>
          </a:xfrm>
          <a:prstGeom prst="rect">
            <a:avLst/>
          </a:prstGeom>
          <a:ln w="0">
            <a:noFill/>
          </a:ln>
        </p:spPr>
      </p:pic>
      <p:pic>
        <p:nvPicPr>
          <p:cNvPr id="119" name="그림 26" descr="C:/Users/qkrwn/AppData/Roaming/PolarisOffice/ETemp/7196_22081424/fImage93362798467.png"/>
          <p:cNvPicPr/>
          <p:nvPr/>
        </p:nvPicPr>
        <p:blipFill>
          <a:blip r:embed="rId2"/>
          <a:stretch/>
        </p:blipFill>
        <p:spPr>
          <a:xfrm>
            <a:off x="8895240" y="2687400"/>
            <a:ext cx="1254960" cy="1247400"/>
          </a:xfrm>
          <a:prstGeom prst="rect">
            <a:avLst/>
          </a:prstGeom>
          <a:ln w="0">
            <a:noFill/>
          </a:ln>
        </p:spPr>
      </p:pic>
      <p:pic>
        <p:nvPicPr>
          <p:cNvPr id="120" name="그림 27" descr="C:/Users/qkrwn/AppData/Roaming/PolarisOffice/ETemp/7196_22081424/fImage225162806334.png"/>
          <p:cNvPicPr/>
          <p:nvPr/>
        </p:nvPicPr>
        <p:blipFill>
          <a:blip r:embed="rId3"/>
          <a:stretch/>
        </p:blipFill>
        <p:spPr>
          <a:xfrm>
            <a:off x="5280120" y="2456640"/>
            <a:ext cx="1740240" cy="17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 0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22" name="Rect 0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작업 데이터 및 환경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23" name="Rect 0"/>
          <p:cNvSpPr/>
          <p:nvPr/>
        </p:nvSpPr>
        <p:spPr>
          <a:xfrm>
            <a:off x="11501640" y="383040"/>
            <a:ext cx="200160" cy="197280"/>
          </a:xfrm>
          <a:custGeom>
            <a:avLst/>
            <a:gdLst/>
            <a:ahLst/>
            <a:rect l="l" t="t" r="r" b="b"/>
            <a:pathLst>
              <a:path w="337167" h="331790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그림 1" descr="C:/Users/qkrwn/AppData/Roaming/PolarisOffice/ETemp/7196_22081424/fImage5708317041.png"/>
          <p:cNvPicPr/>
          <p:nvPr/>
        </p:nvPicPr>
        <p:blipFill>
          <a:blip r:embed="rId1"/>
          <a:srcRect l="0" t="0" r="3768" b="0"/>
          <a:stretch/>
        </p:blipFill>
        <p:spPr>
          <a:xfrm>
            <a:off x="779040" y="1779840"/>
            <a:ext cx="7180920" cy="4566600"/>
          </a:xfrm>
          <a:prstGeom prst="rect">
            <a:avLst/>
          </a:prstGeom>
          <a:ln w="0">
            <a:noFill/>
          </a:ln>
        </p:spPr>
      </p:pic>
      <p:sp>
        <p:nvSpPr>
          <p:cNvPr id="125" name="도형 2"/>
          <p:cNvSpPr/>
          <p:nvPr/>
        </p:nvSpPr>
        <p:spPr>
          <a:xfrm>
            <a:off x="6050880" y="3069720"/>
            <a:ext cx="1297080" cy="3299040"/>
          </a:xfrm>
          <a:prstGeom prst="frame">
            <a:avLst>
              <a:gd name="adj1" fmla="val 4898"/>
            </a:avLst>
          </a:prstGeom>
          <a:solidFill>
            <a:srgbClr val="e25757"/>
          </a:solidFill>
          <a:ln>
            <a:solidFill>
              <a:srgbClr val="ffffff">
                <a:alpha val="10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도형 5"/>
          <p:cNvSpPr/>
          <p:nvPr/>
        </p:nvSpPr>
        <p:spPr>
          <a:xfrm rot="20280000">
            <a:off x="7425000" y="3625200"/>
            <a:ext cx="2138400" cy="2448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그림 8" descr="C:/Users/qkrwn/AppData/Roaming/PolarisOffice/ETemp/7196_22081424/fImage164921738467.png"/>
          <p:cNvPicPr/>
          <p:nvPr/>
        </p:nvPicPr>
        <p:blipFill>
          <a:blip r:embed="rId2"/>
          <a:stretch/>
        </p:blipFill>
        <p:spPr>
          <a:xfrm>
            <a:off x="9582120" y="1628640"/>
            <a:ext cx="1620000" cy="4982400"/>
          </a:xfrm>
          <a:prstGeom prst="rect">
            <a:avLst/>
          </a:prstGeom>
          <a:ln w="0">
            <a:noFill/>
          </a:ln>
        </p:spPr>
      </p:pic>
      <p:sp>
        <p:nvSpPr>
          <p:cNvPr id="128" name="텍스트 상자 1"/>
          <p:cNvSpPr/>
          <p:nvPr/>
        </p:nvSpPr>
        <p:spPr>
          <a:xfrm>
            <a:off x="775800" y="1077480"/>
            <a:ext cx="7206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2020. 08. 12 ~ 2023. 2. 28 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기간의 데이터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도형 3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작업 데이터 및 환경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30" name="도형 4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31" name="도형 5"/>
          <p:cNvSpPr/>
          <p:nvPr/>
        </p:nvSpPr>
        <p:spPr>
          <a:xfrm>
            <a:off x="345960" y="1029960"/>
            <a:ext cx="6088680" cy="48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&lt;class 'pandas.core.frame.DataFrame'&gt; RangeIndex: 188554 entries, 0 to 188553 Data columns (total 16 columns): # Column Non-Null Count Dtype --- ------ -------------- -----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0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video_id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title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publishedAt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 channelId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4 channelTitle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5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categoryId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6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trending_date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7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tags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8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view_count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</p:txBody>
      </p:sp>
      <p:sp>
        <p:nvSpPr>
          <p:cNvPr id="132" name="도형 6"/>
          <p:cNvSpPr/>
          <p:nvPr/>
        </p:nvSpPr>
        <p:spPr>
          <a:xfrm>
            <a:off x="3188880" y="2391480"/>
            <a:ext cx="3271680" cy="44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9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likes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10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dislikes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11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comment_count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12 thumbnail_link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13 comments_disabled 188554 non-null bool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14 ratings_disabled 188554 non-null bool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15 description 184549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dtypes: bool(2), int64(5), object(9) memory usage: 20.5+ MB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33" name="도형 8"/>
          <p:cNvSpPr/>
          <p:nvPr/>
        </p:nvSpPr>
        <p:spPr>
          <a:xfrm>
            <a:off x="6571440" y="3625200"/>
            <a:ext cx="154332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도형 9"/>
          <p:cNvSpPr/>
          <p:nvPr/>
        </p:nvSpPr>
        <p:spPr>
          <a:xfrm>
            <a:off x="8296200" y="1611000"/>
            <a:ext cx="3610800" cy="45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아래의 데이터들로 분석을 진행함</a:t>
            </a:r>
            <a:endParaRPr b="0" lang="en-US" sz="160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0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video_id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title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publishedAt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5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categoryId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6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trending_date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7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tags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object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8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view_count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9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likes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10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dislikes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11 </a:t>
            </a:r>
            <a:r>
              <a:rPr b="1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comment_count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 188554 non-null int64 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Noto Sans CJK KR"/>
            </a:endParaRPr>
          </a:p>
        </p:txBody>
      </p:sp>
      <p:sp>
        <p:nvSpPr>
          <p:cNvPr id="135" name="도형 85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 0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작업 데이터 및 환경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37" name="Rect 0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02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138" name="텍스트 상자 11"/>
          <p:cNvSpPr/>
          <p:nvPr/>
        </p:nvSpPr>
        <p:spPr>
          <a:xfrm>
            <a:off x="1560240" y="1157040"/>
            <a:ext cx="9079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형태소 분석에 사용한 클래스 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: Okt, Mecab 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사용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실행시간 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&amp; </a:t>
            </a:r>
            <a:r>
              <a:rPr b="0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로딩시간</a:t>
            </a:r>
            <a:r>
              <a:rPr b="0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) 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39" name="그림 12" descr="C:/Users/qkrwn/AppData/Roaming/PolarisOffice/ETemp/7196_22081424/fImage4029428141.png"/>
          <p:cNvPicPr/>
          <p:nvPr/>
        </p:nvPicPr>
        <p:blipFill>
          <a:blip r:embed="rId1"/>
          <a:stretch/>
        </p:blipFill>
        <p:spPr>
          <a:xfrm>
            <a:off x="384120" y="1763280"/>
            <a:ext cx="6076440" cy="4362840"/>
          </a:xfrm>
          <a:prstGeom prst="rect">
            <a:avLst/>
          </a:prstGeom>
          <a:ln w="0">
            <a:noFill/>
          </a:ln>
        </p:spPr>
      </p:pic>
      <p:sp>
        <p:nvSpPr>
          <p:cNvPr id="140" name="도형 13"/>
          <p:cNvSpPr/>
          <p:nvPr/>
        </p:nvSpPr>
        <p:spPr>
          <a:xfrm>
            <a:off x="6971040" y="1825560"/>
            <a:ext cx="417600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1. </a:t>
            </a:r>
            <a:r>
              <a:rPr b="0" lang="ko-KR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로딩 시간 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</a:t>
            </a:r>
            <a:r>
              <a:rPr b="0" lang="ko-KR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사전 로딩을 포함하여 클래스를 로딩하는 시간</a:t>
            </a:r>
            <a:endParaRPr b="0" lang="en-US" sz="128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courier new"/>
                <a:ea typeface="PT Sans"/>
              </a:rPr>
              <a:t>o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2"/>
              </a:rPr>
              <a:t>Kkma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5.6988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courier new"/>
                <a:ea typeface="PT Sans"/>
              </a:rPr>
              <a:t>o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3"/>
              </a:rPr>
              <a:t>Komoran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5.4866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courier new"/>
                <a:ea typeface="PT Sans"/>
              </a:rPr>
              <a:t>o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4"/>
              </a:rPr>
              <a:t>Hannanum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0.6591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courier new"/>
                <a:ea typeface="PT Sans"/>
              </a:rPr>
              <a:t>o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5"/>
              </a:rPr>
              <a:t>Okt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(previous Twitter): 1.4870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courier new"/>
                <a:ea typeface="PT Sans"/>
              </a:rPr>
              <a:t>o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6"/>
              </a:rPr>
              <a:t>Mecab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0.0007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</p:txBody>
      </p:sp>
      <p:sp>
        <p:nvSpPr>
          <p:cNvPr id="141" name="도형 14"/>
          <p:cNvSpPr/>
          <p:nvPr/>
        </p:nvSpPr>
        <p:spPr>
          <a:xfrm>
            <a:off x="6964200" y="4059720"/>
            <a:ext cx="444456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2. </a:t>
            </a:r>
            <a:r>
              <a:rPr b="0" lang="ko-KR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실행 시간 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10</a:t>
            </a:r>
            <a:r>
              <a:rPr b="0" lang="ko-KR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만 문자의 문서를 대상으로 각 클래스의 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pos </a:t>
            </a:r>
            <a:r>
              <a:rPr b="0" lang="ko-KR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메소드를 실행하는데 소요되는 시간</a:t>
            </a:r>
            <a:endParaRPr b="0" lang="en-US" sz="128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Wingdings"/>
                <a:ea typeface="PT Sans"/>
              </a:rPr>
              <a:t>•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7"/>
              </a:rPr>
              <a:t>Kkma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35.7163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Wingdings"/>
                <a:ea typeface="PT Sans"/>
              </a:rPr>
              <a:t>•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8"/>
              </a:rPr>
              <a:t>Komoran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25.6008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Wingdings"/>
                <a:ea typeface="PT Sans"/>
              </a:rPr>
              <a:t>•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9"/>
              </a:rPr>
              <a:t>Hannanum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8.8251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Wingdings"/>
                <a:ea typeface="PT Sans"/>
              </a:rPr>
              <a:t>•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10"/>
              </a:rPr>
              <a:t>Okt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(previous Twitter): 2.4714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  <a:p>
            <a:pPr marL="285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80" spc="-1" strike="noStrike">
                <a:solidFill>
                  <a:srgbClr val="3e4349"/>
                </a:solidFill>
                <a:latin typeface="Wingdings"/>
                <a:ea typeface="PT Sans"/>
              </a:rPr>
              <a:t>•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  </a:t>
            </a:r>
            <a:r>
              <a:rPr b="1" lang="en-US" sz="1280" spc="-1" strike="noStrike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Helvetica Neue"/>
                <a:ea typeface="PT Sans"/>
                <a:hlinkClick r:id="rId11"/>
              </a:rPr>
              <a:t>Mecab</a:t>
            </a:r>
            <a:r>
              <a:rPr b="0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: 0.2838 </a:t>
            </a:r>
            <a:r>
              <a:rPr b="0" i="1" lang="en-US" sz="1280" spc="-1" strike="noStrike">
                <a:solidFill>
                  <a:srgbClr val="3e4349"/>
                </a:solidFill>
                <a:latin typeface="Helvetica Neue"/>
                <a:ea typeface="PT Sans"/>
              </a:rPr>
              <a:t>secs</a:t>
            </a:r>
            <a:endParaRPr b="0" lang="en-US" sz="1280" spc="-1" strike="noStrike">
              <a:latin typeface="Noto Sans CJK KR"/>
            </a:endParaRPr>
          </a:p>
        </p:txBody>
      </p:sp>
      <p:sp>
        <p:nvSpPr>
          <p:cNvPr id="142" name="도형 86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도형 19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중간 진행 과정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44" name="도형 20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45" name="그림 25" descr="C:/Users/qkrwn/AppData/Roaming/PolarisOffice/ETemp/7196_22081424/fImage164921738467.png"/>
          <p:cNvPicPr/>
          <p:nvPr/>
        </p:nvPicPr>
        <p:blipFill>
          <a:blip r:embed="rId1"/>
          <a:stretch/>
        </p:blipFill>
        <p:spPr>
          <a:xfrm>
            <a:off x="351000" y="1216800"/>
            <a:ext cx="1620000" cy="4982400"/>
          </a:xfrm>
          <a:prstGeom prst="rect">
            <a:avLst/>
          </a:prstGeom>
          <a:ln w="0">
            <a:noFill/>
          </a:ln>
        </p:spPr>
      </p:pic>
      <p:sp>
        <p:nvSpPr>
          <p:cNvPr id="146" name="도형 26"/>
          <p:cNvSpPr/>
          <p:nvPr/>
        </p:nvSpPr>
        <p:spPr>
          <a:xfrm rot="19740000">
            <a:off x="2079360" y="2319120"/>
            <a:ext cx="1362960" cy="2250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그림 27" descr="C:/Users/qkrwn/AppData/Roaming/PolarisOffice/ETemp/7196_22081424/fImage114531198467.png"/>
          <p:cNvPicPr/>
          <p:nvPr/>
        </p:nvPicPr>
        <p:blipFill>
          <a:blip r:embed="rId2"/>
          <a:stretch/>
        </p:blipFill>
        <p:spPr>
          <a:xfrm>
            <a:off x="3605040" y="1349280"/>
            <a:ext cx="1458720" cy="1274040"/>
          </a:xfrm>
          <a:prstGeom prst="rect">
            <a:avLst/>
          </a:prstGeom>
          <a:ln w="0">
            <a:noFill/>
          </a:ln>
        </p:spPr>
      </p:pic>
      <p:sp>
        <p:nvSpPr>
          <p:cNvPr id="148" name="텍스트 상자 28"/>
          <p:cNvSpPr/>
          <p:nvPr/>
        </p:nvSpPr>
        <p:spPr>
          <a:xfrm>
            <a:off x="3372120" y="972720"/>
            <a:ext cx="1955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decomposition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49" name="도형 29"/>
          <p:cNvSpPr/>
          <p:nvPr/>
        </p:nvSpPr>
        <p:spPr>
          <a:xfrm rot="5400000">
            <a:off x="4008240" y="2988720"/>
            <a:ext cx="63324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그림 31" descr="C:/Users/qkrwn/AppData/Roaming/PolarisOffice/ETemp/7196_22081424/fImage70513118467.png"/>
          <p:cNvPicPr/>
          <p:nvPr/>
        </p:nvPicPr>
        <p:blipFill>
          <a:blip r:embed="rId3"/>
          <a:stretch/>
        </p:blipFill>
        <p:spPr>
          <a:xfrm>
            <a:off x="2689920" y="3532680"/>
            <a:ext cx="2832840" cy="3208320"/>
          </a:xfrm>
          <a:prstGeom prst="rect">
            <a:avLst/>
          </a:prstGeom>
          <a:ln w="0">
            <a:noFill/>
          </a:ln>
        </p:spPr>
      </p:pic>
      <p:sp>
        <p:nvSpPr>
          <p:cNvPr id="151" name="도형 33"/>
          <p:cNvSpPr/>
          <p:nvPr/>
        </p:nvSpPr>
        <p:spPr>
          <a:xfrm rot="19140000">
            <a:off x="5703120" y="3006720"/>
            <a:ext cx="136188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텍스트 상자 34"/>
          <p:cNvSpPr/>
          <p:nvPr/>
        </p:nvSpPr>
        <p:spPr>
          <a:xfrm rot="19140000">
            <a:off x="5417280" y="2682720"/>
            <a:ext cx="15084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Count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53" name="그림 35" descr="C:/Users/qkrwn/AppData/Roaming/PolarisOffice/ETemp/7196_22081424/fImage138163156334.png"/>
          <p:cNvPicPr/>
          <p:nvPr/>
        </p:nvPicPr>
        <p:blipFill>
          <a:blip r:embed="rId4"/>
          <a:stretch/>
        </p:blipFill>
        <p:spPr>
          <a:xfrm>
            <a:off x="7294320" y="970920"/>
            <a:ext cx="3539880" cy="3182400"/>
          </a:xfrm>
          <a:prstGeom prst="rect">
            <a:avLst/>
          </a:prstGeom>
          <a:ln w="0">
            <a:noFill/>
          </a:ln>
        </p:spPr>
      </p:pic>
      <p:sp>
        <p:nvSpPr>
          <p:cNvPr id="154" name="도형 36"/>
          <p:cNvSpPr/>
          <p:nvPr/>
        </p:nvSpPr>
        <p:spPr>
          <a:xfrm rot="5400000">
            <a:off x="8389800" y="4609800"/>
            <a:ext cx="78588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텍스트 상자 37"/>
          <p:cNvSpPr/>
          <p:nvPr/>
        </p:nvSpPr>
        <p:spPr>
          <a:xfrm>
            <a:off x="6655320" y="4474080"/>
            <a:ext cx="194904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Most frequent(3)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56" name="그림 38" descr="C:/Users/qkrwn/AppData/Roaming/PolarisOffice/ETemp/7196_22081424/fImage52103186500.png"/>
          <p:cNvPicPr/>
          <p:nvPr/>
        </p:nvPicPr>
        <p:blipFill>
          <a:blip r:embed="rId5"/>
          <a:stretch/>
        </p:blipFill>
        <p:spPr>
          <a:xfrm>
            <a:off x="6976080" y="5325840"/>
            <a:ext cx="3568320" cy="1135800"/>
          </a:xfrm>
          <a:prstGeom prst="rect">
            <a:avLst/>
          </a:prstGeom>
          <a:ln w="0">
            <a:noFill/>
          </a:ln>
        </p:spPr>
      </p:pic>
      <p:sp>
        <p:nvSpPr>
          <p:cNvPr id="157" name="도형 87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도형 21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중간 진행 과정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59" name="도형 22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03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60" name="그림 42" descr="C:/Users/qkrwn/AppData/Roaming/PolarisOffice/ETemp/7196_22081424/fImage664423249169.jpeg"/>
          <p:cNvPicPr/>
          <p:nvPr/>
        </p:nvPicPr>
        <p:blipFill>
          <a:blip r:embed="rId1"/>
          <a:srcRect l="18198" t="13900" r="22876" b="19497"/>
          <a:stretch/>
        </p:blipFill>
        <p:spPr>
          <a:xfrm>
            <a:off x="1059120" y="370332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1" name="그림 43" descr="C:/Users/qkrwn/AppData/Roaming/PolarisOffice/ETemp/7196_22081424/fImage52103255724.png"/>
          <p:cNvPicPr/>
          <p:nvPr/>
        </p:nvPicPr>
        <p:blipFill>
          <a:blip r:embed="rId2"/>
          <a:stretch/>
        </p:blipFill>
        <p:spPr>
          <a:xfrm>
            <a:off x="760680" y="1059120"/>
            <a:ext cx="3568320" cy="1135800"/>
          </a:xfrm>
          <a:prstGeom prst="rect">
            <a:avLst/>
          </a:prstGeom>
          <a:ln w="0">
            <a:noFill/>
          </a:ln>
        </p:spPr>
      </p:pic>
      <p:sp>
        <p:nvSpPr>
          <p:cNvPr id="162" name="텍스트 상자 44"/>
          <p:cNvSpPr/>
          <p:nvPr/>
        </p:nvSpPr>
        <p:spPr>
          <a:xfrm>
            <a:off x="786600" y="2198880"/>
            <a:ext cx="35409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약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18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만개에 가까운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list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63" name="도형 45"/>
          <p:cNvSpPr/>
          <p:nvPr/>
        </p:nvSpPr>
        <p:spPr>
          <a:xfrm rot="5400000">
            <a:off x="2147760" y="3020400"/>
            <a:ext cx="78588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그림 46" descr="C:/Users/qkrwn/AppData/Roaming/PolarisOffice/ETemp/7196_22081424/fImage664423281478.jpeg"/>
          <p:cNvPicPr/>
          <p:nvPr/>
        </p:nvPicPr>
        <p:blipFill>
          <a:blip r:embed="rId3"/>
          <a:srcRect l="18198" t="13900" r="22876" b="19497"/>
          <a:stretch/>
        </p:blipFill>
        <p:spPr>
          <a:xfrm>
            <a:off x="1323360" y="387972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5" name="그림 47" descr="C:/Users/qkrwn/AppData/Roaming/PolarisOffice/ETemp/7196_22081424/fImage664423299358.jpeg"/>
          <p:cNvPicPr/>
          <p:nvPr/>
        </p:nvPicPr>
        <p:blipFill>
          <a:blip r:embed="rId4"/>
          <a:srcRect l="18198" t="13900" r="22876" b="19497"/>
          <a:stretch/>
        </p:blipFill>
        <p:spPr>
          <a:xfrm>
            <a:off x="1543680" y="408312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6" name="그림 48" descr="C:/Users/qkrwn/AppData/Roaming/PolarisOffice/ETemp/7196_22081424/fImage664423306962.jpeg"/>
          <p:cNvPicPr/>
          <p:nvPr/>
        </p:nvPicPr>
        <p:blipFill>
          <a:blip r:embed="rId5"/>
          <a:srcRect l="18198" t="13900" r="22876" b="19497"/>
          <a:stretch/>
        </p:blipFill>
        <p:spPr>
          <a:xfrm>
            <a:off x="1814760" y="435348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7" name="그림 49" descr="C:/Users/qkrwn/AppData/Roaming/PolarisOffice/ETemp/7196_22081424/fImage664423314464.jpeg"/>
          <p:cNvPicPr/>
          <p:nvPr/>
        </p:nvPicPr>
        <p:blipFill>
          <a:blip r:embed="rId6"/>
          <a:srcRect l="18198" t="13900" r="22876" b="19497"/>
          <a:stretch/>
        </p:blipFill>
        <p:spPr>
          <a:xfrm>
            <a:off x="1998360" y="370728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8" name="그림 50" descr="C:/Users/qkrwn/AppData/Roaming/PolarisOffice/ETemp/7196_22081424/fImage664423325705.jpeg"/>
          <p:cNvPicPr/>
          <p:nvPr/>
        </p:nvPicPr>
        <p:blipFill>
          <a:blip r:embed="rId7"/>
          <a:srcRect l="18198" t="13900" r="22876" b="19497"/>
          <a:stretch/>
        </p:blipFill>
        <p:spPr>
          <a:xfrm>
            <a:off x="2234520" y="388188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69" name="그림 51" descr="C:/Users/qkrwn/AppData/Roaming/PolarisOffice/ETemp/7196_22081424/fImage664423338145.jpeg"/>
          <p:cNvPicPr/>
          <p:nvPr/>
        </p:nvPicPr>
        <p:blipFill>
          <a:blip r:embed="rId8"/>
          <a:srcRect l="18198" t="13900" r="22876" b="19497"/>
          <a:stretch/>
        </p:blipFill>
        <p:spPr>
          <a:xfrm>
            <a:off x="2356560" y="4091400"/>
            <a:ext cx="1585800" cy="1512720"/>
          </a:xfrm>
          <a:prstGeom prst="rect">
            <a:avLst/>
          </a:prstGeom>
          <a:ln w="0">
            <a:noFill/>
          </a:ln>
        </p:spPr>
      </p:pic>
      <p:pic>
        <p:nvPicPr>
          <p:cNvPr id="170" name="그림 52" descr="C:/Users/qkrwn/AppData/Roaming/PolarisOffice/ETemp/7196_22081424/fImage664423343281.jpeg"/>
          <p:cNvPicPr/>
          <p:nvPr/>
        </p:nvPicPr>
        <p:blipFill>
          <a:blip r:embed="rId9"/>
          <a:srcRect l="18198" t="13900" r="22876" b="19497"/>
          <a:stretch/>
        </p:blipFill>
        <p:spPr>
          <a:xfrm>
            <a:off x="2496960" y="4353480"/>
            <a:ext cx="1585800" cy="1512720"/>
          </a:xfrm>
          <a:prstGeom prst="rect">
            <a:avLst/>
          </a:prstGeom>
          <a:ln w="0">
            <a:noFill/>
          </a:ln>
        </p:spPr>
      </p:pic>
      <p:sp>
        <p:nvSpPr>
          <p:cNvPr id="171" name="텍스트 상자 53"/>
          <p:cNvSpPr/>
          <p:nvPr/>
        </p:nvSpPr>
        <p:spPr>
          <a:xfrm>
            <a:off x="718920" y="5995080"/>
            <a:ext cx="354096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개월에 해당하는 크기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나눠서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txt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파일로 저장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72" name="도형 54"/>
          <p:cNvSpPr/>
          <p:nvPr/>
        </p:nvSpPr>
        <p:spPr>
          <a:xfrm rot="19320000">
            <a:off x="4356000" y="3090960"/>
            <a:ext cx="128556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그림 55" descr="C:/Users/qkrwn/AppData/Roaming/PolarisOffice/ETemp/7196_22081424/fImage627983386827.jpeg"/>
          <p:cNvPicPr/>
          <p:nvPr/>
        </p:nvPicPr>
        <p:blipFill>
          <a:blip r:embed="rId10"/>
          <a:srcRect l="2218" t="5976" r="2195" b="8205"/>
          <a:stretch/>
        </p:blipFill>
        <p:spPr>
          <a:xfrm>
            <a:off x="5988600" y="3336120"/>
            <a:ext cx="5280480" cy="2763000"/>
          </a:xfrm>
          <a:prstGeom prst="rect">
            <a:avLst/>
          </a:prstGeom>
          <a:ln w="0">
            <a:noFill/>
          </a:ln>
        </p:spPr>
      </p:pic>
      <p:pic>
        <p:nvPicPr>
          <p:cNvPr id="174" name="그림 56" descr="C:/Users/qkrwn/AppData/Roaming/PolarisOffice/ETemp/7196_22081424/fImage664423399961.jpeg"/>
          <p:cNvPicPr/>
          <p:nvPr/>
        </p:nvPicPr>
        <p:blipFill>
          <a:blip r:embed="rId11"/>
          <a:srcRect l="18198" t="13900" r="22876" b="19497"/>
          <a:stretch/>
        </p:blipFill>
        <p:spPr>
          <a:xfrm>
            <a:off x="6040080" y="1172880"/>
            <a:ext cx="1329840" cy="1503360"/>
          </a:xfrm>
          <a:prstGeom prst="rect">
            <a:avLst/>
          </a:prstGeom>
          <a:ln w="0">
            <a:noFill/>
          </a:ln>
        </p:spPr>
      </p:pic>
      <p:sp>
        <p:nvSpPr>
          <p:cNvPr id="175" name="도형 57"/>
          <p:cNvSpPr/>
          <p:nvPr/>
        </p:nvSpPr>
        <p:spPr>
          <a:xfrm>
            <a:off x="7646040" y="1396440"/>
            <a:ext cx="327168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1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개의 텍스트 파일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(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약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3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개월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)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에서 최다 빈도 분석을 통하여 가장 많이 언급된 단어 </a:t>
            </a:r>
            <a:r>
              <a:rPr b="0" lang="en-US" sz="1400" spc="-1" strike="noStrike">
                <a:solidFill>
                  <a:srgbClr val="404040"/>
                </a:solidFill>
                <a:latin typeface="맑은 고딕"/>
              </a:rPr>
              <a:t>50</a:t>
            </a:r>
            <a:r>
              <a:rPr b="0" lang="ko-KR" sz="1400" spc="-1" strike="noStrike">
                <a:solidFill>
                  <a:srgbClr val="404040"/>
                </a:solidFill>
                <a:latin typeface="맑은 고딕"/>
              </a:rPr>
              <a:t>개를 추출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76" name="도형 58"/>
          <p:cNvSpPr/>
          <p:nvPr/>
        </p:nvSpPr>
        <p:spPr>
          <a:xfrm rot="5400000">
            <a:off x="8236080" y="2730240"/>
            <a:ext cx="725400" cy="2455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텍스트 상자 59"/>
          <p:cNvSpPr/>
          <p:nvPr/>
        </p:nvSpPr>
        <p:spPr>
          <a:xfrm>
            <a:off x="6934680" y="6134760"/>
            <a:ext cx="35409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WordCloud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시각화 작업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78" name="도형 88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도형 23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중간 진행 결과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0" name="도형 24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04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81" name="그림 60" descr="C:/Users/qkrwn/AppData/Roaming/PolarisOffice/ETemp/7196_22081424/fImage32586343491.jpeg"/>
          <p:cNvPicPr/>
          <p:nvPr/>
        </p:nvPicPr>
        <p:blipFill>
          <a:blip r:embed="rId1"/>
          <a:srcRect l="0" t="19657" r="0" b="17952"/>
          <a:stretch/>
        </p:blipFill>
        <p:spPr>
          <a:xfrm>
            <a:off x="507960" y="945360"/>
            <a:ext cx="2880000" cy="2210040"/>
          </a:xfrm>
          <a:prstGeom prst="rect">
            <a:avLst/>
          </a:prstGeom>
          <a:ln w="0">
            <a:noFill/>
          </a:ln>
        </p:spPr>
      </p:pic>
      <p:pic>
        <p:nvPicPr>
          <p:cNvPr id="182" name="그림 61" descr="C:/Users/qkrwn/AppData/Roaming/PolarisOffice/ETemp/7196_22081424/fImage349073442995.jpeg"/>
          <p:cNvPicPr/>
          <p:nvPr/>
        </p:nvPicPr>
        <p:blipFill>
          <a:blip r:embed="rId2"/>
          <a:srcRect l="0" t="17871" r="0" b="18484"/>
          <a:stretch/>
        </p:blipFill>
        <p:spPr>
          <a:xfrm>
            <a:off x="4699800" y="946080"/>
            <a:ext cx="2880000" cy="2226600"/>
          </a:xfrm>
          <a:prstGeom prst="rect">
            <a:avLst/>
          </a:prstGeom>
          <a:ln w="0">
            <a:noFill/>
          </a:ln>
        </p:spPr>
      </p:pic>
      <p:pic>
        <p:nvPicPr>
          <p:cNvPr id="183" name="그림 62" descr="C:/Users/qkrwn/AppData/Roaming/PolarisOffice/ETemp/7196_22081424/fImage333443451942.jpeg"/>
          <p:cNvPicPr/>
          <p:nvPr/>
        </p:nvPicPr>
        <p:blipFill>
          <a:blip r:embed="rId3"/>
          <a:srcRect l="1720" t="18425" r="2554" b="18122"/>
          <a:stretch/>
        </p:blipFill>
        <p:spPr>
          <a:xfrm>
            <a:off x="8688600" y="989280"/>
            <a:ext cx="2901600" cy="2160720"/>
          </a:xfrm>
          <a:prstGeom prst="rect">
            <a:avLst/>
          </a:prstGeom>
          <a:ln w="0">
            <a:noFill/>
          </a:ln>
        </p:spPr>
      </p:pic>
      <p:pic>
        <p:nvPicPr>
          <p:cNvPr id="184" name="그림 63" descr="C:/Users/qkrwn/AppData/Roaming/PolarisOffice/ETemp/7196_22081424/fImage351813464827.jpeg"/>
          <p:cNvPicPr/>
          <p:nvPr/>
        </p:nvPicPr>
        <p:blipFill>
          <a:blip r:embed="rId4"/>
          <a:srcRect l="0" t="18735" r="0" b="18476"/>
          <a:stretch/>
        </p:blipFill>
        <p:spPr>
          <a:xfrm>
            <a:off x="4681080" y="4008600"/>
            <a:ext cx="2880000" cy="2160720"/>
          </a:xfrm>
          <a:prstGeom prst="rect">
            <a:avLst/>
          </a:prstGeom>
          <a:ln w="0">
            <a:noFill/>
          </a:ln>
        </p:spPr>
      </p:pic>
      <p:pic>
        <p:nvPicPr>
          <p:cNvPr id="185" name="그림 64" descr="C:/Users/qkrwn/AppData/Roaming/PolarisOffice/ETemp/7196_22081424/fImage320613475436.jpeg"/>
          <p:cNvPicPr/>
          <p:nvPr/>
        </p:nvPicPr>
        <p:blipFill>
          <a:blip r:embed="rId5"/>
          <a:srcRect l="0" t="19879" r="0" b="19842"/>
          <a:stretch/>
        </p:blipFill>
        <p:spPr>
          <a:xfrm>
            <a:off x="506160" y="4008600"/>
            <a:ext cx="2880000" cy="2160720"/>
          </a:xfrm>
          <a:prstGeom prst="rect">
            <a:avLst/>
          </a:prstGeom>
          <a:ln w="0">
            <a:noFill/>
          </a:ln>
        </p:spPr>
      </p:pic>
      <p:pic>
        <p:nvPicPr>
          <p:cNvPr id="186" name="그림 65" descr="C:/Users/qkrwn/AppData/Roaming/PolarisOffice/ETemp/7196_22081424/fImage342403482391.jpeg"/>
          <p:cNvPicPr/>
          <p:nvPr/>
        </p:nvPicPr>
        <p:blipFill>
          <a:blip r:embed="rId6"/>
          <a:srcRect l="0" t="18735" r="782" b="18476"/>
          <a:stretch/>
        </p:blipFill>
        <p:spPr>
          <a:xfrm>
            <a:off x="8712360" y="4019400"/>
            <a:ext cx="2880000" cy="2160720"/>
          </a:xfrm>
          <a:prstGeom prst="rect">
            <a:avLst/>
          </a:prstGeom>
          <a:ln w="0">
            <a:noFill/>
          </a:ln>
        </p:spPr>
      </p:pic>
      <p:sp>
        <p:nvSpPr>
          <p:cNvPr id="187" name="텍스트 상자 66"/>
          <p:cNvSpPr/>
          <p:nvPr/>
        </p:nvSpPr>
        <p:spPr>
          <a:xfrm>
            <a:off x="501120" y="3245400"/>
            <a:ext cx="113580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2020. 08 --------------------------------  2020. 12 -------------------------------  2021. 03 -------------------&gt; 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88" name="텍스트 상자 67"/>
          <p:cNvSpPr/>
          <p:nvPr/>
        </p:nvSpPr>
        <p:spPr>
          <a:xfrm>
            <a:off x="361440" y="6267960"/>
            <a:ext cx="113580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2021. 06 --------------------------------  2021. 09 -------------------------------  2021. 12 -------------------&gt; 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89" name="도형 89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3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도형 68"/>
          <p:cNvSpPr/>
          <p:nvPr/>
        </p:nvSpPr>
        <p:spPr>
          <a:xfrm>
            <a:off x="1059840" y="266760"/>
            <a:ext cx="10774440" cy="430200"/>
          </a:xfrm>
          <a:prstGeom prst="rect">
            <a:avLst/>
          </a:prstGeom>
          <a:solidFill>
            <a:schemeClr val="bg1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anchor="ctr">
            <a:noAutofit/>
          </a:bodyPr>
          <a:p>
            <a:pPr marL="181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ko-KR" sz="2000" spc="-1" strike="noStrike">
                <a:solidFill>
                  <a:srgbClr val="404040"/>
                </a:solidFill>
                <a:latin typeface="Tmon몬소리 Black"/>
                <a:ea typeface="Tmon몬소리 Black"/>
              </a:rPr>
              <a:t>프로젝트 중간 진행 결과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91" name="도형 69"/>
          <p:cNvSpPr/>
          <p:nvPr/>
        </p:nvSpPr>
        <p:spPr>
          <a:xfrm>
            <a:off x="352440" y="266760"/>
            <a:ext cx="735480" cy="430920"/>
          </a:xfrm>
          <a:prstGeom prst="rect">
            <a:avLst/>
          </a:prstGeom>
          <a:solidFill>
            <a:srgbClr val="e25757"/>
          </a:solidFill>
          <a:ln w="25400">
            <a:solidFill>
              <a:srgbClr val="e2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wrap="none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ffffff"/>
                </a:solidFill>
                <a:latin typeface="맑은 고딕"/>
              </a:rPr>
              <a:t>04</a:t>
            </a:r>
            <a:endParaRPr b="0" lang="en-US" sz="1600" spc="-1" strike="noStrike">
              <a:latin typeface="Noto Sans CJK KR"/>
            </a:endParaRPr>
          </a:p>
        </p:txBody>
      </p:sp>
      <p:pic>
        <p:nvPicPr>
          <p:cNvPr id="192" name="그림 71" descr="C:/Users/qkrwn/AppData/Roaming/PolarisOffice/ETemp/7196_22081424/fImage304763574604.jpeg"/>
          <p:cNvPicPr/>
          <p:nvPr/>
        </p:nvPicPr>
        <p:blipFill>
          <a:blip r:embed="rId1"/>
          <a:srcRect l="0" t="19192" r="0" b="18476"/>
          <a:stretch/>
        </p:blipFill>
        <p:spPr>
          <a:xfrm>
            <a:off x="83160" y="979920"/>
            <a:ext cx="2880000" cy="2160720"/>
          </a:xfrm>
          <a:prstGeom prst="rect">
            <a:avLst/>
          </a:prstGeom>
          <a:ln w="0">
            <a:noFill/>
          </a:ln>
        </p:spPr>
      </p:pic>
      <p:pic>
        <p:nvPicPr>
          <p:cNvPr id="193" name="그림 72" descr="C:/Users/qkrwn/AppData/Roaming/PolarisOffice/ETemp/7196_22081424/fImage346643583902.jpeg"/>
          <p:cNvPicPr/>
          <p:nvPr/>
        </p:nvPicPr>
        <p:blipFill>
          <a:blip r:embed="rId2"/>
          <a:srcRect l="0" t="19421" r="0" b="18476"/>
          <a:stretch/>
        </p:blipFill>
        <p:spPr>
          <a:xfrm>
            <a:off x="3123000" y="980280"/>
            <a:ext cx="2880000" cy="2160720"/>
          </a:xfrm>
          <a:prstGeom prst="rect">
            <a:avLst/>
          </a:prstGeom>
          <a:ln w="0">
            <a:noFill/>
          </a:ln>
        </p:spPr>
      </p:pic>
      <p:pic>
        <p:nvPicPr>
          <p:cNvPr id="194" name="그림 73" descr="C:/Users/qkrwn/AppData/Roaming/PolarisOffice/ETemp/7196_22081424/fImage35931359153.jpeg"/>
          <p:cNvPicPr/>
          <p:nvPr/>
        </p:nvPicPr>
        <p:blipFill>
          <a:blip r:embed="rId3"/>
          <a:srcRect l="0" t="19879" r="0" b="18019"/>
          <a:stretch/>
        </p:blipFill>
        <p:spPr>
          <a:xfrm>
            <a:off x="6174000" y="980280"/>
            <a:ext cx="2880000" cy="2160720"/>
          </a:xfrm>
          <a:prstGeom prst="rect">
            <a:avLst/>
          </a:prstGeom>
          <a:ln w="0">
            <a:noFill/>
          </a:ln>
        </p:spPr>
      </p:pic>
      <p:pic>
        <p:nvPicPr>
          <p:cNvPr id="195" name="그림 74" descr="C:/Users/qkrwn/AppData/Roaming/PolarisOffice/ETemp/7196_22081424/fImage30861360292.jpeg"/>
          <p:cNvPicPr/>
          <p:nvPr/>
        </p:nvPicPr>
        <p:blipFill>
          <a:blip r:embed="rId4"/>
          <a:srcRect l="0" t="19879" r="0" b="20292"/>
          <a:stretch/>
        </p:blipFill>
        <p:spPr>
          <a:xfrm>
            <a:off x="9213840" y="980280"/>
            <a:ext cx="2880000" cy="2160720"/>
          </a:xfrm>
          <a:prstGeom prst="rect">
            <a:avLst/>
          </a:prstGeom>
          <a:ln w="0">
            <a:noFill/>
          </a:ln>
        </p:spPr>
      </p:pic>
      <p:sp>
        <p:nvSpPr>
          <p:cNvPr id="196" name="텍스트 상자 75"/>
          <p:cNvSpPr/>
          <p:nvPr/>
        </p:nvSpPr>
        <p:spPr>
          <a:xfrm>
            <a:off x="155520" y="3126240"/>
            <a:ext cx="119484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89640" rIns="89640" tIns="46440" bIns="46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2022. 03 ------------------  2022. 06 ---------------------- 2022. 09 ---------------------  2022. 12 -----------------&gt; 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97" name="도형 78"/>
          <p:cNvSpPr/>
          <p:nvPr/>
        </p:nvSpPr>
        <p:spPr>
          <a:xfrm>
            <a:off x="6486480" y="3622680"/>
            <a:ext cx="5665680" cy="32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D2Coding"/>
                <a:ea typeface="D2Coding"/>
              </a:rPr>
              <a:t>카테고리 별 트렌딩 된 기간과 워드 클라우드의 비교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1. Entertainment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와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People &amp; Blog(ex :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브이로그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먹방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), Music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부분이 전체적으로 큰 부분을 나타냄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2. Entertainment(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보라색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), People &amp; Blog(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빨간색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), Music(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분홍색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은 그래프가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Entertainment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의 그래프를 뒤의 두 요소가 따라오는 것을 볼 수 있음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13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3.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워드클라우드에서도 예능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먹방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브이로그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여행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드라마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유퀴즈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방탄소년단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뉴진스와 같이 주요 카테고리가 </a:t>
            </a:r>
            <a:r>
              <a:rPr b="0" lang="en-US" sz="1130" spc="-1" strike="noStrike">
                <a:solidFill>
                  <a:srgbClr val="000000"/>
                </a:solidFill>
                <a:latin typeface="D2Coding"/>
                <a:ea typeface="D2Coding"/>
              </a:rPr>
              <a:t>Entertainment, People&amp;Blog, Music</a:t>
            </a:r>
            <a:r>
              <a:rPr b="0" lang="ko-KR" sz="1130" spc="-1" strike="noStrike">
                <a:solidFill>
                  <a:srgbClr val="000000"/>
                </a:solidFill>
                <a:latin typeface="D2Coding"/>
                <a:ea typeface="D2Coding"/>
              </a:rPr>
              <a:t>임을 알 수 있음</a:t>
            </a:r>
            <a:endParaRPr b="0" lang="en-US" sz="1130" spc="-1" strike="noStrike">
              <a:latin typeface="Noto Sans CJK KR"/>
            </a:endParaRPr>
          </a:p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Noto Sans CJK KR"/>
            </a:endParaRPr>
          </a:p>
        </p:txBody>
      </p:sp>
      <p:pic>
        <p:nvPicPr>
          <p:cNvPr id="198" name="그림 80" descr="C:/Users/qkrwn/AppData/Roaming/PolarisOffice/ETemp/7196_22081424/fImage1386733662382.png"/>
          <p:cNvPicPr/>
          <p:nvPr/>
        </p:nvPicPr>
        <p:blipFill>
          <a:blip r:embed="rId5"/>
          <a:stretch/>
        </p:blipFill>
        <p:spPr>
          <a:xfrm>
            <a:off x="242640" y="3777120"/>
            <a:ext cx="6130080" cy="2737080"/>
          </a:xfrm>
          <a:prstGeom prst="rect">
            <a:avLst/>
          </a:prstGeom>
          <a:ln w="0">
            <a:noFill/>
          </a:ln>
        </p:spPr>
      </p:pic>
      <p:sp>
        <p:nvSpPr>
          <p:cNvPr id="199" name="도형 90"/>
          <p:cNvSpPr/>
          <p:nvPr/>
        </p:nvSpPr>
        <p:spPr>
          <a:xfrm>
            <a:off x="11501640" y="383040"/>
            <a:ext cx="200880" cy="197640"/>
          </a:xfrm>
          <a:custGeom>
            <a:avLst/>
            <a:gdLst/>
            <a:ahLst/>
            <a:rect l="l" t="t" r="r" b="b"/>
            <a:pathLst>
              <a:path w="337168" h="331791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e2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155</Paragraphs>
  <Words>512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twilight4206</cp:lastModifiedBy>
  <dc:title>PowerPoint 프레젠테이션</dc:title>
  <cp:version>9.104.137.47964</cp:version>
  <dcterms:modified xsi:type="dcterms:W3CDTF">2023-06-07T14:03:35Z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