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84" r:id="rId2"/>
    <p:sldId id="286" r:id="rId3"/>
    <p:sldId id="262" r:id="rId4"/>
    <p:sldId id="263" r:id="rId5"/>
    <p:sldId id="287" r:id="rId6"/>
    <p:sldId id="281" r:id="rId7"/>
    <p:sldId id="285" r:id="rId8"/>
    <p:sldId id="270" r:id="rId9"/>
    <p:sldId id="282" r:id="rId10"/>
    <p:sldId id="293" r:id="rId11"/>
    <p:sldId id="294" r:id="rId12"/>
    <p:sldId id="295" r:id="rId13"/>
    <p:sldId id="290" r:id="rId14"/>
    <p:sldId id="292" r:id="rId15"/>
    <p:sldId id="291" r:id="rId16"/>
    <p:sldId id="309"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FFD83A"/>
    <a:srgbClr val="FFD73A"/>
    <a:srgbClr val="E0DCE2"/>
    <a:srgbClr val="CFCDD0"/>
    <a:srgbClr val="7B797C"/>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3" d="100"/>
          <a:sy n="33" d="100"/>
        </p:scale>
        <p:origin x="123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24.12.2021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4255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gs.statcounter.com/browser-market-share/desktop/worldwide"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caniuse.co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1568563" y="6165535"/>
            <a:ext cx="12165547" cy="4240243"/>
            <a:chOff x="1796955" y="2474412"/>
            <a:chExt cx="10901916" cy="4240243"/>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1796955" y="3544556"/>
              <a:ext cx="10901916" cy="3170099"/>
            </a:xfrm>
            <a:prstGeom prst="rect">
              <a:avLst/>
            </a:prstGeom>
          </p:spPr>
          <p:txBody>
            <a:bodyPr wrap="square">
              <a:spAutoFit/>
            </a:bodyPr>
            <a:lstStyle/>
            <a:p>
              <a:r>
                <a:rPr lang="ru-RU" sz="10000" b="1" dirty="0">
                  <a:solidFill>
                    <a:schemeClr val="bg1"/>
                  </a:solidFill>
                  <a:latin typeface="Montserrat" pitchFamily="2" charset="0"/>
                </a:rPr>
                <a:t>Введение в </a:t>
              </a:r>
              <a:r>
                <a:rPr lang="en-US" sz="10000" b="1" dirty="0">
                  <a:solidFill>
                    <a:schemeClr val="bg1"/>
                  </a:solidFill>
                  <a:latin typeface="Montserrat" pitchFamily="2" charset="0"/>
                </a:rPr>
                <a:t>Web-</a:t>
              </a:r>
              <a:r>
                <a:rPr lang="ru-RU" sz="10000" b="1" dirty="0">
                  <a:solidFill>
                    <a:schemeClr val="bg1"/>
                  </a:solidFill>
                  <a:latin typeface="Montserrat" pitchFamily="2" charset="0"/>
                </a:rPr>
                <a:t>разработку</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19;p22"/>
          <p:cNvSpPr txBox="1">
            <a:spLocks/>
          </p:cNvSpPr>
          <p:nvPr/>
        </p:nvSpPr>
        <p:spPr>
          <a:xfrm>
            <a:off x="1451832" y="1975651"/>
            <a:ext cx="22932168" cy="167780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rPr>
              <a:t>Статистика</a:t>
            </a:r>
          </a:p>
        </p:txBody>
      </p:sp>
      <p:sp>
        <p:nvSpPr>
          <p:cNvPr id="8" name="Google Shape;120;p22"/>
          <p:cNvSpPr txBox="1">
            <a:spLocks/>
          </p:cNvSpPr>
          <p:nvPr/>
        </p:nvSpPr>
        <p:spPr>
          <a:xfrm>
            <a:off x="1451837" y="4510101"/>
            <a:ext cx="22932163" cy="9194827"/>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en-US" sz="3200" u="sng" dirty="0">
                <a:solidFill>
                  <a:schemeClr val="hlink"/>
                </a:solidFill>
                <a:hlinkClick r:id="rId3"/>
              </a:rPr>
              <a:t>https://gs.statcounter.com/browser-market-share/desktop/worldwide</a:t>
            </a:r>
            <a:endParaRPr lang="en-US" sz="3200" dirty="0"/>
          </a:p>
          <a:p>
            <a:pPr hangingPunct="1">
              <a:spcBef>
                <a:spcPts val="1600"/>
              </a:spcBef>
            </a:pPr>
            <a:endParaRPr lang="en-US" sz="3200" dirty="0"/>
          </a:p>
          <a:p>
            <a:pPr hangingPunct="1">
              <a:spcBef>
                <a:spcPts val="1600"/>
              </a:spcBef>
            </a:pPr>
            <a:endParaRPr lang="en-US" sz="3200" dirty="0"/>
          </a:p>
          <a:p>
            <a:pPr hangingPunct="1">
              <a:spcBef>
                <a:spcPts val="1600"/>
              </a:spcBef>
            </a:pPr>
            <a:endParaRPr lang="en-US" sz="3200" dirty="0"/>
          </a:p>
          <a:p>
            <a:pPr hangingPunct="1">
              <a:spcBef>
                <a:spcPts val="1600"/>
              </a:spcBef>
            </a:pPr>
            <a:r>
              <a:rPr lang="ru-RU" sz="3200" dirty="0"/>
              <a:t>Вывод: используем браузеры </a:t>
            </a:r>
            <a:r>
              <a:rPr lang="en-US" sz="3200" dirty="0"/>
              <a:t>Mozilla Firefox, Google Chrome, Opera</a:t>
            </a:r>
          </a:p>
          <a:p>
            <a:pPr hangingPunct="1">
              <a:spcBef>
                <a:spcPts val="1600"/>
              </a:spcBef>
            </a:pPr>
            <a:r>
              <a:rPr lang="ru-RU" sz="3200" dirty="0"/>
              <a:t>Менее рекомендуемые: </a:t>
            </a:r>
            <a:r>
              <a:rPr lang="en-US" sz="3200" dirty="0"/>
              <a:t>Edge (</a:t>
            </a:r>
            <a:r>
              <a:rPr lang="ru-RU" sz="3200" dirty="0"/>
              <a:t>новые версии), </a:t>
            </a:r>
            <a:r>
              <a:rPr lang="en-US" sz="3200" dirty="0"/>
              <a:t>Safari</a:t>
            </a:r>
          </a:p>
          <a:p>
            <a:pPr hangingPunct="1">
              <a:spcBef>
                <a:spcPts val="1600"/>
              </a:spcBef>
              <a:spcAft>
                <a:spcPts val="1600"/>
              </a:spcAft>
            </a:pPr>
            <a:r>
              <a:rPr lang="ru-RU" sz="3200" dirty="0"/>
              <a:t>Забыть: </a:t>
            </a:r>
            <a:r>
              <a:rPr lang="en-US" sz="3200" dirty="0"/>
              <a:t>Internet Explorer </a:t>
            </a:r>
            <a:r>
              <a:rPr lang="ru-RU" sz="3200" dirty="0"/>
              <a:t>и ВСЕ СТАРЫЕ ВЕРСИИ БРАУЗЕРОВ!</a:t>
            </a:r>
          </a:p>
        </p:txBody>
      </p:sp>
      <p:cxnSp>
        <p:nvCxnSpPr>
          <p:cNvPr id="5" name="Прямая соединительная линия 4">
            <a:extLst>
              <a:ext uri="{FF2B5EF4-FFF2-40B4-BE49-F238E27FC236}">
                <a16:creationId xmlns:a16="http://schemas.microsoft.com/office/drawing/2014/main" id="{50D78845-24ED-4E8B-9456-FE6B2E85B25A}"/>
              </a:ext>
            </a:extLst>
          </p:cNvPr>
          <p:cNvCxnSpPr/>
          <p:nvPr/>
        </p:nvCxnSpPr>
        <p:spPr>
          <a:xfrm>
            <a:off x="1451837" y="364183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25;p23"/>
          <p:cNvSpPr txBox="1">
            <a:spLocks/>
          </p:cNvSpPr>
          <p:nvPr/>
        </p:nvSpPr>
        <p:spPr>
          <a:xfrm>
            <a:off x="1385127" y="840097"/>
            <a:ext cx="18274473" cy="1459376"/>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rPr>
              <a:t>Инструменты разработчика</a:t>
            </a:r>
          </a:p>
        </p:txBody>
      </p:sp>
      <p:sp>
        <p:nvSpPr>
          <p:cNvPr id="8" name="Google Shape;126;p23"/>
          <p:cNvSpPr txBox="1">
            <a:spLocks/>
          </p:cNvSpPr>
          <p:nvPr/>
        </p:nvSpPr>
        <p:spPr>
          <a:xfrm>
            <a:off x="1385127" y="3139570"/>
            <a:ext cx="9905725" cy="777423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dirty="0" err="1"/>
              <a:t>ctrl+shift+i</a:t>
            </a:r>
            <a:endParaRPr lang="ru-RU" sz="3600" dirty="0"/>
          </a:p>
          <a:p>
            <a:pPr hangingPunct="1">
              <a:spcBef>
                <a:spcPts val="1600"/>
              </a:spcBef>
            </a:pPr>
            <a:r>
              <a:rPr lang="ru-RU" sz="3600" dirty="0" err="1"/>
              <a:t>ctrl+shift+c</a:t>
            </a:r>
            <a:endParaRPr lang="ru-RU" sz="3600" dirty="0"/>
          </a:p>
          <a:p>
            <a:pPr hangingPunct="1">
              <a:spcBef>
                <a:spcPts val="1600"/>
              </a:spcBef>
            </a:pPr>
            <a:r>
              <a:rPr lang="ru-RU" sz="3600" dirty="0"/>
              <a:t>F12</a:t>
            </a:r>
          </a:p>
          <a:p>
            <a:pPr hangingPunct="1">
              <a:spcBef>
                <a:spcPts val="1600"/>
              </a:spcBef>
            </a:pPr>
            <a:r>
              <a:rPr lang="ru-RU" sz="3600" dirty="0"/>
              <a:t>ПКМ - Просмотреть код элемента</a:t>
            </a:r>
          </a:p>
          <a:p>
            <a:pPr hangingPunct="1">
              <a:spcBef>
                <a:spcPts val="1600"/>
              </a:spcBef>
              <a:spcAft>
                <a:spcPts val="1600"/>
              </a:spcAft>
            </a:pPr>
            <a:r>
              <a:rPr lang="ru-RU" sz="3600" dirty="0"/>
              <a:t>Меню - Дополнительные элементы - Инструменты разработчика</a:t>
            </a:r>
          </a:p>
        </p:txBody>
      </p:sp>
      <p:pic>
        <p:nvPicPr>
          <p:cNvPr id="9" name="Google Shape;127;p23"/>
          <p:cNvPicPr preferRelativeResize="0"/>
          <p:nvPr/>
        </p:nvPicPr>
        <p:blipFill rotWithShape="1">
          <a:blip r:embed="rId3">
            <a:alphaModFix/>
          </a:blip>
          <a:srcRect b="33576"/>
          <a:stretch/>
        </p:blipFill>
        <p:spPr>
          <a:xfrm>
            <a:off x="11290852" y="3101009"/>
            <a:ext cx="12384157" cy="9462052"/>
          </a:xfrm>
          <a:prstGeom prst="rect">
            <a:avLst/>
          </a:prstGeom>
          <a:noFill/>
          <a:ln>
            <a:noFill/>
          </a:ln>
        </p:spPr>
      </p:pic>
      <p:cxnSp>
        <p:nvCxnSpPr>
          <p:cNvPr id="6" name="Прямая соединительная линия 5">
            <a:extLst>
              <a:ext uri="{FF2B5EF4-FFF2-40B4-BE49-F238E27FC236}">
                <a16:creationId xmlns:a16="http://schemas.microsoft.com/office/drawing/2014/main" id="{4BF0A509-3903-4DB3-96E5-714E100F331F}"/>
              </a:ext>
            </a:extLst>
          </p:cNvPr>
          <p:cNvCxnSpPr/>
          <p:nvPr/>
        </p:nvCxnSpPr>
        <p:spPr>
          <a:xfrm>
            <a:off x="1385127" y="258409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32;p24"/>
          <p:cNvSpPr txBox="1">
            <a:spLocks/>
          </p:cNvSpPr>
          <p:nvPr/>
        </p:nvSpPr>
        <p:spPr>
          <a:xfrm>
            <a:off x="1226100" y="1578085"/>
            <a:ext cx="19685831" cy="195154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rPr>
              <a:t>Инструменты для разработки</a:t>
            </a:r>
          </a:p>
        </p:txBody>
      </p:sp>
      <p:sp>
        <p:nvSpPr>
          <p:cNvPr id="6" name="Google Shape;133;p24"/>
          <p:cNvSpPr txBox="1">
            <a:spLocks/>
          </p:cNvSpPr>
          <p:nvPr/>
        </p:nvSpPr>
        <p:spPr>
          <a:xfrm>
            <a:off x="1226100" y="3529626"/>
            <a:ext cx="26673558" cy="10694968"/>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dirty="0"/>
              <a:t>В принципе - любой текстовый редактор</a:t>
            </a:r>
          </a:p>
          <a:p>
            <a:pPr marL="457200" indent="-342900" hangingPunct="1">
              <a:spcBef>
                <a:spcPts val="1600"/>
              </a:spcBef>
              <a:buSzPts val="1800"/>
              <a:buFontTx/>
              <a:buChar char="●"/>
            </a:pPr>
            <a:r>
              <a:rPr lang="en-US" sz="3600" dirty="0"/>
              <a:t>Sublime Text</a:t>
            </a:r>
          </a:p>
          <a:p>
            <a:pPr marL="457200" indent="-342900" hangingPunct="1">
              <a:buSzPts val="1800"/>
              <a:buFontTx/>
              <a:buChar char="●"/>
            </a:pPr>
            <a:r>
              <a:rPr lang="en-US" sz="3600" dirty="0"/>
              <a:t>Atom</a:t>
            </a:r>
          </a:p>
          <a:p>
            <a:pPr marL="457200" indent="-342900" hangingPunct="1">
              <a:buSzPts val="1800"/>
              <a:buFontTx/>
              <a:buChar char="●"/>
            </a:pPr>
            <a:r>
              <a:rPr lang="en-US" sz="3600" dirty="0"/>
              <a:t>Notepad++</a:t>
            </a:r>
          </a:p>
          <a:p>
            <a:pPr marL="457200" indent="-342900" hangingPunct="1">
              <a:buSzPts val="1800"/>
              <a:buFontTx/>
              <a:buChar char="●"/>
            </a:pPr>
            <a:r>
              <a:rPr lang="en-US" sz="3600" dirty="0" err="1"/>
              <a:t>phpStorm</a:t>
            </a:r>
            <a:endParaRPr lang="en-US" sz="3600" dirty="0"/>
          </a:p>
          <a:p>
            <a:pPr hangingPunct="1">
              <a:spcBef>
                <a:spcPts val="1600"/>
              </a:spcBef>
            </a:pPr>
            <a:endParaRPr lang="en-US" sz="3600" dirty="0"/>
          </a:p>
          <a:p>
            <a:pPr hangingPunct="1">
              <a:spcBef>
                <a:spcPts val="1600"/>
              </a:spcBef>
            </a:pPr>
            <a:r>
              <a:rPr lang="ru-RU" sz="3600" dirty="0"/>
              <a:t>Рекомендую использовать </a:t>
            </a:r>
            <a:r>
              <a:rPr lang="en-US" sz="3600" dirty="0"/>
              <a:t>Visual Studio Code (</a:t>
            </a:r>
            <a:r>
              <a:rPr lang="ru-RU" sz="3600" dirty="0"/>
              <a:t>Не путать с </a:t>
            </a:r>
            <a:r>
              <a:rPr lang="en-US" sz="3600" dirty="0"/>
              <a:t>Visual Studio)</a:t>
            </a:r>
          </a:p>
          <a:p>
            <a:pPr hangingPunct="1">
              <a:spcBef>
                <a:spcPts val="1600"/>
              </a:spcBef>
              <a:spcAft>
                <a:spcPts val="1600"/>
              </a:spcAft>
            </a:pPr>
            <a:r>
              <a:rPr lang="ru-RU" sz="3600" u="sng" dirty="0">
                <a:solidFill>
                  <a:schemeClr val="hlink"/>
                </a:solidFill>
                <a:hlinkClick r:id="rId3"/>
              </a:rPr>
              <a:t>Ссылка на скачивание </a:t>
            </a:r>
            <a:endParaRPr lang="ru-RU" sz="3600" dirty="0"/>
          </a:p>
        </p:txBody>
      </p:sp>
      <p:cxnSp>
        <p:nvCxnSpPr>
          <p:cNvPr id="7" name="Прямая соединительная линия 6">
            <a:extLst>
              <a:ext uri="{FF2B5EF4-FFF2-40B4-BE49-F238E27FC236}">
                <a16:creationId xmlns:a16="http://schemas.microsoft.com/office/drawing/2014/main" id="{ACFE95F5-EC75-4E34-8A34-A682946D071C}"/>
              </a:ext>
            </a:extLst>
          </p:cNvPr>
          <p:cNvCxnSpPr/>
          <p:nvPr/>
        </p:nvCxnSpPr>
        <p:spPr>
          <a:xfrm>
            <a:off x="1226100" y="302654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735839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138;p25"/>
          <p:cNvSpPr txBox="1">
            <a:spLocks/>
          </p:cNvSpPr>
          <p:nvPr/>
        </p:nvSpPr>
        <p:spPr>
          <a:xfrm>
            <a:off x="1305257" y="446835"/>
            <a:ext cx="22886585" cy="12374641"/>
          </a:xfrm>
          <a:prstGeom prst="rect">
            <a:avLst/>
          </a:prstGeom>
        </p:spPr>
        <p:txBody>
          <a:bodyPr spcFirstLastPara="1" wrap="square" lIns="91425" tIns="91425" rIns="91425" bIns="91425" anchor="ctr"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algn="ctr" hangingPunct="1"/>
            <a:r>
              <a:rPr lang="ru-RU" sz="8800" dirty="0">
                <a:solidFill>
                  <a:schemeClr val="accent1"/>
                </a:solidFill>
                <a:latin typeface="Montserrat" pitchFamily="2" charset="0"/>
              </a:rPr>
              <a:t>Знакомимся с редактором</a:t>
            </a:r>
          </a:p>
        </p:txBody>
      </p:sp>
    </p:spTree>
    <p:extLst>
      <p:ext uri="{BB962C8B-B14F-4D97-AF65-F5344CB8AC3E}">
        <p14:creationId xmlns:p14="http://schemas.microsoft.com/office/powerpoint/2010/main" val="20972411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Google Shape;143;p26"/>
          <p:cNvSpPr txBox="1">
            <a:spLocks/>
          </p:cNvSpPr>
          <p:nvPr/>
        </p:nvSpPr>
        <p:spPr>
          <a:xfrm>
            <a:off x="1444761" y="861805"/>
            <a:ext cx="23416358" cy="171323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rPr>
              <a:t>Создание файла</a:t>
            </a:r>
          </a:p>
        </p:txBody>
      </p:sp>
      <p:pic>
        <p:nvPicPr>
          <p:cNvPr id="16" name="Google Shape;145;p26"/>
          <p:cNvPicPr preferRelativeResize="0"/>
          <p:nvPr/>
        </p:nvPicPr>
        <p:blipFill>
          <a:blip r:embed="rId3">
            <a:alphaModFix/>
          </a:blip>
          <a:stretch>
            <a:fillRect/>
          </a:stretch>
        </p:blipFill>
        <p:spPr>
          <a:xfrm>
            <a:off x="2188835" y="3341920"/>
            <a:ext cx="5151580" cy="9289690"/>
          </a:xfrm>
          <a:prstGeom prst="rect">
            <a:avLst/>
          </a:prstGeom>
          <a:noFill/>
          <a:ln>
            <a:noFill/>
          </a:ln>
        </p:spPr>
      </p:pic>
      <p:pic>
        <p:nvPicPr>
          <p:cNvPr id="18" name="Google Shape;146;p26"/>
          <p:cNvPicPr preferRelativeResize="0"/>
          <p:nvPr/>
        </p:nvPicPr>
        <p:blipFill>
          <a:blip r:embed="rId4">
            <a:alphaModFix/>
          </a:blip>
          <a:stretch>
            <a:fillRect/>
          </a:stretch>
        </p:blipFill>
        <p:spPr>
          <a:xfrm>
            <a:off x="9059210" y="3242641"/>
            <a:ext cx="4523142" cy="9388971"/>
          </a:xfrm>
          <a:prstGeom prst="rect">
            <a:avLst/>
          </a:prstGeom>
          <a:noFill/>
          <a:ln>
            <a:noFill/>
          </a:ln>
        </p:spPr>
      </p:pic>
      <p:pic>
        <p:nvPicPr>
          <p:cNvPr id="19" name="Google Shape;147;p26"/>
          <p:cNvPicPr preferRelativeResize="0"/>
          <p:nvPr/>
        </p:nvPicPr>
        <p:blipFill>
          <a:blip r:embed="rId5">
            <a:alphaModFix/>
          </a:blip>
          <a:stretch>
            <a:fillRect/>
          </a:stretch>
        </p:blipFill>
        <p:spPr>
          <a:xfrm>
            <a:off x="15305135" y="3242641"/>
            <a:ext cx="6839247" cy="9388969"/>
          </a:xfrm>
          <a:prstGeom prst="rect">
            <a:avLst/>
          </a:prstGeom>
          <a:noFill/>
          <a:ln>
            <a:noFill/>
          </a:ln>
        </p:spPr>
      </p:pic>
      <p:cxnSp>
        <p:nvCxnSpPr>
          <p:cNvPr id="7" name="Прямая соединительная линия 6">
            <a:extLst>
              <a:ext uri="{FF2B5EF4-FFF2-40B4-BE49-F238E27FC236}">
                <a16:creationId xmlns:a16="http://schemas.microsoft.com/office/drawing/2014/main" id="{DFDDAB85-D650-4686-8131-F0CA6AFA74B8}"/>
              </a:ext>
            </a:extLst>
          </p:cNvPr>
          <p:cNvCxnSpPr/>
          <p:nvPr/>
        </p:nvCxnSpPr>
        <p:spPr>
          <a:xfrm>
            <a:off x="1444761" y="2533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582300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0" y="0"/>
            <a:ext cx="24384000" cy="13716000"/>
          </a:xfrm>
          <a:prstGeom prst="rect">
            <a:avLst/>
          </a:prstGeom>
        </p:spPr>
      </p:pic>
      <p:sp>
        <p:nvSpPr>
          <p:cNvPr id="16" name="Google Shape;152;p27"/>
          <p:cNvSpPr txBox="1">
            <a:spLocks/>
          </p:cNvSpPr>
          <p:nvPr/>
        </p:nvSpPr>
        <p:spPr>
          <a:xfrm>
            <a:off x="1245978" y="1168759"/>
            <a:ext cx="22707326" cy="1891961"/>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rPr>
              <a:t>Установка русской локализации</a:t>
            </a:r>
          </a:p>
        </p:txBody>
      </p:sp>
      <p:pic>
        <p:nvPicPr>
          <p:cNvPr id="18" name="Google Shape;154;p27"/>
          <p:cNvPicPr preferRelativeResize="0"/>
          <p:nvPr/>
        </p:nvPicPr>
        <p:blipFill>
          <a:blip r:embed="rId4">
            <a:alphaModFix/>
          </a:blip>
          <a:stretch>
            <a:fillRect/>
          </a:stretch>
        </p:blipFill>
        <p:spPr>
          <a:xfrm>
            <a:off x="1572352" y="3060720"/>
            <a:ext cx="5373888" cy="9691371"/>
          </a:xfrm>
          <a:prstGeom prst="rect">
            <a:avLst/>
          </a:prstGeom>
          <a:noFill/>
          <a:ln>
            <a:noFill/>
          </a:ln>
        </p:spPr>
      </p:pic>
      <p:pic>
        <p:nvPicPr>
          <p:cNvPr id="22" name="Google Shape;155;p27"/>
          <p:cNvPicPr preferRelativeResize="0"/>
          <p:nvPr/>
        </p:nvPicPr>
        <p:blipFill>
          <a:blip r:embed="rId5">
            <a:alphaModFix/>
          </a:blip>
          <a:stretch>
            <a:fillRect/>
          </a:stretch>
        </p:blipFill>
        <p:spPr>
          <a:xfrm>
            <a:off x="7445272" y="3691469"/>
            <a:ext cx="5718369" cy="7968971"/>
          </a:xfrm>
          <a:prstGeom prst="rect">
            <a:avLst/>
          </a:prstGeom>
          <a:noFill/>
          <a:ln>
            <a:noFill/>
          </a:ln>
        </p:spPr>
      </p:pic>
      <p:sp>
        <p:nvSpPr>
          <p:cNvPr id="23" name="Google Shape;156;p27"/>
          <p:cNvSpPr/>
          <p:nvPr/>
        </p:nvSpPr>
        <p:spPr>
          <a:xfrm>
            <a:off x="6386967" y="5052415"/>
            <a:ext cx="7834978" cy="186182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157;p27"/>
          <p:cNvPicPr preferRelativeResize="0"/>
          <p:nvPr/>
        </p:nvPicPr>
        <p:blipFill>
          <a:blip r:embed="rId6">
            <a:alphaModFix/>
          </a:blip>
          <a:stretch>
            <a:fillRect/>
          </a:stretch>
        </p:blipFill>
        <p:spPr>
          <a:xfrm>
            <a:off x="13438419" y="7864856"/>
            <a:ext cx="10670803" cy="3167890"/>
          </a:xfrm>
          <a:prstGeom prst="rect">
            <a:avLst/>
          </a:prstGeom>
          <a:noFill/>
          <a:ln>
            <a:noFill/>
          </a:ln>
        </p:spPr>
      </p:pic>
      <p:sp>
        <p:nvSpPr>
          <p:cNvPr id="25" name="Google Shape;158;p27"/>
          <p:cNvSpPr/>
          <p:nvPr/>
        </p:nvSpPr>
        <p:spPr>
          <a:xfrm>
            <a:off x="15296176" y="9267172"/>
            <a:ext cx="1840120" cy="690045"/>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Прямая соединительная линия 8">
            <a:extLst>
              <a:ext uri="{FF2B5EF4-FFF2-40B4-BE49-F238E27FC236}">
                <a16:creationId xmlns:a16="http://schemas.microsoft.com/office/drawing/2014/main" id="{2B1C1107-1016-4119-890E-6F93004BDDC0}"/>
              </a:ext>
            </a:extLst>
          </p:cNvPr>
          <p:cNvCxnSpPr/>
          <p:nvPr/>
        </p:nvCxnSpPr>
        <p:spPr>
          <a:xfrm>
            <a:off x="1424251" y="268325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29743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a:t>
            </a:r>
            <a:r>
              <a:rPr lang="ru-RU" sz="4800">
                <a:solidFill>
                  <a:schemeClr val="bg1"/>
                </a:solidFill>
                <a:latin typeface="Montserrat Medium" panose="00000600000000000000" pitchFamily="2" charset="-52"/>
              </a:rPr>
              <a:t>? </a:t>
            </a:r>
          </a:p>
          <a:p>
            <a:pPr defTabSz="457200">
              <a:lnSpc>
                <a:spcPts val="4500"/>
              </a:lnSpc>
              <a:defRPr sz="2200">
                <a:solidFill>
                  <a:srgbClr val="7B7B7C"/>
                </a:solidFill>
                <a:latin typeface="Aller"/>
                <a:ea typeface="Aller"/>
                <a:cs typeface="Aller"/>
                <a:sym typeface="Aller"/>
              </a:defRPr>
            </a:pPr>
            <a:r>
              <a:rPr lang="ru-RU" sz="4800">
                <a:solidFill>
                  <a:schemeClr val="bg1"/>
                </a:solidFill>
                <a:latin typeface="Montserrat Medium" panose="00000600000000000000" pitchFamily="2" charset="-52"/>
              </a:rPr>
              <a:t>К </a:t>
            </a:r>
            <a:r>
              <a:rPr lang="ru-RU" sz="4800" dirty="0">
                <a:solidFill>
                  <a:schemeClr val="bg1"/>
                </a:solidFill>
                <a:latin typeface="Montserrat Medium" panose="00000600000000000000" pitchFamily="2" charset="-52"/>
              </a:rPr>
              <a:t>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5912944" y="5534561"/>
            <a:ext cx="13200965"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ru-RU" dirty="0">
                <a:solidFill>
                  <a:schemeClr val="accent1"/>
                </a:solidFill>
                <a:latin typeface="Montserrat" pitchFamily="2" charset="0"/>
              </a:rPr>
              <a:t>Что вы знаете о </a:t>
            </a:r>
            <a:r>
              <a:rPr lang="en-US" dirty="0">
                <a:solidFill>
                  <a:schemeClr val="accent1"/>
                </a:solidFill>
                <a:latin typeface="Montserrat" pitchFamily="2" charset="0"/>
              </a:rPr>
              <a:t>HTML?</a:t>
            </a:r>
            <a:endParaRPr dirty="0">
              <a:solidFill>
                <a:schemeClr val="accent1"/>
              </a:solidFill>
              <a:latin typeface="Montserrat" pitchFamily="2"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8928425"/>
            <a:ext cx="6381750" cy="6164771"/>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2451" y="-871539"/>
            <a:ext cx="6115050" cy="6004979"/>
          </a:xfrm>
          <a:prstGeom prst="rect">
            <a:avLst/>
          </a:prstGeom>
        </p:spPr>
      </p:pic>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8"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29" y="3462823"/>
            <a:ext cx="8991555" cy="1422020"/>
            <a:chOff x="1699029" y="3462823"/>
            <a:chExt cx="8991555" cy="1422020"/>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699030" y="3462823"/>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HTML</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699029" y="488484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8" name="Google Shape;70;p15"/>
          <p:cNvSpPr txBox="1">
            <a:spLocks/>
          </p:cNvSpPr>
          <p:nvPr/>
        </p:nvSpPr>
        <p:spPr>
          <a:xfrm>
            <a:off x="1699029" y="6221431"/>
            <a:ext cx="20422415" cy="5765159"/>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dirty="0" err="1"/>
              <a:t>HyperText</a:t>
            </a:r>
            <a:r>
              <a:rPr lang="ru-RU" sz="3600" dirty="0"/>
              <a:t> </a:t>
            </a:r>
            <a:r>
              <a:rPr lang="ru-RU" sz="3600" dirty="0" err="1"/>
              <a:t>Markup</a:t>
            </a:r>
            <a:r>
              <a:rPr lang="ru-RU" sz="3600" dirty="0"/>
              <a:t> </a:t>
            </a:r>
            <a:r>
              <a:rPr lang="ru-RU" sz="3600" dirty="0" err="1"/>
              <a:t>Language</a:t>
            </a:r>
            <a:r>
              <a:rPr lang="ru-RU" sz="3600" dirty="0"/>
              <a:t> - Язык гипертекстовой разметки.</a:t>
            </a:r>
          </a:p>
          <a:p>
            <a:pPr hangingPunct="1">
              <a:spcBef>
                <a:spcPts val="1600"/>
              </a:spcBef>
            </a:pPr>
            <a:r>
              <a:rPr lang="ru-RU" sz="3600" dirty="0"/>
              <a:t>В компьютерной терминологии гипертекст — это текст, сформированный с помощью языка разметки (например, HTML) с расчётом на использование гиперссылок. (Википедия)</a:t>
            </a:r>
          </a:p>
          <a:p>
            <a:pPr hangingPunct="1">
              <a:spcBef>
                <a:spcPts val="1600"/>
              </a:spcBef>
              <a:spcAft>
                <a:spcPts val="1600"/>
              </a:spcAft>
            </a:pPr>
            <a:r>
              <a:rPr lang="ru-RU" sz="3600" dirty="0"/>
              <a:t>Используется для создания сайтов</a:t>
            </a:r>
          </a:p>
        </p:txBody>
      </p: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3" y="1552717"/>
            <a:ext cx="1226200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Как работает </a:t>
            </a:r>
            <a:r>
              <a:rPr lang="en-US" dirty="0">
                <a:solidFill>
                  <a:schemeClr val="accent1"/>
                </a:solidFill>
                <a:latin typeface="Montserrat" pitchFamily="2" charset="0"/>
              </a:rPr>
              <a:t>HTML?</a:t>
            </a:r>
            <a:endParaRPr lang="ru-RU" dirty="0">
              <a:solidFill>
                <a:schemeClr val="accent1"/>
              </a:solidFill>
              <a:latin typeface="Montserrat" pitchFamily="2" charset="0"/>
            </a:endParaRPr>
          </a:p>
        </p:txBody>
      </p:sp>
      <p:grpSp>
        <p:nvGrpSpPr>
          <p:cNvPr id="3" name="Группа 2"/>
          <p:cNvGrpSpPr/>
          <p:nvPr/>
        </p:nvGrpSpPr>
        <p:grpSpPr>
          <a:xfrm>
            <a:off x="2061900" y="3627920"/>
            <a:ext cx="18671126" cy="6460159"/>
            <a:chOff x="2061900" y="5327650"/>
            <a:chExt cx="7366200" cy="2381250"/>
          </a:xfrm>
        </p:grpSpPr>
        <p:pic>
          <p:nvPicPr>
            <p:cNvPr id="8" name="Google Shape;77;p16"/>
            <p:cNvPicPr preferRelativeResize="0"/>
            <p:nvPr/>
          </p:nvPicPr>
          <p:blipFill>
            <a:blip r:embed="rId4">
              <a:alphaModFix/>
            </a:blip>
            <a:stretch>
              <a:fillRect/>
            </a:stretch>
          </p:blipFill>
          <p:spPr>
            <a:xfrm>
              <a:off x="4554375" y="5327650"/>
              <a:ext cx="2381250" cy="2381250"/>
            </a:xfrm>
            <a:prstGeom prst="rect">
              <a:avLst/>
            </a:prstGeom>
            <a:noFill/>
            <a:ln>
              <a:noFill/>
            </a:ln>
          </p:spPr>
        </p:pic>
        <p:sp>
          <p:nvSpPr>
            <p:cNvPr id="9" name="Google Shape;78;p16"/>
            <p:cNvSpPr txBox="1"/>
            <p:nvPr/>
          </p:nvSpPr>
          <p:spPr>
            <a:xfrm>
              <a:off x="2061900" y="6301975"/>
              <a:ext cx="11730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3600" dirty="0">
                  <a:latin typeface="Source Sans Pro"/>
                  <a:ea typeface="Source Sans Pro"/>
                  <a:cs typeface="Source Sans Pro"/>
                  <a:sym typeface="Source Sans Pro"/>
                </a:rPr>
                <a:t>HTML-код</a:t>
              </a:r>
              <a:endParaRPr sz="3600" dirty="0">
                <a:latin typeface="Source Sans Pro"/>
                <a:ea typeface="Source Sans Pro"/>
                <a:cs typeface="Source Sans Pro"/>
                <a:sym typeface="Source Sans Pro"/>
              </a:endParaRPr>
            </a:p>
          </p:txBody>
        </p:sp>
        <p:cxnSp>
          <p:nvCxnSpPr>
            <p:cNvPr id="11" name="Google Shape;79;p16"/>
            <p:cNvCxnSpPr>
              <a:stCxn id="9" idx="3"/>
              <a:endCxn id="8" idx="1"/>
            </p:cNvCxnSpPr>
            <p:nvPr/>
          </p:nvCxnSpPr>
          <p:spPr>
            <a:xfrm>
              <a:off x="3234900" y="6518275"/>
              <a:ext cx="1319400" cy="0"/>
            </a:xfrm>
            <a:prstGeom prst="straightConnector1">
              <a:avLst/>
            </a:prstGeom>
            <a:noFill/>
            <a:ln w="9525" cap="flat" cmpd="sng">
              <a:solidFill>
                <a:schemeClr val="dk2"/>
              </a:solidFill>
              <a:prstDash val="solid"/>
              <a:round/>
              <a:headEnd type="none" w="med" len="med"/>
              <a:tailEnd type="triangle" w="med" len="med"/>
            </a:ln>
          </p:spPr>
        </p:cxnSp>
        <p:sp>
          <p:nvSpPr>
            <p:cNvPr id="14" name="Google Shape;80;p16"/>
            <p:cNvSpPr txBox="1"/>
            <p:nvPr/>
          </p:nvSpPr>
          <p:spPr>
            <a:xfrm>
              <a:off x="8255100" y="6301975"/>
              <a:ext cx="11730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3600" dirty="0">
                  <a:latin typeface="Source Sans Pro"/>
                  <a:ea typeface="Source Sans Pro"/>
                  <a:cs typeface="Source Sans Pro"/>
                  <a:sym typeface="Source Sans Pro"/>
                </a:rPr>
                <a:t>Сайт</a:t>
              </a:r>
              <a:endParaRPr sz="3600" dirty="0">
                <a:latin typeface="Source Sans Pro"/>
                <a:ea typeface="Source Sans Pro"/>
                <a:cs typeface="Source Sans Pro"/>
                <a:sym typeface="Source Sans Pro"/>
              </a:endParaRPr>
            </a:p>
          </p:txBody>
        </p:sp>
        <p:cxnSp>
          <p:nvCxnSpPr>
            <p:cNvPr id="15" name="Google Shape;81;p16"/>
            <p:cNvCxnSpPr/>
            <p:nvPr/>
          </p:nvCxnSpPr>
          <p:spPr>
            <a:xfrm>
              <a:off x="6935625" y="6518275"/>
              <a:ext cx="1319400" cy="0"/>
            </a:xfrm>
            <a:prstGeom prst="straightConnector1">
              <a:avLst/>
            </a:prstGeom>
            <a:noFill/>
            <a:ln w="9525" cap="flat" cmpd="sng">
              <a:solidFill>
                <a:schemeClr val="dk2"/>
              </a:solidFill>
              <a:prstDash val="solid"/>
              <a:round/>
              <a:headEnd type="none" w="med" len="med"/>
              <a:tailEnd type="triangle" w="med" len="med"/>
            </a:ln>
          </p:spPr>
        </p:cxnSp>
      </p:grpSp>
      <p:sp>
        <p:nvSpPr>
          <p:cNvPr id="18" name="Investor Pitch Deck Template">
            <a:extLst>
              <a:ext uri="{FF2B5EF4-FFF2-40B4-BE49-F238E27FC236}">
                <a16:creationId xmlns:a16="http://schemas.microsoft.com/office/drawing/2014/main" id="{A498DAFE-F8F4-6D4C-867B-94CC3912E226}"/>
              </a:ext>
            </a:extLst>
          </p:cNvPr>
          <p:cNvSpPr txBox="1"/>
          <p:nvPr/>
        </p:nvSpPr>
        <p:spPr>
          <a:xfrm>
            <a:off x="1719464" y="10195544"/>
            <a:ext cx="21259806"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lvl="0">
              <a:spcBef>
                <a:spcPts val="1600"/>
              </a:spcBef>
              <a:spcAft>
                <a:spcPts val="1600"/>
              </a:spcAft>
            </a:pPr>
            <a:r>
              <a:rPr lang="ru-RU" sz="4800" b="0" dirty="0">
                <a:solidFill>
                  <a:schemeClr val="bg1">
                    <a:lumMod val="65000"/>
                  </a:schemeClr>
                </a:solidFill>
              </a:rPr>
              <a:t>Браузер - программа, которая читает HTML код и представляет его в виде веб-страницы</a:t>
            </a:r>
          </a:p>
        </p:txBody>
      </p:sp>
      <p:cxnSp>
        <p:nvCxnSpPr>
          <p:cNvPr id="12" name="Прямая соединительная линия 11">
            <a:extLst>
              <a:ext uri="{FF2B5EF4-FFF2-40B4-BE49-F238E27FC236}">
                <a16:creationId xmlns:a16="http://schemas.microsoft.com/office/drawing/2014/main" id="{D7BB0E04-6FC5-44EB-8EB5-753ED4F1B362}"/>
              </a:ext>
            </a:extLst>
          </p:cNvPr>
          <p:cNvCxnSpPr/>
          <p:nvPr/>
        </p:nvCxnSpPr>
        <p:spPr>
          <a:xfrm>
            <a:off x="1719464" y="311503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57"/>
            <a:ext cx="24384000" cy="13716000"/>
          </a:xfrm>
          <a:prstGeom prst="rect">
            <a:avLst/>
          </a:prstGeom>
        </p:spPr>
      </p:pic>
      <p:sp>
        <p:nvSpPr>
          <p:cNvPr id="18" name="Google Shape;86;p17"/>
          <p:cNvSpPr txBox="1">
            <a:spLocks/>
          </p:cNvSpPr>
          <p:nvPr/>
        </p:nvSpPr>
        <p:spPr>
          <a:xfrm>
            <a:off x="2080865" y="2707294"/>
            <a:ext cx="14895170" cy="277525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sym typeface="Aller"/>
              </a:rPr>
              <a:t>Детали </a:t>
            </a:r>
            <a:r>
              <a:rPr lang="en-US" sz="8000" dirty="0">
                <a:solidFill>
                  <a:schemeClr val="accent1"/>
                </a:solidFill>
                <a:latin typeface="Montserrat" pitchFamily="2" charset="0"/>
                <a:sym typeface="Aller"/>
              </a:rPr>
              <a:t>HTML</a:t>
            </a:r>
          </a:p>
        </p:txBody>
      </p:sp>
      <p:sp>
        <p:nvSpPr>
          <p:cNvPr id="21" name="Google Shape;87;p17"/>
          <p:cNvSpPr txBox="1">
            <a:spLocks/>
          </p:cNvSpPr>
          <p:nvPr/>
        </p:nvSpPr>
        <p:spPr>
          <a:xfrm>
            <a:off x="2080865" y="5163356"/>
            <a:ext cx="13817896" cy="457699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t>HTML - не язык программирования.</a:t>
            </a:r>
          </a:p>
          <a:p>
            <a:pPr hangingPunct="1">
              <a:spcBef>
                <a:spcPts val="1600"/>
              </a:spcBef>
            </a:pPr>
            <a:r>
              <a:rPr lang="ru-RU" sz="4000" dirty="0"/>
              <a:t>HTML - язык разметки, то есть язык представления.</a:t>
            </a:r>
          </a:p>
          <a:p>
            <a:pPr hangingPunct="1">
              <a:spcBef>
                <a:spcPts val="1600"/>
              </a:spcBef>
              <a:spcAft>
                <a:spcPts val="1600"/>
              </a:spcAft>
            </a:pPr>
            <a:r>
              <a:rPr lang="ru-RU" sz="4000" dirty="0"/>
              <a:t>Что мы напишем, то мы и увидим.</a:t>
            </a:r>
          </a:p>
        </p:txBody>
      </p:sp>
      <p:cxnSp>
        <p:nvCxnSpPr>
          <p:cNvPr id="5" name="Прямая соединительная линия 4">
            <a:extLst>
              <a:ext uri="{FF2B5EF4-FFF2-40B4-BE49-F238E27FC236}">
                <a16:creationId xmlns:a16="http://schemas.microsoft.com/office/drawing/2014/main" id="{89B259A8-7722-4F66-B4A1-629E653F9A37}"/>
              </a:ext>
            </a:extLst>
          </p:cNvPr>
          <p:cNvCxnSpPr/>
          <p:nvPr/>
        </p:nvCxnSpPr>
        <p:spPr>
          <a:xfrm>
            <a:off x="2080865" y="441289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p:cNvGrpSpPr/>
          <p:nvPr/>
        </p:nvGrpSpPr>
        <p:grpSpPr>
          <a:xfrm>
            <a:off x="941160" y="1561458"/>
            <a:ext cx="22475431" cy="11775522"/>
            <a:chOff x="543856" y="840775"/>
            <a:chExt cx="8289345" cy="4174154"/>
          </a:xfrm>
        </p:grpSpPr>
        <p:sp>
          <p:nvSpPr>
            <p:cNvPr id="21" name="Google Shape;92;p18"/>
            <p:cNvSpPr txBox="1">
              <a:spLocks/>
            </p:cNvSpPr>
            <p:nvPr/>
          </p:nvSpPr>
          <p:spPr>
            <a:xfrm>
              <a:off x="543856" y="840775"/>
              <a:ext cx="3638748" cy="62340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rPr>
                <a:t>История </a:t>
              </a:r>
              <a:r>
                <a:rPr lang="en-US" sz="8000" dirty="0">
                  <a:solidFill>
                    <a:schemeClr val="accent1"/>
                  </a:solidFill>
                  <a:latin typeface="Montserrat" pitchFamily="2" charset="0"/>
                </a:rPr>
                <a:t>HTML</a:t>
              </a:r>
            </a:p>
          </p:txBody>
        </p:sp>
        <p:sp>
          <p:nvSpPr>
            <p:cNvPr id="24" name="Google Shape;93;p18"/>
            <p:cNvSpPr txBox="1">
              <a:spLocks/>
            </p:cNvSpPr>
            <p:nvPr/>
          </p:nvSpPr>
          <p:spPr>
            <a:xfrm>
              <a:off x="597627" y="1598529"/>
              <a:ext cx="4205700" cy="341640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t>Появление - 1991 год.</a:t>
              </a:r>
            </a:p>
            <a:p>
              <a:pPr hangingPunct="1">
                <a:spcBef>
                  <a:spcPts val="1600"/>
                </a:spcBef>
              </a:pPr>
              <a:r>
                <a:rPr lang="ru-RU" sz="4000" dirty="0"/>
                <a:t>Создатель - Тим </a:t>
              </a:r>
              <a:r>
                <a:rPr lang="ru-RU" sz="4000" dirty="0" err="1"/>
                <a:t>Бернерс</a:t>
              </a:r>
              <a:r>
                <a:rPr lang="ru-RU" sz="4000" dirty="0"/>
                <a:t>-Ли</a:t>
              </a:r>
            </a:p>
            <a:p>
              <a:pPr hangingPunct="1">
                <a:spcBef>
                  <a:spcPts val="1600"/>
                </a:spcBef>
                <a:spcAft>
                  <a:spcPts val="1600"/>
                </a:spcAft>
              </a:pPr>
              <a:r>
                <a:rPr lang="ru-RU" sz="4000" dirty="0"/>
                <a:t>За разработку сейчас отвечает W3C (</a:t>
              </a:r>
              <a:r>
                <a:rPr lang="ru-RU" sz="4000" dirty="0" err="1"/>
                <a:t>World</a:t>
              </a:r>
              <a:r>
                <a:rPr lang="ru-RU" sz="4000" dirty="0"/>
                <a:t> </a:t>
              </a:r>
              <a:r>
                <a:rPr lang="ru-RU" sz="4000" dirty="0" err="1"/>
                <a:t>Wide</a:t>
              </a:r>
              <a:r>
                <a:rPr lang="ru-RU" sz="4000" dirty="0"/>
                <a:t> </a:t>
              </a:r>
              <a:r>
                <a:rPr lang="ru-RU" sz="4000" dirty="0" err="1"/>
                <a:t>Web</a:t>
              </a:r>
              <a:r>
                <a:rPr lang="ru-RU" sz="4000" dirty="0"/>
                <a:t>) </a:t>
              </a:r>
              <a:r>
                <a:rPr lang="ru-RU" sz="4000" dirty="0" err="1"/>
                <a:t>Concorcium</a:t>
              </a:r>
              <a:endParaRPr lang="ru-RU" sz="4000" dirty="0"/>
            </a:p>
          </p:txBody>
        </p:sp>
        <p:pic>
          <p:nvPicPr>
            <p:cNvPr id="25" name="Google Shape;94;p18"/>
            <p:cNvPicPr preferRelativeResize="0"/>
            <p:nvPr/>
          </p:nvPicPr>
          <p:blipFill rotWithShape="1">
            <a:blip r:embed="rId3">
              <a:alphaModFix/>
            </a:blip>
            <a:srcRect/>
            <a:stretch/>
          </p:blipFill>
          <p:spPr>
            <a:xfrm>
              <a:off x="4800897" y="1226176"/>
              <a:ext cx="4032304" cy="3450999"/>
            </a:xfrm>
            <a:prstGeom prst="rect">
              <a:avLst/>
            </a:prstGeom>
            <a:noFill/>
            <a:ln>
              <a:noFill/>
            </a:ln>
            <a:effectLst>
              <a:outerShdw blurRad="50800">
                <a:srgbClr val="000000">
                  <a:alpha val="40000"/>
                </a:srgbClr>
              </a:outerShdw>
            </a:effectLst>
          </p:spPr>
        </p:pic>
      </p:grpSp>
      <p:cxnSp>
        <p:nvCxnSpPr>
          <p:cNvPr id="7" name="Прямая соединительная линия 6">
            <a:extLst>
              <a:ext uri="{FF2B5EF4-FFF2-40B4-BE49-F238E27FC236}">
                <a16:creationId xmlns:a16="http://schemas.microsoft.com/office/drawing/2014/main" id="{632AF72C-0C9E-4185-B5C1-D6344B129395}"/>
              </a:ext>
            </a:extLst>
          </p:cNvPr>
          <p:cNvCxnSpPr/>
          <p:nvPr/>
        </p:nvCxnSpPr>
        <p:spPr>
          <a:xfrm>
            <a:off x="941160" y="32789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1" name="Google Shape;99;p19"/>
          <p:cNvSpPr txBox="1">
            <a:spLocks/>
          </p:cNvSpPr>
          <p:nvPr/>
        </p:nvSpPr>
        <p:spPr>
          <a:xfrm>
            <a:off x="1245978" y="1045957"/>
            <a:ext cx="17462747" cy="1277642"/>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rPr>
              <a:t>Версии </a:t>
            </a:r>
            <a:r>
              <a:rPr lang="en-US" sz="8000" dirty="0">
                <a:solidFill>
                  <a:schemeClr val="accent1"/>
                </a:solidFill>
                <a:latin typeface="Montserrat" pitchFamily="2" charset="0"/>
              </a:rPr>
              <a:t>HTML</a:t>
            </a:r>
          </a:p>
        </p:txBody>
      </p:sp>
      <p:pic>
        <p:nvPicPr>
          <p:cNvPr id="23" name="Google Shape;101;p19"/>
          <p:cNvPicPr preferRelativeResize="0"/>
          <p:nvPr/>
        </p:nvPicPr>
        <p:blipFill rotWithShape="1">
          <a:blip r:embed="rId3">
            <a:alphaModFix/>
          </a:blip>
          <a:srcRect/>
          <a:stretch/>
        </p:blipFill>
        <p:spPr>
          <a:xfrm>
            <a:off x="3291500" y="3056937"/>
            <a:ext cx="18177022" cy="8671237"/>
          </a:xfrm>
          <a:prstGeom prst="rect">
            <a:avLst/>
          </a:prstGeom>
          <a:noFill/>
          <a:ln>
            <a:noFill/>
          </a:ln>
        </p:spPr>
      </p:pic>
      <p:cxnSp>
        <p:nvCxnSpPr>
          <p:cNvPr id="5" name="Прямая соединительная линия 4">
            <a:extLst>
              <a:ext uri="{FF2B5EF4-FFF2-40B4-BE49-F238E27FC236}">
                <a16:creationId xmlns:a16="http://schemas.microsoft.com/office/drawing/2014/main" id="{16716B85-E507-4968-873A-DABB9790F416}"/>
              </a:ext>
            </a:extLst>
          </p:cNvPr>
          <p:cNvCxnSpPr/>
          <p:nvPr/>
        </p:nvCxnSpPr>
        <p:spPr>
          <a:xfrm>
            <a:off x="1245978" y="279057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60958"/>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Google Shape;106;p20"/>
          <p:cNvSpPr txBox="1">
            <a:spLocks/>
          </p:cNvSpPr>
          <p:nvPr/>
        </p:nvSpPr>
        <p:spPr>
          <a:xfrm>
            <a:off x="1075362" y="1954982"/>
            <a:ext cx="23308638" cy="170535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rPr>
              <a:t>Совместимость браузеров</a:t>
            </a:r>
          </a:p>
          <a:p>
            <a:pPr hangingPunct="1"/>
            <a:endParaRPr lang="ru-RU" dirty="0"/>
          </a:p>
        </p:txBody>
      </p:sp>
      <p:sp>
        <p:nvSpPr>
          <p:cNvPr id="40" name="Google Shape;107;p20"/>
          <p:cNvSpPr txBox="1">
            <a:spLocks/>
          </p:cNvSpPr>
          <p:nvPr/>
        </p:nvSpPr>
        <p:spPr>
          <a:xfrm>
            <a:off x="1369021" y="4494948"/>
            <a:ext cx="23308640" cy="464914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u="sng" dirty="0">
                <a:solidFill>
                  <a:schemeClr val="hlink"/>
                </a:solidFill>
                <a:hlinkClick r:id="rId2"/>
              </a:rPr>
              <a:t>https://caniuse.com</a:t>
            </a:r>
            <a:endParaRPr lang="ru-RU" sz="4400" dirty="0"/>
          </a:p>
          <a:p>
            <a:pPr hangingPunct="1">
              <a:spcBef>
                <a:spcPts val="1600"/>
              </a:spcBef>
            </a:pPr>
            <a:endParaRPr lang="ru-RU" dirty="0"/>
          </a:p>
          <a:p>
            <a:pPr hangingPunct="1">
              <a:spcBef>
                <a:spcPts val="1600"/>
              </a:spcBef>
              <a:spcAft>
                <a:spcPts val="1600"/>
              </a:spcAft>
            </a:pPr>
            <a:r>
              <a:rPr lang="ru-RU" sz="4400" dirty="0"/>
              <a:t>При разработке очень важную роль играет поддержка браузеров.</a:t>
            </a:r>
          </a:p>
        </p:txBody>
      </p:sp>
      <p:cxnSp>
        <p:nvCxnSpPr>
          <p:cNvPr id="24" name="Прямая соединительная линия 23">
            <a:extLst>
              <a:ext uri="{FF2B5EF4-FFF2-40B4-BE49-F238E27FC236}">
                <a16:creationId xmlns:a16="http://schemas.microsoft.com/office/drawing/2014/main" id="{771088AC-CA0B-4BFC-817E-72384ABF6148}"/>
              </a:ext>
            </a:extLst>
          </p:cNvPr>
          <p:cNvCxnSpPr/>
          <p:nvPr/>
        </p:nvCxnSpPr>
        <p:spPr>
          <a:xfrm>
            <a:off x="1201712" y="366033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745304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0" name="Google Shape;112;p21"/>
          <p:cNvSpPr txBox="1">
            <a:spLocks/>
          </p:cNvSpPr>
          <p:nvPr/>
        </p:nvSpPr>
        <p:spPr>
          <a:xfrm>
            <a:off x="1882083" y="1132881"/>
            <a:ext cx="12350752" cy="2027392"/>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chemeClr val="accent1"/>
                </a:solidFill>
                <a:latin typeface="Montserrat" pitchFamily="2" charset="0"/>
              </a:rPr>
              <a:t>Войны браузеров</a:t>
            </a:r>
          </a:p>
        </p:txBody>
      </p:sp>
      <p:sp>
        <p:nvSpPr>
          <p:cNvPr id="51" name="Google Shape;113;p21"/>
          <p:cNvSpPr txBox="1">
            <a:spLocks/>
          </p:cNvSpPr>
          <p:nvPr/>
        </p:nvSpPr>
        <p:spPr>
          <a:xfrm>
            <a:off x="1882083" y="4173970"/>
            <a:ext cx="13855148" cy="5963943"/>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t>1995-1998 годы:</a:t>
            </a:r>
          </a:p>
          <a:p>
            <a:pPr hangingPunct="1">
              <a:spcBef>
                <a:spcPts val="1600"/>
              </a:spcBef>
            </a:pPr>
            <a:r>
              <a:rPr lang="en-US" sz="4000" dirty="0" err="1"/>
              <a:t>NetScape</a:t>
            </a:r>
            <a:r>
              <a:rPr lang="en-US" sz="4000" dirty="0"/>
              <a:t> Navigator</a:t>
            </a:r>
          </a:p>
          <a:p>
            <a:pPr hangingPunct="1">
              <a:spcBef>
                <a:spcPts val="1600"/>
              </a:spcBef>
            </a:pPr>
            <a:r>
              <a:rPr lang="en-US" sz="4000" dirty="0"/>
              <a:t>Internet Explorer</a:t>
            </a:r>
          </a:p>
          <a:p>
            <a:pPr hangingPunct="1">
              <a:spcBef>
                <a:spcPts val="1600"/>
              </a:spcBef>
              <a:spcAft>
                <a:spcPts val="1600"/>
              </a:spcAft>
            </a:pPr>
            <a:endParaRPr lang="en-US" sz="4000" dirty="0"/>
          </a:p>
        </p:txBody>
      </p:sp>
      <p:sp>
        <p:nvSpPr>
          <p:cNvPr id="73" name="Google Shape;114;p21"/>
          <p:cNvSpPr txBox="1">
            <a:spLocks/>
          </p:cNvSpPr>
          <p:nvPr/>
        </p:nvSpPr>
        <p:spPr>
          <a:xfrm>
            <a:off x="13069957" y="4173969"/>
            <a:ext cx="13855148" cy="5963943"/>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t>2004 г. – настоящее время:</a:t>
            </a:r>
          </a:p>
          <a:p>
            <a:pPr hangingPunct="1">
              <a:spcBef>
                <a:spcPts val="1600"/>
              </a:spcBef>
            </a:pPr>
            <a:r>
              <a:rPr lang="en-US" sz="4000" dirty="0"/>
              <a:t>Google Chrome</a:t>
            </a:r>
          </a:p>
          <a:p>
            <a:pPr hangingPunct="1">
              <a:spcBef>
                <a:spcPts val="1600"/>
              </a:spcBef>
            </a:pPr>
            <a:r>
              <a:rPr lang="en-US" sz="4000" dirty="0"/>
              <a:t>Mozilla Firefox</a:t>
            </a:r>
          </a:p>
          <a:p>
            <a:pPr hangingPunct="1">
              <a:spcBef>
                <a:spcPts val="1600"/>
              </a:spcBef>
            </a:pPr>
            <a:r>
              <a:rPr lang="en-US" sz="4000" dirty="0"/>
              <a:t>Opera</a:t>
            </a:r>
          </a:p>
          <a:p>
            <a:pPr hangingPunct="1">
              <a:spcBef>
                <a:spcPts val="1600"/>
              </a:spcBef>
            </a:pPr>
            <a:r>
              <a:rPr lang="en-US" sz="4000" dirty="0"/>
              <a:t>Safari</a:t>
            </a:r>
          </a:p>
          <a:p>
            <a:pPr hangingPunct="1">
              <a:spcBef>
                <a:spcPts val="1600"/>
              </a:spcBef>
            </a:pPr>
            <a:r>
              <a:rPr lang="en-US" sz="4000" dirty="0"/>
              <a:t>IE</a:t>
            </a:r>
          </a:p>
          <a:p>
            <a:pPr hangingPunct="1">
              <a:spcBef>
                <a:spcPts val="1600"/>
              </a:spcBef>
            </a:pPr>
            <a:endParaRPr lang="en-US" sz="4000" dirty="0"/>
          </a:p>
          <a:p>
            <a:pPr hangingPunct="1">
              <a:spcBef>
                <a:spcPts val="1600"/>
              </a:spcBef>
              <a:spcAft>
                <a:spcPts val="1600"/>
              </a:spcAft>
            </a:pPr>
            <a:endParaRPr lang="en-US" sz="4000" dirty="0"/>
          </a:p>
        </p:txBody>
      </p:sp>
      <p:cxnSp>
        <p:nvCxnSpPr>
          <p:cNvPr id="6" name="Прямая соединительная линия 5">
            <a:extLst>
              <a:ext uri="{FF2B5EF4-FFF2-40B4-BE49-F238E27FC236}">
                <a16:creationId xmlns:a16="http://schemas.microsoft.com/office/drawing/2014/main" id="{4B4C59EB-FDDF-45F6-A243-822DE830D8B6}"/>
              </a:ext>
            </a:extLst>
          </p:cNvPr>
          <p:cNvCxnSpPr/>
          <p:nvPr/>
        </p:nvCxnSpPr>
        <p:spPr>
          <a:xfrm>
            <a:off x="1882083" y="28200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291</Words>
  <Application>Microsoft Office PowerPoint</Application>
  <PresentationFormat>Произвольный</PresentationFormat>
  <Paragraphs>66</Paragraphs>
  <Slides>16</Slides>
  <Notes>3</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16</vt:i4>
      </vt:variant>
    </vt:vector>
  </HeadingPairs>
  <TitlesOfParts>
    <vt:vector size="26" baseType="lpstr">
      <vt:lpstr>Aller</vt:lpstr>
      <vt:lpstr>Arial</vt:lpstr>
      <vt:lpstr>Helvetica Light</vt:lpstr>
      <vt:lpstr>Helvetica Neue</vt:lpstr>
      <vt:lpstr>Montserrat</vt:lpstr>
      <vt:lpstr>Montserrat Medium</vt:lpstr>
      <vt:lpstr>Open Sans</vt:lpstr>
      <vt:lpstr>Open Sans Semibold</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168</cp:revision>
  <dcterms:modified xsi:type="dcterms:W3CDTF">2021-12-24T16:06:50Z</dcterms:modified>
</cp:coreProperties>
</file>