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84" r:id="rId2"/>
    <p:sldId id="286" r:id="rId3"/>
    <p:sldId id="262" r:id="rId4"/>
    <p:sldId id="263" r:id="rId5"/>
    <p:sldId id="287" r:id="rId6"/>
    <p:sldId id="281" r:id="rId7"/>
    <p:sldId id="285" r:id="rId8"/>
    <p:sldId id="318" r:id="rId9"/>
    <p:sldId id="270" r:id="rId10"/>
    <p:sldId id="282" r:id="rId11"/>
    <p:sldId id="293" r:id="rId12"/>
    <p:sldId id="294" r:id="rId13"/>
    <p:sldId id="295" r:id="rId14"/>
    <p:sldId id="290" r:id="rId15"/>
    <p:sldId id="292" r:id="rId16"/>
    <p:sldId id="291" r:id="rId17"/>
    <p:sldId id="310" r:id="rId18"/>
    <p:sldId id="311" r:id="rId19"/>
    <p:sldId id="312" r:id="rId20"/>
    <p:sldId id="313" r:id="rId21"/>
    <p:sldId id="314" r:id="rId22"/>
    <p:sldId id="315" r:id="rId23"/>
    <p:sldId id="316" r:id="rId24"/>
    <p:sldId id="319" r:id="rId25"/>
    <p:sldId id="317" r:id="rId26"/>
    <p:sldId id="309"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FFD83A"/>
    <a:srgbClr val="FFD73A"/>
    <a:srgbClr val="E0DCE2"/>
    <a:srgbClr val="CFCDD0"/>
    <a:srgbClr val="7B797C"/>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1" d="100"/>
          <a:sy n="31" d="100"/>
        </p:scale>
        <p:origin x="15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998996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863129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54875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4255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746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3137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040895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72897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88844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3784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eveloper.mozilla.org/ru/docs/Web/HTML/Element/b"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htmlweb.ru/html/symbols.ph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1897477" y="6165535"/>
            <a:ext cx="12026274" cy="3584417"/>
            <a:chOff x="2079717" y="2474412"/>
            <a:chExt cx="12026274" cy="358441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079717" y="3258062"/>
              <a:ext cx="12026274" cy="2800767"/>
            </a:xfrm>
            <a:prstGeom prst="rect">
              <a:avLst/>
            </a:prstGeom>
          </p:spPr>
          <p:txBody>
            <a:bodyPr wrap="square">
              <a:spAutoFit/>
            </a:bodyPr>
            <a:lstStyle/>
            <a:p>
              <a:r>
                <a:rPr lang="ru-RU" sz="8800" b="1" dirty="0">
                  <a:solidFill>
                    <a:schemeClr val="bg1"/>
                  </a:solidFill>
                  <a:latin typeface="Montserrat" pitchFamily="2" charset="0"/>
                </a:rPr>
                <a:t>Структура </a:t>
              </a:r>
              <a:r>
                <a:rPr lang="en-US" sz="8800" b="1" dirty="0">
                  <a:solidFill>
                    <a:schemeClr val="bg1"/>
                  </a:solidFill>
                  <a:latin typeface="Montserrat" pitchFamily="2" charset="0"/>
                </a:rPr>
                <a:t>HTML</a:t>
              </a:r>
              <a:r>
                <a:rPr lang="ru-RU" sz="8800" b="1" dirty="0">
                  <a:solidFill>
                    <a:schemeClr val="bg1"/>
                  </a:solidFill>
                  <a:latin typeface="Montserrat" pitchFamily="2" charset="0"/>
                </a:rPr>
                <a:t>. Теги, атрибуты</a:t>
              </a:r>
              <a:endParaRPr lang="en-US" sz="88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a:t>
              </a:r>
              <a:r>
                <a:rPr lang="en-US" sz="3600" dirty="0">
                  <a:solidFill>
                    <a:schemeClr val="accent5"/>
                  </a:solidFill>
                  <a:latin typeface="Montserrat" pitchFamily="2" charset="0"/>
                </a:rPr>
                <a:t>2</a:t>
              </a: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
        <p:nvSpPr>
          <p:cNvPr id="41" name="Google Shape;59;p13"/>
          <p:cNvSpPr txBox="1">
            <a:spLocks/>
          </p:cNvSpPr>
          <p:nvPr/>
        </p:nvSpPr>
        <p:spPr>
          <a:xfrm>
            <a:off x="2010927" y="9951294"/>
            <a:ext cx="8276816" cy="15564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t>Основные правила записи </a:t>
            </a:r>
          </a:p>
        </p:txBody>
      </p:sp>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112;p22"/>
          <p:cNvSpPr txBox="1">
            <a:spLocks/>
          </p:cNvSpPr>
          <p:nvPr/>
        </p:nvSpPr>
        <p:spPr>
          <a:xfrm>
            <a:off x="1744260" y="2312338"/>
            <a:ext cx="8520600" cy="62340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Тег &lt;</a:t>
            </a:r>
            <a:r>
              <a:rPr lang="en-US" sz="8000" dirty="0">
                <a:solidFill>
                  <a:srgbClr val="7318F9"/>
                </a:solidFill>
              </a:rPr>
              <a:t>html&gt;</a:t>
            </a:r>
          </a:p>
        </p:txBody>
      </p:sp>
      <p:sp>
        <p:nvSpPr>
          <p:cNvPr id="7" name="Google Shape;113;p22"/>
          <p:cNvSpPr txBox="1">
            <a:spLocks/>
          </p:cNvSpPr>
          <p:nvPr/>
        </p:nvSpPr>
        <p:spPr>
          <a:xfrm>
            <a:off x="1744260" y="4398102"/>
            <a:ext cx="17871528" cy="634560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rPr>
              <a:t>Парный тег, используется для определения границ </a:t>
            </a:r>
            <a:r>
              <a:rPr lang="ru-RU" sz="4000" dirty="0" err="1">
                <a:solidFill>
                  <a:schemeClr val="bg2"/>
                </a:solidFill>
              </a:rPr>
              <a:t>html</a:t>
            </a:r>
            <a:r>
              <a:rPr lang="ru-RU" sz="4000" dirty="0">
                <a:solidFill>
                  <a:schemeClr val="bg2"/>
                </a:solidFill>
              </a:rPr>
              <a:t> кода</a:t>
            </a:r>
          </a:p>
          <a:p>
            <a:pPr hangingPunct="1">
              <a:spcBef>
                <a:spcPts val="1600"/>
              </a:spcBef>
            </a:pPr>
            <a:r>
              <a:rPr lang="ru-RU" sz="4000" dirty="0">
                <a:solidFill>
                  <a:schemeClr val="bg2"/>
                </a:solidFill>
                <a:latin typeface="Roboto Mono"/>
                <a:ea typeface="Roboto Mono"/>
                <a:cs typeface="Roboto Mono"/>
                <a:sym typeface="Roboto Mono"/>
              </a:rPr>
              <a:t>&lt;!DOCTYPE </a:t>
            </a:r>
            <a:r>
              <a:rPr lang="ru-RU" sz="4000" dirty="0" err="1">
                <a:solidFill>
                  <a:schemeClr val="bg2"/>
                </a:solidFill>
                <a:latin typeface="Roboto Mono"/>
                <a:ea typeface="Roboto Mono"/>
                <a:cs typeface="Roboto Mono"/>
                <a:sym typeface="Roboto Mono"/>
              </a:rPr>
              <a:t>html</a:t>
            </a:r>
            <a:r>
              <a:rPr lang="ru-RU" sz="4000" dirty="0">
                <a:solidFill>
                  <a:schemeClr val="bg2"/>
                </a:solidFill>
                <a:latin typeface="Roboto Mono"/>
                <a:ea typeface="Roboto Mono"/>
                <a:cs typeface="Roboto Mono"/>
                <a:sym typeface="Roboto Mono"/>
              </a:rPr>
              <a:t>&gt;</a:t>
            </a:r>
          </a:p>
          <a:p>
            <a:pPr hangingPunct="1">
              <a:spcBef>
                <a:spcPts val="1600"/>
              </a:spcBef>
            </a:pPr>
            <a:r>
              <a:rPr lang="ru-RU" sz="4000" dirty="0">
                <a:solidFill>
                  <a:schemeClr val="bg2"/>
                </a:solidFill>
                <a:latin typeface="Roboto Mono"/>
                <a:ea typeface="Roboto Mono"/>
                <a:cs typeface="Roboto Mono"/>
                <a:sym typeface="Roboto Mono"/>
              </a:rPr>
              <a:t>&lt;</a:t>
            </a:r>
            <a:r>
              <a:rPr lang="ru-RU" sz="4000" dirty="0" err="1">
                <a:solidFill>
                  <a:schemeClr val="bg2"/>
                </a:solidFill>
                <a:latin typeface="Roboto Mono"/>
                <a:ea typeface="Roboto Mono"/>
                <a:cs typeface="Roboto Mono"/>
                <a:sym typeface="Roboto Mono"/>
              </a:rPr>
              <a:t>html</a:t>
            </a:r>
            <a:r>
              <a:rPr lang="ru-RU" sz="4000" dirty="0">
                <a:solidFill>
                  <a:schemeClr val="bg2"/>
                </a:solidFill>
                <a:latin typeface="Roboto Mono"/>
                <a:ea typeface="Roboto Mono"/>
                <a:cs typeface="Roboto Mono"/>
                <a:sym typeface="Roboto Mono"/>
              </a:rPr>
              <a:t>&gt;</a:t>
            </a:r>
          </a:p>
          <a:p>
            <a:pPr hangingPunct="1">
              <a:spcBef>
                <a:spcPts val="1600"/>
              </a:spcBef>
            </a:pPr>
            <a:r>
              <a:rPr lang="ru-RU" sz="4000" dirty="0">
                <a:solidFill>
                  <a:schemeClr val="bg2"/>
                </a:solidFill>
                <a:latin typeface="Roboto Mono"/>
                <a:ea typeface="Roboto Mono"/>
                <a:cs typeface="Roboto Mono"/>
                <a:sym typeface="Roboto Mono"/>
              </a:rPr>
              <a:t>    Здесь весь код </a:t>
            </a:r>
            <a:r>
              <a:rPr lang="ru-RU" sz="4000" dirty="0" err="1">
                <a:solidFill>
                  <a:schemeClr val="bg2"/>
                </a:solidFill>
                <a:latin typeface="Roboto Mono"/>
                <a:ea typeface="Roboto Mono"/>
                <a:cs typeface="Roboto Mono"/>
                <a:sym typeface="Roboto Mono"/>
              </a:rPr>
              <a:t>html</a:t>
            </a:r>
            <a:endParaRPr lang="ru-RU" sz="4000" dirty="0">
              <a:solidFill>
                <a:schemeClr val="bg2"/>
              </a:solidFill>
              <a:latin typeface="Roboto Mono"/>
              <a:ea typeface="Roboto Mono"/>
              <a:cs typeface="Roboto Mono"/>
              <a:sym typeface="Roboto Mono"/>
            </a:endParaRPr>
          </a:p>
          <a:p>
            <a:pPr hangingPunct="1">
              <a:spcBef>
                <a:spcPts val="1600"/>
              </a:spcBef>
            </a:pPr>
            <a:r>
              <a:rPr lang="ru-RU" sz="4000" dirty="0">
                <a:solidFill>
                  <a:schemeClr val="bg2"/>
                </a:solidFill>
                <a:latin typeface="Roboto Mono"/>
                <a:ea typeface="Roboto Mono"/>
                <a:cs typeface="Roboto Mono"/>
                <a:sym typeface="Roboto Mono"/>
              </a:rPr>
              <a:t>&lt;/</a:t>
            </a:r>
            <a:r>
              <a:rPr lang="ru-RU" sz="4000" dirty="0" err="1">
                <a:solidFill>
                  <a:schemeClr val="bg2"/>
                </a:solidFill>
                <a:latin typeface="Roboto Mono"/>
                <a:ea typeface="Roboto Mono"/>
                <a:cs typeface="Roboto Mono"/>
                <a:sym typeface="Roboto Mono"/>
              </a:rPr>
              <a:t>html</a:t>
            </a:r>
            <a:r>
              <a:rPr lang="ru-RU" sz="4000" dirty="0">
                <a:solidFill>
                  <a:schemeClr val="bg2"/>
                </a:solidFill>
                <a:latin typeface="Roboto Mono"/>
                <a:ea typeface="Roboto Mono"/>
                <a:cs typeface="Roboto Mono"/>
                <a:sym typeface="Roboto Mono"/>
              </a:rPr>
              <a:t>&gt;</a:t>
            </a:r>
          </a:p>
          <a:p>
            <a:pPr hangingPunct="1">
              <a:spcBef>
                <a:spcPts val="1600"/>
              </a:spcBef>
              <a:spcAft>
                <a:spcPts val="1600"/>
              </a:spcAft>
            </a:pPr>
            <a:endParaRPr lang="ru-RU" sz="4000" dirty="0">
              <a:solidFill>
                <a:schemeClr val="bg2"/>
              </a:solidFill>
              <a:latin typeface="Roboto Mono"/>
              <a:ea typeface="Roboto Mono"/>
              <a:cs typeface="Roboto Mono"/>
              <a:sym typeface="Roboto Mono"/>
            </a:endParaRPr>
          </a:p>
        </p:txBody>
      </p:sp>
      <p:cxnSp>
        <p:nvCxnSpPr>
          <p:cNvPr id="10" name="Прямая соединительная линия 9">
            <a:extLst>
              <a:ext uri="{FF2B5EF4-FFF2-40B4-BE49-F238E27FC236}">
                <a16:creationId xmlns:a16="http://schemas.microsoft.com/office/drawing/2014/main" id="{E1FA2D66-8746-4311-9567-80C157E731FB}"/>
              </a:ext>
            </a:extLst>
          </p:cNvPr>
          <p:cNvCxnSpPr/>
          <p:nvPr/>
        </p:nvCxnSpPr>
        <p:spPr>
          <a:xfrm>
            <a:off x="2004311" y="390657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1744260" y="2487185"/>
            <a:ext cx="8520600" cy="62340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Тег </a:t>
            </a:r>
            <a:r>
              <a:rPr lang="en-US" sz="8000" dirty="0">
                <a:solidFill>
                  <a:srgbClr val="7318F9"/>
                </a:solidFill>
              </a:rPr>
              <a:t>head</a:t>
            </a:r>
          </a:p>
        </p:txBody>
      </p:sp>
      <p:sp>
        <p:nvSpPr>
          <p:cNvPr id="6" name="Google Shape;119;p23"/>
          <p:cNvSpPr txBox="1">
            <a:spLocks/>
          </p:cNvSpPr>
          <p:nvPr/>
        </p:nvSpPr>
        <p:spPr>
          <a:xfrm>
            <a:off x="1744259" y="4568874"/>
            <a:ext cx="20643793" cy="710496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rPr>
              <a:t>Тег &lt;</a:t>
            </a:r>
            <a:r>
              <a:rPr lang="ru-RU" sz="4000" dirty="0" err="1">
                <a:solidFill>
                  <a:schemeClr val="bg2"/>
                </a:solidFill>
              </a:rPr>
              <a:t>head</a:t>
            </a:r>
            <a:r>
              <a:rPr lang="ru-RU" sz="4000" dirty="0">
                <a:solidFill>
                  <a:schemeClr val="bg2"/>
                </a:solidFill>
              </a:rPr>
              <a:t>&gt; предназначен для хранения других элементов, цель которых — помочь браузеру в работе с данными. Также внутри контейнера &lt;</a:t>
            </a:r>
            <a:r>
              <a:rPr lang="ru-RU" sz="4000" dirty="0" err="1">
                <a:solidFill>
                  <a:schemeClr val="bg2"/>
                </a:solidFill>
              </a:rPr>
              <a:t>head</a:t>
            </a:r>
            <a:r>
              <a:rPr lang="ru-RU" sz="4000" dirty="0">
                <a:solidFill>
                  <a:schemeClr val="bg2"/>
                </a:solidFill>
              </a:rPr>
              <a:t>&gt; находятся </a:t>
            </a:r>
            <a:r>
              <a:rPr lang="ru-RU" sz="4000" dirty="0" err="1">
                <a:solidFill>
                  <a:schemeClr val="bg2"/>
                </a:solidFill>
              </a:rPr>
              <a:t>метатеги</a:t>
            </a:r>
            <a:r>
              <a:rPr lang="ru-RU" sz="4000" dirty="0">
                <a:solidFill>
                  <a:schemeClr val="bg2"/>
                </a:solidFill>
              </a:rPr>
              <a:t>, которые используются для хранения информации предназначенной для браузеров и поисковых систем.</a:t>
            </a:r>
          </a:p>
          <a:p>
            <a:pPr hangingPunct="1">
              <a:lnSpc>
                <a:spcPct val="100000"/>
              </a:lnSpc>
              <a:spcBef>
                <a:spcPts val="1600"/>
              </a:spcBef>
            </a:pPr>
            <a:r>
              <a:rPr lang="ru-RU" sz="4000" dirty="0">
                <a:solidFill>
                  <a:schemeClr val="bg2"/>
                </a:solidFill>
                <a:latin typeface="Roboto Mono"/>
                <a:ea typeface="Roboto Mono"/>
                <a:cs typeface="Roboto Mono"/>
                <a:sym typeface="Roboto Mono"/>
              </a:rPr>
              <a:t>&lt;!DOCTYPE </a:t>
            </a:r>
            <a:r>
              <a:rPr lang="ru-RU" sz="4000" dirty="0" err="1">
                <a:solidFill>
                  <a:schemeClr val="bg2"/>
                </a:solidFill>
                <a:latin typeface="Roboto Mono"/>
                <a:ea typeface="Roboto Mono"/>
                <a:cs typeface="Roboto Mono"/>
                <a:sym typeface="Roboto Mono"/>
              </a:rPr>
              <a:t>html</a:t>
            </a:r>
            <a:r>
              <a:rPr lang="ru-RU" sz="4000" dirty="0">
                <a:solidFill>
                  <a:schemeClr val="bg2"/>
                </a:solidFill>
                <a:latin typeface="Roboto Mono"/>
                <a:ea typeface="Roboto Mono"/>
                <a:cs typeface="Roboto Mono"/>
                <a:sym typeface="Roboto Mono"/>
              </a:rPr>
              <a:t>&gt;</a:t>
            </a:r>
          </a:p>
          <a:p>
            <a:pPr hangingPunct="1">
              <a:lnSpc>
                <a:spcPct val="100000"/>
              </a:lnSpc>
            </a:pPr>
            <a:r>
              <a:rPr lang="ru-RU" sz="4000" dirty="0">
                <a:solidFill>
                  <a:schemeClr val="bg2"/>
                </a:solidFill>
                <a:latin typeface="Roboto Mono"/>
                <a:ea typeface="Roboto Mono"/>
                <a:cs typeface="Roboto Mono"/>
                <a:sym typeface="Roboto Mono"/>
              </a:rPr>
              <a:t>&lt;</a:t>
            </a:r>
            <a:r>
              <a:rPr lang="ru-RU" sz="4000" dirty="0" err="1">
                <a:solidFill>
                  <a:schemeClr val="bg2"/>
                </a:solidFill>
                <a:latin typeface="Roboto Mono"/>
                <a:ea typeface="Roboto Mono"/>
                <a:cs typeface="Roboto Mono"/>
                <a:sym typeface="Roboto Mono"/>
              </a:rPr>
              <a:t>html</a:t>
            </a:r>
            <a:r>
              <a:rPr lang="ru-RU" sz="4000" dirty="0">
                <a:solidFill>
                  <a:schemeClr val="bg2"/>
                </a:solidFill>
                <a:latin typeface="Roboto Mono"/>
                <a:ea typeface="Roboto Mono"/>
                <a:cs typeface="Roboto Mono"/>
                <a:sym typeface="Roboto Mono"/>
              </a:rPr>
              <a:t>&gt;</a:t>
            </a:r>
          </a:p>
          <a:p>
            <a:pPr hangingPunct="1">
              <a:lnSpc>
                <a:spcPct val="100000"/>
              </a:lnSpc>
            </a:pPr>
            <a:r>
              <a:rPr lang="ru-RU" sz="4000" dirty="0">
                <a:solidFill>
                  <a:schemeClr val="bg2"/>
                </a:solidFill>
                <a:latin typeface="Roboto Mono"/>
                <a:ea typeface="Roboto Mono"/>
                <a:cs typeface="Roboto Mono"/>
                <a:sym typeface="Roboto Mono"/>
              </a:rPr>
              <a:t>    &lt;</a:t>
            </a:r>
            <a:r>
              <a:rPr lang="ru-RU" sz="4000" dirty="0" err="1">
                <a:solidFill>
                  <a:schemeClr val="bg2"/>
                </a:solidFill>
                <a:latin typeface="Roboto Mono"/>
                <a:ea typeface="Roboto Mono"/>
                <a:cs typeface="Roboto Mono"/>
                <a:sym typeface="Roboto Mono"/>
              </a:rPr>
              <a:t>head</a:t>
            </a:r>
            <a:r>
              <a:rPr lang="ru-RU" sz="4000" dirty="0">
                <a:solidFill>
                  <a:schemeClr val="bg2"/>
                </a:solidFill>
                <a:latin typeface="Roboto Mono"/>
                <a:ea typeface="Roboto Mono"/>
                <a:cs typeface="Roboto Mono"/>
                <a:sym typeface="Roboto Mono"/>
              </a:rPr>
              <a:t>&gt;</a:t>
            </a:r>
          </a:p>
          <a:p>
            <a:pPr hangingPunct="1">
              <a:lnSpc>
                <a:spcPct val="100000"/>
              </a:lnSpc>
            </a:pPr>
            <a:r>
              <a:rPr lang="ru-RU" sz="4000" dirty="0">
                <a:solidFill>
                  <a:schemeClr val="bg2"/>
                </a:solidFill>
                <a:latin typeface="Roboto Mono"/>
                <a:ea typeface="Roboto Mono"/>
                <a:cs typeface="Roboto Mono"/>
                <a:sym typeface="Roboto Mono"/>
              </a:rPr>
              <a:t>        Здесь дополнительная информация</a:t>
            </a:r>
          </a:p>
          <a:p>
            <a:pPr hangingPunct="1">
              <a:lnSpc>
                <a:spcPct val="100000"/>
              </a:lnSpc>
            </a:pPr>
            <a:r>
              <a:rPr lang="ru-RU" sz="4000" dirty="0">
                <a:solidFill>
                  <a:schemeClr val="bg2"/>
                </a:solidFill>
                <a:latin typeface="Roboto Mono"/>
                <a:ea typeface="Roboto Mono"/>
                <a:cs typeface="Roboto Mono"/>
                <a:sym typeface="Roboto Mono"/>
              </a:rPr>
              <a:t>    &lt;/</a:t>
            </a:r>
            <a:r>
              <a:rPr lang="ru-RU" sz="4000" dirty="0" err="1">
                <a:solidFill>
                  <a:schemeClr val="bg2"/>
                </a:solidFill>
                <a:latin typeface="Roboto Mono"/>
                <a:ea typeface="Roboto Mono"/>
                <a:cs typeface="Roboto Mono"/>
                <a:sym typeface="Roboto Mono"/>
              </a:rPr>
              <a:t>head</a:t>
            </a:r>
            <a:r>
              <a:rPr lang="ru-RU" sz="4000" dirty="0">
                <a:solidFill>
                  <a:schemeClr val="bg2"/>
                </a:solidFill>
                <a:latin typeface="Roboto Mono"/>
                <a:ea typeface="Roboto Mono"/>
                <a:cs typeface="Roboto Mono"/>
                <a:sym typeface="Roboto Mono"/>
              </a:rPr>
              <a:t>&gt;</a:t>
            </a:r>
          </a:p>
          <a:p>
            <a:pPr hangingPunct="1">
              <a:lnSpc>
                <a:spcPct val="100000"/>
              </a:lnSpc>
            </a:pPr>
            <a:r>
              <a:rPr lang="ru-RU" sz="4000" dirty="0">
                <a:solidFill>
                  <a:schemeClr val="bg2"/>
                </a:solidFill>
                <a:latin typeface="Roboto Mono"/>
                <a:ea typeface="Roboto Mono"/>
                <a:cs typeface="Roboto Mono"/>
                <a:sym typeface="Roboto Mono"/>
              </a:rPr>
              <a:t>    </a:t>
            </a:r>
          </a:p>
          <a:p>
            <a:pPr hangingPunct="1">
              <a:lnSpc>
                <a:spcPct val="100000"/>
              </a:lnSpc>
            </a:pPr>
            <a:r>
              <a:rPr lang="ru-RU" sz="4000" dirty="0">
                <a:solidFill>
                  <a:schemeClr val="bg2"/>
                </a:solidFill>
                <a:latin typeface="Roboto Mono"/>
                <a:ea typeface="Roboto Mono"/>
                <a:cs typeface="Roboto Mono"/>
                <a:sym typeface="Roboto Mono"/>
              </a:rPr>
              <a:t>&lt;/</a:t>
            </a:r>
            <a:r>
              <a:rPr lang="ru-RU" sz="4000" dirty="0" err="1">
                <a:solidFill>
                  <a:schemeClr val="bg2"/>
                </a:solidFill>
                <a:latin typeface="Roboto Mono"/>
                <a:ea typeface="Roboto Mono"/>
                <a:cs typeface="Roboto Mono"/>
                <a:sym typeface="Roboto Mono"/>
              </a:rPr>
              <a:t>html</a:t>
            </a:r>
            <a:r>
              <a:rPr lang="ru-RU" sz="4000" dirty="0">
                <a:solidFill>
                  <a:schemeClr val="bg2"/>
                </a:solidFill>
                <a:latin typeface="Roboto Mono"/>
                <a:ea typeface="Roboto Mono"/>
                <a:cs typeface="Roboto Mono"/>
                <a:sym typeface="Roboto Mono"/>
              </a:rPr>
              <a:t>&gt;</a:t>
            </a:r>
          </a:p>
        </p:txBody>
      </p:sp>
      <p:cxnSp>
        <p:nvCxnSpPr>
          <p:cNvPr id="7" name="Прямая соединительная линия 6">
            <a:extLst>
              <a:ext uri="{FF2B5EF4-FFF2-40B4-BE49-F238E27FC236}">
                <a16:creationId xmlns:a16="http://schemas.microsoft.com/office/drawing/2014/main" id="{7C8856DB-5763-441A-BD96-F010275674FC}"/>
              </a:ext>
            </a:extLst>
          </p:cNvPr>
          <p:cNvCxnSpPr/>
          <p:nvPr/>
        </p:nvCxnSpPr>
        <p:spPr>
          <a:xfrm>
            <a:off x="1893007" y="406414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124;p24"/>
          <p:cNvSpPr txBox="1">
            <a:spLocks/>
          </p:cNvSpPr>
          <p:nvPr/>
        </p:nvSpPr>
        <p:spPr>
          <a:xfrm>
            <a:off x="1866180" y="2273824"/>
            <a:ext cx="12520380" cy="226769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Теги внутри </a:t>
            </a:r>
            <a:r>
              <a:rPr lang="en-US" sz="8000" dirty="0">
                <a:solidFill>
                  <a:srgbClr val="7318F9"/>
                </a:solidFill>
              </a:rPr>
              <a:t>head</a:t>
            </a:r>
          </a:p>
        </p:txBody>
      </p:sp>
      <p:sp>
        <p:nvSpPr>
          <p:cNvPr id="10" name="Google Shape;125;p24"/>
          <p:cNvSpPr txBox="1">
            <a:spLocks/>
          </p:cNvSpPr>
          <p:nvPr/>
        </p:nvSpPr>
        <p:spPr>
          <a:xfrm>
            <a:off x="1866180" y="4541519"/>
            <a:ext cx="18634078" cy="588396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latin typeface="Roboto Mono"/>
                <a:ea typeface="Roboto Mono"/>
                <a:cs typeface="Roboto Mono"/>
                <a:sym typeface="Roboto Mono"/>
              </a:rPr>
              <a:t>&lt;</a:t>
            </a:r>
            <a:r>
              <a:rPr lang="ru-RU" sz="4000" dirty="0" err="1">
                <a:solidFill>
                  <a:schemeClr val="bg2"/>
                </a:solidFill>
                <a:latin typeface="Roboto Mono"/>
                <a:ea typeface="Roboto Mono"/>
                <a:cs typeface="Roboto Mono"/>
                <a:sym typeface="Roboto Mono"/>
              </a:rPr>
              <a:t>title</a:t>
            </a:r>
            <a:r>
              <a:rPr lang="ru-RU" sz="4000" dirty="0">
                <a:solidFill>
                  <a:schemeClr val="bg2"/>
                </a:solidFill>
                <a:latin typeface="Roboto Mono"/>
                <a:ea typeface="Roboto Mono"/>
                <a:cs typeface="Roboto Mono"/>
                <a:sym typeface="Roboto Mono"/>
              </a:rPr>
              <a:t>&gt;Моя страница&lt;/</a:t>
            </a:r>
            <a:r>
              <a:rPr lang="ru-RU" sz="4000" dirty="0" err="1">
                <a:solidFill>
                  <a:schemeClr val="bg2"/>
                </a:solidFill>
                <a:latin typeface="Roboto Mono"/>
                <a:ea typeface="Roboto Mono"/>
                <a:cs typeface="Roboto Mono"/>
                <a:sym typeface="Roboto Mono"/>
              </a:rPr>
              <a:t>title</a:t>
            </a:r>
            <a:r>
              <a:rPr lang="ru-RU" sz="4000" dirty="0">
                <a:solidFill>
                  <a:schemeClr val="bg2"/>
                </a:solidFill>
                <a:latin typeface="Roboto Mono"/>
                <a:ea typeface="Roboto Mono"/>
                <a:cs typeface="Roboto Mono"/>
                <a:sym typeface="Roboto Mono"/>
              </a:rPr>
              <a:t>&gt;</a:t>
            </a:r>
          </a:p>
          <a:p>
            <a:pPr hangingPunct="1">
              <a:spcBef>
                <a:spcPts val="1600"/>
              </a:spcBef>
            </a:pPr>
            <a:r>
              <a:rPr lang="ru-RU" sz="4000" dirty="0">
                <a:solidFill>
                  <a:schemeClr val="bg2"/>
                </a:solidFill>
              </a:rPr>
              <a:t>Тег для отображения заголовка вкладки или окна</a:t>
            </a:r>
          </a:p>
          <a:p>
            <a:pPr hangingPunct="1">
              <a:spcBef>
                <a:spcPts val="1600"/>
              </a:spcBef>
            </a:pPr>
            <a:r>
              <a:rPr lang="ru-RU" sz="4000" dirty="0">
                <a:solidFill>
                  <a:schemeClr val="bg2"/>
                </a:solidFill>
                <a:latin typeface="Roboto Mono"/>
                <a:ea typeface="Roboto Mono"/>
                <a:cs typeface="Roboto Mono"/>
                <a:sym typeface="Roboto Mono"/>
              </a:rPr>
              <a:t>&lt;</a:t>
            </a:r>
            <a:r>
              <a:rPr lang="ru-RU" sz="4000" dirty="0" err="1">
                <a:solidFill>
                  <a:schemeClr val="bg2"/>
                </a:solidFill>
                <a:latin typeface="Roboto Mono"/>
                <a:ea typeface="Roboto Mono"/>
                <a:cs typeface="Roboto Mono"/>
                <a:sym typeface="Roboto Mono"/>
              </a:rPr>
              <a:t>meta</a:t>
            </a:r>
            <a:r>
              <a:rPr lang="ru-RU" sz="4000" dirty="0">
                <a:solidFill>
                  <a:schemeClr val="bg2"/>
                </a:solidFill>
                <a:latin typeface="Roboto Mono"/>
                <a:ea typeface="Roboto Mono"/>
                <a:cs typeface="Roboto Mono"/>
                <a:sym typeface="Roboto Mono"/>
              </a:rPr>
              <a:t>&gt;</a:t>
            </a:r>
          </a:p>
          <a:p>
            <a:pPr hangingPunct="1">
              <a:spcBef>
                <a:spcPts val="1600"/>
              </a:spcBef>
            </a:pPr>
            <a:r>
              <a:rPr lang="ru-RU" sz="4000" dirty="0">
                <a:solidFill>
                  <a:schemeClr val="bg2"/>
                </a:solidFill>
              </a:rPr>
              <a:t>Тег для записи дополнительной информации.</a:t>
            </a:r>
          </a:p>
          <a:p>
            <a:pPr hangingPunct="1">
              <a:spcBef>
                <a:spcPts val="1600"/>
              </a:spcBef>
              <a:spcAft>
                <a:spcPts val="1600"/>
              </a:spcAft>
            </a:pPr>
            <a:r>
              <a:rPr lang="ru-RU" sz="4000" dirty="0">
                <a:solidFill>
                  <a:schemeClr val="bg2"/>
                </a:solidFill>
              </a:rPr>
              <a:t>Есть очень много различных вариаций тегов &lt;</a:t>
            </a:r>
            <a:r>
              <a:rPr lang="ru-RU" sz="4000" dirty="0" err="1">
                <a:solidFill>
                  <a:schemeClr val="bg2"/>
                </a:solidFill>
              </a:rPr>
              <a:t>meta</a:t>
            </a:r>
            <a:r>
              <a:rPr lang="ru-RU" sz="4000" dirty="0">
                <a:solidFill>
                  <a:schemeClr val="bg2"/>
                </a:solidFill>
              </a:rPr>
              <a:t>&gt;, но мы рассмотрим только важнейшие из них.</a:t>
            </a:r>
          </a:p>
        </p:txBody>
      </p:sp>
      <p:cxnSp>
        <p:nvCxnSpPr>
          <p:cNvPr id="7" name="Прямая соединительная линия 6">
            <a:extLst>
              <a:ext uri="{FF2B5EF4-FFF2-40B4-BE49-F238E27FC236}">
                <a16:creationId xmlns:a16="http://schemas.microsoft.com/office/drawing/2014/main" id="{C23C5AE7-AAF8-4E0B-843C-F37270AC09FF}"/>
              </a:ext>
            </a:extLst>
          </p:cNvPr>
          <p:cNvCxnSpPr/>
          <p:nvPr/>
        </p:nvCxnSpPr>
        <p:spPr>
          <a:xfrm>
            <a:off x="1955595" y="387707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pic>
        <p:nvPicPr>
          <p:cNvPr id="8" name="Google Shape;126;p24">
            <a:extLst>
              <a:ext uri="{FF2B5EF4-FFF2-40B4-BE49-F238E27FC236}">
                <a16:creationId xmlns:a16="http://schemas.microsoft.com/office/drawing/2014/main" id="{8E798E64-013A-4D40-856F-F7D005350C6D}"/>
              </a:ext>
            </a:extLst>
          </p:cNvPr>
          <p:cNvPicPr preferRelativeResize="0"/>
          <p:nvPr/>
        </p:nvPicPr>
        <p:blipFill>
          <a:blip r:embed="rId3">
            <a:alphaModFix/>
          </a:blip>
          <a:stretch>
            <a:fillRect/>
          </a:stretch>
        </p:blipFill>
        <p:spPr>
          <a:xfrm>
            <a:off x="16843261" y="5031020"/>
            <a:ext cx="5249823" cy="979003"/>
          </a:xfrm>
          <a:prstGeom prst="rect">
            <a:avLst/>
          </a:prstGeom>
          <a:noFill/>
          <a:ln>
            <a:noFill/>
          </a:ln>
        </p:spPr>
      </p:pic>
    </p:spTree>
    <p:extLst>
      <p:ext uri="{BB962C8B-B14F-4D97-AF65-F5344CB8AC3E}">
        <p14:creationId xmlns:p14="http://schemas.microsoft.com/office/powerpoint/2010/main" val="230741491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31;p25"/>
          <p:cNvSpPr txBox="1">
            <a:spLocks/>
          </p:cNvSpPr>
          <p:nvPr/>
        </p:nvSpPr>
        <p:spPr>
          <a:xfrm>
            <a:off x="1530900" y="2456704"/>
            <a:ext cx="16879020" cy="150569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Необходимые </a:t>
            </a:r>
            <a:r>
              <a:rPr lang="en-US" sz="8000" dirty="0">
                <a:solidFill>
                  <a:srgbClr val="7318F9"/>
                </a:solidFill>
              </a:rPr>
              <a:t>meta-</a:t>
            </a:r>
            <a:r>
              <a:rPr lang="ru-RU" sz="8000" dirty="0">
                <a:solidFill>
                  <a:srgbClr val="7318F9"/>
                </a:solidFill>
              </a:rPr>
              <a:t>теги </a:t>
            </a:r>
          </a:p>
        </p:txBody>
      </p:sp>
      <p:sp>
        <p:nvSpPr>
          <p:cNvPr id="8" name="Google Shape;132;p25"/>
          <p:cNvSpPr txBox="1">
            <a:spLocks/>
          </p:cNvSpPr>
          <p:nvPr/>
        </p:nvSpPr>
        <p:spPr>
          <a:xfrm>
            <a:off x="1530900" y="4710903"/>
            <a:ext cx="18556403" cy="341640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latin typeface="Roboto Mono"/>
                <a:ea typeface="Roboto Mono"/>
                <a:cs typeface="Roboto Mono"/>
                <a:sym typeface="Roboto Mono"/>
              </a:rPr>
              <a:t>&lt;</a:t>
            </a:r>
            <a:r>
              <a:rPr lang="ru-RU" sz="4000" dirty="0" err="1">
                <a:solidFill>
                  <a:schemeClr val="bg2"/>
                </a:solidFill>
                <a:latin typeface="Roboto Mono"/>
                <a:ea typeface="Roboto Mono"/>
                <a:cs typeface="Roboto Mono"/>
                <a:sym typeface="Roboto Mono"/>
              </a:rPr>
              <a:t>meta</a:t>
            </a:r>
            <a:r>
              <a:rPr lang="ru-RU" sz="4000" dirty="0">
                <a:solidFill>
                  <a:schemeClr val="bg2"/>
                </a:solidFill>
                <a:latin typeface="Roboto Mono"/>
                <a:ea typeface="Roboto Mono"/>
                <a:cs typeface="Roboto Mono"/>
                <a:sym typeface="Roboto Mono"/>
              </a:rPr>
              <a:t> </a:t>
            </a:r>
            <a:r>
              <a:rPr lang="ru-RU" sz="4000" dirty="0" err="1">
                <a:solidFill>
                  <a:schemeClr val="bg2"/>
                </a:solidFill>
                <a:latin typeface="Roboto Mono"/>
                <a:ea typeface="Roboto Mono"/>
                <a:cs typeface="Roboto Mono"/>
                <a:sym typeface="Roboto Mono"/>
              </a:rPr>
              <a:t>charset</a:t>
            </a:r>
            <a:r>
              <a:rPr lang="ru-RU" sz="4000" dirty="0">
                <a:solidFill>
                  <a:schemeClr val="bg2"/>
                </a:solidFill>
                <a:latin typeface="Roboto Mono"/>
                <a:ea typeface="Roboto Mono"/>
                <a:cs typeface="Roboto Mono"/>
                <a:sym typeface="Roboto Mono"/>
              </a:rPr>
              <a:t>="UTF-8"&gt;</a:t>
            </a:r>
          </a:p>
          <a:p>
            <a:pPr hangingPunct="1">
              <a:spcBef>
                <a:spcPts val="1600"/>
              </a:spcBef>
            </a:pPr>
            <a:r>
              <a:rPr lang="ru-RU" sz="4000" dirty="0">
                <a:solidFill>
                  <a:schemeClr val="bg2"/>
                </a:solidFill>
              </a:rPr>
              <a:t>Мета тег для указания кодировки текста. </a:t>
            </a:r>
          </a:p>
          <a:p>
            <a:pPr hangingPunct="1">
              <a:spcBef>
                <a:spcPts val="1600"/>
              </a:spcBef>
            </a:pPr>
            <a:r>
              <a:rPr lang="ru-RU" sz="4000" dirty="0">
                <a:solidFill>
                  <a:schemeClr val="bg2"/>
                </a:solidFill>
              </a:rPr>
              <a:t>Указывайте UTF-8 для </a:t>
            </a:r>
            <a:r>
              <a:rPr lang="ru-RU" sz="4000" dirty="0" err="1">
                <a:solidFill>
                  <a:schemeClr val="bg2"/>
                </a:solidFill>
              </a:rPr>
              <a:t>избежания</a:t>
            </a:r>
            <a:r>
              <a:rPr lang="ru-RU" sz="4000" dirty="0">
                <a:solidFill>
                  <a:schemeClr val="bg2"/>
                </a:solidFill>
              </a:rPr>
              <a:t> проблем с кириллицей.</a:t>
            </a:r>
          </a:p>
          <a:p>
            <a:pPr hangingPunct="1">
              <a:spcBef>
                <a:spcPts val="1600"/>
              </a:spcBef>
              <a:spcAft>
                <a:spcPts val="1600"/>
              </a:spcAft>
            </a:pPr>
            <a:endParaRPr lang="ru-RU" sz="4000" dirty="0">
              <a:solidFill>
                <a:schemeClr val="bg2"/>
              </a:solidFill>
            </a:endParaRPr>
          </a:p>
        </p:txBody>
      </p:sp>
      <p:cxnSp>
        <p:nvCxnSpPr>
          <p:cNvPr id="11" name="Прямая соединительная линия 10">
            <a:extLst>
              <a:ext uri="{FF2B5EF4-FFF2-40B4-BE49-F238E27FC236}">
                <a16:creationId xmlns:a16="http://schemas.microsoft.com/office/drawing/2014/main" id="{E27EBAA5-A1FB-41A4-8171-B7A679AAC52F}"/>
              </a:ext>
            </a:extLst>
          </p:cNvPr>
          <p:cNvCxnSpPr/>
          <p:nvPr/>
        </p:nvCxnSpPr>
        <p:spPr>
          <a:xfrm>
            <a:off x="1530900" y="403465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7358396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 name="Google Shape;137;p26"/>
          <p:cNvSpPr txBox="1">
            <a:spLocks/>
          </p:cNvSpPr>
          <p:nvPr/>
        </p:nvSpPr>
        <p:spPr>
          <a:xfrm>
            <a:off x="1469940" y="1908064"/>
            <a:ext cx="17488620" cy="214577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buClr>
                <a:schemeClr val="dk2"/>
              </a:buClr>
              <a:buSzPts val="1100"/>
              <a:buFont typeface="Arial"/>
              <a:buNone/>
            </a:pPr>
            <a:r>
              <a:rPr lang="ru-RU" sz="8000" dirty="0">
                <a:solidFill>
                  <a:srgbClr val="7318F9"/>
                </a:solidFill>
              </a:rPr>
              <a:t>Необходимые </a:t>
            </a:r>
            <a:r>
              <a:rPr lang="en-US" sz="8000" dirty="0">
                <a:solidFill>
                  <a:srgbClr val="7318F9"/>
                </a:solidFill>
              </a:rPr>
              <a:t>meta-</a:t>
            </a:r>
            <a:r>
              <a:rPr lang="ru-RU" sz="8000" dirty="0">
                <a:solidFill>
                  <a:srgbClr val="7318F9"/>
                </a:solidFill>
              </a:rPr>
              <a:t>теги</a:t>
            </a:r>
          </a:p>
        </p:txBody>
      </p:sp>
      <p:sp>
        <p:nvSpPr>
          <p:cNvPr id="5" name="Google Shape;138;p26"/>
          <p:cNvSpPr txBox="1">
            <a:spLocks/>
          </p:cNvSpPr>
          <p:nvPr/>
        </p:nvSpPr>
        <p:spPr>
          <a:xfrm>
            <a:off x="1530900" y="4050713"/>
            <a:ext cx="20355706" cy="686112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buClr>
                <a:schemeClr val="dk2"/>
              </a:buClr>
              <a:buSzPts val="1100"/>
              <a:buFont typeface="Arial"/>
              <a:buNone/>
            </a:pPr>
            <a:r>
              <a:rPr lang="en-US" sz="3600" dirty="0">
                <a:solidFill>
                  <a:schemeClr val="tx1"/>
                </a:solidFill>
                <a:latin typeface="Roboto Mono"/>
                <a:ea typeface="Roboto Mono"/>
                <a:cs typeface="Roboto Mono"/>
                <a:sym typeface="Roboto Mono"/>
              </a:rPr>
              <a:t>&lt;meta name="viewport" content="width=device-width, initial-scale=1.0"&gt;</a:t>
            </a:r>
          </a:p>
          <a:p>
            <a:pPr hangingPunct="1">
              <a:spcBef>
                <a:spcPts val="1600"/>
              </a:spcBef>
              <a:buClr>
                <a:schemeClr val="dk2"/>
              </a:buClr>
              <a:buSzPts val="1100"/>
              <a:buFont typeface="Arial"/>
              <a:buNone/>
            </a:pPr>
            <a:r>
              <a:rPr lang="ru-RU" sz="3600" dirty="0">
                <a:solidFill>
                  <a:schemeClr val="bg2"/>
                </a:solidFill>
              </a:rPr>
              <a:t>Задает некоторые параметры окна просмотра в браузере. Атрибут </a:t>
            </a:r>
            <a:r>
              <a:rPr lang="en-US" sz="3600" dirty="0">
                <a:solidFill>
                  <a:schemeClr val="bg2"/>
                </a:solidFill>
              </a:rPr>
              <a:t>width </a:t>
            </a:r>
            <a:r>
              <a:rPr lang="ru-RU" sz="3600" dirty="0">
                <a:solidFill>
                  <a:schemeClr val="bg2"/>
                </a:solidFill>
              </a:rPr>
              <a:t>указывает ширину окна просмотра (</a:t>
            </a:r>
            <a:r>
              <a:rPr lang="ru-RU" sz="3600" dirty="0" err="1">
                <a:solidFill>
                  <a:schemeClr val="bg2"/>
                </a:solidFill>
              </a:rPr>
              <a:t>вьюпорта</a:t>
            </a:r>
            <a:r>
              <a:rPr lang="ru-RU" sz="3600" dirty="0">
                <a:solidFill>
                  <a:schemeClr val="bg2"/>
                </a:solidFill>
              </a:rPr>
              <a:t>), </a:t>
            </a:r>
            <a:r>
              <a:rPr lang="en-US" sz="3600" dirty="0">
                <a:solidFill>
                  <a:schemeClr val="bg2"/>
                </a:solidFill>
              </a:rPr>
              <a:t>initial-scale - </a:t>
            </a:r>
            <a:r>
              <a:rPr lang="ru-RU" sz="3600" dirty="0">
                <a:solidFill>
                  <a:schemeClr val="bg2"/>
                </a:solidFill>
              </a:rPr>
              <a:t>коэффициент масштабирования при первом открытии страницы.</a:t>
            </a:r>
          </a:p>
          <a:p>
            <a:pPr hangingPunct="1">
              <a:spcBef>
                <a:spcPts val="1600"/>
              </a:spcBef>
              <a:buClr>
                <a:schemeClr val="dk2"/>
              </a:buClr>
              <a:buSzPts val="1100"/>
              <a:buFont typeface="Arial"/>
              <a:buNone/>
            </a:pPr>
            <a:r>
              <a:rPr lang="ru-RU" sz="3600" dirty="0">
                <a:solidFill>
                  <a:schemeClr val="bg2"/>
                </a:solidFill>
              </a:rPr>
              <a:t>Мета тег для адаптивного сайта: указывает, что ширина </a:t>
            </a:r>
            <a:r>
              <a:rPr lang="ru-RU" sz="3600" dirty="0" err="1">
                <a:solidFill>
                  <a:schemeClr val="bg2"/>
                </a:solidFill>
              </a:rPr>
              <a:t>вьюпорта</a:t>
            </a:r>
            <a:r>
              <a:rPr lang="ru-RU" sz="3600" dirty="0">
                <a:solidFill>
                  <a:schemeClr val="bg2"/>
                </a:solidFill>
              </a:rPr>
              <a:t> подгоняется под размеры устройства:</a:t>
            </a:r>
          </a:p>
          <a:p>
            <a:pPr hangingPunct="1">
              <a:spcBef>
                <a:spcPts val="1600"/>
              </a:spcBef>
              <a:buClr>
                <a:schemeClr val="dk2"/>
              </a:buClr>
              <a:buSzPts val="1100"/>
              <a:buFont typeface="Arial"/>
              <a:buNone/>
            </a:pPr>
            <a:r>
              <a:rPr lang="ru-RU" sz="3600" dirty="0">
                <a:solidFill>
                  <a:schemeClr val="tx1"/>
                </a:solidFill>
                <a:latin typeface="Roboto Mono"/>
                <a:ea typeface="Roboto Mono"/>
                <a:cs typeface="Roboto Mono"/>
                <a:sym typeface="Roboto Mono"/>
              </a:rPr>
              <a:t>&lt;</a:t>
            </a:r>
            <a:r>
              <a:rPr lang="en-US" sz="3600" dirty="0">
                <a:solidFill>
                  <a:schemeClr val="tx1"/>
                </a:solidFill>
                <a:latin typeface="Roboto Mono"/>
                <a:ea typeface="Roboto Mono"/>
                <a:cs typeface="Roboto Mono"/>
                <a:sym typeface="Roboto Mono"/>
              </a:rPr>
              <a:t>meta name="viewport" content="width=device-width, initial-scale=1.0"&gt;</a:t>
            </a:r>
          </a:p>
          <a:p>
            <a:pPr hangingPunct="1">
              <a:spcBef>
                <a:spcPts val="1600"/>
              </a:spcBef>
              <a:spcAft>
                <a:spcPts val="1600"/>
              </a:spcAft>
            </a:pPr>
            <a:endParaRPr lang="en-US" sz="3600" dirty="0">
              <a:solidFill>
                <a:schemeClr val="bg2"/>
              </a:solidFill>
            </a:endParaRPr>
          </a:p>
        </p:txBody>
      </p:sp>
      <p:cxnSp>
        <p:nvCxnSpPr>
          <p:cNvPr id="8" name="Прямая соединительная линия 7">
            <a:extLst>
              <a:ext uri="{FF2B5EF4-FFF2-40B4-BE49-F238E27FC236}">
                <a16:creationId xmlns:a16="http://schemas.microsoft.com/office/drawing/2014/main" id="{AB2720C2-DA10-4EE2-9064-75BCA3188144}"/>
              </a:ext>
            </a:extLst>
          </p:cNvPr>
          <p:cNvCxnSpPr/>
          <p:nvPr/>
        </p:nvCxnSpPr>
        <p:spPr>
          <a:xfrm>
            <a:off x="1530900" y="347420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972411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43;p27"/>
          <p:cNvSpPr txBox="1">
            <a:spLocks/>
          </p:cNvSpPr>
          <p:nvPr/>
        </p:nvSpPr>
        <p:spPr>
          <a:xfrm>
            <a:off x="1744260" y="1929620"/>
            <a:ext cx="20262300" cy="263183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Дополнительные </a:t>
            </a:r>
            <a:r>
              <a:rPr lang="en-US" sz="8000" dirty="0">
                <a:solidFill>
                  <a:srgbClr val="7318F9"/>
                </a:solidFill>
              </a:rPr>
              <a:t>meta-</a:t>
            </a:r>
            <a:r>
              <a:rPr lang="ru-RU" sz="8000" dirty="0">
                <a:solidFill>
                  <a:srgbClr val="7318F9"/>
                </a:solidFill>
              </a:rPr>
              <a:t>теги</a:t>
            </a:r>
          </a:p>
        </p:txBody>
      </p:sp>
      <p:sp>
        <p:nvSpPr>
          <p:cNvPr id="8" name="Google Shape;144;p27"/>
          <p:cNvSpPr txBox="1">
            <a:spLocks/>
          </p:cNvSpPr>
          <p:nvPr/>
        </p:nvSpPr>
        <p:spPr>
          <a:xfrm>
            <a:off x="1744259" y="4179958"/>
            <a:ext cx="17871529" cy="6904228"/>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3600" dirty="0" err="1">
                <a:solidFill>
                  <a:schemeClr val="bg2"/>
                </a:solidFill>
              </a:rPr>
              <a:t>Meta</a:t>
            </a:r>
            <a:r>
              <a:rPr lang="ru-RU" sz="3600" dirty="0">
                <a:solidFill>
                  <a:schemeClr val="bg2"/>
                </a:solidFill>
              </a:rPr>
              <a:t>-тег </a:t>
            </a:r>
            <a:r>
              <a:rPr lang="ru-RU" sz="3600" dirty="0" err="1">
                <a:solidFill>
                  <a:schemeClr val="bg2"/>
                </a:solidFill>
              </a:rPr>
              <a:t>description</a:t>
            </a:r>
            <a:endParaRPr lang="ru-RU" sz="3600" dirty="0">
              <a:solidFill>
                <a:schemeClr val="bg2"/>
              </a:solidFill>
            </a:endParaRPr>
          </a:p>
          <a:p>
            <a:pPr hangingPunct="1">
              <a:spcBef>
                <a:spcPts val="1600"/>
              </a:spcBef>
            </a:pPr>
            <a:r>
              <a:rPr lang="ru-RU" sz="3600" dirty="0">
                <a:solidFill>
                  <a:schemeClr val="bg2"/>
                </a:solidFill>
              </a:rPr>
              <a:t>Краткое описание документа (страницы сайта). Поисковые системы могут использовать содержимое мета тега </a:t>
            </a:r>
            <a:r>
              <a:rPr lang="ru-RU" sz="3600" dirty="0" err="1">
                <a:solidFill>
                  <a:schemeClr val="bg2"/>
                </a:solidFill>
              </a:rPr>
              <a:t>description</a:t>
            </a:r>
            <a:r>
              <a:rPr lang="ru-RU" sz="3600" dirty="0">
                <a:solidFill>
                  <a:schemeClr val="bg2"/>
                </a:solidFill>
              </a:rPr>
              <a:t> для вывода в </a:t>
            </a:r>
            <a:r>
              <a:rPr lang="ru-RU" sz="3600" dirty="0" err="1">
                <a:solidFill>
                  <a:schemeClr val="bg2"/>
                </a:solidFill>
              </a:rPr>
              <a:t>сниппете</a:t>
            </a:r>
            <a:r>
              <a:rPr lang="ru-RU" sz="3600" dirty="0">
                <a:solidFill>
                  <a:schemeClr val="bg2"/>
                </a:solidFill>
              </a:rPr>
              <a:t> поисковой выдачи.</a:t>
            </a:r>
          </a:p>
          <a:p>
            <a:pPr hangingPunct="1">
              <a:spcBef>
                <a:spcPts val="1600"/>
              </a:spcBef>
            </a:pPr>
            <a:endParaRPr lang="ru-RU" sz="3600" dirty="0">
              <a:solidFill>
                <a:schemeClr val="bg2"/>
              </a:solidFill>
            </a:endParaRPr>
          </a:p>
          <a:p>
            <a:pPr hangingPunct="1">
              <a:spcBef>
                <a:spcPts val="1600"/>
              </a:spcBef>
            </a:pPr>
            <a:r>
              <a:rPr lang="ru-RU" sz="3600" dirty="0">
                <a:solidFill>
                  <a:schemeClr val="bg2"/>
                </a:solidFill>
                <a:latin typeface="Roboto Mono"/>
                <a:ea typeface="Roboto Mono"/>
                <a:cs typeface="Roboto Mono"/>
                <a:sym typeface="Roboto Mono"/>
              </a:rPr>
              <a:t>&lt;</a:t>
            </a:r>
            <a:r>
              <a:rPr lang="ru-RU" sz="3600" dirty="0" err="1">
                <a:solidFill>
                  <a:schemeClr val="bg2"/>
                </a:solidFill>
                <a:latin typeface="Roboto Mono"/>
                <a:ea typeface="Roboto Mono"/>
                <a:cs typeface="Roboto Mono"/>
                <a:sym typeface="Roboto Mono"/>
              </a:rPr>
              <a:t>meta</a:t>
            </a:r>
            <a:r>
              <a:rPr lang="ru-RU" sz="3600" dirty="0">
                <a:solidFill>
                  <a:schemeClr val="bg2"/>
                </a:solidFill>
                <a:latin typeface="Roboto Mono"/>
                <a:ea typeface="Roboto Mono"/>
                <a:cs typeface="Roboto Mono"/>
                <a:sym typeface="Roboto Mono"/>
              </a:rPr>
              <a:t> </a:t>
            </a:r>
            <a:r>
              <a:rPr lang="ru-RU" sz="3600" dirty="0" err="1">
                <a:solidFill>
                  <a:schemeClr val="bg2"/>
                </a:solidFill>
                <a:latin typeface="Roboto Mono"/>
                <a:ea typeface="Roboto Mono"/>
                <a:cs typeface="Roboto Mono"/>
                <a:sym typeface="Roboto Mono"/>
              </a:rPr>
              <a:t>name</a:t>
            </a:r>
            <a:r>
              <a:rPr lang="ru-RU" sz="3600" dirty="0">
                <a:solidFill>
                  <a:schemeClr val="bg2"/>
                </a:solidFill>
                <a:latin typeface="Roboto Mono"/>
                <a:ea typeface="Roboto Mono"/>
                <a:cs typeface="Roboto Mono"/>
                <a:sym typeface="Roboto Mono"/>
              </a:rPr>
              <a:t>="</a:t>
            </a:r>
            <a:r>
              <a:rPr lang="ru-RU" sz="3600" dirty="0" err="1">
                <a:solidFill>
                  <a:schemeClr val="bg2"/>
                </a:solidFill>
                <a:latin typeface="Roboto Mono"/>
                <a:ea typeface="Roboto Mono"/>
                <a:cs typeface="Roboto Mono"/>
                <a:sym typeface="Roboto Mono"/>
              </a:rPr>
              <a:t>description</a:t>
            </a:r>
            <a:r>
              <a:rPr lang="ru-RU" sz="3600" dirty="0">
                <a:solidFill>
                  <a:schemeClr val="bg2"/>
                </a:solidFill>
                <a:latin typeface="Roboto Mono"/>
                <a:ea typeface="Roboto Mono"/>
                <a:cs typeface="Roboto Mono"/>
                <a:sym typeface="Roboto Mono"/>
              </a:rPr>
              <a:t>" </a:t>
            </a:r>
            <a:r>
              <a:rPr lang="ru-RU" sz="3600" dirty="0" err="1">
                <a:solidFill>
                  <a:schemeClr val="bg2"/>
                </a:solidFill>
                <a:latin typeface="Roboto Mono"/>
                <a:ea typeface="Roboto Mono"/>
                <a:cs typeface="Roboto Mono"/>
                <a:sym typeface="Roboto Mono"/>
              </a:rPr>
              <a:t>content</a:t>
            </a:r>
            <a:r>
              <a:rPr lang="ru-RU" sz="3600" dirty="0">
                <a:solidFill>
                  <a:schemeClr val="bg2"/>
                </a:solidFill>
                <a:latin typeface="Roboto Mono"/>
                <a:ea typeface="Roboto Mono"/>
                <a:cs typeface="Roboto Mono"/>
                <a:sym typeface="Roboto Mono"/>
              </a:rPr>
              <a:t>="Краткое описание страницы"&gt;</a:t>
            </a:r>
          </a:p>
          <a:p>
            <a:pPr hangingPunct="1">
              <a:spcBef>
                <a:spcPts val="1600"/>
              </a:spcBef>
              <a:spcAft>
                <a:spcPts val="1600"/>
              </a:spcAft>
            </a:pPr>
            <a:endParaRPr lang="ru-RU" sz="3600" dirty="0">
              <a:solidFill>
                <a:schemeClr val="bg2"/>
              </a:solidFill>
            </a:endParaRPr>
          </a:p>
        </p:txBody>
      </p:sp>
      <p:cxnSp>
        <p:nvCxnSpPr>
          <p:cNvPr id="11" name="Прямая соединительная линия 10">
            <a:extLst>
              <a:ext uri="{FF2B5EF4-FFF2-40B4-BE49-F238E27FC236}">
                <a16:creationId xmlns:a16="http://schemas.microsoft.com/office/drawing/2014/main" id="{4DC9618B-2C71-4947-B8B5-5A4024D767CE}"/>
              </a:ext>
            </a:extLst>
          </p:cNvPr>
          <p:cNvCxnSpPr/>
          <p:nvPr/>
        </p:nvCxnSpPr>
        <p:spPr>
          <a:xfrm>
            <a:off x="1744260" y="365119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582300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50;p28"/>
          <p:cNvSpPr txBox="1">
            <a:spLocks/>
          </p:cNvSpPr>
          <p:nvPr/>
        </p:nvSpPr>
        <p:spPr>
          <a:xfrm>
            <a:off x="1744260" y="3778860"/>
            <a:ext cx="20262300" cy="615828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3600" dirty="0" err="1">
                <a:solidFill>
                  <a:schemeClr val="bg2"/>
                </a:solidFill>
              </a:rPr>
              <a:t>Meta</a:t>
            </a:r>
            <a:r>
              <a:rPr lang="ru-RU" sz="3600" dirty="0">
                <a:solidFill>
                  <a:schemeClr val="bg2"/>
                </a:solidFill>
              </a:rPr>
              <a:t>-тег </a:t>
            </a:r>
            <a:r>
              <a:rPr lang="ru-RU" sz="3600" dirty="0" err="1">
                <a:solidFill>
                  <a:schemeClr val="bg2"/>
                </a:solidFill>
              </a:rPr>
              <a:t>keywords</a:t>
            </a:r>
            <a:endParaRPr lang="ru-RU" sz="3600" dirty="0">
              <a:solidFill>
                <a:schemeClr val="bg2"/>
              </a:solidFill>
            </a:endParaRPr>
          </a:p>
          <a:p>
            <a:pPr hangingPunct="1">
              <a:spcBef>
                <a:spcPts val="1600"/>
              </a:spcBef>
            </a:pPr>
            <a:r>
              <a:rPr lang="ru-RU" sz="3600" dirty="0">
                <a:solidFill>
                  <a:schemeClr val="bg2"/>
                </a:solidFill>
              </a:rPr>
              <a:t>Ключевые слова страницы. Ранее использовался для указания поисковым системам основные смысловые фразы веб-страницы. На данный момент существуют разные мнения как правильно и стоит ли заполнять мета тег </a:t>
            </a:r>
            <a:r>
              <a:rPr lang="ru-RU" sz="3600" dirty="0" err="1">
                <a:solidFill>
                  <a:schemeClr val="bg2"/>
                </a:solidFill>
              </a:rPr>
              <a:t>keywords</a:t>
            </a:r>
            <a:r>
              <a:rPr lang="ru-RU" sz="3600" dirty="0">
                <a:solidFill>
                  <a:schemeClr val="bg2"/>
                </a:solidFill>
              </a:rPr>
              <a:t>.</a:t>
            </a:r>
          </a:p>
          <a:p>
            <a:pPr hangingPunct="1">
              <a:spcBef>
                <a:spcPts val="1600"/>
              </a:spcBef>
            </a:pPr>
            <a:endParaRPr lang="ru-RU" sz="3600" dirty="0">
              <a:solidFill>
                <a:schemeClr val="bg2"/>
              </a:solidFill>
            </a:endParaRPr>
          </a:p>
          <a:p>
            <a:pPr hangingPunct="1">
              <a:spcBef>
                <a:spcPts val="1600"/>
              </a:spcBef>
            </a:pPr>
            <a:r>
              <a:rPr lang="ru-RU" sz="3600" dirty="0">
                <a:solidFill>
                  <a:schemeClr val="bg2"/>
                </a:solidFill>
                <a:latin typeface="Roboto Mono"/>
                <a:ea typeface="Roboto Mono"/>
                <a:cs typeface="Roboto Mono"/>
                <a:sym typeface="Roboto Mono"/>
              </a:rPr>
              <a:t>&lt;</a:t>
            </a:r>
            <a:r>
              <a:rPr lang="ru-RU" sz="3600" dirty="0" err="1">
                <a:solidFill>
                  <a:schemeClr val="bg2"/>
                </a:solidFill>
                <a:latin typeface="Roboto Mono"/>
                <a:ea typeface="Roboto Mono"/>
                <a:cs typeface="Roboto Mono"/>
                <a:sym typeface="Roboto Mono"/>
              </a:rPr>
              <a:t>meta</a:t>
            </a:r>
            <a:r>
              <a:rPr lang="ru-RU" sz="3600" dirty="0">
                <a:solidFill>
                  <a:schemeClr val="bg2"/>
                </a:solidFill>
                <a:latin typeface="Roboto Mono"/>
                <a:ea typeface="Roboto Mono"/>
                <a:cs typeface="Roboto Mono"/>
                <a:sym typeface="Roboto Mono"/>
              </a:rPr>
              <a:t> </a:t>
            </a:r>
            <a:r>
              <a:rPr lang="ru-RU" sz="3600" dirty="0" err="1">
                <a:solidFill>
                  <a:schemeClr val="bg2"/>
                </a:solidFill>
                <a:latin typeface="Roboto Mono"/>
                <a:ea typeface="Roboto Mono"/>
                <a:cs typeface="Roboto Mono"/>
                <a:sym typeface="Roboto Mono"/>
              </a:rPr>
              <a:t>name</a:t>
            </a:r>
            <a:r>
              <a:rPr lang="ru-RU" sz="3600" dirty="0">
                <a:solidFill>
                  <a:schemeClr val="bg2"/>
                </a:solidFill>
                <a:latin typeface="Roboto Mono"/>
                <a:ea typeface="Roboto Mono"/>
                <a:cs typeface="Roboto Mono"/>
                <a:sym typeface="Roboto Mono"/>
              </a:rPr>
              <a:t>="</a:t>
            </a:r>
            <a:r>
              <a:rPr lang="ru-RU" sz="3600" dirty="0" err="1">
                <a:solidFill>
                  <a:schemeClr val="bg2"/>
                </a:solidFill>
                <a:latin typeface="Roboto Mono"/>
                <a:ea typeface="Roboto Mono"/>
                <a:cs typeface="Roboto Mono"/>
                <a:sym typeface="Roboto Mono"/>
              </a:rPr>
              <a:t>keywords</a:t>
            </a:r>
            <a:r>
              <a:rPr lang="ru-RU" sz="3600" dirty="0">
                <a:solidFill>
                  <a:schemeClr val="bg2"/>
                </a:solidFill>
                <a:latin typeface="Roboto Mono"/>
                <a:ea typeface="Roboto Mono"/>
                <a:cs typeface="Roboto Mono"/>
                <a:sym typeface="Roboto Mono"/>
              </a:rPr>
              <a:t>" </a:t>
            </a:r>
            <a:r>
              <a:rPr lang="ru-RU" sz="3600" dirty="0" err="1">
                <a:solidFill>
                  <a:schemeClr val="bg2"/>
                </a:solidFill>
                <a:latin typeface="Roboto Mono"/>
                <a:ea typeface="Roboto Mono"/>
                <a:cs typeface="Roboto Mono"/>
                <a:sym typeface="Roboto Mono"/>
              </a:rPr>
              <a:t>content</a:t>
            </a:r>
            <a:r>
              <a:rPr lang="ru-RU" sz="3600" dirty="0">
                <a:solidFill>
                  <a:schemeClr val="bg2"/>
                </a:solidFill>
                <a:latin typeface="Roboto Mono"/>
                <a:ea typeface="Roboto Mono"/>
                <a:cs typeface="Roboto Mono"/>
                <a:sym typeface="Roboto Mono"/>
              </a:rPr>
              <a:t>="ключевое слово 1, ключевое слово 2, ключевое слово 3"&gt;</a:t>
            </a:r>
          </a:p>
          <a:p>
            <a:pPr hangingPunct="1">
              <a:spcBef>
                <a:spcPts val="1600"/>
              </a:spcBef>
              <a:spcAft>
                <a:spcPts val="1600"/>
              </a:spcAft>
            </a:pPr>
            <a:endParaRPr lang="ru-RU" sz="3600" dirty="0">
              <a:solidFill>
                <a:schemeClr val="bg2"/>
              </a:solidFill>
            </a:endParaRPr>
          </a:p>
        </p:txBody>
      </p:sp>
      <p:sp>
        <p:nvSpPr>
          <p:cNvPr id="10" name="Google Shape;143;p27"/>
          <p:cNvSpPr txBox="1">
            <a:spLocks/>
          </p:cNvSpPr>
          <p:nvPr/>
        </p:nvSpPr>
        <p:spPr>
          <a:xfrm>
            <a:off x="1744260" y="1755970"/>
            <a:ext cx="20262300" cy="263183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Дополнительные </a:t>
            </a:r>
            <a:r>
              <a:rPr lang="en-US" sz="8000" dirty="0">
                <a:solidFill>
                  <a:srgbClr val="7318F9"/>
                </a:solidFill>
              </a:rPr>
              <a:t>meta-</a:t>
            </a:r>
            <a:r>
              <a:rPr lang="ru-RU" sz="8000" dirty="0">
                <a:solidFill>
                  <a:srgbClr val="7318F9"/>
                </a:solidFill>
              </a:rPr>
              <a:t>теги</a:t>
            </a:r>
          </a:p>
        </p:txBody>
      </p:sp>
      <p:cxnSp>
        <p:nvCxnSpPr>
          <p:cNvPr id="7" name="Прямая соединительная линия 6">
            <a:extLst>
              <a:ext uri="{FF2B5EF4-FFF2-40B4-BE49-F238E27FC236}">
                <a16:creationId xmlns:a16="http://schemas.microsoft.com/office/drawing/2014/main" id="{453EB305-62B7-4E17-A12E-D3CD733E674E}"/>
              </a:ext>
            </a:extLst>
          </p:cNvPr>
          <p:cNvCxnSpPr/>
          <p:nvPr/>
        </p:nvCxnSpPr>
        <p:spPr>
          <a:xfrm>
            <a:off x="1744260" y="3503710"/>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297438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55;p29"/>
          <p:cNvSpPr txBox="1">
            <a:spLocks/>
          </p:cNvSpPr>
          <p:nvPr/>
        </p:nvSpPr>
        <p:spPr>
          <a:xfrm>
            <a:off x="1713780" y="2356265"/>
            <a:ext cx="8520600" cy="62340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Тег &lt;</a:t>
            </a:r>
            <a:r>
              <a:rPr lang="en-US" sz="8000" dirty="0">
                <a:solidFill>
                  <a:srgbClr val="7318F9"/>
                </a:solidFill>
              </a:rPr>
              <a:t>body&gt;</a:t>
            </a:r>
          </a:p>
        </p:txBody>
      </p:sp>
      <p:sp>
        <p:nvSpPr>
          <p:cNvPr id="6" name="Google Shape;156;p29"/>
          <p:cNvSpPr txBox="1">
            <a:spLocks/>
          </p:cNvSpPr>
          <p:nvPr/>
        </p:nvSpPr>
        <p:spPr>
          <a:xfrm>
            <a:off x="1713779" y="4471852"/>
            <a:ext cx="18078556" cy="341640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rPr>
              <a:t>Определяет содержимое страницы.</a:t>
            </a:r>
          </a:p>
          <a:p>
            <a:pPr hangingPunct="1">
              <a:spcBef>
                <a:spcPts val="1600"/>
              </a:spcBef>
            </a:pPr>
            <a:r>
              <a:rPr lang="ru-RU" sz="4000" dirty="0">
                <a:solidFill>
                  <a:schemeClr val="bg2"/>
                </a:solidFill>
              </a:rPr>
              <a:t>Всё что будет в теге </a:t>
            </a:r>
            <a:r>
              <a:rPr lang="ru-RU" sz="4000" dirty="0" err="1">
                <a:solidFill>
                  <a:schemeClr val="bg2"/>
                </a:solidFill>
              </a:rPr>
              <a:t>body</a:t>
            </a:r>
            <a:r>
              <a:rPr lang="ru-RU" sz="4000" dirty="0">
                <a:solidFill>
                  <a:schemeClr val="bg2"/>
                </a:solidFill>
              </a:rPr>
              <a:t>, будет видно в браузере в окне сайта.</a:t>
            </a:r>
          </a:p>
          <a:p>
            <a:pPr hangingPunct="1">
              <a:spcBef>
                <a:spcPts val="1600"/>
              </a:spcBef>
              <a:spcAft>
                <a:spcPts val="1600"/>
              </a:spcAft>
            </a:pPr>
            <a:endParaRPr lang="ru-RU" sz="40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E94945D2-6578-4803-B4CB-4DB0812108A4}"/>
              </a:ext>
            </a:extLst>
          </p:cNvPr>
          <p:cNvCxnSpPr/>
          <p:nvPr/>
        </p:nvCxnSpPr>
        <p:spPr>
          <a:xfrm>
            <a:off x="1882625" y="403465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7007894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61;p30"/>
          <p:cNvSpPr txBox="1">
            <a:spLocks/>
          </p:cNvSpPr>
          <p:nvPr/>
        </p:nvSpPr>
        <p:spPr>
          <a:xfrm>
            <a:off x="1988100" y="2204881"/>
            <a:ext cx="19835580" cy="214577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Итоговая заготовка страницы</a:t>
            </a:r>
          </a:p>
        </p:txBody>
      </p:sp>
      <p:sp>
        <p:nvSpPr>
          <p:cNvPr id="10" name="Google Shape;162;p30"/>
          <p:cNvSpPr txBox="1">
            <a:spLocks/>
          </p:cNvSpPr>
          <p:nvPr/>
        </p:nvSpPr>
        <p:spPr>
          <a:xfrm>
            <a:off x="1988100" y="4285015"/>
            <a:ext cx="13670754" cy="8752557"/>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&lt;!DOCTYPE html&gt;</a:t>
            </a:r>
          </a:p>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&lt;html&gt;</a:t>
            </a:r>
          </a:p>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&lt;head&gt;</a:t>
            </a:r>
          </a:p>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    &lt;meta charset="UTF-8"&gt;</a:t>
            </a:r>
          </a:p>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    &lt;meta name="viewport" content="width=device-width, initial-scale=1.0"&gt;</a:t>
            </a:r>
          </a:p>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    &lt;title&gt;</a:t>
            </a:r>
            <a:r>
              <a:rPr lang="ru-RU" sz="3200" dirty="0">
                <a:solidFill>
                  <a:schemeClr val="bg2"/>
                </a:solidFill>
                <a:latin typeface="Roboto Mono"/>
                <a:ea typeface="Roboto Mono"/>
                <a:cs typeface="Roboto Mono"/>
                <a:sym typeface="Roboto Mono"/>
              </a:rPr>
              <a:t>Моя страница&lt;/</a:t>
            </a:r>
            <a:r>
              <a:rPr lang="en-US" sz="3200" dirty="0">
                <a:solidFill>
                  <a:schemeClr val="bg2"/>
                </a:solidFill>
                <a:latin typeface="Roboto Mono"/>
                <a:ea typeface="Roboto Mono"/>
                <a:cs typeface="Roboto Mono"/>
                <a:sym typeface="Roboto Mono"/>
              </a:rPr>
              <a:t>title&gt;</a:t>
            </a:r>
          </a:p>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&lt;/head&gt;</a:t>
            </a:r>
          </a:p>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&lt;body&gt;</a:t>
            </a:r>
          </a:p>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    </a:t>
            </a:r>
          </a:p>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&lt;/body&gt;</a:t>
            </a:r>
          </a:p>
          <a:p>
            <a:pPr hangingPunct="1">
              <a:buClr>
                <a:schemeClr val="dk2"/>
              </a:buClr>
              <a:buSzPts val="1100"/>
              <a:buFont typeface="Arial"/>
              <a:buNone/>
            </a:pPr>
            <a:r>
              <a:rPr lang="en-US" sz="3200" dirty="0">
                <a:solidFill>
                  <a:schemeClr val="bg2"/>
                </a:solidFill>
                <a:latin typeface="Roboto Mono"/>
                <a:ea typeface="Roboto Mono"/>
                <a:cs typeface="Roboto Mono"/>
                <a:sym typeface="Roboto Mono"/>
              </a:rPr>
              <a:t>&lt;/html&gt;</a:t>
            </a:r>
          </a:p>
          <a:p>
            <a:pPr hangingPunct="1"/>
            <a:endParaRPr lang="en-US" sz="3200" dirty="0">
              <a:solidFill>
                <a:schemeClr val="bg2"/>
              </a:solidFill>
              <a:latin typeface="Roboto Mono"/>
              <a:ea typeface="Roboto Mono"/>
              <a:cs typeface="Roboto Mono"/>
              <a:sym typeface="Roboto Mono"/>
            </a:endParaRPr>
          </a:p>
        </p:txBody>
      </p:sp>
      <p:cxnSp>
        <p:nvCxnSpPr>
          <p:cNvPr id="11" name="Прямая соединительная линия 10">
            <a:extLst>
              <a:ext uri="{FF2B5EF4-FFF2-40B4-BE49-F238E27FC236}">
                <a16:creationId xmlns:a16="http://schemas.microsoft.com/office/drawing/2014/main" id="{B63FEEF1-ADF1-468C-BD09-23D54434F0A3}"/>
              </a:ext>
            </a:extLst>
          </p:cNvPr>
          <p:cNvCxnSpPr/>
          <p:nvPr/>
        </p:nvCxnSpPr>
        <p:spPr>
          <a:xfrm>
            <a:off x="1988100" y="362169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781488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1882625" y="2477761"/>
            <a:ext cx="11026860" cy="162239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Теги заголовков</a:t>
            </a:r>
          </a:p>
        </p:txBody>
      </p:sp>
      <p:sp>
        <p:nvSpPr>
          <p:cNvPr id="13" name="Google Shape;174;p32"/>
          <p:cNvSpPr txBox="1">
            <a:spLocks/>
          </p:cNvSpPr>
          <p:nvPr/>
        </p:nvSpPr>
        <p:spPr>
          <a:xfrm>
            <a:off x="1676148" y="4191386"/>
            <a:ext cx="16847827" cy="731245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pt-BR" sz="4000" dirty="0">
                <a:solidFill>
                  <a:schemeClr val="bg2"/>
                </a:solidFill>
                <a:latin typeface="Roboto Mono"/>
                <a:ea typeface="Roboto Mono"/>
                <a:cs typeface="Roboto Mono"/>
                <a:sym typeface="Roboto Mono"/>
              </a:rPr>
              <a:t>&lt;h1&gt;&lt;/h1&gt;</a:t>
            </a:r>
          </a:p>
          <a:p>
            <a:pPr marL="457200" indent="-342900" hangingPunct="1">
              <a:buClr>
                <a:srgbClr val="000000"/>
              </a:buClr>
              <a:buSzPts val="1800"/>
              <a:buFont typeface="Roboto Mono"/>
              <a:buChar char="●"/>
            </a:pPr>
            <a:r>
              <a:rPr lang="pt-BR" sz="4000" dirty="0">
                <a:solidFill>
                  <a:schemeClr val="bg2"/>
                </a:solidFill>
                <a:latin typeface="Roboto Mono"/>
                <a:ea typeface="Roboto Mono"/>
                <a:cs typeface="Roboto Mono"/>
                <a:sym typeface="Roboto Mono"/>
              </a:rPr>
              <a:t>&lt;h2&gt;&lt;/h2&gt;</a:t>
            </a:r>
          </a:p>
          <a:p>
            <a:pPr marL="457200" indent="-342900" hangingPunct="1">
              <a:buClr>
                <a:srgbClr val="000000"/>
              </a:buClr>
              <a:buSzPts val="1800"/>
              <a:buFont typeface="Roboto Mono"/>
              <a:buChar char="●"/>
            </a:pPr>
            <a:r>
              <a:rPr lang="pt-BR" sz="4000" dirty="0">
                <a:solidFill>
                  <a:schemeClr val="bg2"/>
                </a:solidFill>
                <a:latin typeface="Roboto Mono"/>
                <a:ea typeface="Roboto Mono"/>
                <a:cs typeface="Roboto Mono"/>
                <a:sym typeface="Roboto Mono"/>
              </a:rPr>
              <a:t>&lt;h3&gt;&lt;/h3&gt;</a:t>
            </a:r>
          </a:p>
          <a:p>
            <a:pPr marL="457200" indent="-342900" hangingPunct="1">
              <a:buClr>
                <a:srgbClr val="000000"/>
              </a:buClr>
              <a:buSzPts val="1800"/>
              <a:buFont typeface="Roboto Mono"/>
              <a:buChar char="●"/>
            </a:pPr>
            <a:r>
              <a:rPr lang="pt-BR" sz="4000" dirty="0">
                <a:solidFill>
                  <a:schemeClr val="bg2"/>
                </a:solidFill>
                <a:latin typeface="Roboto Mono"/>
                <a:ea typeface="Roboto Mono"/>
                <a:cs typeface="Roboto Mono"/>
                <a:sym typeface="Roboto Mono"/>
              </a:rPr>
              <a:t>&lt;h4&gt;&lt;/h4&gt;</a:t>
            </a:r>
          </a:p>
          <a:p>
            <a:pPr marL="457200" indent="-342900" hangingPunct="1">
              <a:buClr>
                <a:srgbClr val="000000"/>
              </a:buClr>
              <a:buSzPts val="1800"/>
              <a:buFont typeface="Roboto Mono"/>
              <a:buChar char="●"/>
            </a:pPr>
            <a:r>
              <a:rPr lang="pt-BR" sz="4000" dirty="0">
                <a:solidFill>
                  <a:schemeClr val="bg2"/>
                </a:solidFill>
                <a:latin typeface="Roboto Mono"/>
                <a:ea typeface="Roboto Mono"/>
                <a:cs typeface="Roboto Mono"/>
                <a:sym typeface="Roboto Mono"/>
              </a:rPr>
              <a:t>&lt;h5&gt;&lt;/h5&gt;</a:t>
            </a:r>
          </a:p>
          <a:p>
            <a:pPr marL="457200" indent="-342900" hangingPunct="1">
              <a:buClr>
                <a:srgbClr val="000000"/>
              </a:buClr>
              <a:buSzPts val="1800"/>
              <a:buFont typeface="Roboto Mono"/>
              <a:buChar char="●"/>
            </a:pPr>
            <a:r>
              <a:rPr lang="pt-BR" sz="4000" dirty="0">
                <a:solidFill>
                  <a:schemeClr val="bg2"/>
                </a:solidFill>
                <a:latin typeface="Roboto Mono"/>
                <a:ea typeface="Roboto Mono"/>
                <a:cs typeface="Roboto Mono"/>
                <a:sym typeface="Roboto Mono"/>
              </a:rPr>
              <a:t>&lt;h6&gt;&lt;/h6&gt;</a:t>
            </a:r>
          </a:p>
          <a:p>
            <a:pPr hangingPunct="1">
              <a:spcBef>
                <a:spcPts val="1600"/>
              </a:spcBef>
            </a:pPr>
            <a:endParaRPr lang="pt-BR" sz="4000" dirty="0">
              <a:solidFill>
                <a:schemeClr val="bg2"/>
              </a:solidFill>
              <a:latin typeface="Roboto Mono"/>
              <a:ea typeface="Roboto Mono"/>
              <a:cs typeface="Roboto Mono"/>
              <a:sym typeface="Roboto Mono"/>
            </a:endParaRPr>
          </a:p>
          <a:p>
            <a:pPr hangingPunct="1">
              <a:spcBef>
                <a:spcPts val="1600"/>
              </a:spcBef>
              <a:spcAft>
                <a:spcPts val="1600"/>
              </a:spcAft>
            </a:pPr>
            <a:r>
              <a:rPr lang="pt-BR" sz="4000" dirty="0">
                <a:solidFill>
                  <a:schemeClr val="bg2"/>
                </a:solidFill>
              </a:rPr>
              <a:t>Теги заголовков олицетворяют 6 уровней заголовков</a:t>
            </a:r>
            <a:r>
              <a:rPr lang="ru-RU" sz="4000" dirty="0">
                <a:solidFill>
                  <a:schemeClr val="bg2"/>
                </a:solidFill>
              </a:rPr>
              <a:t>.</a:t>
            </a:r>
            <a:endParaRPr lang="pt-BR" sz="40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19EBCA28-7BEE-4AF4-9602-C46ADA34C76A}"/>
              </a:ext>
            </a:extLst>
          </p:cNvPr>
          <p:cNvCxnSpPr/>
          <p:nvPr/>
        </p:nvCxnSpPr>
        <p:spPr>
          <a:xfrm>
            <a:off x="1882625" y="403465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2977453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64;p14"/>
          <p:cNvSpPr txBox="1">
            <a:spLocks/>
          </p:cNvSpPr>
          <p:nvPr/>
        </p:nvSpPr>
        <p:spPr>
          <a:xfrm>
            <a:off x="2482952" y="1696315"/>
            <a:ext cx="8520600" cy="180251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latin typeface="Montserrat"/>
              </a:rPr>
              <a:t>Теги</a:t>
            </a:r>
          </a:p>
        </p:txBody>
      </p:sp>
      <p:sp>
        <p:nvSpPr>
          <p:cNvPr id="7" name="Google Shape;65;p14"/>
          <p:cNvSpPr txBox="1">
            <a:spLocks/>
          </p:cNvSpPr>
          <p:nvPr/>
        </p:nvSpPr>
        <p:spPr>
          <a:xfrm>
            <a:off x="2482952" y="3991840"/>
            <a:ext cx="20819499" cy="683418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3600" dirty="0">
                <a:solidFill>
                  <a:schemeClr val="bg2"/>
                </a:solidFill>
                <a:latin typeface="Montserrat"/>
              </a:rPr>
              <a:t>Основной единицей в HTML являются теги.</a:t>
            </a:r>
          </a:p>
          <a:p>
            <a:pPr hangingPunct="1">
              <a:spcBef>
                <a:spcPts val="1600"/>
              </a:spcBef>
            </a:pPr>
            <a:r>
              <a:rPr lang="ru-RU" sz="3600" dirty="0">
                <a:solidFill>
                  <a:schemeClr val="bg2"/>
                </a:solidFill>
                <a:latin typeface="Montserrat"/>
              </a:rPr>
              <a:t>Теги записываются в угловых скобках </a:t>
            </a:r>
            <a:r>
              <a:rPr lang="ru-RU" sz="3600" dirty="0">
                <a:solidFill>
                  <a:schemeClr val="bg2"/>
                </a:solidFill>
                <a:latin typeface="Montserrat"/>
                <a:ea typeface="Roboto Mono"/>
                <a:cs typeface="Roboto Mono"/>
                <a:sym typeface="Roboto Mono"/>
              </a:rPr>
              <a:t>&lt;&gt;</a:t>
            </a:r>
            <a:r>
              <a:rPr lang="ru-RU" sz="3600" dirty="0">
                <a:solidFill>
                  <a:schemeClr val="bg2"/>
                </a:solidFill>
                <a:latin typeface="Montserrat"/>
              </a:rPr>
              <a:t>. Тегам даётся имя по тексту внутри скобок.</a:t>
            </a:r>
          </a:p>
          <a:p>
            <a:pPr hangingPunct="1">
              <a:spcBef>
                <a:spcPts val="1600"/>
              </a:spcBef>
            </a:pPr>
            <a:r>
              <a:rPr lang="ru-RU" sz="3600" dirty="0">
                <a:solidFill>
                  <a:schemeClr val="bg2"/>
                </a:solidFill>
                <a:latin typeface="Montserrat"/>
              </a:rPr>
              <a:t>Теги бывают двух типов - парные и одиночные.</a:t>
            </a:r>
          </a:p>
          <a:p>
            <a:pPr hangingPunct="1">
              <a:spcBef>
                <a:spcPts val="1600"/>
              </a:spcBef>
            </a:pPr>
            <a:r>
              <a:rPr lang="ru-RU" sz="3600" dirty="0">
                <a:solidFill>
                  <a:schemeClr val="bg2"/>
                </a:solidFill>
                <a:latin typeface="Montserrat"/>
              </a:rPr>
              <a:t>Парные теги имеют открывающий и закрывающий теги: </a:t>
            </a:r>
          </a:p>
          <a:p>
            <a:pPr hangingPunct="1">
              <a:spcBef>
                <a:spcPts val="1600"/>
              </a:spcBef>
            </a:pPr>
            <a:r>
              <a:rPr lang="ru-RU" sz="3600" b="1" dirty="0">
                <a:solidFill>
                  <a:schemeClr val="bg2"/>
                </a:solidFill>
                <a:latin typeface="Montserrat"/>
                <a:ea typeface="Roboto Mono"/>
                <a:cs typeface="Roboto Mono"/>
                <a:sym typeface="Roboto Mono"/>
              </a:rPr>
              <a:t>&lt;</a:t>
            </a:r>
            <a:r>
              <a:rPr lang="ru-RU" sz="3600" b="1" dirty="0" err="1">
                <a:solidFill>
                  <a:schemeClr val="bg2"/>
                </a:solidFill>
                <a:latin typeface="Montserrat"/>
                <a:ea typeface="Roboto Mono"/>
                <a:cs typeface="Roboto Mono"/>
                <a:sym typeface="Roboto Mono"/>
              </a:rPr>
              <a:t>tag</a:t>
            </a:r>
            <a:r>
              <a:rPr lang="ru-RU" sz="3600" b="1" dirty="0">
                <a:solidFill>
                  <a:schemeClr val="bg2"/>
                </a:solidFill>
                <a:latin typeface="Montserrat"/>
                <a:ea typeface="Roboto Mono"/>
                <a:cs typeface="Roboto Mono"/>
                <a:sym typeface="Roboto Mono"/>
              </a:rPr>
              <a:t>&gt;</a:t>
            </a:r>
            <a:r>
              <a:rPr lang="ru-RU" sz="3600" b="1" dirty="0">
                <a:solidFill>
                  <a:schemeClr val="bg2"/>
                </a:solidFill>
                <a:latin typeface="Montserrat"/>
              </a:rPr>
              <a:t> </a:t>
            </a:r>
            <a:r>
              <a:rPr lang="ru-RU" sz="3600" dirty="0">
                <a:solidFill>
                  <a:schemeClr val="bg2"/>
                </a:solidFill>
                <a:latin typeface="Montserrat"/>
              </a:rPr>
              <a:t>- открывающий, </a:t>
            </a:r>
            <a:r>
              <a:rPr lang="ru-RU" sz="3600" b="1" dirty="0">
                <a:solidFill>
                  <a:schemeClr val="bg2"/>
                </a:solidFill>
                <a:latin typeface="Montserrat"/>
                <a:ea typeface="Roboto Mono"/>
                <a:cs typeface="Roboto Mono"/>
                <a:sym typeface="Roboto Mono"/>
              </a:rPr>
              <a:t>&lt;/</a:t>
            </a:r>
            <a:r>
              <a:rPr lang="ru-RU" sz="3600" b="1" dirty="0" err="1">
                <a:solidFill>
                  <a:schemeClr val="bg2"/>
                </a:solidFill>
                <a:latin typeface="Montserrat"/>
                <a:ea typeface="Roboto Mono"/>
                <a:cs typeface="Roboto Mono"/>
                <a:sym typeface="Roboto Mono"/>
              </a:rPr>
              <a:t>tag</a:t>
            </a:r>
            <a:r>
              <a:rPr lang="ru-RU" sz="3600" b="1" dirty="0">
                <a:solidFill>
                  <a:schemeClr val="bg2"/>
                </a:solidFill>
                <a:latin typeface="Montserrat"/>
                <a:ea typeface="Roboto Mono"/>
                <a:cs typeface="Roboto Mono"/>
                <a:sym typeface="Roboto Mono"/>
              </a:rPr>
              <a:t>&gt;</a:t>
            </a:r>
            <a:r>
              <a:rPr lang="ru-RU" sz="3600" b="1" dirty="0">
                <a:solidFill>
                  <a:schemeClr val="bg2"/>
                </a:solidFill>
                <a:latin typeface="Montserrat"/>
              </a:rPr>
              <a:t> </a:t>
            </a:r>
            <a:r>
              <a:rPr lang="ru-RU" sz="3600" dirty="0">
                <a:solidFill>
                  <a:schemeClr val="bg2"/>
                </a:solidFill>
                <a:latin typeface="Montserrat"/>
              </a:rPr>
              <a:t>- закрывающий</a:t>
            </a:r>
          </a:p>
          <a:p>
            <a:pPr hangingPunct="1">
              <a:spcBef>
                <a:spcPts val="1600"/>
              </a:spcBef>
              <a:spcAft>
                <a:spcPts val="1600"/>
              </a:spcAft>
            </a:pPr>
            <a:r>
              <a:rPr lang="ru-RU" sz="3600" dirty="0">
                <a:solidFill>
                  <a:schemeClr val="bg2"/>
                </a:solidFill>
                <a:latin typeface="Montserrat"/>
              </a:rPr>
              <a:t>Одиночные не имеют закрывающих тегов.</a:t>
            </a:r>
          </a:p>
        </p:txBody>
      </p:sp>
      <p:cxnSp>
        <p:nvCxnSpPr>
          <p:cNvPr id="9" name="Прямая соединительная линия 8">
            <a:extLst>
              <a:ext uri="{FF2B5EF4-FFF2-40B4-BE49-F238E27FC236}">
                <a16:creationId xmlns:a16="http://schemas.microsoft.com/office/drawing/2014/main" id="{E6155EFF-8372-B149-8E8E-68598F3CEA6F}"/>
              </a:ext>
            </a:extLst>
          </p:cNvPr>
          <p:cNvCxnSpPr/>
          <p:nvPr/>
        </p:nvCxnSpPr>
        <p:spPr>
          <a:xfrm>
            <a:off x="2836911" y="345899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9;p33"/>
          <p:cNvSpPr txBox="1">
            <a:spLocks/>
          </p:cNvSpPr>
          <p:nvPr/>
        </p:nvSpPr>
        <p:spPr>
          <a:xfrm>
            <a:off x="1882625" y="1705626"/>
            <a:ext cx="8520600" cy="62340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Ещё теги</a:t>
            </a:r>
          </a:p>
        </p:txBody>
      </p:sp>
      <p:sp>
        <p:nvSpPr>
          <p:cNvPr id="13" name="Google Shape;180;p33"/>
          <p:cNvSpPr txBox="1">
            <a:spLocks/>
          </p:cNvSpPr>
          <p:nvPr/>
        </p:nvSpPr>
        <p:spPr>
          <a:xfrm>
            <a:off x="1882625" y="3975812"/>
            <a:ext cx="20062975" cy="341640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latin typeface="Roboto Mono"/>
                <a:ea typeface="Roboto Mono"/>
                <a:cs typeface="Roboto Mono"/>
                <a:sym typeface="Roboto Mono"/>
              </a:rPr>
              <a:t>&lt;p&gt;&lt;/p&gt;</a:t>
            </a:r>
          </a:p>
          <a:p>
            <a:pPr hangingPunct="1">
              <a:spcBef>
                <a:spcPts val="1600"/>
              </a:spcBef>
            </a:pPr>
            <a:r>
              <a:rPr lang="ru-RU" sz="4000" dirty="0">
                <a:solidFill>
                  <a:schemeClr val="bg2"/>
                </a:solidFill>
              </a:rPr>
              <a:t>Представляет собой один абзац текста</a:t>
            </a:r>
            <a:r>
              <a:rPr lang="en-US" sz="4000" dirty="0">
                <a:solidFill>
                  <a:schemeClr val="bg2"/>
                </a:solidFill>
              </a:rPr>
              <a:t>/</a:t>
            </a:r>
            <a:endParaRPr lang="ru-RU" sz="4000" dirty="0">
              <a:solidFill>
                <a:schemeClr val="bg2"/>
              </a:solidFill>
            </a:endParaRPr>
          </a:p>
          <a:p>
            <a:pPr hangingPunct="1">
              <a:spcBef>
                <a:spcPts val="1600"/>
              </a:spcBef>
              <a:buClr>
                <a:schemeClr val="dk2"/>
              </a:buClr>
              <a:buSzPts val="1100"/>
              <a:buFont typeface="Arial"/>
              <a:buNone/>
            </a:pPr>
            <a:r>
              <a:rPr lang="ru-RU" sz="4000" dirty="0">
                <a:solidFill>
                  <a:schemeClr val="bg2"/>
                </a:solidFill>
                <a:latin typeface="Roboto Mono"/>
                <a:ea typeface="Roboto Mono"/>
                <a:cs typeface="Roboto Mono"/>
                <a:sym typeface="Roboto Mono"/>
              </a:rPr>
              <a:t>&lt;</a:t>
            </a:r>
            <a:r>
              <a:rPr lang="ru-RU" sz="4000" dirty="0" err="1">
                <a:solidFill>
                  <a:schemeClr val="bg2"/>
                </a:solidFill>
                <a:latin typeface="Roboto Mono"/>
                <a:ea typeface="Roboto Mono"/>
                <a:cs typeface="Roboto Mono"/>
                <a:sym typeface="Roboto Mono"/>
              </a:rPr>
              <a:t>pre</a:t>
            </a:r>
            <a:r>
              <a:rPr lang="ru-RU" sz="4000" dirty="0">
                <a:solidFill>
                  <a:schemeClr val="bg2"/>
                </a:solidFill>
                <a:latin typeface="Roboto Mono"/>
                <a:ea typeface="Roboto Mono"/>
                <a:cs typeface="Roboto Mono"/>
                <a:sym typeface="Roboto Mono"/>
              </a:rPr>
              <a:t>&gt;&lt;/</a:t>
            </a:r>
            <a:r>
              <a:rPr lang="ru-RU" sz="4000" dirty="0" err="1">
                <a:solidFill>
                  <a:schemeClr val="bg2"/>
                </a:solidFill>
                <a:latin typeface="Roboto Mono"/>
                <a:ea typeface="Roboto Mono"/>
                <a:cs typeface="Roboto Mono"/>
                <a:sym typeface="Roboto Mono"/>
              </a:rPr>
              <a:t>pre</a:t>
            </a:r>
            <a:r>
              <a:rPr lang="ru-RU" sz="4000" dirty="0">
                <a:solidFill>
                  <a:schemeClr val="bg2"/>
                </a:solidFill>
                <a:latin typeface="Roboto Mono"/>
                <a:ea typeface="Roboto Mono"/>
                <a:cs typeface="Roboto Mono"/>
                <a:sym typeface="Roboto Mono"/>
              </a:rPr>
              <a:t>&gt;</a:t>
            </a:r>
          </a:p>
          <a:p>
            <a:pPr hangingPunct="1">
              <a:spcBef>
                <a:spcPts val="1600"/>
              </a:spcBef>
            </a:pPr>
            <a:r>
              <a:rPr lang="ru-RU" sz="4000" dirty="0">
                <a:solidFill>
                  <a:schemeClr val="bg2"/>
                </a:solidFill>
              </a:rPr>
              <a:t>Представляет собой текст с сохранением всех пробельных символов</a:t>
            </a:r>
            <a:r>
              <a:rPr lang="en-US" sz="4000" dirty="0">
                <a:solidFill>
                  <a:schemeClr val="bg2"/>
                </a:solidFill>
              </a:rPr>
              <a:t>/</a:t>
            </a:r>
            <a:endParaRPr lang="ru-RU" sz="4000" dirty="0">
              <a:solidFill>
                <a:schemeClr val="bg2"/>
              </a:solidFill>
            </a:endParaRPr>
          </a:p>
          <a:p>
            <a:pPr hangingPunct="1">
              <a:spcBef>
                <a:spcPts val="1600"/>
              </a:spcBef>
            </a:pPr>
            <a:r>
              <a:rPr lang="ru-RU" sz="4000" dirty="0">
                <a:solidFill>
                  <a:schemeClr val="bg2"/>
                </a:solidFill>
                <a:latin typeface="Roboto Mono"/>
                <a:ea typeface="Roboto Mono"/>
                <a:cs typeface="Roboto Mono"/>
                <a:sym typeface="Roboto Mono"/>
              </a:rPr>
              <a:t>&lt;</a:t>
            </a:r>
            <a:r>
              <a:rPr lang="ru-RU" sz="4000" dirty="0" err="1">
                <a:solidFill>
                  <a:schemeClr val="bg2"/>
                </a:solidFill>
                <a:latin typeface="Roboto Mono"/>
                <a:ea typeface="Roboto Mono"/>
                <a:cs typeface="Roboto Mono"/>
                <a:sym typeface="Roboto Mono"/>
              </a:rPr>
              <a:t>br</a:t>
            </a:r>
            <a:r>
              <a:rPr lang="ru-RU" sz="4000" dirty="0">
                <a:solidFill>
                  <a:schemeClr val="bg2"/>
                </a:solidFill>
                <a:latin typeface="Roboto Mono"/>
                <a:ea typeface="Roboto Mono"/>
                <a:cs typeface="Roboto Mono"/>
                <a:sym typeface="Roboto Mono"/>
              </a:rPr>
              <a:t>&gt;&lt;/</a:t>
            </a:r>
            <a:r>
              <a:rPr lang="ru-RU" sz="4000" dirty="0" err="1">
                <a:solidFill>
                  <a:schemeClr val="bg2"/>
                </a:solidFill>
                <a:latin typeface="Roboto Mono"/>
                <a:ea typeface="Roboto Mono"/>
                <a:cs typeface="Roboto Mono"/>
                <a:sym typeface="Roboto Mono"/>
              </a:rPr>
              <a:t>br</a:t>
            </a:r>
            <a:r>
              <a:rPr lang="ru-RU" sz="4000" dirty="0">
                <a:solidFill>
                  <a:schemeClr val="bg2"/>
                </a:solidFill>
                <a:latin typeface="Roboto Mono"/>
                <a:ea typeface="Roboto Mono"/>
                <a:cs typeface="Roboto Mono"/>
                <a:sym typeface="Roboto Mono"/>
              </a:rPr>
              <a:t>&gt;</a:t>
            </a:r>
          </a:p>
          <a:p>
            <a:pPr hangingPunct="1">
              <a:spcBef>
                <a:spcPts val="1600"/>
              </a:spcBef>
              <a:spcAft>
                <a:spcPts val="1600"/>
              </a:spcAft>
              <a:buClr>
                <a:schemeClr val="dk2"/>
              </a:buClr>
              <a:buSzPts val="1100"/>
              <a:buFont typeface="Arial"/>
              <a:buNone/>
            </a:pPr>
            <a:r>
              <a:rPr lang="ru-RU" sz="4000" dirty="0">
                <a:solidFill>
                  <a:schemeClr val="bg2"/>
                </a:solidFill>
              </a:rPr>
              <a:t>Устанавливает перевод строки в тексте (возврат каретки)</a:t>
            </a:r>
          </a:p>
        </p:txBody>
      </p:sp>
      <p:cxnSp>
        <p:nvCxnSpPr>
          <p:cNvPr id="9" name="Прямая соединительная линия 8">
            <a:extLst>
              <a:ext uri="{FF2B5EF4-FFF2-40B4-BE49-F238E27FC236}">
                <a16:creationId xmlns:a16="http://schemas.microsoft.com/office/drawing/2014/main" id="{263BC402-D8C1-4BB5-8972-63DF8F15B755}"/>
              </a:ext>
            </a:extLst>
          </p:cNvPr>
          <p:cNvCxnSpPr/>
          <p:nvPr/>
        </p:nvCxnSpPr>
        <p:spPr>
          <a:xfrm>
            <a:off x="1882625" y="338572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7907981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85;p34"/>
          <p:cNvSpPr txBox="1">
            <a:spLocks/>
          </p:cNvSpPr>
          <p:nvPr/>
        </p:nvSpPr>
        <p:spPr>
          <a:xfrm>
            <a:off x="1882625" y="2477002"/>
            <a:ext cx="11087820" cy="187145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Больше тегов</a:t>
            </a:r>
          </a:p>
        </p:txBody>
      </p:sp>
      <p:sp>
        <p:nvSpPr>
          <p:cNvPr id="13" name="Google Shape;186;p34"/>
          <p:cNvSpPr txBox="1">
            <a:spLocks/>
          </p:cNvSpPr>
          <p:nvPr/>
        </p:nvSpPr>
        <p:spPr>
          <a:xfrm>
            <a:off x="2113951" y="4657189"/>
            <a:ext cx="14846693" cy="740699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rPr>
              <a:t>Попробуйте определить сами</a:t>
            </a:r>
          </a:p>
          <a:p>
            <a:pPr hangingPunct="1">
              <a:spcBef>
                <a:spcPts val="1600"/>
              </a:spcBef>
            </a:pPr>
            <a:r>
              <a:rPr lang="ru-RU" sz="4000" dirty="0">
                <a:solidFill>
                  <a:schemeClr val="bg2"/>
                </a:solidFill>
                <a:latin typeface="Roboto Mono"/>
                <a:ea typeface="Roboto Mono"/>
                <a:cs typeface="Roboto Mono"/>
                <a:sym typeface="Roboto Mono"/>
              </a:rPr>
              <a:t>&lt;</a:t>
            </a:r>
            <a:r>
              <a:rPr lang="en-US" sz="4000" dirty="0">
                <a:solidFill>
                  <a:schemeClr val="bg2"/>
                </a:solidFill>
                <a:latin typeface="Roboto Mono"/>
                <a:ea typeface="Roboto Mono"/>
                <a:cs typeface="Roboto Mono"/>
                <a:sym typeface="Roboto Mono"/>
              </a:rPr>
              <a:t>b&gt;&lt;/b&gt; </a:t>
            </a:r>
          </a:p>
          <a:p>
            <a:pPr hangingPunct="1">
              <a:spcBef>
                <a:spcPts val="1600"/>
              </a:spcBef>
            </a:pPr>
            <a:r>
              <a:rPr lang="en-US" sz="4000" dirty="0">
                <a:solidFill>
                  <a:schemeClr val="bg2"/>
                </a:solidFill>
                <a:latin typeface="Roboto Mono"/>
                <a:ea typeface="Roboto Mono"/>
                <a:cs typeface="Roboto Mono"/>
                <a:sym typeface="Roboto Mono"/>
              </a:rPr>
              <a:t>&lt;</a:t>
            </a:r>
            <a:r>
              <a:rPr lang="en-US" sz="4000" dirty="0" err="1">
                <a:solidFill>
                  <a:schemeClr val="bg2"/>
                </a:solidFill>
                <a:latin typeface="Roboto Mono"/>
                <a:ea typeface="Roboto Mono"/>
                <a:cs typeface="Roboto Mono"/>
                <a:sym typeface="Roboto Mono"/>
              </a:rPr>
              <a:t>i</a:t>
            </a:r>
            <a:r>
              <a:rPr lang="en-US" sz="4000" dirty="0">
                <a:solidFill>
                  <a:schemeClr val="bg2"/>
                </a:solidFill>
                <a:latin typeface="Roboto Mono"/>
                <a:ea typeface="Roboto Mono"/>
                <a:cs typeface="Roboto Mono"/>
                <a:sym typeface="Roboto Mono"/>
              </a:rPr>
              <a:t>&gt;&lt;/</a:t>
            </a:r>
            <a:r>
              <a:rPr lang="en-US" sz="4000" dirty="0" err="1">
                <a:solidFill>
                  <a:schemeClr val="bg2"/>
                </a:solidFill>
                <a:latin typeface="Roboto Mono"/>
                <a:ea typeface="Roboto Mono"/>
                <a:cs typeface="Roboto Mono"/>
                <a:sym typeface="Roboto Mono"/>
              </a:rPr>
              <a:t>i</a:t>
            </a:r>
            <a:r>
              <a:rPr lang="en-US" sz="4000" dirty="0">
                <a:solidFill>
                  <a:schemeClr val="bg2"/>
                </a:solidFill>
                <a:latin typeface="Roboto Mono"/>
                <a:ea typeface="Roboto Mono"/>
                <a:cs typeface="Roboto Mono"/>
                <a:sym typeface="Roboto Mono"/>
              </a:rPr>
              <a:t>&gt; </a:t>
            </a:r>
          </a:p>
          <a:p>
            <a:pPr hangingPunct="1">
              <a:spcBef>
                <a:spcPts val="1600"/>
              </a:spcBef>
            </a:pPr>
            <a:r>
              <a:rPr lang="en-US" sz="4000" dirty="0">
                <a:solidFill>
                  <a:schemeClr val="bg2"/>
                </a:solidFill>
                <a:latin typeface="Roboto Mono"/>
                <a:ea typeface="Roboto Mono"/>
                <a:cs typeface="Roboto Mono"/>
                <a:sym typeface="Roboto Mono"/>
              </a:rPr>
              <a:t>&lt;u&gt;&lt;/u&gt;</a:t>
            </a:r>
          </a:p>
          <a:p>
            <a:pPr hangingPunct="1">
              <a:spcBef>
                <a:spcPts val="1600"/>
              </a:spcBef>
            </a:pPr>
            <a:r>
              <a:rPr lang="en-US" sz="4000" dirty="0">
                <a:solidFill>
                  <a:schemeClr val="bg2"/>
                </a:solidFill>
                <a:latin typeface="Roboto Mono"/>
                <a:ea typeface="Roboto Mono"/>
                <a:cs typeface="Roboto Mono"/>
                <a:sym typeface="Roboto Mono"/>
              </a:rPr>
              <a:t>&lt;</a:t>
            </a:r>
            <a:r>
              <a:rPr lang="en-US" sz="4000" dirty="0" err="1">
                <a:solidFill>
                  <a:schemeClr val="bg2"/>
                </a:solidFill>
                <a:latin typeface="Roboto Mono"/>
                <a:ea typeface="Roboto Mono"/>
                <a:cs typeface="Roboto Mono"/>
                <a:sym typeface="Roboto Mono"/>
              </a:rPr>
              <a:t>em</a:t>
            </a:r>
            <a:r>
              <a:rPr lang="en-US" sz="4000" dirty="0">
                <a:solidFill>
                  <a:schemeClr val="bg2"/>
                </a:solidFill>
                <a:latin typeface="Roboto Mono"/>
                <a:ea typeface="Roboto Mono"/>
                <a:cs typeface="Roboto Mono"/>
                <a:sym typeface="Roboto Mono"/>
              </a:rPr>
              <a:t>&gt;&lt;/</a:t>
            </a:r>
            <a:r>
              <a:rPr lang="en-US" sz="4000" dirty="0" err="1">
                <a:solidFill>
                  <a:schemeClr val="bg2"/>
                </a:solidFill>
                <a:latin typeface="Roboto Mono"/>
                <a:ea typeface="Roboto Mono"/>
                <a:cs typeface="Roboto Mono"/>
                <a:sym typeface="Roboto Mono"/>
              </a:rPr>
              <a:t>em</a:t>
            </a:r>
            <a:r>
              <a:rPr lang="en-US" sz="4000" dirty="0">
                <a:solidFill>
                  <a:schemeClr val="bg2"/>
                </a:solidFill>
                <a:latin typeface="Roboto Mono"/>
                <a:ea typeface="Roboto Mono"/>
                <a:cs typeface="Roboto Mono"/>
                <a:sym typeface="Roboto Mono"/>
              </a:rPr>
              <a:t>&gt;</a:t>
            </a:r>
          </a:p>
          <a:p>
            <a:pPr hangingPunct="1">
              <a:spcBef>
                <a:spcPts val="1600"/>
              </a:spcBef>
              <a:spcAft>
                <a:spcPts val="1600"/>
              </a:spcAft>
            </a:pPr>
            <a:r>
              <a:rPr lang="en-US" sz="4000" dirty="0">
                <a:solidFill>
                  <a:schemeClr val="bg2"/>
                </a:solidFill>
                <a:latin typeface="Roboto Mono"/>
                <a:ea typeface="Roboto Mono"/>
                <a:cs typeface="Roboto Mono"/>
                <a:sym typeface="Roboto Mono"/>
              </a:rPr>
              <a:t>&lt;strong&gt;&lt;/strong&gt;</a:t>
            </a:r>
          </a:p>
        </p:txBody>
      </p:sp>
      <p:cxnSp>
        <p:nvCxnSpPr>
          <p:cNvPr id="9" name="Прямая соединительная линия 8">
            <a:extLst>
              <a:ext uri="{FF2B5EF4-FFF2-40B4-BE49-F238E27FC236}">
                <a16:creationId xmlns:a16="http://schemas.microsoft.com/office/drawing/2014/main" id="{077C9897-1742-4821-A089-5CD796619FE1}"/>
              </a:ext>
            </a:extLst>
          </p:cNvPr>
          <p:cNvCxnSpPr/>
          <p:nvPr/>
        </p:nvCxnSpPr>
        <p:spPr>
          <a:xfrm>
            <a:off x="1882625" y="403465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0503036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91;p35"/>
          <p:cNvSpPr txBox="1">
            <a:spLocks/>
          </p:cNvSpPr>
          <p:nvPr/>
        </p:nvSpPr>
        <p:spPr>
          <a:xfrm>
            <a:off x="3190875" y="2035581"/>
            <a:ext cx="12428940" cy="202253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Значение тега &lt;</a:t>
            </a:r>
            <a:r>
              <a:rPr lang="en-US" sz="8000" dirty="0">
                <a:solidFill>
                  <a:srgbClr val="7318F9"/>
                </a:solidFill>
              </a:rPr>
              <a:t>b&gt;</a:t>
            </a:r>
          </a:p>
        </p:txBody>
      </p:sp>
      <p:sp>
        <p:nvSpPr>
          <p:cNvPr id="13" name="Google Shape;192;p35"/>
          <p:cNvSpPr txBox="1">
            <a:spLocks/>
          </p:cNvSpPr>
          <p:nvPr/>
        </p:nvSpPr>
        <p:spPr>
          <a:xfrm>
            <a:off x="3330899" y="4058116"/>
            <a:ext cx="19027656" cy="588396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3600" dirty="0">
                <a:solidFill>
                  <a:schemeClr val="bg2"/>
                </a:solidFill>
              </a:rPr>
              <a:t>Является частью текста стилистически отличающейся от нормального текста, не носящий какого-либо специального значения или важности.</a:t>
            </a:r>
          </a:p>
          <a:p>
            <a:pPr hangingPunct="1">
              <a:spcBef>
                <a:spcPts val="1600"/>
              </a:spcBef>
            </a:pPr>
            <a:endParaRPr lang="ru-RU" sz="3600" dirty="0"/>
          </a:p>
          <a:p>
            <a:pPr hangingPunct="1">
              <a:spcBef>
                <a:spcPts val="1600"/>
              </a:spcBef>
              <a:spcAft>
                <a:spcPts val="1600"/>
              </a:spcAft>
            </a:pPr>
            <a:r>
              <a:rPr lang="ru-RU" sz="3600" u="sng" dirty="0">
                <a:solidFill>
                  <a:schemeClr val="hlink"/>
                </a:solidFill>
                <a:hlinkClick r:id="rId4"/>
              </a:rPr>
              <a:t>https://developer.mozilla.org/ru/docs/Web/HTML/Element/b</a:t>
            </a:r>
            <a:endParaRPr lang="ru-RU" sz="3600" dirty="0"/>
          </a:p>
        </p:txBody>
      </p:sp>
      <p:cxnSp>
        <p:nvCxnSpPr>
          <p:cNvPr id="9" name="Прямая соединительная линия 8">
            <a:extLst>
              <a:ext uri="{FF2B5EF4-FFF2-40B4-BE49-F238E27FC236}">
                <a16:creationId xmlns:a16="http://schemas.microsoft.com/office/drawing/2014/main" id="{A58CEE40-B38F-404A-91F6-506CDC11E99A}"/>
              </a:ext>
            </a:extLst>
          </p:cNvPr>
          <p:cNvCxnSpPr/>
          <p:nvPr/>
        </p:nvCxnSpPr>
        <p:spPr>
          <a:xfrm>
            <a:off x="3330900" y="358616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6637453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97;p36"/>
          <p:cNvSpPr txBox="1">
            <a:spLocks/>
          </p:cNvSpPr>
          <p:nvPr/>
        </p:nvSpPr>
        <p:spPr>
          <a:xfrm>
            <a:off x="1775029" y="1661242"/>
            <a:ext cx="18311580" cy="241120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ГЛОБАЛЬНОЕ НАЗНАЧЕНИЕ </a:t>
            </a:r>
            <a:r>
              <a:rPr lang="en-US" sz="8000" dirty="0">
                <a:solidFill>
                  <a:srgbClr val="7318F9"/>
                </a:solidFill>
              </a:rPr>
              <a:t>HTML</a:t>
            </a:r>
          </a:p>
        </p:txBody>
      </p:sp>
      <p:sp>
        <p:nvSpPr>
          <p:cNvPr id="13" name="Google Shape;198;p36"/>
          <p:cNvSpPr txBox="1">
            <a:spLocks/>
          </p:cNvSpPr>
          <p:nvPr/>
        </p:nvSpPr>
        <p:spPr>
          <a:xfrm>
            <a:off x="1775029" y="4072447"/>
            <a:ext cx="11292042" cy="720570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3600" u="sng" dirty="0">
                <a:solidFill>
                  <a:srgbClr val="FF0000"/>
                </a:solidFill>
              </a:rPr>
              <a:t>Запомните!!!</a:t>
            </a:r>
          </a:p>
          <a:p>
            <a:pPr hangingPunct="1">
              <a:spcBef>
                <a:spcPts val="1600"/>
              </a:spcBef>
            </a:pPr>
            <a:r>
              <a:rPr lang="ru-RU" sz="3600" dirty="0">
                <a:solidFill>
                  <a:schemeClr val="bg2"/>
                </a:solidFill>
              </a:rPr>
              <a:t>HTML определяет только содержимое страницы, то есть указывает, что где находится, но не определяет как это будет выглядеть.</a:t>
            </a:r>
          </a:p>
          <a:p>
            <a:pPr hangingPunct="1">
              <a:spcBef>
                <a:spcPts val="1600"/>
              </a:spcBef>
              <a:spcAft>
                <a:spcPts val="1600"/>
              </a:spcAft>
            </a:pPr>
            <a:r>
              <a:rPr lang="ru-RU" sz="3600" dirty="0">
                <a:solidFill>
                  <a:schemeClr val="bg2"/>
                </a:solidFill>
              </a:rPr>
              <a:t>CSS определяет то, как будет выглядеть сайт.</a:t>
            </a:r>
          </a:p>
        </p:txBody>
      </p:sp>
      <p:pic>
        <p:nvPicPr>
          <p:cNvPr id="14" name="Google Shape;199;p36"/>
          <p:cNvPicPr preferRelativeResize="0"/>
          <p:nvPr/>
        </p:nvPicPr>
        <p:blipFill>
          <a:blip r:embed="rId4">
            <a:alphaModFix/>
          </a:blip>
          <a:stretch>
            <a:fillRect/>
          </a:stretch>
        </p:blipFill>
        <p:spPr>
          <a:xfrm>
            <a:off x="14151633" y="3464792"/>
            <a:ext cx="9147805" cy="8589966"/>
          </a:xfrm>
          <a:prstGeom prst="rect">
            <a:avLst/>
          </a:prstGeom>
          <a:noFill/>
          <a:ln>
            <a:noFill/>
          </a:ln>
        </p:spPr>
      </p:pic>
      <p:cxnSp>
        <p:nvCxnSpPr>
          <p:cNvPr id="9" name="Прямая соединительная линия 8">
            <a:extLst>
              <a:ext uri="{FF2B5EF4-FFF2-40B4-BE49-F238E27FC236}">
                <a16:creationId xmlns:a16="http://schemas.microsoft.com/office/drawing/2014/main" id="{FF816B95-C04E-456A-99AC-44B4406C812C}"/>
              </a:ext>
            </a:extLst>
          </p:cNvPr>
          <p:cNvCxnSpPr/>
          <p:nvPr/>
        </p:nvCxnSpPr>
        <p:spPr>
          <a:xfrm>
            <a:off x="1863520" y="329723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1541698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97;p36"/>
          <p:cNvSpPr txBox="1">
            <a:spLocks/>
          </p:cNvSpPr>
          <p:nvPr/>
        </p:nvSpPr>
        <p:spPr>
          <a:xfrm>
            <a:off x="1775029" y="1661242"/>
            <a:ext cx="18311580" cy="241120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Вывод символов в </a:t>
            </a:r>
            <a:r>
              <a:rPr lang="en-US" sz="8000" dirty="0">
                <a:solidFill>
                  <a:srgbClr val="7318F9"/>
                </a:solidFill>
              </a:rPr>
              <a:t>HTML</a:t>
            </a:r>
          </a:p>
        </p:txBody>
      </p:sp>
      <p:sp>
        <p:nvSpPr>
          <p:cNvPr id="13" name="Google Shape;198;p36"/>
          <p:cNvSpPr txBox="1">
            <a:spLocks/>
          </p:cNvSpPr>
          <p:nvPr/>
        </p:nvSpPr>
        <p:spPr>
          <a:xfrm>
            <a:off x="1775028" y="4072447"/>
            <a:ext cx="19374159" cy="720570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0" lvl="0" indent="0" algn="l" rtl="0">
              <a:spcBef>
                <a:spcPts val="0"/>
              </a:spcBef>
              <a:spcAft>
                <a:spcPts val="0"/>
              </a:spcAft>
              <a:buNone/>
            </a:pPr>
            <a:r>
              <a:rPr lang="ru-RU" sz="3600" dirty="0">
                <a:solidFill>
                  <a:schemeClr val="bg2"/>
                </a:solidFill>
              </a:rPr>
              <a:t>Некоторые спецсимволы задаются с помощью набора кода</a:t>
            </a:r>
          </a:p>
          <a:p>
            <a:pPr marL="0" lvl="0" indent="0" algn="l" rtl="0">
              <a:spcBef>
                <a:spcPts val="1600"/>
              </a:spcBef>
              <a:spcAft>
                <a:spcPts val="0"/>
              </a:spcAft>
              <a:buNone/>
            </a:pPr>
            <a:endParaRPr lang="ru-RU" sz="2800" dirty="0"/>
          </a:p>
          <a:p>
            <a:pPr marL="0" lvl="0" indent="0" algn="l" rtl="0">
              <a:spcBef>
                <a:spcPts val="1600"/>
              </a:spcBef>
              <a:spcAft>
                <a:spcPts val="0"/>
              </a:spcAft>
              <a:buNone/>
            </a:pPr>
            <a:endParaRPr lang="ru-RU" sz="2800" dirty="0"/>
          </a:p>
          <a:p>
            <a:pPr marL="0" lvl="0" indent="0" algn="l" rtl="0">
              <a:spcBef>
                <a:spcPts val="1600"/>
              </a:spcBef>
              <a:spcAft>
                <a:spcPts val="0"/>
              </a:spcAft>
              <a:buNone/>
            </a:pPr>
            <a:endParaRPr lang="ru-RU" sz="2800" dirty="0"/>
          </a:p>
          <a:p>
            <a:pPr marL="0" lvl="0" indent="0" algn="l" rtl="0">
              <a:spcBef>
                <a:spcPts val="1600"/>
              </a:spcBef>
              <a:spcAft>
                <a:spcPts val="0"/>
              </a:spcAft>
              <a:buNone/>
            </a:pPr>
            <a:endParaRPr lang="ru-RU" sz="2800" dirty="0"/>
          </a:p>
          <a:p>
            <a:pPr marL="0" lvl="0" indent="0" algn="l" rtl="0">
              <a:spcBef>
                <a:spcPts val="1600"/>
              </a:spcBef>
              <a:spcAft>
                <a:spcPts val="1600"/>
              </a:spcAft>
              <a:buNone/>
            </a:pPr>
            <a:endParaRPr lang="ru-RU" sz="3600" dirty="0">
              <a:solidFill>
                <a:schemeClr val="bg2"/>
              </a:solidFill>
            </a:endParaRPr>
          </a:p>
          <a:p>
            <a:pPr marL="0" lvl="0" indent="0" algn="l" rtl="0">
              <a:spcBef>
                <a:spcPts val="1600"/>
              </a:spcBef>
              <a:spcAft>
                <a:spcPts val="1600"/>
              </a:spcAft>
              <a:buNone/>
            </a:pPr>
            <a:r>
              <a:rPr lang="ru-RU" sz="3600" dirty="0">
                <a:solidFill>
                  <a:schemeClr val="bg2"/>
                </a:solidFill>
              </a:rPr>
              <a:t>Символы можно легко </a:t>
            </a:r>
            <a:r>
              <a:rPr lang="ru-RU" sz="3600" dirty="0" err="1">
                <a:solidFill>
                  <a:srgbClr val="7318F9"/>
                </a:solidFill>
                <a:hlinkClick r:id="rId4">
                  <a:extLst>
                    <a:ext uri="{A12FA001-AC4F-418D-AE19-62706E023703}">
                      <ahyp:hlinkClr xmlns:ahyp="http://schemas.microsoft.com/office/drawing/2018/hyperlinkcolor" val="tx"/>
                    </a:ext>
                  </a:extLst>
                </a:hlinkClick>
              </a:rPr>
              <a:t>нагуглить</a:t>
            </a:r>
            <a:endParaRPr lang="ru-RU" sz="3600" dirty="0">
              <a:solidFill>
                <a:srgbClr val="7318F9"/>
              </a:solidFill>
            </a:endParaRPr>
          </a:p>
        </p:txBody>
      </p:sp>
      <p:cxnSp>
        <p:nvCxnSpPr>
          <p:cNvPr id="9" name="Прямая соединительная линия 8">
            <a:extLst>
              <a:ext uri="{FF2B5EF4-FFF2-40B4-BE49-F238E27FC236}">
                <a16:creationId xmlns:a16="http://schemas.microsoft.com/office/drawing/2014/main" id="{FF816B95-C04E-456A-99AC-44B4406C812C}"/>
              </a:ext>
            </a:extLst>
          </p:cNvPr>
          <p:cNvCxnSpPr/>
          <p:nvPr/>
        </p:nvCxnSpPr>
        <p:spPr>
          <a:xfrm>
            <a:off x="1863520" y="329723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aphicFrame>
        <p:nvGraphicFramePr>
          <p:cNvPr id="8" name="Google Shape;206;p37">
            <a:extLst>
              <a:ext uri="{FF2B5EF4-FFF2-40B4-BE49-F238E27FC236}">
                <a16:creationId xmlns:a16="http://schemas.microsoft.com/office/drawing/2014/main" id="{B64DF633-5B06-41D6-A0F1-1FB9E1AD460A}"/>
              </a:ext>
            </a:extLst>
          </p:cNvPr>
          <p:cNvGraphicFramePr/>
          <p:nvPr>
            <p:extLst>
              <p:ext uri="{D42A27DB-BD31-4B8C-83A1-F6EECF244321}">
                <p14:modId xmlns:p14="http://schemas.microsoft.com/office/powerpoint/2010/main" val="278885969"/>
              </p:ext>
            </p:extLst>
          </p:nvPr>
        </p:nvGraphicFramePr>
        <p:xfrm>
          <a:off x="4494652" y="5284913"/>
          <a:ext cx="11640084" cy="4183550"/>
        </p:xfrm>
        <a:graphic>
          <a:graphicData uri="http://schemas.openxmlformats.org/drawingml/2006/table">
            <a:tbl>
              <a:tblPr>
                <a:noFill/>
              </a:tblPr>
              <a:tblGrid>
                <a:gridCol w="5820042">
                  <a:extLst>
                    <a:ext uri="{9D8B030D-6E8A-4147-A177-3AD203B41FA5}">
                      <a16:colId xmlns:a16="http://schemas.microsoft.com/office/drawing/2014/main" val="20000"/>
                    </a:ext>
                  </a:extLst>
                </a:gridCol>
                <a:gridCol w="5820042">
                  <a:extLst>
                    <a:ext uri="{9D8B030D-6E8A-4147-A177-3AD203B41FA5}">
                      <a16:colId xmlns:a16="http://schemas.microsoft.com/office/drawing/2014/main" val="20001"/>
                    </a:ext>
                  </a:extLst>
                </a:gridCol>
              </a:tblGrid>
              <a:tr h="836710">
                <a:tc>
                  <a:txBody>
                    <a:bodyPr/>
                    <a:lstStyle/>
                    <a:p>
                      <a:pPr marL="0" lvl="0" indent="0" algn="l" rtl="0">
                        <a:spcBef>
                          <a:spcPts val="0"/>
                        </a:spcBef>
                        <a:spcAft>
                          <a:spcPts val="0"/>
                        </a:spcAft>
                        <a:buNone/>
                      </a:pPr>
                      <a:r>
                        <a:rPr lang="ru" sz="2400" dirty="0">
                          <a:solidFill>
                            <a:srgbClr val="121212"/>
                          </a:solidFill>
                          <a:highlight>
                            <a:srgbClr val="FFFFFF"/>
                          </a:highlight>
                          <a:latin typeface="Verdana"/>
                          <a:ea typeface="Verdana"/>
                          <a:cs typeface="Verdana"/>
                          <a:sym typeface="Verdana"/>
                        </a:rPr>
                        <a:t>&lt;</a:t>
                      </a:r>
                      <a:endParaRPr sz="3600" dirty="0"/>
                    </a:p>
                  </a:txBody>
                  <a:tcPr marL="91425" marR="91425" marT="91425" marB="91425"/>
                </a:tc>
                <a:tc>
                  <a:txBody>
                    <a:bodyPr/>
                    <a:lstStyle/>
                    <a:p>
                      <a:pPr marL="0" lvl="0" indent="0" algn="l" rtl="0">
                        <a:spcBef>
                          <a:spcPts val="0"/>
                        </a:spcBef>
                        <a:spcAft>
                          <a:spcPts val="0"/>
                        </a:spcAft>
                        <a:buNone/>
                      </a:pPr>
                      <a:r>
                        <a:rPr lang="ru" sz="3600"/>
                        <a:t>&amp;lt;</a:t>
                      </a:r>
                      <a:endParaRPr sz="3600"/>
                    </a:p>
                  </a:txBody>
                  <a:tcPr marL="91425" marR="91425" marT="91425" marB="91425"/>
                </a:tc>
                <a:extLst>
                  <a:ext uri="{0D108BD9-81ED-4DB2-BD59-A6C34878D82A}">
                    <a16:rowId xmlns:a16="http://schemas.microsoft.com/office/drawing/2014/main" val="10000"/>
                  </a:ext>
                </a:extLst>
              </a:tr>
              <a:tr h="836710">
                <a:tc>
                  <a:txBody>
                    <a:bodyPr/>
                    <a:lstStyle/>
                    <a:p>
                      <a:pPr marL="0" lvl="0" indent="0" algn="l" rtl="0">
                        <a:spcBef>
                          <a:spcPts val="0"/>
                        </a:spcBef>
                        <a:spcAft>
                          <a:spcPts val="0"/>
                        </a:spcAft>
                        <a:buNone/>
                      </a:pPr>
                      <a:r>
                        <a:rPr lang="ru" sz="3600"/>
                        <a:t>&gt;</a:t>
                      </a:r>
                      <a:endParaRPr sz="3600"/>
                    </a:p>
                  </a:txBody>
                  <a:tcPr marL="91425" marR="91425" marT="91425" marB="91425"/>
                </a:tc>
                <a:tc>
                  <a:txBody>
                    <a:bodyPr/>
                    <a:lstStyle/>
                    <a:p>
                      <a:pPr marL="0" lvl="0" indent="0" algn="l" rtl="0">
                        <a:spcBef>
                          <a:spcPts val="0"/>
                        </a:spcBef>
                        <a:spcAft>
                          <a:spcPts val="0"/>
                        </a:spcAft>
                        <a:buNone/>
                      </a:pPr>
                      <a:r>
                        <a:rPr lang="ru" sz="3600"/>
                        <a:t>&amp;gt;</a:t>
                      </a:r>
                      <a:endParaRPr sz="3600"/>
                    </a:p>
                  </a:txBody>
                  <a:tcPr marL="91425" marR="91425" marT="91425" marB="91425"/>
                </a:tc>
                <a:extLst>
                  <a:ext uri="{0D108BD9-81ED-4DB2-BD59-A6C34878D82A}">
                    <a16:rowId xmlns:a16="http://schemas.microsoft.com/office/drawing/2014/main" val="10001"/>
                  </a:ext>
                </a:extLst>
              </a:tr>
              <a:tr h="836710">
                <a:tc>
                  <a:txBody>
                    <a:bodyPr/>
                    <a:lstStyle/>
                    <a:p>
                      <a:pPr marL="0" lvl="0" indent="0" algn="l" rtl="0">
                        <a:spcBef>
                          <a:spcPts val="0"/>
                        </a:spcBef>
                        <a:spcAft>
                          <a:spcPts val="0"/>
                        </a:spcAft>
                        <a:buNone/>
                      </a:pPr>
                      <a:r>
                        <a:rPr lang="ru" sz="3600"/>
                        <a:t>©	</a:t>
                      </a:r>
                      <a:endParaRPr sz="3600"/>
                    </a:p>
                  </a:txBody>
                  <a:tcPr marL="91425" marR="91425" marT="91425" marB="91425"/>
                </a:tc>
                <a:tc>
                  <a:txBody>
                    <a:bodyPr/>
                    <a:lstStyle/>
                    <a:p>
                      <a:pPr marL="0" lvl="0" indent="0" algn="l" rtl="0">
                        <a:spcBef>
                          <a:spcPts val="0"/>
                        </a:spcBef>
                        <a:spcAft>
                          <a:spcPts val="0"/>
                        </a:spcAft>
                        <a:buNone/>
                      </a:pPr>
                      <a:r>
                        <a:rPr lang="ru" sz="3600"/>
                        <a:t>&amp;copy;</a:t>
                      </a:r>
                      <a:endParaRPr sz="3600"/>
                    </a:p>
                  </a:txBody>
                  <a:tcPr marL="91425" marR="91425" marT="91425" marB="91425"/>
                </a:tc>
                <a:extLst>
                  <a:ext uri="{0D108BD9-81ED-4DB2-BD59-A6C34878D82A}">
                    <a16:rowId xmlns:a16="http://schemas.microsoft.com/office/drawing/2014/main" val="10002"/>
                  </a:ext>
                </a:extLst>
              </a:tr>
              <a:tr h="836710">
                <a:tc>
                  <a:txBody>
                    <a:bodyPr/>
                    <a:lstStyle/>
                    <a:p>
                      <a:pPr marL="0" lvl="0" indent="0" algn="l" rtl="0">
                        <a:spcBef>
                          <a:spcPts val="0"/>
                        </a:spcBef>
                        <a:spcAft>
                          <a:spcPts val="0"/>
                        </a:spcAft>
                        <a:buNone/>
                      </a:pPr>
                      <a:r>
                        <a:rPr lang="ru" sz="3600"/>
                        <a:t>®</a:t>
                      </a:r>
                      <a:endParaRPr sz="3600"/>
                    </a:p>
                  </a:txBody>
                  <a:tcPr marL="91425" marR="91425" marT="91425" marB="91425"/>
                </a:tc>
                <a:tc>
                  <a:txBody>
                    <a:bodyPr/>
                    <a:lstStyle/>
                    <a:p>
                      <a:pPr marL="0" lvl="0" indent="0" algn="l" rtl="0">
                        <a:spcBef>
                          <a:spcPts val="0"/>
                        </a:spcBef>
                        <a:spcAft>
                          <a:spcPts val="0"/>
                        </a:spcAft>
                        <a:buNone/>
                      </a:pPr>
                      <a:r>
                        <a:rPr lang="ru" sz="3600"/>
                        <a:t>&amp;reg;</a:t>
                      </a:r>
                      <a:endParaRPr sz="3600"/>
                    </a:p>
                  </a:txBody>
                  <a:tcPr marL="91425" marR="91425" marT="91425" marB="91425"/>
                </a:tc>
                <a:extLst>
                  <a:ext uri="{0D108BD9-81ED-4DB2-BD59-A6C34878D82A}">
                    <a16:rowId xmlns:a16="http://schemas.microsoft.com/office/drawing/2014/main" val="10003"/>
                  </a:ext>
                </a:extLst>
              </a:tr>
              <a:tr h="836710">
                <a:tc>
                  <a:txBody>
                    <a:bodyPr/>
                    <a:lstStyle/>
                    <a:p>
                      <a:pPr marL="0" lvl="0" indent="0" algn="l" rtl="0">
                        <a:spcBef>
                          <a:spcPts val="0"/>
                        </a:spcBef>
                        <a:spcAft>
                          <a:spcPts val="0"/>
                        </a:spcAft>
                        <a:buNone/>
                      </a:pPr>
                      <a:r>
                        <a:rPr lang="ru" sz="3600"/>
                        <a:t>™</a:t>
                      </a:r>
                      <a:endParaRPr sz="3600"/>
                    </a:p>
                  </a:txBody>
                  <a:tcPr marL="91425" marR="91425" marT="91425" marB="91425"/>
                </a:tc>
                <a:tc>
                  <a:txBody>
                    <a:bodyPr/>
                    <a:lstStyle/>
                    <a:p>
                      <a:pPr marL="0" lvl="0" indent="0" algn="l" rtl="0">
                        <a:spcBef>
                          <a:spcPts val="0"/>
                        </a:spcBef>
                        <a:spcAft>
                          <a:spcPts val="0"/>
                        </a:spcAft>
                        <a:buNone/>
                      </a:pPr>
                      <a:r>
                        <a:rPr lang="ru" sz="3600" dirty="0"/>
                        <a:t>&amp;trade;</a:t>
                      </a:r>
                      <a:endParaRPr sz="3600" dirty="0"/>
                    </a:p>
                  </a:txBody>
                  <a:tcPr marL="91425" marR="91425" marT="91425" marB="914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5658233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211;p38"/>
          <p:cNvSpPr txBox="1">
            <a:spLocks/>
          </p:cNvSpPr>
          <p:nvPr/>
        </p:nvSpPr>
        <p:spPr>
          <a:xfrm>
            <a:off x="1863520" y="1620875"/>
            <a:ext cx="13698750" cy="126792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Первое задание</a:t>
            </a:r>
          </a:p>
        </p:txBody>
      </p:sp>
      <p:sp>
        <p:nvSpPr>
          <p:cNvPr id="16" name="Google Shape;212;p38"/>
          <p:cNvSpPr txBox="1">
            <a:spLocks/>
          </p:cNvSpPr>
          <p:nvPr/>
        </p:nvSpPr>
        <p:spPr>
          <a:xfrm>
            <a:off x="1863520" y="3768268"/>
            <a:ext cx="16365486" cy="3675847"/>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spcAft>
                <a:spcPts val="1600"/>
              </a:spcAft>
            </a:pPr>
            <a:r>
              <a:rPr lang="ru-RU" sz="4000" dirty="0">
                <a:solidFill>
                  <a:schemeClr val="bg2"/>
                </a:solidFill>
              </a:rPr>
              <a:t>Страница со шпаргалкой, все теги, которые вы прошли с описанием их назначения.</a:t>
            </a:r>
          </a:p>
        </p:txBody>
      </p:sp>
      <p:cxnSp>
        <p:nvCxnSpPr>
          <p:cNvPr id="9" name="Прямая соединительная линия 8">
            <a:extLst>
              <a:ext uri="{FF2B5EF4-FFF2-40B4-BE49-F238E27FC236}">
                <a16:creationId xmlns:a16="http://schemas.microsoft.com/office/drawing/2014/main" id="{91543663-89BB-44CB-85BF-04D11E0464CB}"/>
              </a:ext>
            </a:extLst>
          </p:cNvPr>
          <p:cNvCxnSpPr/>
          <p:nvPr/>
        </p:nvCxnSpPr>
        <p:spPr>
          <a:xfrm>
            <a:off x="1863520" y="329723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837844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Чему мы научились? Что мы использовали? </a:t>
            </a:r>
          </a:p>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К чему мы пришли?</a:t>
            </a:r>
            <a:endParaRPr sz="40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8"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2392967"/>
            <a:ext cx="8991554" cy="1827187"/>
            <a:chOff x="1699030" y="3462823"/>
            <a:chExt cx="8991554" cy="182718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699030" y="3462823"/>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ВАЖНО!</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290010"/>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9" name="Google Shape;71;p15"/>
          <p:cNvSpPr txBox="1">
            <a:spLocks/>
          </p:cNvSpPr>
          <p:nvPr/>
        </p:nvSpPr>
        <p:spPr>
          <a:xfrm>
            <a:off x="1699030" y="4653491"/>
            <a:ext cx="21927886" cy="570552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rPr>
              <a:t>В XHTML был принят </a:t>
            </a:r>
            <a:r>
              <a:rPr lang="ru-RU" sz="6000" dirty="0">
                <a:solidFill>
                  <a:schemeClr val="bg2"/>
                </a:solidFill>
              </a:rPr>
              <a:t>способ</a:t>
            </a:r>
            <a:r>
              <a:rPr lang="ru-RU" sz="4000" dirty="0">
                <a:solidFill>
                  <a:schemeClr val="bg2"/>
                </a:solidFill>
              </a:rPr>
              <a:t> указания одиночных тегов в отличии от открывающих тегов - </a:t>
            </a:r>
            <a:r>
              <a:rPr lang="ru-RU" sz="4000" b="1" dirty="0">
                <a:solidFill>
                  <a:schemeClr val="bg2"/>
                </a:solidFill>
                <a:latin typeface="Roboto Mono"/>
                <a:ea typeface="Roboto Mono"/>
                <a:cs typeface="Roboto Mono"/>
                <a:sym typeface="Roboto Mono"/>
              </a:rPr>
              <a:t>&lt;</a:t>
            </a:r>
            <a:r>
              <a:rPr lang="ru-RU" sz="4000" b="1" dirty="0" err="1">
                <a:solidFill>
                  <a:schemeClr val="bg2"/>
                </a:solidFill>
                <a:latin typeface="Roboto Mono"/>
                <a:ea typeface="Roboto Mono"/>
                <a:cs typeface="Roboto Mono"/>
                <a:sym typeface="Roboto Mono"/>
              </a:rPr>
              <a:t>tag</a:t>
            </a:r>
            <a:r>
              <a:rPr lang="ru-RU" sz="4000" b="1" dirty="0">
                <a:solidFill>
                  <a:schemeClr val="bg2"/>
                </a:solidFill>
                <a:latin typeface="Roboto Mono"/>
                <a:ea typeface="Roboto Mono"/>
                <a:cs typeface="Roboto Mono"/>
                <a:sym typeface="Roboto Mono"/>
              </a:rPr>
              <a:t> /&gt;</a:t>
            </a:r>
          </a:p>
          <a:p>
            <a:pPr hangingPunct="1">
              <a:spcBef>
                <a:spcPts val="1600"/>
              </a:spcBef>
            </a:pPr>
            <a:r>
              <a:rPr lang="ru-RU" sz="4000" dirty="0">
                <a:solidFill>
                  <a:schemeClr val="bg2"/>
                </a:solidFill>
              </a:rPr>
              <a:t>Однако в HTML5 такое требование не обязательно, поддерживаются оба способа указания одиночных тегов</a:t>
            </a:r>
          </a:p>
          <a:p>
            <a:pPr hangingPunct="1">
              <a:spcBef>
                <a:spcPts val="1600"/>
              </a:spcBef>
              <a:spcAft>
                <a:spcPts val="1600"/>
              </a:spcAft>
            </a:pPr>
            <a:r>
              <a:rPr lang="ru-RU" sz="4000" b="1" dirty="0">
                <a:solidFill>
                  <a:schemeClr val="bg2"/>
                </a:solidFill>
                <a:latin typeface="Roboto Mono"/>
                <a:ea typeface="Roboto Mono"/>
                <a:cs typeface="Roboto Mono"/>
                <a:sym typeface="Roboto Mono"/>
              </a:rPr>
              <a:t>&lt;</a:t>
            </a:r>
            <a:r>
              <a:rPr lang="ru-RU" sz="4000" b="1" dirty="0" err="1">
                <a:solidFill>
                  <a:schemeClr val="bg2"/>
                </a:solidFill>
                <a:latin typeface="Roboto Mono"/>
                <a:ea typeface="Roboto Mono"/>
                <a:cs typeface="Roboto Mono"/>
                <a:sym typeface="Roboto Mono"/>
              </a:rPr>
              <a:t>tag</a:t>
            </a:r>
            <a:r>
              <a:rPr lang="ru-RU" sz="4000" b="1" dirty="0">
                <a:solidFill>
                  <a:schemeClr val="bg2"/>
                </a:solidFill>
                <a:latin typeface="Roboto Mono"/>
                <a:ea typeface="Roboto Mono"/>
                <a:cs typeface="Roboto Mono"/>
                <a:sym typeface="Roboto Mono"/>
              </a:rPr>
              <a:t>&gt;</a:t>
            </a:r>
            <a:r>
              <a:rPr lang="ru-RU" sz="4000" b="1" dirty="0">
                <a:solidFill>
                  <a:schemeClr val="bg2"/>
                </a:solidFill>
              </a:rPr>
              <a:t> </a:t>
            </a:r>
            <a:r>
              <a:rPr lang="ru-RU" sz="4000" dirty="0">
                <a:solidFill>
                  <a:schemeClr val="bg2"/>
                </a:solidFill>
              </a:rPr>
              <a:t>равнозначно </a:t>
            </a:r>
            <a:r>
              <a:rPr lang="ru-RU" sz="4000" b="1" dirty="0">
                <a:solidFill>
                  <a:schemeClr val="bg2"/>
                </a:solidFill>
                <a:latin typeface="Roboto Mono"/>
                <a:ea typeface="Roboto Mono"/>
                <a:cs typeface="Roboto Mono"/>
                <a:sym typeface="Roboto Mono"/>
              </a:rPr>
              <a:t>&lt;</a:t>
            </a:r>
            <a:r>
              <a:rPr lang="ru-RU" sz="4000" b="1" dirty="0" err="1">
                <a:solidFill>
                  <a:schemeClr val="bg2"/>
                </a:solidFill>
                <a:latin typeface="Roboto Mono"/>
                <a:ea typeface="Roboto Mono"/>
                <a:cs typeface="Roboto Mono"/>
                <a:sym typeface="Roboto Mono"/>
              </a:rPr>
              <a:t>tag</a:t>
            </a:r>
            <a:r>
              <a:rPr lang="ru-RU" sz="4000" b="1" dirty="0">
                <a:solidFill>
                  <a:schemeClr val="bg2"/>
                </a:solidFill>
                <a:latin typeface="Roboto Mono"/>
                <a:ea typeface="Roboto Mono"/>
                <a:cs typeface="Roboto Mono"/>
                <a:sym typeface="Roboto Mono"/>
              </a:rPr>
              <a:t> /&gt;</a:t>
            </a:r>
            <a:r>
              <a:rPr lang="ru-RU" sz="4000" b="1" dirty="0">
                <a:solidFill>
                  <a:schemeClr val="bg2"/>
                </a:solidFill>
              </a:rPr>
              <a:t> </a:t>
            </a:r>
            <a:r>
              <a:rPr lang="ru-RU" sz="4000" dirty="0">
                <a:solidFill>
                  <a:schemeClr val="bg2"/>
                </a:solidFill>
              </a:rPr>
              <a:t>в случае, если тег одиночный</a:t>
            </a:r>
          </a:p>
        </p:txBody>
      </p: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155271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Парные теги</a:t>
            </a:r>
          </a:p>
        </p:txBody>
      </p:sp>
      <p:sp>
        <p:nvSpPr>
          <p:cNvPr id="12" name="Google Shape;77;p16"/>
          <p:cNvSpPr txBox="1">
            <a:spLocks/>
          </p:cNvSpPr>
          <p:nvPr/>
        </p:nvSpPr>
        <p:spPr>
          <a:xfrm>
            <a:off x="1719464" y="3438474"/>
            <a:ext cx="20521104" cy="786960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3600" dirty="0">
                <a:solidFill>
                  <a:schemeClr val="bg2"/>
                </a:solidFill>
              </a:rPr>
              <a:t>Парные теги подразумевают вложение. Вложением может быть как просто текст, так и другие теги.</a:t>
            </a:r>
          </a:p>
          <a:p>
            <a:pPr hangingPunct="1">
              <a:spcBef>
                <a:spcPts val="1600"/>
              </a:spcBef>
            </a:pPr>
            <a:r>
              <a:rPr lang="ru-RU" sz="3600" dirty="0">
                <a:solidFill>
                  <a:schemeClr val="bg2"/>
                </a:solidFill>
              </a:rPr>
              <a:t>Когда проговаривается “текст  внутри тега” , подразумевается такая конструкция:</a:t>
            </a:r>
          </a:p>
          <a:p>
            <a:pPr hangingPunct="1">
              <a:spcBef>
                <a:spcPts val="1600"/>
              </a:spcBef>
            </a:pPr>
            <a:r>
              <a:rPr lang="ru-RU" sz="3600" b="1" dirty="0">
                <a:solidFill>
                  <a:schemeClr val="bg2"/>
                </a:solidFill>
                <a:latin typeface="Roboto Mono"/>
                <a:ea typeface="Roboto Mono"/>
                <a:cs typeface="Roboto Mono"/>
                <a:sym typeface="Roboto Mono"/>
              </a:rPr>
              <a:t>&lt;</a:t>
            </a:r>
            <a:r>
              <a:rPr lang="ru-RU" sz="3600" b="1" dirty="0" err="1">
                <a:solidFill>
                  <a:schemeClr val="bg2"/>
                </a:solidFill>
                <a:latin typeface="Roboto Mono"/>
                <a:ea typeface="Roboto Mono"/>
                <a:cs typeface="Roboto Mono"/>
                <a:sym typeface="Roboto Mono"/>
              </a:rPr>
              <a:t>tag</a:t>
            </a:r>
            <a:r>
              <a:rPr lang="ru-RU" sz="3600" b="1" dirty="0">
                <a:solidFill>
                  <a:schemeClr val="bg2"/>
                </a:solidFill>
                <a:latin typeface="Roboto Mono"/>
                <a:ea typeface="Roboto Mono"/>
                <a:cs typeface="Roboto Mono"/>
                <a:sym typeface="Roboto Mono"/>
              </a:rPr>
              <a:t>&gt; Текст &lt;/</a:t>
            </a:r>
            <a:r>
              <a:rPr lang="ru-RU" sz="3600" b="1" dirty="0" err="1">
                <a:solidFill>
                  <a:schemeClr val="bg2"/>
                </a:solidFill>
                <a:latin typeface="Roboto Mono"/>
                <a:ea typeface="Roboto Mono"/>
                <a:cs typeface="Roboto Mono"/>
                <a:sym typeface="Roboto Mono"/>
              </a:rPr>
              <a:t>tag</a:t>
            </a:r>
            <a:r>
              <a:rPr lang="ru-RU" sz="3600" b="1" dirty="0">
                <a:solidFill>
                  <a:schemeClr val="bg2"/>
                </a:solidFill>
                <a:latin typeface="Roboto Mono"/>
                <a:ea typeface="Roboto Mono"/>
                <a:cs typeface="Roboto Mono"/>
                <a:sym typeface="Roboto Mono"/>
              </a:rPr>
              <a:t>&gt;</a:t>
            </a:r>
          </a:p>
          <a:p>
            <a:pPr hangingPunct="1">
              <a:spcBef>
                <a:spcPts val="1600"/>
              </a:spcBef>
            </a:pPr>
            <a:r>
              <a:rPr lang="ru-RU" sz="3600" dirty="0">
                <a:solidFill>
                  <a:schemeClr val="bg2"/>
                </a:solidFill>
              </a:rPr>
              <a:t>Когда говорится “один тег внутри другого”, то конструкция следующая:</a:t>
            </a:r>
          </a:p>
          <a:p>
            <a:pPr hangingPunct="1">
              <a:spcBef>
                <a:spcPts val="1600"/>
              </a:spcBef>
            </a:pPr>
            <a:r>
              <a:rPr lang="ru-RU" sz="3600" b="1" dirty="0">
                <a:solidFill>
                  <a:schemeClr val="bg2"/>
                </a:solidFill>
                <a:latin typeface="Roboto Mono"/>
                <a:ea typeface="Roboto Mono"/>
                <a:cs typeface="Roboto Mono"/>
                <a:sym typeface="Roboto Mono"/>
              </a:rPr>
              <a:t>&lt;</a:t>
            </a:r>
            <a:r>
              <a:rPr lang="ru-RU" sz="3600" b="1" dirty="0" err="1">
                <a:solidFill>
                  <a:schemeClr val="bg2"/>
                </a:solidFill>
                <a:latin typeface="Roboto Mono"/>
                <a:ea typeface="Roboto Mono"/>
                <a:cs typeface="Roboto Mono"/>
                <a:sym typeface="Roboto Mono"/>
              </a:rPr>
              <a:t>tag</a:t>
            </a:r>
            <a:r>
              <a:rPr lang="ru-RU" sz="3600" b="1" dirty="0">
                <a:solidFill>
                  <a:schemeClr val="bg2"/>
                </a:solidFill>
                <a:latin typeface="Roboto Mono"/>
                <a:ea typeface="Roboto Mono"/>
                <a:cs typeface="Roboto Mono"/>
                <a:sym typeface="Roboto Mono"/>
              </a:rPr>
              <a:t>&gt; &lt;tag2&gt; &lt;/tag2&gt; &lt;/</a:t>
            </a:r>
            <a:r>
              <a:rPr lang="ru-RU" sz="3600" b="1" dirty="0" err="1">
                <a:solidFill>
                  <a:schemeClr val="bg2"/>
                </a:solidFill>
                <a:latin typeface="Roboto Mono"/>
                <a:ea typeface="Roboto Mono"/>
                <a:cs typeface="Roboto Mono"/>
                <a:sym typeface="Roboto Mono"/>
              </a:rPr>
              <a:t>tag</a:t>
            </a:r>
            <a:r>
              <a:rPr lang="ru-RU" sz="3600" b="1" dirty="0">
                <a:solidFill>
                  <a:schemeClr val="bg2"/>
                </a:solidFill>
                <a:latin typeface="Roboto Mono"/>
                <a:ea typeface="Roboto Mono"/>
                <a:cs typeface="Roboto Mono"/>
                <a:sym typeface="Roboto Mono"/>
              </a:rPr>
              <a:t>&gt;</a:t>
            </a:r>
          </a:p>
          <a:p>
            <a:pPr hangingPunct="1">
              <a:spcBef>
                <a:spcPts val="1600"/>
              </a:spcBef>
              <a:spcAft>
                <a:spcPts val="1600"/>
              </a:spcAft>
              <a:buClr>
                <a:schemeClr val="dk2"/>
              </a:buClr>
              <a:buSzPts val="1100"/>
              <a:buFont typeface="Arial"/>
              <a:buNone/>
            </a:pPr>
            <a:r>
              <a:rPr lang="ru-RU" sz="3600" dirty="0">
                <a:solidFill>
                  <a:schemeClr val="bg2"/>
                </a:solidFill>
              </a:rPr>
              <a:t>Важно! Если парный тег открылся внутри другого тега, то он должен закрыться там же!</a:t>
            </a:r>
            <a:endParaRPr lang="ru-RU" sz="3600" dirty="0">
              <a:solidFill>
                <a:schemeClr val="bg2"/>
              </a:solidFill>
              <a:latin typeface="Roboto Mono"/>
              <a:ea typeface="Roboto Mono"/>
              <a:cs typeface="Roboto Mono"/>
              <a:sym typeface="Roboto Mono"/>
            </a:endParaRPr>
          </a:p>
        </p:txBody>
      </p:sp>
      <p:cxnSp>
        <p:nvCxnSpPr>
          <p:cNvPr id="8" name="Прямая соединительная линия 7">
            <a:extLst>
              <a:ext uri="{FF2B5EF4-FFF2-40B4-BE49-F238E27FC236}">
                <a16:creationId xmlns:a16="http://schemas.microsoft.com/office/drawing/2014/main" id="{5A550E17-5224-4E4D-B9AB-BA17A57654A9}"/>
              </a:ext>
            </a:extLst>
          </p:cNvPr>
          <p:cNvCxnSpPr/>
          <p:nvPr/>
        </p:nvCxnSpPr>
        <p:spPr>
          <a:xfrm>
            <a:off x="1768337" y="319574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876"/>
            <a:ext cx="24384000" cy="13716000"/>
          </a:xfrm>
          <a:prstGeom prst="rect">
            <a:avLst/>
          </a:prstGeom>
        </p:spPr>
      </p:pic>
      <p:sp>
        <p:nvSpPr>
          <p:cNvPr id="5" name="Google Shape;82;p17"/>
          <p:cNvSpPr txBox="1">
            <a:spLocks/>
          </p:cNvSpPr>
          <p:nvPr/>
        </p:nvSpPr>
        <p:spPr>
          <a:xfrm>
            <a:off x="2536739" y="1420384"/>
            <a:ext cx="11356241" cy="170627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Атрибуты тегов</a:t>
            </a:r>
          </a:p>
        </p:txBody>
      </p:sp>
      <p:sp>
        <p:nvSpPr>
          <p:cNvPr id="6" name="Google Shape;83;p17"/>
          <p:cNvSpPr txBox="1">
            <a:spLocks/>
          </p:cNvSpPr>
          <p:nvPr/>
        </p:nvSpPr>
        <p:spPr>
          <a:xfrm>
            <a:off x="2411013" y="3668528"/>
            <a:ext cx="20262300" cy="742488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3600" dirty="0">
                <a:solidFill>
                  <a:schemeClr val="bg2"/>
                </a:solidFill>
              </a:rPr>
              <a:t>Атрибуты дают дополнительную информацию о теге, вносят корректировки в поведение тега и являются характеристикой тегов.</a:t>
            </a:r>
          </a:p>
          <a:p>
            <a:pPr hangingPunct="1">
              <a:spcBef>
                <a:spcPts val="1600"/>
              </a:spcBef>
            </a:pPr>
            <a:r>
              <a:rPr lang="ru-RU" sz="3600" dirty="0">
                <a:solidFill>
                  <a:schemeClr val="bg2"/>
                </a:solidFill>
              </a:rPr>
              <a:t>Атрибуты могут быть как специфическими для отдельных тегов, так и общими для всех. Атрибуты записываются после названия в открывающем теге до закрывающейся угловой скобки. Значение атрибута указывают после знака “=” в кавычках.</a:t>
            </a:r>
          </a:p>
          <a:p>
            <a:pPr hangingPunct="1">
              <a:spcBef>
                <a:spcPts val="1600"/>
              </a:spcBef>
            </a:pPr>
            <a:r>
              <a:rPr lang="ru-RU" sz="3600" b="1" dirty="0">
                <a:solidFill>
                  <a:schemeClr val="bg2"/>
                </a:solidFill>
                <a:latin typeface="Roboto Mono"/>
                <a:ea typeface="Roboto Mono"/>
                <a:cs typeface="Roboto Mono"/>
                <a:sym typeface="Roboto Mono"/>
              </a:rPr>
              <a:t>&lt;</a:t>
            </a:r>
            <a:r>
              <a:rPr lang="ru-RU" sz="3600" b="1" dirty="0" err="1">
                <a:solidFill>
                  <a:schemeClr val="bg2"/>
                </a:solidFill>
                <a:latin typeface="Roboto Mono"/>
                <a:ea typeface="Roboto Mono"/>
                <a:cs typeface="Roboto Mono"/>
                <a:sym typeface="Roboto Mono"/>
              </a:rPr>
              <a:t>tag</a:t>
            </a:r>
            <a:r>
              <a:rPr lang="ru-RU" sz="3600" b="1" dirty="0">
                <a:solidFill>
                  <a:schemeClr val="bg2"/>
                </a:solidFill>
                <a:latin typeface="Roboto Mono"/>
                <a:ea typeface="Roboto Mono"/>
                <a:cs typeface="Roboto Mono"/>
                <a:sym typeface="Roboto Mono"/>
              </a:rPr>
              <a:t> </a:t>
            </a:r>
            <a:r>
              <a:rPr lang="ru-RU" sz="3600" b="1" dirty="0" err="1">
                <a:solidFill>
                  <a:schemeClr val="bg2"/>
                </a:solidFill>
                <a:latin typeface="Roboto Mono"/>
                <a:ea typeface="Roboto Mono"/>
                <a:cs typeface="Roboto Mono"/>
                <a:sym typeface="Roboto Mono"/>
              </a:rPr>
              <a:t>attribute</a:t>
            </a:r>
            <a:r>
              <a:rPr lang="ru-RU" sz="3600" b="1" dirty="0">
                <a:solidFill>
                  <a:schemeClr val="bg2"/>
                </a:solidFill>
                <a:latin typeface="Roboto Mono"/>
                <a:ea typeface="Roboto Mono"/>
                <a:cs typeface="Roboto Mono"/>
                <a:sym typeface="Roboto Mono"/>
              </a:rPr>
              <a:t>="</a:t>
            </a:r>
            <a:r>
              <a:rPr lang="ru-RU" sz="3600" b="1" dirty="0" err="1">
                <a:solidFill>
                  <a:schemeClr val="bg2"/>
                </a:solidFill>
                <a:latin typeface="Roboto Mono"/>
                <a:ea typeface="Roboto Mono"/>
                <a:cs typeface="Roboto Mono"/>
                <a:sym typeface="Roboto Mono"/>
              </a:rPr>
              <a:t>value</a:t>
            </a:r>
            <a:r>
              <a:rPr lang="ru-RU" sz="3600" b="1" dirty="0">
                <a:solidFill>
                  <a:schemeClr val="bg2"/>
                </a:solidFill>
                <a:latin typeface="Roboto Mono"/>
                <a:ea typeface="Roboto Mono"/>
                <a:cs typeface="Roboto Mono"/>
                <a:sym typeface="Roboto Mono"/>
              </a:rPr>
              <a:t>"&gt;&lt;/</a:t>
            </a:r>
            <a:r>
              <a:rPr lang="ru-RU" sz="3600" b="1" dirty="0" err="1">
                <a:solidFill>
                  <a:schemeClr val="bg2"/>
                </a:solidFill>
                <a:latin typeface="Roboto Mono"/>
                <a:ea typeface="Roboto Mono"/>
                <a:cs typeface="Roboto Mono"/>
                <a:sym typeface="Roboto Mono"/>
              </a:rPr>
              <a:t>tag</a:t>
            </a:r>
            <a:r>
              <a:rPr lang="ru-RU" sz="3600" b="1" dirty="0">
                <a:solidFill>
                  <a:schemeClr val="bg2"/>
                </a:solidFill>
                <a:latin typeface="Roboto Mono"/>
                <a:ea typeface="Roboto Mono"/>
                <a:cs typeface="Roboto Mono"/>
                <a:sym typeface="Roboto Mono"/>
              </a:rPr>
              <a:t>&gt;</a:t>
            </a:r>
          </a:p>
          <a:p>
            <a:pPr hangingPunct="1">
              <a:spcBef>
                <a:spcPts val="1600"/>
              </a:spcBef>
              <a:spcAft>
                <a:spcPts val="1600"/>
              </a:spcAft>
              <a:buClr>
                <a:schemeClr val="dk2"/>
              </a:buClr>
              <a:buSzPts val="1100"/>
              <a:buFont typeface="Arial"/>
              <a:buNone/>
            </a:pPr>
            <a:r>
              <a:rPr lang="ru-RU" sz="3600" dirty="0">
                <a:solidFill>
                  <a:schemeClr val="bg2"/>
                </a:solidFill>
              </a:rPr>
              <a:t>Есть специальные атрибуты, значение которым можно не указывать. Тогда указывается только название атрибута.</a:t>
            </a:r>
            <a:endParaRPr lang="ru-RU" sz="3600" dirty="0">
              <a:solidFill>
                <a:schemeClr val="bg2"/>
              </a:solidFill>
              <a:latin typeface="Roboto Mono"/>
              <a:ea typeface="Roboto Mono"/>
              <a:cs typeface="Roboto Mono"/>
              <a:sym typeface="Roboto Mono"/>
            </a:endParaRPr>
          </a:p>
        </p:txBody>
      </p:sp>
      <p:cxnSp>
        <p:nvCxnSpPr>
          <p:cNvPr id="9" name="Прямая соединительная линия 8">
            <a:extLst>
              <a:ext uri="{FF2B5EF4-FFF2-40B4-BE49-F238E27FC236}">
                <a16:creationId xmlns:a16="http://schemas.microsoft.com/office/drawing/2014/main" id="{0F419078-80FA-431E-9BD9-FD59141486EA}"/>
              </a:ext>
            </a:extLst>
          </p:cNvPr>
          <p:cNvCxnSpPr/>
          <p:nvPr/>
        </p:nvCxnSpPr>
        <p:spPr>
          <a:xfrm>
            <a:off x="2536739" y="313674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88;p18"/>
          <p:cNvSpPr txBox="1">
            <a:spLocks/>
          </p:cNvSpPr>
          <p:nvPr/>
        </p:nvSpPr>
        <p:spPr>
          <a:xfrm>
            <a:off x="1702217" y="2164663"/>
            <a:ext cx="20658541" cy="1719639"/>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Иерархическая структура тегов</a:t>
            </a:r>
          </a:p>
        </p:txBody>
      </p:sp>
      <p:sp>
        <p:nvSpPr>
          <p:cNvPr id="8" name="Google Shape;89;p18"/>
          <p:cNvSpPr txBox="1">
            <a:spLocks/>
          </p:cNvSpPr>
          <p:nvPr/>
        </p:nvSpPr>
        <p:spPr>
          <a:xfrm>
            <a:off x="1796810" y="4606449"/>
            <a:ext cx="21599218" cy="41937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rPr>
              <a:t>Теги объединены в иерархию, то есть вложение тегов используется </a:t>
            </a:r>
            <a:r>
              <a:rPr lang="ru-RU" sz="4000" u="sng" dirty="0">
                <a:solidFill>
                  <a:schemeClr val="bg2"/>
                </a:solidFill>
              </a:rPr>
              <a:t>ПОСТОЯННО</a:t>
            </a:r>
          </a:p>
          <a:p>
            <a:pPr hangingPunct="1">
              <a:spcBef>
                <a:spcPts val="1600"/>
              </a:spcBef>
              <a:spcAft>
                <a:spcPts val="1600"/>
              </a:spcAft>
            </a:pPr>
            <a:r>
              <a:rPr lang="ru-RU" sz="4000" dirty="0">
                <a:solidFill>
                  <a:schemeClr val="bg2"/>
                </a:solidFill>
              </a:rPr>
              <a:t>Для описания отношения тегов используют фразы родительский, дочерний и соседний.</a:t>
            </a:r>
          </a:p>
        </p:txBody>
      </p:sp>
      <p:cxnSp>
        <p:nvCxnSpPr>
          <p:cNvPr id="11" name="Прямая соединительная линия 10">
            <a:extLst>
              <a:ext uri="{FF2B5EF4-FFF2-40B4-BE49-F238E27FC236}">
                <a16:creationId xmlns:a16="http://schemas.microsoft.com/office/drawing/2014/main" id="{F11C16C0-EC90-45FA-A5DC-F069B0280F01}"/>
              </a:ext>
            </a:extLst>
          </p:cNvPr>
          <p:cNvCxnSpPr/>
          <p:nvPr/>
        </p:nvCxnSpPr>
        <p:spPr>
          <a:xfrm>
            <a:off x="1828341"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94;p19"/>
          <p:cNvSpPr txBox="1">
            <a:spLocks/>
          </p:cNvSpPr>
          <p:nvPr/>
        </p:nvSpPr>
        <p:spPr>
          <a:xfrm>
            <a:off x="1439460" y="2395744"/>
            <a:ext cx="20235168" cy="148048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8000" dirty="0">
                <a:solidFill>
                  <a:srgbClr val="7318F9"/>
                </a:solidFill>
              </a:rPr>
              <a:t>DOCTYPE</a:t>
            </a:r>
          </a:p>
        </p:txBody>
      </p:sp>
      <p:sp>
        <p:nvSpPr>
          <p:cNvPr id="6" name="Google Shape;95;p19"/>
          <p:cNvSpPr txBox="1">
            <a:spLocks/>
          </p:cNvSpPr>
          <p:nvPr/>
        </p:nvSpPr>
        <p:spPr>
          <a:xfrm>
            <a:off x="1620852" y="4371554"/>
            <a:ext cx="20235166" cy="811344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rPr>
              <a:t>Элемент &lt;!DOCTYPE&gt; предназначен для указания типа текущего документа — DTD (</a:t>
            </a:r>
            <a:r>
              <a:rPr lang="ru-RU" sz="4000" dirty="0" err="1">
                <a:solidFill>
                  <a:schemeClr val="bg2"/>
                </a:solidFill>
              </a:rPr>
              <a:t>document</a:t>
            </a:r>
            <a:r>
              <a:rPr lang="ru-RU" sz="4000" dirty="0">
                <a:solidFill>
                  <a:schemeClr val="bg2"/>
                </a:solidFill>
              </a:rPr>
              <a:t> </a:t>
            </a:r>
            <a:r>
              <a:rPr lang="ru-RU" sz="4000" dirty="0" err="1">
                <a:solidFill>
                  <a:schemeClr val="bg2"/>
                </a:solidFill>
              </a:rPr>
              <a:t>type</a:t>
            </a:r>
            <a:r>
              <a:rPr lang="ru-RU" sz="4000" dirty="0">
                <a:solidFill>
                  <a:schemeClr val="bg2"/>
                </a:solidFill>
              </a:rPr>
              <a:t> </a:t>
            </a:r>
            <a:r>
              <a:rPr lang="ru-RU" sz="4000" dirty="0" err="1">
                <a:solidFill>
                  <a:schemeClr val="bg2"/>
                </a:solidFill>
              </a:rPr>
              <a:t>definition</a:t>
            </a:r>
            <a:r>
              <a:rPr lang="ru-RU" sz="4000" dirty="0">
                <a:solidFill>
                  <a:schemeClr val="bg2"/>
                </a:solidFill>
              </a:rPr>
              <a:t>, описание типа документа). </a:t>
            </a:r>
          </a:p>
          <a:p>
            <a:pPr hangingPunct="1">
              <a:spcBef>
                <a:spcPts val="1600"/>
              </a:spcBef>
              <a:spcAft>
                <a:spcPts val="1600"/>
              </a:spcAft>
            </a:pPr>
            <a:r>
              <a:rPr lang="ru-RU" sz="4000" dirty="0">
                <a:solidFill>
                  <a:schemeClr val="bg2"/>
                </a:solidFill>
              </a:rPr>
              <a:t>Это необходимо, чтобы браузер понимал, как следует интерпретировать текущую веб-страницу, поскольку HTML существует в нескольких версиях.</a:t>
            </a:r>
          </a:p>
        </p:txBody>
      </p:sp>
      <p:cxnSp>
        <p:nvCxnSpPr>
          <p:cNvPr id="9" name="Прямая соединительная линия 8">
            <a:extLst>
              <a:ext uri="{FF2B5EF4-FFF2-40B4-BE49-F238E27FC236}">
                <a16:creationId xmlns:a16="http://schemas.microsoft.com/office/drawing/2014/main" id="{3AC2B9CF-7137-42C1-B92B-73D92275EA67}"/>
              </a:ext>
            </a:extLst>
          </p:cNvPr>
          <p:cNvCxnSpPr/>
          <p:nvPr/>
        </p:nvCxnSpPr>
        <p:spPr>
          <a:xfrm>
            <a:off x="1620852" y="394530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94;p19"/>
          <p:cNvSpPr txBox="1">
            <a:spLocks/>
          </p:cNvSpPr>
          <p:nvPr/>
        </p:nvSpPr>
        <p:spPr>
          <a:xfrm>
            <a:off x="1439460" y="2395744"/>
            <a:ext cx="20235168" cy="148048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Вариации </a:t>
            </a:r>
            <a:r>
              <a:rPr lang="en-US" sz="8000" dirty="0">
                <a:solidFill>
                  <a:srgbClr val="7318F9"/>
                </a:solidFill>
              </a:rPr>
              <a:t>DOCTYPE </a:t>
            </a:r>
            <a:r>
              <a:rPr lang="ru-RU" sz="8000" dirty="0">
                <a:solidFill>
                  <a:srgbClr val="7318F9"/>
                </a:solidFill>
              </a:rPr>
              <a:t>до </a:t>
            </a:r>
            <a:r>
              <a:rPr lang="en-US" sz="8000" dirty="0">
                <a:solidFill>
                  <a:srgbClr val="7318F9"/>
                </a:solidFill>
              </a:rPr>
              <a:t>HTML5</a:t>
            </a:r>
          </a:p>
        </p:txBody>
      </p:sp>
      <p:sp>
        <p:nvSpPr>
          <p:cNvPr id="6" name="Google Shape;95;p19"/>
          <p:cNvSpPr txBox="1">
            <a:spLocks/>
          </p:cNvSpPr>
          <p:nvPr/>
        </p:nvSpPr>
        <p:spPr>
          <a:xfrm>
            <a:off x="1620852" y="4371554"/>
            <a:ext cx="20235166" cy="811344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en-US" sz="3600" b="1" dirty="0">
                <a:solidFill>
                  <a:schemeClr val="bg2"/>
                </a:solidFill>
              </a:rPr>
              <a:t>HTML 4.01</a:t>
            </a:r>
          </a:p>
          <a:p>
            <a:pPr hangingPunct="1"/>
            <a:r>
              <a:rPr lang="en-US" sz="3600" dirty="0">
                <a:solidFill>
                  <a:schemeClr val="bg2"/>
                </a:solidFill>
              </a:rPr>
              <a:t>&lt;!DOCTYPE HTML PUBLIC "-//W3C//DTD HTML 4.01//EN" "http://www.w3.org/TR/html4/strict.dtd"&gt;</a:t>
            </a:r>
          </a:p>
          <a:p>
            <a:pPr hangingPunct="1"/>
            <a:r>
              <a:rPr lang="ru-RU" sz="3600" dirty="0">
                <a:solidFill>
                  <a:schemeClr val="bg2"/>
                </a:solidFill>
              </a:rPr>
              <a:t>Строгий синтаксис </a:t>
            </a:r>
            <a:r>
              <a:rPr lang="en-US" sz="3600" dirty="0">
                <a:solidFill>
                  <a:schemeClr val="bg2"/>
                </a:solidFill>
              </a:rPr>
              <a:t>HTML.</a:t>
            </a:r>
          </a:p>
          <a:p>
            <a:pPr hangingPunct="1"/>
            <a:r>
              <a:rPr lang="en-US" sz="3600" dirty="0">
                <a:solidFill>
                  <a:schemeClr val="bg2"/>
                </a:solidFill>
              </a:rPr>
              <a:t>&lt;!DOCTYPE HTML PUBLIC "-//W3C//DTD HTML 4.01 Transitional//EN" "http://www.w3.org/TR/html4/loose.dtd"&gt;</a:t>
            </a:r>
          </a:p>
          <a:p>
            <a:pPr hangingPunct="1"/>
            <a:r>
              <a:rPr lang="ru-RU" sz="3600" dirty="0">
                <a:solidFill>
                  <a:schemeClr val="bg2"/>
                </a:solidFill>
              </a:rPr>
              <a:t>Переходный синтаксис </a:t>
            </a:r>
            <a:r>
              <a:rPr lang="en-US" sz="3600" dirty="0">
                <a:solidFill>
                  <a:schemeClr val="bg2"/>
                </a:solidFill>
              </a:rPr>
              <a:t>HTML.</a:t>
            </a:r>
          </a:p>
          <a:p>
            <a:pPr hangingPunct="1"/>
            <a:r>
              <a:rPr lang="en-US" sz="3600" dirty="0">
                <a:solidFill>
                  <a:schemeClr val="bg2"/>
                </a:solidFill>
              </a:rPr>
              <a:t>&lt;!DOCTYPE HTML PUBLIC "-//W3C//DTD HTML 4.01 Frameset//EN" "http://www.w3.org/TR/html4/frameset.dtd"&gt;</a:t>
            </a:r>
          </a:p>
          <a:p>
            <a:pPr hangingPunct="1"/>
            <a:r>
              <a:rPr lang="ru-RU" sz="3600" dirty="0">
                <a:solidFill>
                  <a:schemeClr val="bg2"/>
                </a:solidFill>
              </a:rPr>
              <a:t>В </a:t>
            </a:r>
            <a:r>
              <a:rPr lang="en-US" sz="3600" dirty="0">
                <a:solidFill>
                  <a:schemeClr val="bg2"/>
                </a:solidFill>
              </a:rPr>
              <a:t>HTML-</a:t>
            </a:r>
            <a:r>
              <a:rPr lang="ru-RU" sz="3600" dirty="0">
                <a:solidFill>
                  <a:schemeClr val="bg2"/>
                </a:solidFill>
              </a:rPr>
              <a:t>документе применяются фреймы.</a:t>
            </a:r>
          </a:p>
        </p:txBody>
      </p:sp>
      <p:cxnSp>
        <p:nvCxnSpPr>
          <p:cNvPr id="9" name="Прямая соединительная линия 8">
            <a:extLst>
              <a:ext uri="{FF2B5EF4-FFF2-40B4-BE49-F238E27FC236}">
                <a16:creationId xmlns:a16="http://schemas.microsoft.com/office/drawing/2014/main" id="{3AC2B9CF-7137-42C1-B92B-73D92275EA67}"/>
              </a:ext>
            </a:extLst>
          </p:cNvPr>
          <p:cNvCxnSpPr/>
          <p:nvPr/>
        </p:nvCxnSpPr>
        <p:spPr>
          <a:xfrm>
            <a:off x="1620852" y="394530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538759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9045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0" name="Рисунок 39">
            <a:extLst>
              <a:ext uri="{FF2B5EF4-FFF2-40B4-BE49-F238E27FC236}">
                <a16:creationId xmlns:a16="http://schemas.microsoft.com/office/drawing/2014/main" id="{816FBB6E-1ADE-4B73-AA33-182F2E02A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6" name="Google Shape;106;p21"/>
          <p:cNvSpPr txBox="1">
            <a:spLocks/>
          </p:cNvSpPr>
          <p:nvPr/>
        </p:nvSpPr>
        <p:spPr>
          <a:xfrm>
            <a:off x="1369021" y="2013518"/>
            <a:ext cx="13818873" cy="321999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8000" dirty="0">
                <a:solidFill>
                  <a:srgbClr val="7318F9"/>
                </a:solidFill>
              </a:rPr>
              <a:t>DOCTYPE HTML5</a:t>
            </a:r>
          </a:p>
        </p:txBody>
      </p:sp>
      <p:sp>
        <p:nvSpPr>
          <p:cNvPr id="27" name="Google Shape;107;p21"/>
          <p:cNvSpPr txBox="1">
            <a:spLocks/>
          </p:cNvSpPr>
          <p:nvPr/>
        </p:nvSpPr>
        <p:spPr>
          <a:xfrm>
            <a:off x="1369020" y="4180317"/>
            <a:ext cx="11284308" cy="341640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latin typeface="Roboto Mono"/>
                <a:ea typeface="Roboto Mono"/>
                <a:cs typeface="Roboto Mono"/>
                <a:sym typeface="Roboto Mono"/>
              </a:rPr>
              <a:t>&lt;!DOCTYPE </a:t>
            </a:r>
            <a:r>
              <a:rPr lang="ru-RU" sz="4000" dirty="0" err="1">
                <a:solidFill>
                  <a:schemeClr val="bg2"/>
                </a:solidFill>
                <a:latin typeface="Roboto Mono"/>
                <a:ea typeface="Roboto Mono"/>
                <a:cs typeface="Roboto Mono"/>
                <a:sym typeface="Roboto Mono"/>
              </a:rPr>
              <a:t>html</a:t>
            </a:r>
            <a:r>
              <a:rPr lang="ru-RU" sz="4000" dirty="0">
                <a:solidFill>
                  <a:schemeClr val="bg2"/>
                </a:solidFill>
                <a:latin typeface="Roboto Mono"/>
                <a:ea typeface="Roboto Mono"/>
                <a:cs typeface="Roboto Mono"/>
                <a:sym typeface="Roboto Mono"/>
              </a:rPr>
              <a:t>&gt;</a:t>
            </a:r>
          </a:p>
          <a:p>
            <a:pPr hangingPunct="1">
              <a:spcBef>
                <a:spcPts val="1600"/>
              </a:spcBef>
            </a:pPr>
            <a:endParaRPr lang="ru-RU" sz="4000" dirty="0">
              <a:solidFill>
                <a:schemeClr val="bg2"/>
              </a:solidFill>
              <a:latin typeface="Roboto Mono"/>
              <a:ea typeface="Roboto Mono"/>
              <a:cs typeface="Roboto Mono"/>
              <a:sym typeface="Roboto Mono"/>
            </a:endParaRPr>
          </a:p>
          <a:p>
            <a:pPr hangingPunct="1">
              <a:spcBef>
                <a:spcPts val="1600"/>
              </a:spcBef>
              <a:spcAft>
                <a:spcPts val="1600"/>
              </a:spcAft>
            </a:pPr>
            <a:r>
              <a:rPr lang="ru-RU" sz="4000" dirty="0">
                <a:solidFill>
                  <a:schemeClr val="bg2"/>
                </a:solidFill>
                <a:latin typeface="Lato"/>
                <a:ea typeface="Lato"/>
                <a:cs typeface="Lato"/>
                <a:sym typeface="Lato"/>
              </a:rPr>
              <a:t>Для всех документов</a:t>
            </a:r>
          </a:p>
        </p:txBody>
      </p:sp>
      <p:cxnSp>
        <p:nvCxnSpPr>
          <p:cNvPr id="38" name="Прямая соединительная линия 37">
            <a:extLst>
              <a:ext uri="{FF2B5EF4-FFF2-40B4-BE49-F238E27FC236}">
                <a16:creationId xmlns:a16="http://schemas.microsoft.com/office/drawing/2014/main" id="{CB647480-EACC-44D2-8152-04A03AED8A8A}"/>
              </a:ext>
            </a:extLst>
          </p:cNvPr>
          <p:cNvCxnSpPr/>
          <p:nvPr/>
        </p:nvCxnSpPr>
        <p:spPr>
          <a:xfrm>
            <a:off x="1439942" y="362155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7453041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1731</TotalTime>
  <Words>1138</Words>
  <Application>Microsoft Office PowerPoint</Application>
  <PresentationFormat>Произвольный</PresentationFormat>
  <Paragraphs>156</Paragraphs>
  <Slides>26</Slides>
  <Notes>12</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26</vt:i4>
      </vt:variant>
    </vt:vector>
  </HeadingPairs>
  <TitlesOfParts>
    <vt:vector size="37" baseType="lpstr">
      <vt:lpstr>Arial</vt:lpstr>
      <vt:lpstr>Helvetica Light</vt:lpstr>
      <vt:lpstr>Helvetica Neue</vt:lpstr>
      <vt:lpstr>Lato</vt:lpstr>
      <vt:lpstr>Montserrat</vt:lpstr>
      <vt:lpstr>Montserrat Medium</vt:lpstr>
      <vt:lpstr>Open Sans</vt:lpstr>
      <vt:lpstr>Open Sans Semibold</vt:lpstr>
      <vt:lpstr>Roboto Mono</vt:lpstr>
      <vt:lpstr>Verdana</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175</cp:revision>
  <dcterms:modified xsi:type="dcterms:W3CDTF">2022-01-20T08:04:17Z</dcterms:modified>
</cp:coreProperties>
</file>