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84" r:id="rId2"/>
    <p:sldId id="286" r:id="rId3"/>
    <p:sldId id="262" r:id="rId4"/>
    <p:sldId id="263" r:id="rId5"/>
    <p:sldId id="314" r:id="rId6"/>
    <p:sldId id="287" r:id="rId7"/>
    <p:sldId id="281" r:id="rId8"/>
    <p:sldId id="285" r:id="rId9"/>
    <p:sldId id="282" r:id="rId10"/>
    <p:sldId id="293" r:id="rId11"/>
    <p:sldId id="294" r:id="rId12"/>
    <p:sldId id="30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21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5216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mozilla.org/ru/docs/Web/CSS/%D0%9F%D1%81%D0%B5%D0%B2%D0%B4%D0%BE-%D0%BA%D0%BB%D0%B0%D1%81%D1%81%D1%8B"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886307" y="6165535"/>
            <a:ext cx="11556784" cy="3771672"/>
            <a:chOff x="2083431" y="2474412"/>
            <a:chExt cx="10197796" cy="3771672"/>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083431" y="3383762"/>
              <a:ext cx="10197796" cy="2862322"/>
            </a:xfrm>
            <a:prstGeom prst="rect">
              <a:avLst/>
            </a:prstGeom>
          </p:spPr>
          <p:txBody>
            <a:bodyPr wrap="square">
              <a:spAutoFit/>
            </a:bodyPr>
            <a:lstStyle/>
            <a:p>
              <a:r>
                <a:rPr lang="ru-RU" sz="9000" b="1" dirty="0" err="1">
                  <a:solidFill>
                    <a:schemeClr val="bg1"/>
                  </a:solidFill>
                  <a:latin typeface="Montserrat" pitchFamily="2" charset="0"/>
                </a:rPr>
                <a:t>Псевдоклассы</a:t>
              </a:r>
              <a:r>
                <a:rPr lang="ru-RU" sz="9000" b="1" dirty="0">
                  <a:solidFill>
                    <a:schemeClr val="bg1"/>
                  </a:solidFill>
                  <a:latin typeface="Montserrat" pitchFamily="2" charset="0"/>
                </a:rPr>
                <a:t>. </a:t>
              </a:r>
              <a:r>
                <a:rPr lang="ru-RU" sz="9000" b="1" dirty="0" err="1">
                  <a:solidFill>
                    <a:schemeClr val="bg1"/>
                  </a:solidFill>
                  <a:latin typeface="Montserrat" pitchFamily="2" charset="0"/>
                </a:rPr>
                <a:t>Псевдоэлементы</a:t>
              </a:r>
              <a:endParaRPr lang="en-US" sz="9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№12</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19;p23"/>
          <p:cNvSpPr txBox="1">
            <a:spLocks/>
          </p:cNvSpPr>
          <p:nvPr/>
        </p:nvSpPr>
        <p:spPr>
          <a:xfrm>
            <a:off x="2637098" y="1874372"/>
            <a:ext cx="8929993" cy="11801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::after, ::before</a:t>
            </a:r>
          </a:p>
        </p:txBody>
      </p:sp>
      <p:sp>
        <p:nvSpPr>
          <p:cNvPr id="12" name="Google Shape;120;p23"/>
          <p:cNvSpPr txBox="1">
            <a:spLocks/>
          </p:cNvSpPr>
          <p:nvPr/>
        </p:nvSpPr>
        <p:spPr>
          <a:xfrm>
            <a:off x="2637098" y="3978425"/>
            <a:ext cx="19426489" cy="725655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350" marR="0" lvl="0" indent="0" algn="l" defTabSz="914400" rtl="0" eaLnBrk="1" fontAlgn="auto" latinLnBrk="0" hangingPunct="1">
              <a:lnSpc>
                <a:spcPct val="110000"/>
              </a:lnSpc>
              <a:spcBef>
                <a:spcPts val="0"/>
              </a:spcBef>
              <a:spcAft>
                <a:spcPts val="0"/>
              </a:spcAft>
              <a:buClr>
                <a:srgbClr val="7F7F7F"/>
              </a:buClr>
              <a:buSzPts val="1500"/>
              <a:buNone/>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Псевдоэлементы</a:t>
            </a:r>
            <a:r>
              <a:rPr kumimoji="0" lang="ru-RU" sz="4800" b="0" i="0" u="none" strike="noStrike" kern="0" cap="none" spc="0" normalizeH="0" baseline="0" noProof="0" dirty="0">
                <a:ln>
                  <a:noFill/>
                </a:ln>
                <a:solidFill>
                  <a:schemeClr val="bg2"/>
                </a:solidFill>
                <a:effectLst/>
                <a:uLnTx/>
                <a:uFillTx/>
                <a:latin typeface="Source Sans Pro"/>
                <a:sym typeface="Source Sans Pro"/>
              </a:rPr>
              <a:t>, которые используются для вывода желаемого текста после содержимого элемента, к которому он добавляется.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Псевдоэлементы</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after</a:t>
            </a:r>
            <a:r>
              <a:rPr kumimoji="0" lang="ru-RU" sz="4800" b="0" i="0" u="none" strike="noStrike" kern="0" cap="none" spc="0" normalizeH="0" baseline="0" noProof="0" dirty="0">
                <a:ln>
                  <a:noFill/>
                </a:ln>
                <a:solidFill>
                  <a:schemeClr val="bg2"/>
                </a:solidFill>
                <a:effectLst/>
                <a:uLnTx/>
                <a:uFillTx/>
                <a:latin typeface="Source Sans Pro"/>
                <a:sym typeface="Source Sans Pro"/>
              </a:rPr>
              <a:t> и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before</a:t>
            </a:r>
            <a:r>
              <a:rPr kumimoji="0" lang="ru-RU" sz="4800" b="0" i="0" u="none" strike="noStrike" kern="0" cap="none" spc="0" normalizeH="0" baseline="0" noProof="0" dirty="0">
                <a:ln>
                  <a:noFill/>
                </a:ln>
                <a:solidFill>
                  <a:schemeClr val="bg2"/>
                </a:solidFill>
                <a:effectLst/>
                <a:uLnTx/>
                <a:uFillTx/>
                <a:latin typeface="Source Sans Pro"/>
                <a:sym typeface="Source Sans Pro"/>
              </a:rPr>
              <a:t> работают совместно со свойством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content</a:t>
            </a:r>
            <a:r>
              <a:rPr kumimoji="0" lang="ru-RU" sz="4800" b="0" i="0" u="none" strike="noStrike" kern="0" cap="none" spc="0" normalizeH="0" baseline="0" noProof="0" dirty="0">
                <a:ln>
                  <a:noFill/>
                </a:ln>
                <a:solidFill>
                  <a:schemeClr val="bg2"/>
                </a:solidFill>
                <a:effectLst/>
                <a:uLnTx/>
                <a:uFillTx/>
                <a:latin typeface="Source Sans Pro"/>
                <a:sym typeface="Source Sans Pro"/>
              </a:rPr>
              <a:t>.</a:t>
            </a:r>
          </a:p>
          <a:p>
            <a:pPr marL="6350" marR="0" lvl="0" indent="0" algn="l" defTabSz="914400" rtl="0" eaLnBrk="1" fontAlgn="auto" latinLnBrk="0" hangingPunct="1">
              <a:lnSpc>
                <a:spcPct val="110000"/>
              </a:lnSpc>
              <a:spcBef>
                <a:spcPts val="800"/>
              </a:spcBef>
              <a:spcAft>
                <a:spcPts val="0"/>
              </a:spcAft>
              <a:buClr>
                <a:srgbClr val="7F7F7F"/>
              </a:buClr>
              <a:buSzPts val="1500"/>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Запись:</a:t>
            </a:r>
          </a:p>
          <a:p>
            <a:pPr marL="177800" marR="0" lvl="0" indent="-171450" algn="l" defTabSz="914400" rtl="0" eaLnBrk="1" fontAlgn="auto" latinLnBrk="0" hangingPunct="1">
              <a:lnSpc>
                <a:spcPct val="11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selector</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71450" algn="l" defTabSz="914400" rtl="0" eaLnBrk="1" fontAlgn="auto" latinLnBrk="0" hangingPunct="1">
              <a:lnSpc>
                <a:spcPct val="11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after</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p>
          <a:p>
            <a:pPr marL="177800" marR="0" lvl="0" indent="-76200" algn="l" defTabSz="914400" rtl="0" eaLnBrk="1" fontAlgn="auto" latinLnBrk="0" hangingPunct="1">
              <a:lnSpc>
                <a:spcPct val="110000"/>
              </a:lnSpc>
              <a:spcBef>
                <a:spcPts val="800"/>
              </a:spcBef>
              <a:spcAft>
                <a:spcPts val="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76200" algn="l" defTabSz="914400" rtl="0" eaLnBrk="1" fontAlgn="auto" latinLnBrk="0" hangingPunct="1">
              <a:lnSpc>
                <a:spcPct val="110000"/>
              </a:lnSpc>
              <a:spcBef>
                <a:spcPts val="800"/>
              </a:spcBef>
              <a:spcAft>
                <a:spcPts val="0"/>
              </a:spcAft>
              <a:buClr>
                <a:srgbClr val="7F7F7F"/>
              </a:buClr>
              <a:buSzPts val="15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Без свойства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content</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after</a:t>
            </a:r>
            <a:r>
              <a:rPr kumimoji="0" lang="ru-RU" sz="4800" b="0" i="0" u="none" strike="noStrike" kern="0" cap="none" spc="0" normalizeH="0" baseline="0" noProof="0" dirty="0">
                <a:ln>
                  <a:noFill/>
                </a:ln>
                <a:solidFill>
                  <a:schemeClr val="bg2"/>
                </a:solidFill>
                <a:effectLst/>
                <a:uLnTx/>
                <a:uFillTx/>
                <a:latin typeface="Source Sans Pro"/>
                <a:sym typeface="Source Sans Pro"/>
              </a:rPr>
              <a:t> и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before</a:t>
            </a:r>
            <a:r>
              <a:rPr kumimoji="0" lang="ru-RU" sz="4800" b="0" i="0" u="none" strike="noStrike" kern="0" cap="none" spc="0" normalizeH="0" baseline="0" noProof="0" dirty="0">
                <a:ln>
                  <a:noFill/>
                </a:ln>
                <a:solidFill>
                  <a:schemeClr val="bg2"/>
                </a:solidFill>
                <a:effectLst/>
                <a:uLnTx/>
                <a:uFillTx/>
                <a:latin typeface="Source Sans Pro"/>
                <a:sym typeface="Source Sans Pro"/>
              </a:rPr>
              <a:t> не будут работать.</a:t>
            </a:r>
          </a:p>
          <a:p>
            <a:pPr marL="457200" marR="0" lvl="0" indent="0" algn="l" defTabSz="914400" rtl="0" eaLnBrk="1" fontAlgn="auto" latinLnBrk="0" hangingPunct="1">
              <a:lnSpc>
                <a:spcPct val="110000"/>
              </a:lnSpc>
              <a:spcBef>
                <a:spcPts val="8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CD1F917A-1AE1-48FA-9C8C-049C62A53A74}"/>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25;p24"/>
          <p:cNvSpPr txBox="1">
            <a:spLocks/>
          </p:cNvSpPr>
          <p:nvPr/>
        </p:nvSpPr>
        <p:spPr>
          <a:xfrm>
            <a:off x="2637098" y="1887943"/>
            <a:ext cx="14100040" cy="144372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ДОПОЛНИТЕЛЬНО</a:t>
            </a:r>
          </a:p>
        </p:txBody>
      </p:sp>
      <p:sp>
        <p:nvSpPr>
          <p:cNvPr id="10" name="Google Shape;126;p24"/>
          <p:cNvSpPr txBox="1">
            <a:spLocks/>
          </p:cNvSpPr>
          <p:nvPr/>
        </p:nvSpPr>
        <p:spPr>
          <a:xfrm>
            <a:off x="2637097" y="3947000"/>
            <a:ext cx="19662463" cy="791201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215900" algn="l" defTabSz="914400" rtl="0" eaLnBrk="1" fontAlgn="auto" latinLnBrk="0" hangingPunct="1">
              <a:lnSpc>
                <a:spcPct val="100000"/>
              </a:lnSpc>
              <a:spcBef>
                <a:spcPts val="0"/>
              </a:spcBef>
              <a:spcAft>
                <a:spcPts val="0"/>
              </a:spcAft>
              <a:buClr>
                <a:srgbClr val="7F7F7F"/>
              </a:buClr>
              <a:buSzPts val="16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Оформление списков с помощью ::</a:t>
            </a:r>
            <a:r>
              <a:rPr kumimoji="0" lang="en-US" sz="4800" b="0" i="0" u="none" strike="noStrike" kern="0" cap="none" spc="0" normalizeH="0" baseline="0" noProof="0" dirty="0">
                <a:ln>
                  <a:noFill/>
                </a:ln>
                <a:solidFill>
                  <a:schemeClr val="bg2"/>
                </a:solidFill>
                <a:effectLst/>
                <a:uLnTx/>
                <a:uFillTx/>
                <a:latin typeface="Source Sans Pro"/>
                <a:sym typeface="Source Sans Pro"/>
              </a:rPr>
              <a:t>before </a:t>
            </a:r>
            <a:r>
              <a:rPr kumimoji="0" lang="ru-RU" sz="4800" b="0" i="0" u="none" strike="noStrike" kern="0" cap="none" spc="0" normalizeH="0" baseline="0" noProof="0" dirty="0">
                <a:ln>
                  <a:noFill/>
                </a:ln>
                <a:solidFill>
                  <a:schemeClr val="bg2"/>
                </a:solidFill>
                <a:effectLst/>
                <a:uLnTx/>
                <a:uFillTx/>
                <a:latin typeface="Source Sans Pro"/>
                <a:sym typeface="Source Sans Pro"/>
              </a:rPr>
              <a:t>и счетчиков.</a:t>
            </a:r>
          </a:p>
          <a:p>
            <a:pPr marL="177800" marR="0" lvl="0" indent="-114300" algn="l" defTabSz="914400" rtl="0" eaLnBrk="1" fontAlgn="auto" latinLnBrk="0" hangingPunct="1">
              <a:lnSpc>
                <a:spcPct val="100000"/>
              </a:lnSpc>
              <a:spcBef>
                <a:spcPts val="800"/>
              </a:spcBef>
              <a:spcAft>
                <a:spcPts val="0"/>
              </a:spcAft>
              <a:buClr>
                <a:srgbClr val="7F7F7F"/>
              </a:buClr>
              <a:buSzPts val="11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body {</a:t>
            </a: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  counter-reset: section;</a:t>
            </a: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t>
            </a:r>
          </a:p>
          <a:p>
            <a:pPr marL="177800" marR="0" lvl="0" indent="-114300" algn="l" defTabSz="914400" rtl="0" eaLnBrk="1" fontAlgn="auto" latinLnBrk="0" hangingPunct="1">
              <a:lnSpc>
                <a:spcPct val="100000"/>
              </a:lnSpc>
              <a:spcBef>
                <a:spcPts val="800"/>
              </a:spcBef>
              <a:spcAft>
                <a:spcPts val="0"/>
              </a:spcAft>
              <a:buClr>
                <a:srgbClr val="7F7F7F"/>
              </a:buClr>
              <a:buSzPts val="1100"/>
              <a:buFont typeface="Source Sans Pro"/>
              <a:buNone/>
              <a:tabLst/>
              <a:defRPr/>
            </a:pPr>
            <a:endParaRPr kumimoji="0" lang="en-US"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h3::before {</a:t>
            </a: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  counter-increment: section; </a:t>
            </a:r>
          </a:p>
          <a:p>
            <a:pPr marL="177800" marR="0" lvl="0" indent="-215900" algn="l" defTabSz="914400" rtl="0" eaLnBrk="1" fontAlgn="auto" latinLnBrk="0" hangingPunct="1">
              <a:lnSpc>
                <a:spcPct val="100000"/>
              </a:lnSpc>
              <a:spcBef>
                <a:spcPts val="800"/>
              </a:spcBef>
              <a:spcAft>
                <a:spcPts val="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  content: "</a:t>
            </a:r>
            <a:r>
              <a:rPr kumimoji="0" lang="ru-RU" sz="4800" b="0" i="0" u="none" strike="noStrike" kern="0" cap="none" spc="0" normalizeH="0" baseline="0" noProof="0" dirty="0">
                <a:ln>
                  <a:noFill/>
                </a:ln>
                <a:solidFill>
                  <a:schemeClr val="bg2"/>
                </a:solidFill>
                <a:effectLst/>
                <a:uLnTx/>
                <a:uFillTx/>
                <a:latin typeface="Source Sans Pro"/>
                <a:sym typeface="Source Sans Pro"/>
              </a:rPr>
              <a:t>Секция " </a:t>
            </a:r>
            <a:r>
              <a:rPr kumimoji="0" lang="en-US" sz="4800" b="0" i="0" u="none" strike="noStrike" kern="0" cap="none" spc="0" normalizeH="0" baseline="0" noProof="0" dirty="0">
                <a:ln>
                  <a:noFill/>
                </a:ln>
                <a:solidFill>
                  <a:schemeClr val="bg2"/>
                </a:solidFill>
                <a:effectLst/>
                <a:uLnTx/>
                <a:uFillTx/>
                <a:latin typeface="Source Sans Pro"/>
                <a:sym typeface="Source Sans Pro"/>
              </a:rPr>
              <a:t>counter(section) ": ";</a:t>
            </a:r>
          </a:p>
          <a:p>
            <a:pPr marL="177800" marR="0" lvl="0" indent="-215900" algn="l" defTabSz="914400" rtl="0" eaLnBrk="1" fontAlgn="auto" latinLnBrk="0" hangingPunct="1">
              <a:lnSpc>
                <a:spcPct val="100000"/>
              </a:lnSpc>
              <a:spcBef>
                <a:spcPts val="800"/>
              </a:spcBef>
              <a:spcAft>
                <a:spcPts val="1600"/>
              </a:spcAft>
              <a:buClr>
                <a:srgbClr val="7F7F7F"/>
              </a:buClr>
              <a:buSzPts val="16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t>
            </a:r>
          </a:p>
        </p:txBody>
      </p:sp>
      <p:cxnSp>
        <p:nvCxnSpPr>
          <p:cNvPr id="7" name="Прямая соединительная линия 6">
            <a:extLst>
              <a:ext uri="{FF2B5EF4-FFF2-40B4-BE49-F238E27FC236}">
                <a16:creationId xmlns:a16="http://schemas.microsoft.com/office/drawing/2014/main" id="{0613D0F8-64A2-4E82-84F3-8380E6A1764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6" name="Google Shape;71;p15"/>
          <p:cNvSpPr txBox="1">
            <a:spLocks/>
          </p:cNvSpPr>
          <p:nvPr/>
        </p:nvSpPr>
        <p:spPr>
          <a:xfrm>
            <a:off x="2637098" y="2129096"/>
            <a:ext cx="8685241" cy="10657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ПСЕВДОКЛАССЫ</a:t>
            </a:r>
          </a:p>
        </p:txBody>
      </p:sp>
      <p:sp>
        <p:nvSpPr>
          <p:cNvPr id="17" name="Google Shape;72;p15"/>
          <p:cNvSpPr txBox="1">
            <a:spLocks/>
          </p:cNvSpPr>
          <p:nvPr/>
        </p:nvSpPr>
        <p:spPr>
          <a:xfrm>
            <a:off x="2637098" y="4481299"/>
            <a:ext cx="18954541"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350" marR="0" lvl="0" indent="0" algn="l" defTabSz="914400" rtl="0" eaLnBrk="1" fontAlgn="auto" latinLnBrk="0" hangingPunct="1">
              <a:lnSpc>
                <a:spcPct val="120000"/>
              </a:lnSpc>
              <a:spcBef>
                <a:spcPts val="0"/>
              </a:spcBef>
              <a:spcAft>
                <a:spcPts val="1600"/>
              </a:spcAft>
              <a:buClr>
                <a:srgbClr val="7F7F7F"/>
              </a:buClr>
              <a:buSzPts val="1500"/>
              <a:buNone/>
              <a:tabLst/>
              <a:defRPr/>
            </a:pPr>
            <a:r>
              <a:rPr kumimoji="0" lang="ru-RU" sz="4800" b="0" i="0" u="none" strike="noStrike" kern="0" cap="none" spc="0" normalizeH="0" baseline="0" noProof="0" dirty="0" err="1">
                <a:ln>
                  <a:noFill/>
                </a:ln>
                <a:solidFill>
                  <a:schemeClr val="bg2"/>
                </a:solidFill>
                <a:effectLst/>
                <a:uLnTx/>
                <a:uFillTx/>
                <a:latin typeface="Roboto Mono"/>
                <a:sym typeface="Source Sans Pro"/>
              </a:rPr>
              <a:t>Псевдоклассы</a:t>
            </a:r>
            <a:r>
              <a:rPr kumimoji="0" lang="ru-RU" sz="4800" b="0" i="0" u="none" strike="noStrike" kern="0" cap="none" spc="0" normalizeH="0" baseline="0" noProof="0" dirty="0">
                <a:ln>
                  <a:noFill/>
                </a:ln>
                <a:solidFill>
                  <a:schemeClr val="bg2"/>
                </a:solidFill>
                <a:effectLst/>
                <a:uLnTx/>
                <a:uFillTx/>
                <a:latin typeface="Roboto Mono"/>
                <a:sym typeface="Source Sans Pro"/>
              </a:rPr>
              <a:t> определяют динамическое состояние элементов, которое изменяется с помощью действий пользователя, а также положение в дереве документа.</a:t>
            </a:r>
          </a:p>
        </p:txBody>
      </p:sp>
      <p:cxnSp>
        <p:nvCxnSpPr>
          <p:cNvPr id="7" name="Прямая соединительная линия 6">
            <a:extLst>
              <a:ext uri="{FF2B5EF4-FFF2-40B4-BE49-F238E27FC236}">
                <a16:creationId xmlns:a16="http://schemas.microsoft.com/office/drawing/2014/main" id="{C884A715-63D1-4515-9B6A-B1D28FA6AFC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4" name="Google Shape;77;p16"/>
          <p:cNvSpPr txBox="1">
            <a:spLocks/>
          </p:cNvSpPr>
          <p:nvPr/>
        </p:nvSpPr>
        <p:spPr>
          <a:xfrm>
            <a:off x="2637098" y="1905474"/>
            <a:ext cx="17165440" cy="152352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err="1">
                <a:ln>
                  <a:noFill/>
                </a:ln>
                <a:solidFill>
                  <a:srgbClr val="7318F9"/>
                </a:solidFill>
                <a:effectLst/>
                <a:uLnTx/>
                <a:uFillTx/>
                <a:latin typeface="Raleway"/>
                <a:sym typeface="Raleway"/>
              </a:rPr>
              <a:t>Псевдоклассы</a:t>
            </a:r>
            <a:r>
              <a:rPr kumimoji="0" lang="ru-RU" sz="7200" b="1" i="0" u="none" strike="noStrike" kern="0" cap="none" spc="0" normalizeH="0" baseline="0" noProof="0" dirty="0">
                <a:ln>
                  <a:noFill/>
                </a:ln>
                <a:solidFill>
                  <a:srgbClr val="7318F9"/>
                </a:solidFill>
                <a:effectLst/>
                <a:uLnTx/>
                <a:uFillTx/>
                <a:latin typeface="Raleway"/>
                <a:sym typeface="Raleway"/>
              </a:rPr>
              <a:t> ссылок</a:t>
            </a:r>
          </a:p>
        </p:txBody>
      </p:sp>
      <p:sp>
        <p:nvSpPr>
          <p:cNvPr id="15" name="Google Shape;78;p16"/>
          <p:cNvSpPr txBox="1">
            <a:spLocks/>
          </p:cNvSpPr>
          <p:nvPr/>
        </p:nvSpPr>
        <p:spPr>
          <a:xfrm>
            <a:off x="2637098" y="4052138"/>
            <a:ext cx="17812440" cy="834933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a:link { ... } – </a:t>
            </a:r>
            <a:r>
              <a:rPr kumimoji="0" lang="ru-RU" sz="4800" b="0" i="0" u="none" strike="noStrike" kern="0" cap="none" spc="0" normalizeH="0" baseline="0" noProof="0" dirty="0">
                <a:ln>
                  <a:noFill/>
                </a:ln>
                <a:solidFill>
                  <a:schemeClr val="bg2"/>
                </a:solidFill>
                <a:effectLst/>
                <a:uLnTx/>
                <a:uFillTx/>
                <a:latin typeface="Source Sans Pro"/>
                <a:sym typeface="Source Sans Pro"/>
              </a:rPr>
              <a:t>все ссылки</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a:visited { ... } – </a:t>
            </a:r>
            <a:r>
              <a:rPr kumimoji="0" lang="ru-RU" sz="4800" b="0" i="0" u="none" strike="noStrike" kern="0" cap="none" spc="0" normalizeH="0" baseline="0" noProof="0" dirty="0">
                <a:ln>
                  <a:noFill/>
                </a:ln>
                <a:solidFill>
                  <a:schemeClr val="bg2"/>
                </a:solidFill>
                <a:effectLst/>
                <a:uLnTx/>
                <a:uFillTx/>
                <a:latin typeface="Source Sans Pro"/>
                <a:sym typeface="Source Sans Pro"/>
              </a:rPr>
              <a:t>посещённые ссылки</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a:hover { ... } – </a:t>
            </a:r>
            <a:r>
              <a:rPr kumimoji="0" lang="ru-RU" sz="4800" b="0" i="0" u="none" strike="noStrike" kern="0" cap="none" spc="0" normalizeH="0" baseline="0" noProof="0" dirty="0">
                <a:ln>
                  <a:noFill/>
                </a:ln>
                <a:solidFill>
                  <a:schemeClr val="bg2"/>
                </a:solidFill>
                <a:effectLst/>
                <a:uLnTx/>
                <a:uFillTx/>
                <a:latin typeface="Source Sans Pro"/>
                <a:sym typeface="Source Sans Pro"/>
              </a:rPr>
              <a:t>ссылки, на которые наведен курсор</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a:active { ... } – </a:t>
            </a:r>
            <a:r>
              <a:rPr kumimoji="0" lang="ru-RU" sz="4800" b="0" i="0" u="none" strike="noStrike" kern="0" cap="none" spc="0" normalizeH="0" baseline="0" noProof="0" dirty="0">
                <a:ln>
                  <a:noFill/>
                </a:ln>
                <a:solidFill>
                  <a:schemeClr val="bg2"/>
                </a:solidFill>
                <a:effectLst/>
                <a:uLnTx/>
                <a:uFillTx/>
                <a:latin typeface="Source Sans Pro"/>
                <a:sym typeface="Source Sans Pro"/>
              </a:rPr>
              <a:t>активные ссылки, мышь нажата</a:t>
            </a:r>
          </a:p>
          <a:p>
            <a:pPr marL="177800" marR="0" lvl="0" indent="-76200" algn="l" defTabSz="914400" rtl="0" eaLnBrk="1" fontAlgn="auto" latinLnBrk="0" hangingPunct="1">
              <a:lnSpc>
                <a:spcPct val="120000"/>
              </a:lnSpc>
              <a:spcBef>
                <a:spcPts val="800"/>
              </a:spcBef>
              <a:spcAft>
                <a:spcPts val="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hover </a:t>
            </a:r>
            <a:r>
              <a:rPr kumimoji="0" lang="ru-RU" sz="4800" b="0" i="0" u="none" strike="noStrike" kern="0" cap="none" spc="0" normalizeH="0" baseline="0" noProof="0" dirty="0">
                <a:ln>
                  <a:noFill/>
                </a:ln>
                <a:solidFill>
                  <a:schemeClr val="bg2"/>
                </a:solidFill>
                <a:effectLst/>
                <a:uLnTx/>
                <a:uFillTx/>
                <a:latin typeface="Source Sans Pro"/>
                <a:sym typeface="Source Sans Pro"/>
              </a:rPr>
              <a:t>можно использовать со всеми элементами</a:t>
            </a:r>
          </a:p>
        </p:txBody>
      </p:sp>
      <p:cxnSp>
        <p:nvCxnSpPr>
          <p:cNvPr id="8" name="Прямая соединительная линия 7">
            <a:extLst>
              <a:ext uri="{FF2B5EF4-FFF2-40B4-BE49-F238E27FC236}">
                <a16:creationId xmlns:a16="http://schemas.microsoft.com/office/drawing/2014/main" id="{24ED7A5B-314B-48DD-A2F0-CC00C62BB51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9" name="Google Shape;90;p18"/>
          <p:cNvSpPr txBox="1">
            <a:spLocks/>
          </p:cNvSpPr>
          <p:nvPr/>
        </p:nvSpPr>
        <p:spPr>
          <a:xfrm>
            <a:off x="2620183" y="3871382"/>
            <a:ext cx="19590888" cy="7913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algn="l" rtl="0">
              <a:lnSpc>
                <a:spcPct val="120000"/>
              </a:lnSpc>
              <a:spcBef>
                <a:spcPts val="0"/>
              </a:spcBef>
              <a:spcAft>
                <a:spcPts val="0"/>
              </a:spcAft>
              <a:buSzPts val="1500"/>
              <a:buChar char="●"/>
            </a:pPr>
            <a:r>
              <a:rPr lang="ru-RU" sz="4800" dirty="0"/>
              <a:t>селектор: </a:t>
            </a:r>
            <a:r>
              <a:rPr lang="en-US" sz="4800" dirty="0"/>
              <a:t>first-child { ... } - </a:t>
            </a:r>
            <a:r>
              <a:rPr lang="ru-RU" sz="4800" dirty="0"/>
              <a:t>первый дочерний элемент</a:t>
            </a:r>
          </a:p>
          <a:p>
            <a:pPr marL="177800" lvl="0" indent="-171450" algn="l" rtl="0">
              <a:lnSpc>
                <a:spcPct val="120000"/>
              </a:lnSpc>
              <a:spcBef>
                <a:spcPts val="800"/>
              </a:spcBef>
              <a:spcAft>
                <a:spcPts val="0"/>
              </a:spcAft>
              <a:buSzPts val="1500"/>
              <a:buChar char="●"/>
            </a:pPr>
            <a:r>
              <a:rPr lang="ru-RU" sz="4800" dirty="0"/>
              <a:t>селектор: </a:t>
            </a:r>
            <a:r>
              <a:rPr lang="en-US" sz="4800" dirty="0"/>
              <a:t>last-child { ... } - </a:t>
            </a:r>
            <a:r>
              <a:rPr lang="ru-RU" sz="4800" dirty="0"/>
              <a:t>последний дочерний элемент</a:t>
            </a:r>
          </a:p>
          <a:p>
            <a:pPr marL="177800" lvl="0" indent="-171450" algn="l" rtl="0">
              <a:lnSpc>
                <a:spcPct val="120000"/>
              </a:lnSpc>
              <a:spcBef>
                <a:spcPts val="800"/>
              </a:spcBef>
              <a:spcAft>
                <a:spcPts val="0"/>
              </a:spcAft>
              <a:buSzPts val="1500"/>
              <a:buChar char="●"/>
            </a:pPr>
            <a:r>
              <a:rPr lang="ru-RU" sz="4800" dirty="0"/>
              <a:t>селектор: </a:t>
            </a:r>
            <a:r>
              <a:rPr lang="en-US" sz="4800" dirty="0"/>
              <a:t>first-of-type { ... } - </a:t>
            </a:r>
            <a:r>
              <a:rPr lang="ru-RU" sz="4800" dirty="0"/>
              <a:t>первый данного типа</a:t>
            </a:r>
          </a:p>
          <a:p>
            <a:pPr marL="177800" lvl="0" indent="-171450" algn="l" rtl="0">
              <a:lnSpc>
                <a:spcPct val="120000"/>
              </a:lnSpc>
              <a:spcBef>
                <a:spcPts val="800"/>
              </a:spcBef>
              <a:spcAft>
                <a:spcPts val="0"/>
              </a:spcAft>
              <a:buSzPts val="1500"/>
              <a:buChar char="●"/>
            </a:pPr>
            <a:r>
              <a:rPr lang="ru-RU" sz="4800" dirty="0"/>
              <a:t>селектор: </a:t>
            </a:r>
            <a:r>
              <a:rPr lang="en-US" sz="4800" dirty="0"/>
              <a:t>last-of-type { ... } - </a:t>
            </a:r>
            <a:r>
              <a:rPr lang="ru-RU" sz="4800" dirty="0"/>
              <a:t>последний данного типа</a:t>
            </a:r>
          </a:p>
          <a:p>
            <a:pPr marL="177800" lvl="0" indent="-171450" algn="l" rtl="0">
              <a:lnSpc>
                <a:spcPct val="120000"/>
              </a:lnSpc>
              <a:spcBef>
                <a:spcPts val="800"/>
              </a:spcBef>
              <a:spcAft>
                <a:spcPts val="0"/>
              </a:spcAft>
              <a:buSzPts val="1500"/>
              <a:buChar char="●"/>
            </a:pPr>
            <a:r>
              <a:rPr lang="ru-RU" sz="4800" dirty="0"/>
              <a:t>селектор:</a:t>
            </a:r>
            <a:r>
              <a:rPr lang="en-US" sz="4800" dirty="0"/>
              <a:t>nth-child(odd | even | &lt;</a:t>
            </a:r>
            <a:r>
              <a:rPr lang="ru-RU" sz="4800" dirty="0"/>
              <a:t>число&gt; | &lt;выражение&gt;) {...} - </a:t>
            </a:r>
            <a:r>
              <a:rPr lang="en-US" sz="4800" dirty="0"/>
              <a:t>n-</a:t>
            </a:r>
            <a:r>
              <a:rPr lang="ru-RU" sz="4800" dirty="0" err="1"/>
              <a:t>ный</a:t>
            </a:r>
            <a:r>
              <a:rPr lang="ru-RU" sz="4800" dirty="0"/>
              <a:t> элемент</a:t>
            </a:r>
          </a:p>
          <a:p>
            <a:pPr marL="177800" lvl="0" indent="-171450" algn="l" rtl="0">
              <a:lnSpc>
                <a:spcPct val="120000"/>
              </a:lnSpc>
              <a:spcBef>
                <a:spcPts val="800"/>
              </a:spcBef>
              <a:spcAft>
                <a:spcPts val="0"/>
              </a:spcAft>
              <a:buSzPts val="1500"/>
              <a:buChar char="●"/>
            </a:pPr>
            <a:r>
              <a:rPr lang="ru-RU" sz="4800" dirty="0"/>
              <a:t>селектор:</a:t>
            </a:r>
            <a:r>
              <a:rPr lang="en-US" sz="4800" dirty="0"/>
              <a:t>nth-of-type(odd | even | &lt;</a:t>
            </a:r>
            <a:r>
              <a:rPr lang="ru-RU" sz="4800" dirty="0"/>
              <a:t>число&gt; | &lt;выражение&gt;) {...} - </a:t>
            </a:r>
            <a:r>
              <a:rPr lang="en-US" sz="4800" dirty="0"/>
              <a:t>n-</a:t>
            </a:r>
            <a:r>
              <a:rPr lang="ru-RU" sz="4800" dirty="0" err="1"/>
              <a:t>ный</a:t>
            </a:r>
            <a:r>
              <a:rPr lang="ru-RU" sz="4800" dirty="0"/>
              <a:t> элемент данного типа</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7C141293-7C7A-485C-BC4C-98E71895969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9" name="Google Shape;83;p17">
            <a:extLst>
              <a:ext uri="{FF2B5EF4-FFF2-40B4-BE49-F238E27FC236}">
                <a16:creationId xmlns:a16="http://schemas.microsoft.com/office/drawing/2014/main" id="{04514679-2DDB-456B-8EC4-3F3B352790C4}"/>
              </a:ext>
            </a:extLst>
          </p:cNvPr>
          <p:cNvSpPr txBox="1">
            <a:spLocks/>
          </p:cNvSpPr>
          <p:nvPr/>
        </p:nvSpPr>
        <p:spPr>
          <a:xfrm>
            <a:off x="2620183" y="1930676"/>
            <a:ext cx="19043031" cy="1400993"/>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lnSpc>
                <a:spcPct val="90000"/>
              </a:lnSpc>
              <a:buClr>
                <a:schemeClr val="dk1"/>
              </a:buClr>
              <a:buSzPts val="2400"/>
              <a:buFont typeface="Gill Sans"/>
              <a:buNone/>
            </a:pPr>
            <a:r>
              <a:rPr lang="ru-RU" sz="7200" dirty="0" err="1">
                <a:solidFill>
                  <a:srgbClr val="7318F9"/>
                </a:solidFill>
                <a:latin typeface="Raleway"/>
                <a:sym typeface="Raleway"/>
              </a:rPr>
              <a:t>Псевдоклассы</a:t>
            </a:r>
            <a:r>
              <a:rPr lang="ru-RU" sz="7200" dirty="0">
                <a:solidFill>
                  <a:srgbClr val="7318F9"/>
                </a:solidFill>
                <a:latin typeface="Raleway"/>
                <a:sym typeface="Raleway"/>
              </a:rPr>
              <a:t>, связанные с положением</a:t>
            </a:r>
          </a:p>
        </p:txBody>
      </p: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8" name="Google Shape;89;p18"/>
          <p:cNvSpPr txBox="1">
            <a:spLocks/>
          </p:cNvSpPr>
          <p:nvPr/>
        </p:nvSpPr>
        <p:spPr>
          <a:xfrm>
            <a:off x="2637098" y="1846018"/>
            <a:ext cx="15733229" cy="1327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err="1">
                <a:ln>
                  <a:noFill/>
                </a:ln>
                <a:solidFill>
                  <a:srgbClr val="7318F9"/>
                </a:solidFill>
                <a:effectLst/>
                <a:uLnTx/>
                <a:uFillTx/>
                <a:latin typeface="Raleway"/>
                <a:sym typeface="Raleway"/>
              </a:rPr>
              <a:t>Псевдоклассы</a:t>
            </a:r>
            <a:r>
              <a:rPr kumimoji="0" lang="ru-RU" sz="7200" b="1" i="0" u="none" strike="noStrike" kern="0" cap="none" spc="0" normalizeH="0" baseline="0" noProof="0" dirty="0">
                <a:ln>
                  <a:noFill/>
                </a:ln>
                <a:solidFill>
                  <a:srgbClr val="7318F9"/>
                </a:solidFill>
                <a:effectLst/>
                <a:uLnTx/>
                <a:uFillTx/>
                <a:latin typeface="Raleway"/>
                <a:sym typeface="Raleway"/>
              </a:rPr>
              <a:t>, связанные с </a:t>
            </a:r>
            <a:r>
              <a:rPr kumimoji="0" lang="en-US" sz="7200" b="1" i="0" u="none" strike="noStrike" kern="0" cap="none" spc="0" normalizeH="0" baseline="0" noProof="0" dirty="0">
                <a:ln>
                  <a:noFill/>
                </a:ln>
                <a:solidFill>
                  <a:srgbClr val="7318F9"/>
                </a:solidFill>
                <a:effectLst/>
                <a:uLnTx/>
                <a:uFillTx/>
                <a:latin typeface="Raleway"/>
                <a:sym typeface="Raleway"/>
              </a:rPr>
              <a:t>input</a:t>
            </a:r>
          </a:p>
        </p:txBody>
      </p:sp>
      <p:sp>
        <p:nvSpPr>
          <p:cNvPr id="19" name="Google Shape;90;p18"/>
          <p:cNvSpPr txBox="1">
            <a:spLocks/>
          </p:cNvSpPr>
          <p:nvPr/>
        </p:nvSpPr>
        <p:spPr>
          <a:xfrm>
            <a:off x="2620183" y="3871382"/>
            <a:ext cx="19561391" cy="7275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:checked - </a:t>
            </a:r>
            <a:r>
              <a:rPr kumimoji="0" lang="ru-RU" sz="4800" b="0" i="0" u="none" strike="noStrike" kern="0" cap="none" spc="0" normalizeH="0" baseline="0" noProof="0" dirty="0">
                <a:ln>
                  <a:noFill/>
                </a:ln>
                <a:solidFill>
                  <a:schemeClr val="bg2"/>
                </a:solidFill>
                <a:effectLst/>
                <a:uLnTx/>
                <a:uFillTx/>
                <a:latin typeface="Source Sans Pro"/>
                <a:sym typeface="Source Sans Pro"/>
              </a:rPr>
              <a:t>отмеченные элементы (</a:t>
            </a:r>
            <a:r>
              <a:rPr kumimoji="0" lang="en-US" sz="4800" b="0" i="0" u="none" strike="noStrike" kern="0" cap="none" spc="0" normalizeH="0" baseline="0" noProof="0" dirty="0">
                <a:ln>
                  <a:noFill/>
                </a:ln>
                <a:solidFill>
                  <a:schemeClr val="bg2"/>
                </a:solidFill>
                <a:effectLst/>
                <a:uLnTx/>
                <a:uFillTx/>
                <a:latin typeface="Source Sans Pro"/>
                <a:sym typeface="Source Sans Pro"/>
              </a:rPr>
              <a:t>checkbox, radio)</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:enabled - </a:t>
            </a:r>
            <a:r>
              <a:rPr kumimoji="0" lang="ru-RU" sz="4800" b="0" i="0" u="none" strike="noStrike" kern="0" cap="none" spc="0" normalizeH="0" baseline="0" noProof="0" dirty="0">
                <a:ln>
                  <a:noFill/>
                </a:ln>
                <a:solidFill>
                  <a:schemeClr val="bg2"/>
                </a:solidFill>
                <a:effectLst/>
                <a:uLnTx/>
                <a:uFillTx/>
                <a:latin typeface="Source Sans Pro"/>
                <a:sym typeface="Source Sans Pro"/>
              </a:rPr>
              <a:t>включенные элементы</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a:t>
            </a:r>
            <a:r>
              <a:rPr kumimoji="0" lang="en-US" sz="4800" b="0" i="0" u="none" strike="noStrike" kern="0" cap="none" spc="0" normalizeH="0" baseline="0" noProof="0" dirty="0">
                <a:ln>
                  <a:noFill/>
                </a:ln>
                <a:solidFill>
                  <a:schemeClr val="bg2"/>
                </a:solidFill>
                <a:effectLst/>
                <a:uLnTx/>
                <a:uFillTx/>
                <a:latin typeface="Source Sans Pro"/>
                <a:sym typeface="Source Sans Pro"/>
              </a:rPr>
              <a:t>disabled - </a:t>
            </a:r>
            <a:r>
              <a:rPr kumimoji="0" lang="ru-RU" sz="4800" b="0" i="0" u="none" strike="noStrike" kern="0" cap="none" spc="0" normalizeH="0" baseline="0" noProof="0" dirty="0">
                <a:ln>
                  <a:noFill/>
                </a:ln>
                <a:solidFill>
                  <a:schemeClr val="bg2"/>
                </a:solidFill>
                <a:effectLst/>
                <a:uLnTx/>
                <a:uFillTx/>
                <a:latin typeface="Source Sans Pro"/>
                <a:sym typeface="Source Sans Pro"/>
              </a:rPr>
              <a:t>отключенные элементы</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a:t>
            </a:r>
            <a:r>
              <a:rPr kumimoji="0" lang="en-US" sz="4800" b="0" i="0" u="none" strike="noStrike" kern="0" cap="none" spc="0" normalizeH="0" baseline="0" noProof="0" dirty="0">
                <a:ln>
                  <a:noFill/>
                </a:ln>
                <a:solidFill>
                  <a:schemeClr val="bg2"/>
                </a:solidFill>
                <a:effectLst/>
                <a:uLnTx/>
                <a:uFillTx/>
                <a:latin typeface="Source Sans Pro"/>
                <a:sym typeface="Source Sans Pro"/>
              </a:rPr>
              <a:t>optional - </a:t>
            </a:r>
            <a:r>
              <a:rPr kumimoji="0" lang="ru-RU" sz="4800" b="0" i="0" u="none" strike="noStrike" kern="0" cap="none" spc="0" normalizeH="0" baseline="0" noProof="0" dirty="0">
                <a:ln>
                  <a:noFill/>
                </a:ln>
                <a:solidFill>
                  <a:schemeClr val="bg2"/>
                </a:solidFill>
                <a:effectLst/>
                <a:uLnTx/>
                <a:uFillTx/>
                <a:latin typeface="Source Sans Pro"/>
                <a:sym typeface="Source Sans Pro"/>
              </a:rPr>
              <a:t>поля ввода, которые не помеченные как </a:t>
            </a:r>
            <a:r>
              <a:rPr kumimoji="0" lang="en-US" sz="4800" b="0" i="0" u="none" strike="noStrike" kern="0" cap="none" spc="0" normalizeH="0" baseline="0" noProof="0" dirty="0">
                <a:ln>
                  <a:noFill/>
                </a:ln>
                <a:solidFill>
                  <a:schemeClr val="bg2"/>
                </a:solidFill>
                <a:effectLst/>
                <a:uLnTx/>
                <a:uFillTx/>
                <a:latin typeface="Source Sans Pro"/>
                <a:sym typeface="Source Sans Pro"/>
              </a:rPr>
              <a:t>required </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:required - </a:t>
            </a:r>
            <a:r>
              <a:rPr kumimoji="0" lang="ru-RU" sz="4800" b="0" i="0" u="none" strike="noStrike" kern="0" cap="none" spc="0" normalizeH="0" baseline="0" noProof="0" dirty="0">
                <a:ln>
                  <a:noFill/>
                </a:ln>
                <a:solidFill>
                  <a:schemeClr val="bg2"/>
                </a:solidFill>
                <a:effectLst/>
                <a:uLnTx/>
                <a:uFillTx/>
                <a:latin typeface="Source Sans Pro"/>
                <a:sym typeface="Source Sans Pro"/>
              </a:rPr>
              <a:t>поля ввода, помеченные как </a:t>
            </a:r>
            <a:r>
              <a:rPr kumimoji="0" lang="en-US" sz="4800" b="0" i="0" u="none" strike="noStrike" kern="0" cap="none" spc="0" normalizeH="0" baseline="0" noProof="0" dirty="0">
                <a:ln>
                  <a:noFill/>
                </a:ln>
                <a:solidFill>
                  <a:schemeClr val="bg2"/>
                </a:solidFill>
                <a:effectLst/>
                <a:uLnTx/>
                <a:uFillTx/>
                <a:latin typeface="Source Sans Pro"/>
                <a:sym typeface="Source Sans Pro"/>
              </a:rPr>
              <a:t>required </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:focus - </a:t>
            </a:r>
            <a:r>
              <a:rPr kumimoji="0" lang="ru-RU" sz="4800" b="0" i="0" u="none" strike="noStrike" kern="0" cap="none" spc="0" normalizeH="0" baseline="0" noProof="0" dirty="0">
                <a:ln>
                  <a:noFill/>
                </a:ln>
                <a:solidFill>
                  <a:schemeClr val="bg2"/>
                </a:solidFill>
                <a:effectLst/>
                <a:uLnTx/>
                <a:uFillTx/>
                <a:latin typeface="Source Sans Pro"/>
                <a:sym typeface="Source Sans Pro"/>
              </a:rPr>
              <a:t>поля ввода в фокусе</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Больше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псевдоклассов</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en-US" sz="4800" b="0" i="0" u="sng" strike="noStrike" kern="0" cap="none" spc="0" normalizeH="0" baseline="0" noProof="0" dirty="0">
                <a:ln>
                  <a:noFill/>
                </a:ln>
                <a:solidFill>
                  <a:srgbClr val="7318F8"/>
                </a:solidFill>
                <a:effectLst/>
                <a:uLnTx/>
                <a:uFillTx/>
                <a:latin typeface="Source Sans Pro"/>
                <a:sym typeface="Source Sans Pro"/>
                <a:hlinkClick r:id="rId4">
                  <a:extLst>
                    <a:ext uri="{A12FA001-AC4F-418D-AE19-62706E023703}">
                      <ahyp:hlinkClr xmlns:ahyp="http://schemas.microsoft.com/office/drawing/2018/hyperlinkcolor" val="tx"/>
                    </a:ext>
                  </a:extLst>
                </a:hlinkClick>
              </a:rPr>
              <a:t>https://developer.mozilla.org/ru/docs/Web/CSS/</a:t>
            </a:r>
            <a:r>
              <a:rPr kumimoji="0" lang="ru-RU" sz="4800" b="0" i="0" u="sng" strike="noStrike" kern="0" cap="none" spc="0" normalizeH="0" baseline="0" noProof="0" dirty="0">
                <a:ln>
                  <a:noFill/>
                </a:ln>
                <a:solidFill>
                  <a:schemeClr val="bg2"/>
                </a:solidFill>
                <a:effectLst/>
                <a:uLnTx/>
                <a:uFillTx/>
                <a:latin typeface="Source Sans Pro"/>
                <a:sym typeface="Source Sans Pro"/>
                <a:hlinkClick r:id="rId4">
                  <a:extLst>
                    <a:ext uri="{A12FA001-AC4F-418D-AE19-62706E023703}">
                      <ahyp:hlinkClr xmlns:ahyp="http://schemas.microsoft.com/office/drawing/2018/hyperlinkcolor" val="tx"/>
                    </a:ext>
                  </a:extLst>
                </a:hlinkClick>
              </a:rPr>
              <a:t>Псевдо-классы</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7C141293-7C7A-485C-BC4C-98E71895969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361224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0" name="Google Shape;95;p19"/>
          <p:cNvSpPr txBox="1">
            <a:spLocks/>
          </p:cNvSpPr>
          <p:nvPr/>
        </p:nvSpPr>
        <p:spPr>
          <a:xfrm>
            <a:off x="2637098" y="1718067"/>
            <a:ext cx="15093952" cy="1414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Добавим немного анимации</a:t>
            </a:r>
          </a:p>
        </p:txBody>
      </p:sp>
      <p:sp>
        <p:nvSpPr>
          <p:cNvPr id="11" name="Google Shape;96;p19"/>
          <p:cNvSpPr txBox="1">
            <a:spLocks/>
          </p:cNvSpPr>
          <p:nvPr/>
        </p:nvSpPr>
        <p:spPr>
          <a:xfrm>
            <a:off x="2637098" y="4223580"/>
            <a:ext cx="19780450" cy="7752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Свойство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a:t>
            </a:r>
            <a:r>
              <a:rPr kumimoji="0" lang="ru-RU" sz="4800" b="0" i="0" u="none" strike="noStrike" kern="0" cap="none" spc="0" normalizeH="0" baseline="0" noProof="0" dirty="0">
                <a:ln>
                  <a:noFill/>
                </a:ln>
                <a:solidFill>
                  <a:schemeClr val="bg2"/>
                </a:solidFill>
                <a:effectLst/>
                <a:uLnTx/>
                <a:uFillTx/>
                <a:latin typeface="Source Sans Pro"/>
                <a:sym typeface="Source Sans Pro"/>
              </a:rPr>
              <a:t> - отвечает за плавную смену какого либо свойства.</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Упрощенная запись (более сложные примеры рассмотрим позже):</a:t>
            </a:r>
          </a:p>
          <a:p>
            <a:pPr marL="685800" marR="0" lvl="0" indent="-685800" algn="l" defTabSz="914400" rtl="0" eaLnBrk="1" fontAlgn="auto" latinLnBrk="0" hangingPunct="1">
              <a:lnSpc>
                <a:spcPct val="115000"/>
              </a:lnSpc>
              <a:spcBef>
                <a:spcPts val="1600"/>
              </a:spcBef>
              <a:spcAft>
                <a:spcPts val="0"/>
              </a:spcAft>
              <a:buClr>
                <a:srgbClr val="7F7F7F"/>
              </a:buClr>
              <a:buSzPts val="1800"/>
              <a:buFont typeface="Arial" panose="020B0604020202020204" pitchFamily="34" charset="0"/>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transition-property</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transition-duration</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transition-property</a:t>
            </a:r>
            <a:r>
              <a:rPr kumimoji="0" lang="ru-RU" sz="4800" b="0" i="0" u="none" strike="noStrike" kern="0" cap="none" spc="0" normalizeH="0" baseline="0" noProof="0" dirty="0">
                <a:ln>
                  <a:noFill/>
                </a:ln>
                <a:solidFill>
                  <a:schemeClr val="bg2"/>
                </a:solidFill>
                <a:effectLst/>
                <a:uLnTx/>
                <a:uFillTx/>
                <a:latin typeface="Source Sans Pro"/>
                <a:sym typeface="Source Sans Pro"/>
              </a:rPr>
              <a:t> -  свойство, которое мы хотим плавно поменять. Можно указать значение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all</a:t>
            </a:r>
            <a:r>
              <a:rPr kumimoji="0" lang="ru-RU" sz="4800" b="0" i="0" u="none" strike="noStrike" kern="0" cap="none" spc="0" normalizeH="0" baseline="0" noProof="0" dirty="0">
                <a:ln>
                  <a:noFill/>
                </a:ln>
                <a:solidFill>
                  <a:schemeClr val="bg2"/>
                </a:solidFill>
                <a:effectLst/>
                <a:uLnTx/>
                <a:uFillTx/>
                <a:latin typeface="Source Sans Pro"/>
                <a:sym typeface="Source Sans Pro"/>
              </a:rPr>
              <a:t>, чтобы плавно менять все свойства, или перечислить через запятую</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transition-duration</a:t>
            </a:r>
            <a:r>
              <a:rPr kumimoji="0" lang="ru-RU" sz="4800" b="0" i="0" u="none" strike="noStrike" kern="0" cap="none" spc="0" normalizeH="0" baseline="0" noProof="0" dirty="0">
                <a:ln>
                  <a:noFill/>
                </a:ln>
                <a:solidFill>
                  <a:schemeClr val="bg2"/>
                </a:solidFill>
                <a:effectLst/>
                <a:uLnTx/>
                <a:uFillTx/>
                <a:latin typeface="Source Sans Pro"/>
                <a:sym typeface="Source Sans Pro"/>
              </a:rPr>
              <a:t> - время плавного перехода в секундах или миллисекундах. </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156BE0BC-4E01-4D92-A9CE-70ECF790A86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01;p20"/>
          <p:cNvSpPr txBox="1">
            <a:spLocks/>
          </p:cNvSpPr>
          <p:nvPr/>
        </p:nvSpPr>
        <p:spPr>
          <a:xfrm>
            <a:off x="2637098" y="1863521"/>
            <a:ext cx="15014439" cy="118619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ПСЕВДОЭЛЕМЕНТЫ</a:t>
            </a:r>
          </a:p>
        </p:txBody>
      </p:sp>
      <p:sp>
        <p:nvSpPr>
          <p:cNvPr id="14" name="Google Shape;102;p20"/>
          <p:cNvSpPr txBox="1">
            <a:spLocks/>
          </p:cNvSpPr>
          <p:nvPr/>
        </p:nvSpPr>
        <p:spPr>
          <a:xfrm>
            <a:off x="2637098" y="3883676"/>
            <a:ext cx="18622665" cy="650065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350" marR="0" lvl="0" indent="0" algn="l" defTabSz="914400" rtl="0" eaLnBrk="1" fontAlgn="auto" latinLnBrk="0" hangingPunct="1">
              <a:lnSpc>
                <a:spcPct val="120000"/>
              </a:lnSpc>
              <a:spcBef>
                <a:spcPts val="0"/>
              </a:spcBef>
              <a:spcAft>
                <a:spcPts val="0"/>
              </a:spcAft>
              <a:buClr>
                <a:srgbClr val="7F7F7F"/>
              </a:buClr>
              <a:buSzPts val="1500"/>
              <a:buNone/>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Псевдоэлементы</a:t>
            </a:r>
            <a:r>
              <a:rPr kumimoji="0" lang="ru-RU" sz="4800" b="0" i="0" u="none" strike="noStrike" kern="0" cap="none" spc="0" normalizeH="0" baseline="0" noProof="0" dirty="0">
                <a:ln>
                  <a:noFill/>
                </a:ln>
                <a:solidFill>
                  <a:schemeClr val="bg2"/>
                </a:solidFill>
                <a:effectLst/>
                <a:uLnTx/>
                <a:uFillTx/>
                <a:latin typeface="Source Sans Pro"/>
                <a:sym typeface="Source Sans Pro"/>
              </a:rPr>
              <a:t> позволяют задать стиль элементов не определённых в дереве элементов документа, а также генерировать содержимое, которого нет в исходном коде текста.</a:t>
            </a:r>
          </a:p>
          <a:p>
            <a:pPr marL="457200" marR="0" lvl="0" indent="0" algn="l" defTabSz="914400" rtl="0" eaLnBrk="1" fontAlgn="auto" latinLnBrk="0" hangingPunct="1">
              <a:lnSpc>
                <a:spcPct val="120000"/>
              </a:lnSpc>
              <a:spcBef>
                <a:spcPts val="800"/>
              </a:spcBef>
              <a:spcAft>
                <a:spcPts val="1600"/>
              </a:spcAft>
              <a:buClr>
                <a:srgbClr val="7F7F7F"/>
              </a:buClr>
              <a:buSzPts val="1800"/>
              <a:buFont typeface="Source Sans Pro"/>
              <a:buNone/>
              <a:tabLst/>
              <a:defRPr/>
            </a:pPr>
            <a:br>
              <a:rPr kumimoji="0" lang="ru-RU" sz="4800" b="0" i="0" u="none" strike="noStrike" kern="0" cap="none" spc="0" normalizeH="0" baseline="0" noProof="0" dirty="0">
                <a:ln>
                  <a:noFill/>
                </a:ln>
                <a:solidFill>
                  <a:schemeClr val="bg2"/>
                </a:solidFill>
                <a:effectLst/>
                <a:uLnTx/>
                <a:uFillTx/>
                <a:latin typeface="Source Sans Pro"/>
                <a:sym typeface="Source Sans Pro"/>
              </a:rPr>
            </a:b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EDE56875-E299-49BC-853B-E834641BE6A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07;p21"/>
          <p:cNvSpPr txBox="1">
            <a:spLocks/>
          </p:cNvSpPr>
          <p:nvPr/>
        </p:nvSpPr>
        <p:spPr>
          <a:xfrm>
            <a:off x="2637098" y="1998359"/>
            <a:ext cx="13801865" cy="140382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Часть элемента</a:t>
            </a:r>
          </a:p>
        </p:txBody>
      </p:sp>
      <p:sp>
        <p:nvSpPr>
          <p:cNvPr id="14" name="Google Shape;108;p21"/>
          <p:cNvSpPr txBox="1">
            <a:spLocks/>
          </p:cNvSpPr>
          <p:nvPr/>
        </p:nvSpPr>
        <p:spPr>
          <a:xfrm>
            <a:off x="2637098" y="4028816"/>
            <a:ext cx="13801865" cy="769335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20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::first-letter -</a:t>
            </a:r>
            <a:r>
              <a:rPr kumimoji="0" lang="ru-RU" sz="4800" b="0" i="0" u="none" strike="noStrike" kern="0" cap="none" spc="0" normalizeH="0" baseline="0" noProof="0" dirty="0">
                <a:ln>
                  <a:noFill/>
                </a:ln>
                <a:solidFill>
                  <a:schemeClr val="bg2"/>
                </a:solidFill>
                <a:effectLst/>
                <a:uLnTx/>
                <a:uFillTx/>
                <a:latin typeface="Source Sans Pro"/>
                <a:sym typeface="Source Sans Pro"/>
              </a:rPr>
              <a:t>первая буква</a:t>
            </a:r>
          </a:p>
          <a:p>
            <a:pPr marL="457200" marR="0" lvl="0" indent="-342900" algn="l" defTabSz="914400" rtl="0" eaLnBrk="1" fontAlgn="auto" latinLnBrk="0" hangingPunct="1">
              <a:lnSpc>
                <a:spcPct val="120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a:t>
            </a:r>
            <a:r>
              <a:rPr kumimoji="0" lang="en-US" sz="4800" b="0" i="0" u="none" strike="noStrike" kern="0" cap="none" spc="0" normalizeH="0" baseline="0" noProof="0" dirty="0">
                <a:ln>
                  <a:noFill/>
                </a:ln>
                <a:solidFill>
                  <a:schemeClr val="bg2"/>
                </a:solidFill>
                <a:effectLst/>
                <a:uLnTx/>
                <a:uFillTx/>
                <a:latin typeface="Source Sans Pro"/>
                <a:sym typeface="Source Sans Pro"/>
              </a:rPr>
              <a:t>first-line - </a:t>
            </a:r>
            <a:r>
              <a:rPr kumimoji="0" lang="ru-RU" sz="4800" b="0" i="0" u="none" strike="noStrike" kern="0" cap="none" spc="0" normalizeH="0" baseline="0" noProof="0" dirty="0">
                <a:ln>
                  <a:noFill/>
                </a:ln>
                <a:solidFill>
                  <a:schemeClr val="bg2"/>
                </a:solidFill>
                <a:effectLst/>
                <a:uLnTx/>
                <a:uFillTx/>
                <a:latin typeface="Source Sans Pro"/>
                <a:sym typeface="Source Sans Pro"/>
              </a:rPr>
              <a:t>первая строка</a:t>
            </a:r>
          </a:p>
          <a:p>
            <a:pPr marL="457200" marR="0" lvl="0" indent="-342900" algn="l" defTabSz="914400" rtl="0" eaLnBrk="1" fontAlgn="auto" latinLnBrk="0" hangingPunct="1">
              <a:lnSpc>
                <a:spcPct val="120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a:t>
            </a:r>
            <a:r>
              <a:rPr kumimoji="0" lang="en-US" sz="4800" b="0" i="0" u="none" strike="noStrike" kern="0" cap="none" spc="0" normalizeH="0" baseline="0" noProof="0" dirty="0">
                <a:ln>
                  <a:noFill/>
                </a:ln>
                <a:solidFill>
                  <a:schemeClr val="bg2"/>
                </a:solidFill>
                <a:effectLst/>
                <a:uLnTx/>
                <a:uFillTx/>
                <a:latin typeface="Source Sans Pro"/>
                <a:sym typeface="Source Sans Pro"/>
              </a:rPr>
              <a:t>placeholder - </a:t>
            </a:r>
            <a:r>
              <a:rPr kumimoji="0" lang="ru-RU" sz="4800" b="0" i="0" u="none" strike="noStrike" kern="0" cap="none" spc="0" normalizeH="0" baseline="0" noProof="0" dirty="0">
                <a:ln>
                  <a:noFill/>
                </a:ln>
                <a:solidFill>
                  <a:schemeClr val="bg2"/>
                </a:solidFill>
                <a:effectLst/>
                <a:uLnTx/>
                <a:uFillTx/>
                <a:latin typeface="Source Sans Pro"/>
                <a:sym typeface="Source Sans Pro"/>
              </a:rPr>
              <a:t>Заглушка в тегах </a:t>
            </a:r>
            <a:r>
              <a:rPr kumimoji="0" lang="en-US" sz="4800" b="0" i="0" u="none" strike="noStrike" kern="0" cap="none" spc="0" normalizeH="0" baseline="0" noProof="0" dirty="0">
                <a:ln>
                  <a:noFill/>
                </a:ln>
                <a:solidFill>
                  <a:schemeClr val="bg2"/>
                </a:solidFill>
                <a:effectLst/>
                <a:uLnTx/>
                <a:uFillTx/>
                <a:latin typeface="Source Sans Pro"/>
                <a:sym typeface="Source Sans Pro"/>
              </a:rPr>
              <a:t>input</a:t>
            </a:r>
          </a:p>
          <a:p>
            <a:pPr marL="457200" marR="0" lvl="0" indent="-342900" algn="l" defTabSz="914400" rtl="0" eaLnBrk="1" fontAlgn="auto" latinLnBrk="0" hangingPunct="1">
              <a:lnSpc>
                <a:spcPct val="120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::marker - </a:t>
            </a:r>
            <a:r>
              <a:rPr kumimoji="0" lang="ru-RU" sz="4800" b="0" i="0" u="none" strike="noStrike" kern="0" cap="none" spc="0" normalizeH="0" baseline="0" noProof="0" dirty="0">
                <a:ln>
                  <a:noFill/>
                </a:ln>
                <a:solidFill>
                  <a:schemeClr val="bg2"/>
                </a:solidFill>
                <a:effectLst/>
                <a:uLnTx/>
                <a:uFillTx/>
                <a:latin typeface="Source Sans Pro"/>
                <a:sym typeface="Source Sans Pro"/>
              </a:rPr>
              <a:t>маркер списка</a:t>
            </a:r>
          </a:p>
        </p:txBody>
      </p:sp>
      <p:cxnSp>
        <p:nvCxnSpPr>
          <p:cNvPr id="9" name="Прямая соединительная линия 8">
            <a:extLst>
              <a:ext uri="{FF2B5EF4-FFF2-40B4-BE49-F238E27FC236}">
                <a16:creationId xmlns:a16="http://schemas.microsoft.com/office/drawing/2014/main" id="{406D8732-0A80-4C6C-ADFF-A0AA26D59E0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13;p22"/>
          <p:cNvSpPr txBox="1">
            <a:spLocks/>
          </p:cNvSpPr>
          <p:nvPr/>
        </p:nvSpPr>
        <p:spPr>
          <a:xfrm>
            <a:off x="2637098" y="1856147"/>
            <a:ext cx="13424178" cy="1193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::selection</a:t>
            </a:r>
          </a:p>
        </p:txBody>
      </p:sp>
      <p:sp>
        <p:nvSpPr>
          <p:cNvPr id="14" name="Google Shape;114;p22"/>
          <p:cNvSpPr txBox="1">
            <a:spLocks/>
          </p:cNvSpPr>
          <p:nvPr/>
        </p:nvSpPr>
        <p:spPr>
          <a:xfrm>
            <a:off x="2637098" y="4125994"/>
            <a:ext cx="19367496" cy="6540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Стиль выделенного текста. </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Можно изменить только несколько свойств:</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color</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background-color</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cursor</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caret-color (</a:t>
            </a:r>
            <a:r>
              <a:rPr kumimoji="0" lang="ru-RU" sz="4800" b="0" i="0" u="none" strike="noStrike" kern="0" cap="none" spc="0" normalizeH="0" baseline="0" noProof="0" dirty="0">
                <a:ln>
                  <a:noFill/>
                </a:ln>
                <a:solidFill>
                  <a:schemeClr val="bg2"/>
                </a:solidFill>
                <a:effectLst/>
                <a:uLnTx/>
                <a:uFillTx/>
                <a:latin typeface="Source Sans Pro"/>
                <a:sym typeface="Source Sans Pro"/>
              </a:rPr>
              <a:t>цвет текстового курсора)</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outline (</a:t>
            </a:r>
            <a:r>
              <a:rPr kumimoji="0" lang="ru-RU" sz="4800" b="0" i="0" u="none" strike="noStrike" kern="0" cap="none" spc="0" normalizeH="0" baseline="0" noProof="0" dirty="0">
                <a:ln>
                  <a:noFill/>
                </a:ln>
                <a:solidFill>
                  <a:schemeClr val="bg2"/>
                </a:solidFill>
                <a:effectLst/>
                <a:uLnTx/>
                <a:uFillTx/>
                <a:latin typeface="Source Sans Pro"/>
                <a:sym typeface="Source Sans Pro"/>
              </a:rPr>
              <a:t>обводка)</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text-decoration </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text-shadow (</a:t>
            </a:r>
            <a:r>
              <a:rPr kumimoji="0" lang="ru-RU" sz="4800" b="0" i="0" u="none" strike="noStrike" kern="0" cap="none" spc="0" normalizeH="0" baseline="0" noProof="0" dirty="0">
                <a:ln>
                  <a:noFill/>
                </a:ln>
                <a:solidFill>
                  <a:schemeClr val="bg2"/>
                </a:solidFill>
                <a:effectLst/>
                <a:uLnTx/>
                <a:uFillTx/>
                <a:latin typeface="Source Sans Pro"/>
                <a:sym typeface="Source Sans Pro"/>
              </a:rPr>
              <a:t>тень текста)</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4F8A0FC1-31B1-4225-9EE7-09657FD310D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1963</TotalTime>
  <Words>491</Words>
  <Application>Microsoft Office PowerPoint</Application>
  <PresentationFormat>Произвольный</PresentationFormat>
  <Paragraphs>74</Paragraphs>
  <Slides>12</Slides>
  <Notes>3</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12</vt:i4>
      </vt:variant>
    </vt:vector>
  </HeadingPairs>
  <TitlesOfParts>
    <vt:vector size="24" baseType="lpstr">
      <vt:lpstr>Arial</vt:lpstr>
      <vt:lpstr>Gill Sans</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187</cp:revision>
  <dcterms:modified xsi:type="dcterms:W3CDTF">2022-01-20T13:32:41Z</dcterms:modified>
</cp:coreProperties>
</file>