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84" r:id="rId2"/>
    <p:sldId id="286" r:id="rId3"/>
    <p:sldId id="262" r:id="rId4"/>
    <p:sldId id="263" r:id="rId5"/>
    <p:sldId id="313" r:id="rId6"/>
    <p:sldId id="287" r:id="rId7"/>
    <p:sldId id="281" r:id="rId8"/>
    <p:sldId id="285" r:id="rId9"/>
    <p:sldId id="282"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09"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3" d="100"/>
          <a:sy n="33" d="100"/>
        </p:scale>
        <p:origin x="11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9948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cssgridgarden.com/#ru" TargetMode="External"/><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hyperlink" Target="https://fls.guru/grid.html" TargetMode="External"/><Relationship Id="rId4" Type="http://schemas.openxmlformats.org/officeDocument/2006/relationships/hyperlink" Target="https://developer.mozilla.org/ru/docs/Web/CSS/CSS_Grid_Layout/Basic_Concepts_of_Grid_Layou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tuhub.ru/posts/css-grid-complete-guide"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01569" y="6165535"/>
            <a:ext cx="11556784" cy="2670129"/>
            <a:chOff x="2185139" y="2474412"/>
            <a:chExt cx="10197796" cy="2670129"/>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85139" y="3513325"/>
              <a:ext cx="10197796" cy="1631216"/>
            </a:xfrm>
            <a:prstGeom prst="rect">
              <a:avLst/>
            </a:prstGeom>
          </p:spPr>
          <p:txBody>
            <a:bodyPr wrap="square">
              <a:spAutoFit/>
            </a:bodyPr>
            <a:lstStyle/>
            <a:p>
              <a:r>
                <a:rPr lang="en-US" sz="10000" b="1" dirty="0">
                  <a:solidFill>
                    <a:schemeClr val="bg1"/>
                  </a:solidFill>
                  <a:latin typeface="Montserrat" pitchFamily="2" charset="0"/>
                </a:rPr>
                <a:t>CSS Grid</a:t>
              </a: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a:t>
              </a:r>
              <a:r>
                <a:rPr lang="en-US" sz="3600" dirty="0">
                  <a:solidFill>
                    <a:schemeClr val="accent5"/>
                  </a:solidFill>
                  <a:latin typeface="Montserrat" pitchFamily="2" charset="0"/>
                </a:rPr>
                <a:t>6-17</a:t>
              </a: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 name="Прямоугольник 3">
            <a:extLst>
              <a:ext uri="{FF2B5EF4-FFF2-40B4-BE49-F238E27FC236}">
                <a16:creationId xmlns:a16="http://schemas.microsoft.com/office/drawing/2014/main" id="{FB2C722B-66F8-3B4D-BE89-BF9A18CD745A}"/>
              </a:ext>
            </a:extLst>
          </p:cNvPr>
          <p:cNvSpPr/>
          <p:nvPr/>
        </p:nvSpPr>
        <p:spPr>
          <a:xfrm>
            <a:off x="1920943" y="6198776"/>
            <a:ext cx="11556784" cy="1631216"/>
          </a:xfrm>
          <a:prstGeom prst="rect">
            <a:avLst/>
          </a:prstGeom>
        </p:spPr>
        <p:txBody>
          <a:bodyPr wrap="square">
            <a:spAutoFit/>
          </a:bodyPr>
          <a:lstStyle/>
          <a:p>
            <a:r>
              <a:rPr lang="en-US" sz="10000" b="1" dirty="0">
                <a:solidFill>
                  <a:schemeClr val="bg1"/>
                </a:solidFill>
                <a:latin typeface="Montserrat" pitchFamily="2" charset="0"/>
              </a:rPr>
              <a:t>CSS grid layout</a:t>
            </a: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42819623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CSS grid layout</a:t>
            </a:r>
          </a:p>
        </p:txBody>
      </p:sp>
      <p:sp>
        <p:nvSpPr>
          <p:cNvPr id="14" name="Google Shape;89;p18"/>
          <p:cNvSpPr txBox="1">
            <a:spLocks/>
          </p:cNvSpPr>
          <p:nvPr/>
        </p:nvSpPr>
        <p:spPr>
          <a:xfrm>
            <a:off x="2637098" y="3873074"/>
            <a:ext cx="18425633"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4800" dirty="0"/>
              <a:t>Ещё один способ расположения элементов.</a:t>
            </a:r>
          </a:p>
          <a:p>
            <a:pPr marL="0" lvl="0" indent="0" algn="l" rtl="0">
              <a:spcBef>
                <a:spcPts val="1600"/>
              </a:spcBef>
              <a:spcAft>
                <a:spcPts val="0"/>
              </a:spcAft>
              <a:buNone/>
            </a:pPr>
            <a:r>
              <a:rPr lang="ru-RU" sz="4800" dirty="0"/>
              <a:t>Grid представляет собой пересекающийся набор горизонтальных и вертикальных линий - один набор определяет столбцы, а другой строки. Элементы могут быть помещены в сетку, соответственно строкам и столбцам. Строки и столбцы в Grid называют треками.</a:t>
            </a:r>
          </a:p>
          <a:p>
            <a:pPr marL="0" lvl="0" indent="0" algn="l" rtl="0">
              <a:spcBef>
                <a:spcPts val="1600"/>
              </a:spcBef>
              <a:spcAft>
                <a:spcPts val="1600"/>
              </a:spcAft>
              <a:buNone/>
            </a:pPr>
            <a:r>
              <a:rPr lang="ru-RU" sz="4800" dirty="0"/>
              <a:t>Для создания сетки нужно прописать для контейнера </a:t>
            </a:r>
            <a:r>
              <a:rPr lang="ru-RU" sz="4800" dirty="0" err="1"/>
              <a:t>display</a:t>
            </a:r>
            <a:r>
              <a:rPr lang="ru-RU" sz="4800" dirty="0"/>
              <a:t>: </a:t>
            </a:r>
            <a:r>
              <a:rPr lang="ru-RU" sz="4800" dirty="0" err="1"/>
              <a:t>grid</a:t>
            </a:r>
            <a:r>
              <a:rPr lang="ru-RU" sz="4800" dirty="0"/>
              <a:t> или </a:t>
            </a:r>
            <a:r>
              <a:rPr lang="ru-RU" sz="4800" dirty="0" err="1"/>
              <a:t>display</a:t>
            </a:r>
            <a:r>
              <a:rPr lang="ru-RU" sz="4800" dirty="0"/>
              <a:t>: </a:t>
            </a:r>
            <a:r>
              <a:rPr lang="ru-RU" sz="4800" dirty="0" err="1"/>
              <a:t>inline-grid</a:t>
            </a:r>
            <a:endParaRPr lang="ru-RU" sz="4800" dirty="0"/>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155224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pic>
        <p:nvPicPr>
          <p:cNvPr id="6" name="Picture 2" descr="Getting started: CSS Grid vs Flexbox | by Dania Herrera | Medium">
            <a:extLst>
              <a:ext uri="{FF2B5EF4-FFF2-40B4-BE49-F238E27FC236}">
                <a16:creationId xmlns:a16="http://schemas.microsoft.com/office/drawing/2014/main" id="{EE7D2770-120D-4223-BFB0-182D7091B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696" y="1992318"/>
            <a:ext cx="15702608" cy="1004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9967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grid tracks</a:t>
            </a:r>
          </a:p>
        </p:txBody>
      </p:sp>
      <p:sp>
        <p:nvSpPr>
          <p:cNvPr id="14" name="Google Shape;89;p18"/>
          <p:cNvSpPr txBox="1">
            <a:spLocks/>
          </p:cNvSpPr>
          <p:nvPr/>
        </p:nvSpPr>
        <p:spPr>
          <a:xfrm>
            <a:off x="2637098" y="3873074"/>
            <a:ext cx="18425633"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4800" dirty="0"/>
              <a:t>Для задания столбцов и строк сетки нужно использовать свойства </a:t>
            </a:r>
            <a:r>
              <a:rPr lang="ru-RU" sz="4800" dirty="0" err="1"/>
              <a:t>grid-template-columns</a:t>
            </a:r>
            <a:r>
              <a:rPr lang="ru-RU" sz="4800" dirty="0"/>
              <a:t> и </a:t>
            </a:r>
            <a:r>
              <a:rPr lang="ru-RU" sz="4800" dirty="0" err="1"/>
              <a:t>grid-template-rows</a:t>
            </a:r>
            <a:r>
              <a:rPr lang="ru-RU" sz="4800" dirty="0"/>
              <a:t>. Эти свойства задаются для контейнера и задают ширину столбцов и высоту строк (в %, </a:t>
            </a:r>
            <a:r>
              <a:rPr lang="ru-RU" sz="4800" dirty="0" err="1"/>
              <a:t>px</a:t>
            </a:r>
            <a:r>
              <a:rPr lang="ru-RU" sz="4800" dirty="0"/>
              <a:t> или </a:t>
            </a:r>
            <a:r>
              <a:rPr lang="ru-RU" sz="4800" dirty="0" err="1"/>
              <a:t>auto</a:t>
            </a:r>
            <a:r>
              <a:rPr lang="ru-RU" sz="4800" dirty="0"/>
              <a:t>).</a:t>
            </a:r>
          </a:p>
          <a:p>
            <a:pPr marL="0" lvl="0" indent="0" algn="l" rtl="0">
              <a:spcBef>
                <a:spcPts val="1600"/>
              </a:spcBef>
              <a:spcAft>
                <a:spcPts val="0"/>
              </a:spcAft>
              <a:buNone/>
            </a:pPr>
            <a:r>
              <a:rPr lang="ru-RU" sz="4800" dirty="0" err="1"/>
              <a:t>grid-template-columns</a:t>
            </a:r>
            <a:r>
              <a:rPr lang="ru-RU" sz="4800" dirty="0"/>
              <a:t>: 300px 400px 300px; //Сделает 3 столбца с заданными размерами.</a:t>
            </a:r>
          </a:p>
          <a:p>
            <a:pPr marL="0" lvl="0" indent="0" algn="l" rtl="0">
              <a:spcBef>
                <a:spcPts val="1600"/>
              </a:spcBef>
              <a:spcAft>
                <a:spcPts val="0"/>
              </a:spcAft>
              <a:buNone/>
            </a:pPr>
            <a:r>
              <a:rPr lang="ru-RU" sz="4800" dirty="0" err="1"/>
              <a:t>grid-template-rows</a:t>
            </a:r>
            <a:r>
              <a:rPr lang="ru-RU" sz="4800" dirty="0"/>
              <a:t>: 400px </a:t>
            </a:r>
            <a:r>
              <a:rPr lang="ru-RU" sz="4800" dirty="0" err="1"/>
              <a:t>auto</a:t>
            </a:r>
            <a:r>
              <a:rPr lang="ru-RU" sz="4800" dirty="0"/>
              <a:t>; //Сделает 2 строки, на первую выдадут 400 пикселей, на вторую - оставшееся место в контейнере.</a:t>
            </a:r>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35392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grid-template</a:t>
            </a:r>
          </a:p>
        </p:txBody>
      </p:sp>
      <p:sp>
        <p:nvSpPr>
          <p:cNvPr id="14" name="Google Shape;89;p18"/>
          <p:cNvSpPr txBox="1">
            <a:spLocks/>
          </p:cNvSpPr>
          <p:nvPr/>
        </p:nvSpPr>
        <p:spPr>
          <a:xfrm>
            <a:off x="2637098" y="3873074"/>
            <a:ext cx="18425633"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r>
              <a:rPr lang="ru-RU" sz="4800" dirty="0">
                <a:solidFill>
                  <a:schemeClr val="bg2"/>
                </a:solidFill>
              </a:rPr>
              <a:t>Свойство для сокращенной записи </a:t>
            </a:r>
            <a:r>
              <a:rPr lang="en-US" sz="4800" dirty="0">
                <a:solidFill>
                  <a:schemeClr val="bg2"/>
                </a:solidFill>
              </a:rPr>
              <a:t>grid-template-rows </a:t>
            </a:r>
            <a:r>
              <a:rPr lang="ru-RU" sz="4800" dirty="0">
                <a:solidFill>
                  <a:schemeClr val="bg2"/>
                </a:solidFill>
              </a:rPr>
              <a:t>и </a:t>
            </a:r>
            <a:r>
              <a:rPr lang="en-US" sz="4800" dirty="0">
                <a:solidFill>
                  <a:schemeClr val="bg2"/>
                </a:solidFill>
              </a:rPr>
              <a:t>grid-template-columns</a:t>
            </a:r>
          </a:p>
          <a:p>
            <a:endParaRPr lang="en-US" sz="4800" dirty="0">
              <a:solidFill>
                <a:schemeClr val="bg2"/>
              </a:solidFill>
            </a:endParaRPr>
          </a:p>
          <a:p>
            <a:pPr marL="114300" indent="0">
              <a:buNone/>
            </a:pPr>
            <a:r>
              <a:rPr lang="en-US" sz="4800" dirty="0">
                <a:solidFill>
                  <a:schemeClr val="bg2"/>
                </a:solidFill>
              </a:rPr>
              <a:t>grid-template: grid-template-rows / grid-template-columns</a:t>
            </a:r>
            <a:endParaRPr lang="ru-RU" sz="48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680392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err="1">
                <a:ln>
                  <a:noFill/>
                </a:ln>
                <a:solidFill>
                  <a:srgbClr val="7318F9"/>
                </a:solidFill>
                <a:effectLst/>
                <a:uLnTx/>
                <a:uFillTx/>
                <a:latin typeface="Raleway"/>
                <a:sym typeface="Raleway"/>
              </a:rPr>
              <a:t>fr</a:t>
            </a:r>
            <a:r>
              <a:rPr kumimoji="0" lang="en-US" sz="7200" b="1" i="0" u="none" strike="noStrike" kern="0" cap="none" spc="0" normalizeH="0" baseline="0" noProof="0" dirty="0">
                <a:ln>
                  <a:noFill/>
                </a:ln>
                <a:solidFill>
                  <a:srgbClr val="7318F9"/>
                </a:solidFill>
                <a:effectLst/>
                <a:uLnTx/>
                <a:uFillTx/>
                <a:latin typeface="Raleway"/>
                <a:sym typeface="Raleway"/>
              </a:rPr>
              <a:t> </a:t>
            </a:r>
            <a:r>
              <a:rPr kumimoji="0" lang="ru-RU" sz="7200" b="1" i="0" u="none" strike="noStrike" kern="0" cap="none" spc="0" normalizeH="0" baseline="0" noProof="0" dirty="0">
                <a:ln>
                  <a:noFill/>
                </a:ln>
                <a:solidFill>
                  <a:srgbClr val="7318F9"/>
                </a:solidFill>
                <a:effectLst/>
                <a:uLnTx/>
                <a:uFillTx/>
                <a:latin typeface="Raleway"/>
                <a:sym typeface="Raleway"/>
              </a:rPr>
              <a:t>и </a:t>
            </a:r>
            <a:r>
              <a:rPr kumimoji="0" lang="en-US" sz="7200" b="1" i="0" u="none" strike="noStrike" kern="0" cap="none" spc="0" normalizeH="0" baseline="0" noProof="0" dirty="0">
                <a:ln>
                  <a:noFill/>
                </a:ln>
                <a:solidFill>
                  <a:srgbClr val="7318F9"/>
                </a:solidFill>
                <a:effectLst/>
                <a:uLnTx/>
                <a:uFillTx/>
                <a:latin typeface="Raleway"/>
                <a:sym typeface="Raleway"/>
              </a:rPr>
              <a:t>repeat</a:t>
            </a:r>
          </a:p>
        </p:txBody>
      </p:sp>
      <p:sp>
        <p:nvSpPr>
          <p:cNvPr id="14" name="Google Shape;89;p18"/>
          <p:cNvSpPr txBox="1">
            <a:spLocks/>
          </p:cNvSpPr>
          <p:nvPr/>
        </p:nvSpPr>
        <p:spPr>
          <a:xfrm>
            <a:off x="2637098" y="3873074"/>
            <a:ext cx="18777560"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4800" dirty="0" err="1"/>
              <a:t>fr</a:t>
            </a:r>
            <a:r>
              <a:rPr lang="ru-RU" sz="4800" dirty="0"/>
              <a:t> (</a:t>
            </a:r>
            <a:r>
              <a:rPr lang="ru-RU" sz="4800" dirty="0" err="1"/>
              <a:t>fraction</a:t>
            </a:r>
            <a:r>
              <a:rPr lang="ru-RU" sz="4800" dirty="0"/>
              <a:t>) - единица измерения для Grid треков, доля. Если для треков задать размеры в 1fr 2fr - то всё доступное пространство будет разделено на 2 части, причем второй трек будет в 2 раза больше чем первый.</a:t>
            </a:r>
          </a:p>
          <a:p>
            <a:pPr marL="0" lvl="0" indent="0" algn="l" rtl="0">
              <a:spcBef>
                <a:spcPts val="1600"/>
              </a:spcBef>
              <a:spcAft>
                <a:spcPts val="0"/>
              </a:spcAft>
              <a:buNone/>
            </a:pPr>
            <a:endParaRPr lang="ru-RU" sz="4800" dirty="0"/>
          </a:p>
          <a:p>
            <a:pPr marL="0" lvl="0" indent="0" algn="l" rtl="0">
              <a:spcBef>
                <a:spcPts val="1600"/>
              </a:spcBef>
              <a:spcAft>
                <a:spcPts val="0"/>
              </a:spcAft>
              <a:buNone/>
            </a:pPr>
            <a:r>
              <a:rPr lang="ru-RU" sz="4800" dirty="0" err="1"/>
              <a:t>repeat</a:t>
            </a:r>
            <a:r>
              <a:rPr lang="ru-RU" sz="4800" dirty="0"/>
              <a:t> - специальная запись для повторяющихся значений в треках.</a:t>
            </a:r>
          </a:p>
          <a:p>
            <a:pPr marL="0" lvl="0" indent="0" algn="l" rtl="0">
              <a:spcBef>
                <a:spcPts val="1600"/>
              </a:spcBef>
              <a:spcAft>
                <a:spcPts val="0"/>
              </a:spcAft>
              <a:buNone/>
            </a:pPr>
            <a:r>
              <a:rPr lang="ru-RU" sz="4800" dirty="0" err="1"/>
              <a:t>repeat</a:t>
            </a:r>
            <a:r>
              <a:rPr lang="ru-RU" sz="4800" dirty="0"/>
              <a:t>(3, 300px);</a:t>
            </a:r>
          </a:p>
          <a:p>
            <a:pPr marL="0" lvl="0" indent="0" algn="l" rtl="0">
              <a:spcBef>
                <a:spcPts val="1600"/>
              </a:spcBef>
              <a:spcAft>
                <a:spcPts val="1600"/>
              </a:spcAft>
              <a:buNone/>
            </a:pPr>
            <a:r>
              <a:rPr lang="ru-RU" sz="4800" dirty="0"/>
              <a:t>Аналогично с 300px </a:t>
            </a:r>
            <a:r>
              <a:rPr lang="ru-RU" sz="4800" dirty="0" err="1"/>
              <a:t>300px</a:t>
            </a:r>
            <a:r>
              <a:rPr lang="ru-RU" sz="4800" dirty="0"/>
              <a:t> </a:t>
            </a:r>
            <a:r>
              <a:rPr lang="ru-RU" sz="4800" dirty="0" err="1"/>
              <a:t>300px</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9364539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Grid-</a:t>
            </a:r>
            <a:r>
              <a:rPr kumimoji="0" lang="ru-RU" sz="7200" b="1" i="0" u="none" strike="noStrike" kern="0" cap="none" spc="0" normalizeH="0" baseline="0" noProof="0" dirty="0">
                <a:ln>
                  <a:noFill/>
                </a:ln>
                <a:solidFill>
                  <a:srgbClr val="7318F9"/>
                </a:solidFill>
                <a:effectLst/>
                <a:uLnTx/>
                <a:uFillTx/>
                <a:latin typeface="Raleway"/>
                <a:sym typeface="Raleway"/>
              </a:rPr>
              <a:t>линии</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89;p18"/>
          <p:cNvSpPr txBox="1">
            <a:spLocks/>
          </p:cNvSpPr>
          <p:nvPr/>
        </p:nvSpPr>
        <p:spPr>
          <a:xfrm>
            <a:off x="2637098" y="3873074"/>
            <a:ext cx="20370386"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4800" dirty="0"/>
              <a:t>При задании строк и столбцов создаются Grid-линии (линии нумерации).</a:t>
            </a:r>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pic>
        <p:nvPicPr>
          <p:cNvPr id="6" name="Google Shape;84;p17">
            <a:extLst>
              <a:ext uri="{FF2B5EF4-FFF2-40B4-BE49-F238E27FC236}">
                <a16:creationId xmlns:a16="http://schemas.microsoft.com/office/drawing/2014/main" id="{111B6B38-DB8D-4263-B945-ED4893D373A5}"/>
              </a:ext>
            </a:extLst>
          </p:cNvPr>
          <p:cNvPicPr preferRelativeResize="0"/>
          <p:nvPr/>
        </p:nvPicPr>
        <p:blipFill>
          <a:blip r:embed="rId3">
            <a:alphaModFix/>
          </a:blip>
          <a:stretch>
            <a:fillRect/>
          </a:stretch>
        </p:blipFill>
        <p:spPr>
          <a:xfrm>
            <a:off x="5356909" y="4838075"/>
            <a:ext cx="12842601" cy="7971647"/>
          </a:xfrm>
          <a:prstGeom prst="rect">
            <a:avLst/>
          </a:prstGeom>
          <a:noFill/>
          <a:ln>
            <a:noFill/>
          </a:ln>
        </p:spPr>
      </p:pic>
    </p:spTree>
    <p:extLst>
      <p:ext uri="{BB962C8B-B14F-4D97-AF65-F5344CB8AC3E}">
        <p14:creationId xmlns:p14="http://schemas.microsoft.com/office/powerpoint/2010/main" val="11461155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Промежутки между треками</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89;p18"/>
          <p:cNvSpPr txBox="1">
            <a:spLocks/>
          </p:cNvSpPr>
          <p:nvPr/>
        </p:nvSpPr>
        <p:spPr>
          <a:xfrm>
            <a:off x="2637098" y="3873074"/>
            <a:ext cx="18425633"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4800" dirty="0" err="1"/>
              <a:t>row-gap</a:t>
            </a:r>
            <a:r>
              <a:rPr lang="ru-RU" sz="4800" dirty="0"/>
              <a:t>: расстояние между строками</a:t>
            </a:r>
          </a:p>
          <a:p>
            <a:pPr marL="0" lvl="0" indent="0" algn="l" rtl="0">
              <a:spcBef>
                <a:spcPts val="1600"/>
              </a:spcBef>
              <a:spcAft>
                <a:spcPts val="0"/>
              </a:spcAft>
              <a:buNone/>
            </a:pPr>
            <a:r>
              <a:rPr lang="ru-RU" sz="4800" dirty="0" err="1"/>
              <a:t>column-gap</a:t>
            </a:r>
            <a:r>
              <a:rPr lang="ru-RU" sz="4800" dirty="0"/>
              <a:t>: расстояние между столбцами</a:t>
            </a:r>
          </a:p>
          <a:p>
            <a:pPr marL="0" lvl="0" indent="0" algn="l" rtl="0">
              <a:spcBef>
                <a:spcPts val="1600"/>
              </a:spcBef>
              <a:spcAft>
                <a:spcPts val="1600"/>
              </a:spcAft>
              <a:buNone/>
            </a:pPr>
            <a:r>
              <a:rPr lang="ru-RU" sz="4800" dirty="0" err="1"/>
              <a:t>gap</a:t>
            </a:r>
            <a:r>
              <a:rPr lang="ru-RU" sz="4800" dirty="0"/>
              <a:t>: </a:t>
            </a:r>
            <a:r>
              <a:rPr lang="ru-RU" sz="4800" dirty="0" err="1"/>
              <a:t>row-gap</a:t>
            </a:r>
            <a:r>
              <a:rPr lang="ru-RU" sz="4800" dirty="0"/>
              <a:t> </a:t>
            </a:r>
            <a:r>
              <a:rPr lang="ru-RU" sz="4800" dirty="0" err="1"/>
              <a:t>column-gap</a:t>
            </a:r>
            <a:r>
              <a:rPr lang="ru-RU" sz="4800" dirty="0"/>
              <a:t> - два свойства сразу</a:t>
            </a:r>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7153697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Расположение элементов</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89;p18"/>
          <p:cNvSpPr txBox="1">
            <a:spLocks/>
          </p:cNvSpPr>
          <p:nvPr/>
        </p:nvSpPr>
        <p:spPr>
          <a:xfrm>
            <a:off x="2637098" y="3873074"/>
            <a:ext cx="19426489"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4800" dirty="0"/>
              <a:t>Свойства </a:t>
            </a:r>
            <a:r>
              <a:rPr lang="en-US" sz="4800" dirty="0"/>
              <a:t>grid-column-start, grid-column-end, grid-row-start </a:t>
            </a:r>
            <a:r>
              <a:rPr lang="ru-RU" sz="4800" dirty="0"/>
              <a:t>и </a:t>
            </a:r>
            <a:r>
              <a:rPr lang="en-US" sz="4800" dirty="0"/>
              <a:t>grid-row-end </a:t>
            </a:r>
            <a:r>
              <a:rPr lang="ru-RU" sz="4800" dirty="0"/>
              <a:t>задаются для дочерних элементов сетки и указывают расположение этих элементов.</a:t>
            </a:r>
          </a:p>
          <a:p>
            <a:pPr marL="0" lvl="0" indent="0" algn="l" rtl="0">
              <a:spcBef>
                <a:spcPts val="1600"/>
              </a:spcBef>
              <a:spcAft>
                <a:spcPts val="0"/>
              </a:spcAft>
              <a:buNone/>
            </a:pPr>
            <a:r>
              <a:rPr lang="ru-RU" sz="4800" dirty="0"/>
              <a:t>Для </a:t>
            </a:r>
            <a:r>
              <a:rPr lang="en-US" sz="4800" dirty="0"/>
              <a:t>grid-column-start </a:t>
            </a:r>
            <a:r>
              <a:rPr lang="ru-RU" sz="4800" dirty="0"/>
              <a:t>и </a:t>
            </a:r>
            <a:r>
              <a:rPr lang="en-US" sz="4800" dirty="0"/>
              <a:t>grid-row-start </a:t>
            </a:r>
            <a:r>
              <a:rPr lang="ru-RU" sz="4800" dirty="0"/>
              <a:t>указывается номер линии начала, для …-</a:t>
            </a:r>
            <a:r>
              <a:rPr lang="en-US" sz="4800" dirty="0"/>
              <a:t>end - </a:t>
            </a:r>
            <a:r>
              <a:rPr lang="ru-RU" sz="4800" dirty="0"/>
              <a:t>номер линии конца</a:t>
            </a:r>
          </a:p>
          <a:p>
            <a:pPr marL="0" lvl="0" indent="0" algn="l" rtl="0">
              <a:spcBef>
                <a:spcPts val="1600"/>
              </a:spcBef>
              <a:spcAft>
                <a:spcPts val="0"/>
              </a:spcAft>
              <a:buClr>
                <a:schemeClr val="dk2"/>
              </a:buClr>
              <a:buSzPts val="1100"/>
              <a:buFont typeface="Arial"/>
              <a:buNone/>
            </a:pPr>
            <a:r>
              <a:rPr lang="en-US" sz="4800" dirty="0"/>
              <a:t>grid-column-start: 2;</a:t>
            </a:r>
          </a:p>
          <a:p>
            <a:pPr marL="0" lvl="0" indent="0" algn="l" rtl="0">
              <a:spcBef>
                <a:spcPts val="1600"/>
              </a:spcBef>
              <a:spcAft>
                <a:spcPts val="0"/>
              </a:spcAft>
              <a:buNone/>
            </a:pPr>
            <a:r>
              <a:rPr lang="en-US" sz="4800" dirty="0"/>
              <a:t>grid-column-end: 3;</a:t>
            </a:r>
          </a:p>
          <a:p>
            <a:pPr marL="0" lvl="0" indent="0" algn="l" rtl="0">
              <a:spcBef>
                <a:spcPts val="1600"/>
              </a:spcBef>
              <a:spcAft>
                <a:spcPts val="0"/>
              </a:spcAft>
              <a:buClr>
                <a:schemeClr val="dk2"/>
              </a:buClr>
              <a:buSzPts val="1100"/>
              <a:buFont typeface="Arial"/>
              <a:buNone/>
            </a:pPr>
            <a:r>
              <a:rPr lang="ru-RU" sz="4800" dirty="0"/>
              <a:t>Элемент начнется со второй линии по вертикали и закончится на третьей (будет занимать один столбец).</a:t>
            </a:r>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4333125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Сокращенная запись и </a:t>
            </a:r>
            <a:r>
              <a:rPr kumimoji="0" lang="en-US" sz="7200" b="1" i="0" u="none" strike="noStrike" kern="0" cap="none" spc="0" normalizeH="0" baseline="0" noProof="0" dirty="0">
                <a:ln>
                  <a:noFill/>
                </a:ln>
                <a:solidFill>
                  <a:srgbClr val="7318F9"/>
                </a:solidFill>
                <a:effectLst/>
                <a:uLnTx/>
                <a:uFillTx/>
                <a:latin typeface="Raleway"/>
                <a:sym typeface="Raleway"/>
              </a:rPr>
              <a:t>span</a:t>
            </a:r>
          </a:p>
        </p:txBody>
      </p:sp>
      <p:sp>
        <p:nvSpPr>
          <p:cNvPr id="14" name="Google Shape;89;p18"/>
          <p:cNvSpPr txBox="1">
            <a:spLocks/>
          </p:cNvSpPr>
          <p:nvPr/>
        </p:nvSpPr>
        <p:spPr>
          <a:xfrm>
            <a:off x="2637098" y="3873074"/>
            <a:ext cx="18425633"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ru-RU" sz="4800" dirty="0"/>
              <a:t>Для сокращения используются </a:t>
            </a:r>
            <a:r>
              <a:rPr lang="ru-RU" sz="4800" dirty="0" err="1"/>
              <a:t>grid-column</a:t>
            </a:r>
            <a:r>
              <a:rPr lang="ru-RU" sz="4800" dirty="0"/>
              <a:t> и </a:t>
            </a:r>
            <a:r>
              <a:rPr lang="ru-RU" sz="4800" dirty="0" err="1"/>
              <a:t>grid-row</a:t>
            </a:r>
            <a:r>
              <a:rPr lang="ru-RU" sz="4800" dirty="0"/>
              <a:t>, где начало и конец записываются через / (начало/конец, или 1/3)</a:t>
            </a:r>
          </a:p>
          <a:p>
            <a:pPr marL="0" lvl="0" indent="0" algn="l" rtl="0">
              <a:spcBef>
                <a:spcPts val="1600"/>
              </a:spcBef>
              <a:spcAft>
                <a:spcPts val="0"/>
              </a:spcAft>
              <a:buNone/>
            </a:pPr>
            <a:r>
              <a:rPr lang="ru-RU" sz="4800" dirty="0" err="1"/>
              <a:t>span</a:t>
            </a:r>
            <a:r>
              <a:rPr lang="ru-RU" sz="4800" dirty="0"/>
              <a:t> можно использовать, если нужно указать размеры в треках.</a:t>
            </a:r>
          </a:p>
          <a:p>
            <a:pPr marL="0" lvl="0" indent="0" algn="l" rtl="0">
              <a:spcBef>
                <a:spcPts val="1600"/>
              </a:spcBef>
              <a:spcAft>
                <a:spcPts val="0"/>
              </a:spcAft>
              <a:buNone/>
            </a:pPr>
            <a:r>
              <a:rPr lang="ru-RU" sz="4800" dirty="0"/>
              <a:t>Например, такая запись:</a:t>
            </a:r>
          </a:p>
          <a:p>
            <a:pPr marL="0" lvl="0" indent="0" algn="l" rtl="0">
              <a:spcBef>
                <a:spcPts val="1600"/>
              </a:spcBef>
              <a:spcAft>
                <a:spcPts val="0"/>
              </a:spcAft>
              <a:buNone/>
            </a:pPr>
            <a:r>
              <a:rPr lang="ru-RU" sz="4800" dirty="0" err="1"/>
              <a:t>grid-row</a:t>
            </a:r>
            <a:r>
              <a:rPr lang="ru-RU" sz="4800" dirty="0"/>
              <a:t>: 1 / </a:t>
            </a:r>
            <a:r>
              <a:rPr lang="ru-RU" sz="4800" dirty="0" err="1"/>
              <a:t>span</a:t>
            </a:r>
            <a:r>
              <a:rPr lang="ru-RU" sz="4800" dirty="0"/>
              <a:t> 2;</a:t>
            </a:r>
          </a:p>
          <a:p>
            <a:pPr marL="0" lvl="0" indent="0" algn="l" rtl="0">
              <a:spcBef>
                <a:spcPts val="1600"/>
              </a:spcBef>
              <a:spcAft>
                <a:spcPts val="0"/>
              </a:spcAft>
              <a:buNone/>
            </a:pPr>
            <a:r>
              <a:rPr lang="ru-RU" sz="4800" dirty="0"/>
              <a:t>Будет указывать, что элемент начинается на линии 1 и занимает 2 строки.</a:t>
            </a:r>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863444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64;p14"/>
          <p:cNvSpPr txBox="1">
            <a:spLocks/>
          </p:cNvSpPr>
          <p:nvPr/>
        </p:nvSpPr>
        <p:spPr>
          <a:xfrm>
            <a:off x="2637098" y="1869683"/>
            <a:ext cx="14040404" cy="1541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Размеры </a:t>
            </a:r>
          </a:p>
        </p:txBody>
      </p:sp>
      <p:sp>
        <p:nvSpPr>
          <p:cNvPr id="11" name="Google Shape;65;p14"/>
          <p:cNvSpPr txBox="1">
            <a:spLocks/>
          </p:cNvSpPr>
          <p:nvPr/>
        </p:nvSpPr>
        <p:spPr>
          <a:xfrm>
            <a:off x="2637098" y="4260541"/>
            <a:ext cx="18993192" cy="4057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minmax</a:t>
            </a:r>
            <a:r>
              <a:rPr kumimoji="0" lang="ru-RU" sz="4800" b="0" i="0" u="none" strike="noStrike" kern="0" cap="none" spc="0" normalizeH="0" baseline="0" noProof="0" dirty="0">
                <a:ln>
                  <a:noFill/>
                </a:ln>
                <a:solidFill>
                  <a:schemeClr val="bg2"/>
                </a:solidFill>
                <a:effectLst/>
                <a:uLnTx/>
                <a:uFillTx/>
                <a:latin typeface="Source Sans Pro"/>
                <a:sym typeface="Source Sans Pro"/>
              </a:rPr>
              <a:t>() - минимальный и максимальный размер трека</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minmax</a:t>
            </a:r>
            <a:r>
              <a:rPr kumimoji="0" lang="ru-RU" sz="4800" b="0" i="0" u="none" strike="noStrike" kern="0" cap="none" spc="0" normalizeH="0" baseline="0" noProof="0" dirty="0">
                <a:ln>
                  <a:noFill/>
                </a:ln>
                <a:solidFill>
                  <a:schemeClr val="bg2"/>
                </a:solidFill>
                <a:effectLst/>
                <a:uLnTx/>
                <a:uFillTx/>
                <a:latin typeface="Source Sans Pro"/>
                <a:sym typeface="Source Sans Pro"/>
              </a:rPr>
              <a:t>(1fr, 200px)</a:t>
            </a:r>
          </a:p>
        </p:txBody>
      </p:sp>
      <p:cxnSp>
        <p:nvCxnSpPr>
          <p:cNvPr id="7" name="Прямая соединительная линия 6">
            <a:extLst>
              <a:ext uri="{FF2B5EF4-FFF2-40B4-BE49-F238E27FC236}">
                <a16:creationId xmlns:a16="http://schemas.microsoft.com/office/drawing/2014/main" id="{F0DB1711-6DAD-4C51-BD45-AE83B4D26B9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874806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Выравнивание элемента по ячейке</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89;p18"/>
          <p:cNvSpPr txBox="1">
            <a:spLocks/>
          </p:cNvSpPr>
          <p:nvPr/>
        </p:nvSpPr>
        <p:spPr>
          <a:xfrm>
            <a:off x="2637098" y="3873074"/>
            <a:ext cx="18425633"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en-US" sz="4800" dirty="0"/>
              <a:t>justify-self: </a:t>
            </a:r>
            <a:r>
              <a:rPr lang="ru-RU" sz="4800" dirty="0"/>
              <a:t>выравнивание вдоль строки. Значения </a:t>
            </a:r>
            <a:r>
              <a:rPr lang="en-US" sz="4800" dirty="0"/>
              <a:t>start, end, center, stretch</a:t>
            </a:r>
          </a:p>
          <a:p>
            <a:pPr marL="0" lvl="0" indent="0" algn="l" rtl="0">
              <a:spcBef>
                <a:spcPts val="1600"/>
              </a:spcBef>
              <a:spcAft>
                <a:spcPts val="0"/>
              </a:spcAft>
              <a:buNone/>
            </a:pPr>
            <a:r>
              <a:rPr lang="en-US" sz="4800" dirty="0"/>
              <a:t>align-self: </a:t>
            </a:r>
            <a:r>
              <a:rPr lang="ru-RU" sz="4800" dirty="0"/>
              <a:t>выравнивание вдоль столбца (вертикально). Значения </a:t>
            </a:r>
            <a:r>
              <a:rPr lang="en-US" sz="4800" dirty="0"/>
              <a:t>start, end, center, stretch</a:t>
            </a:r>
          </a:p>
          <a:p>
            <a:pPr marL="0" lvl="0" indent="0" algn="l" rtl="0">
              <a:spcBef>
                <a:spcPts val="1600"/>
              </a:spcBef>
              <a:spcAft>
                <a:spcPts val="0"/>
              </a:spcAft>
              <a:buNone/>
            </a:pPr>
            <a:r>
              <a:rPr lang="en-US" sz="4800" dirty="0"/>
              <a:t>place-self: align-self justify-self</a:t>
            </a:r>
          </a:p>
          <a:p>
            <a:pPr marL="0" lvl="0" indent="0" algn="l" rtl="0">
              <a:spcBef>
                <a:spcPts val="1600"/>
              </a:spcBef>
              <a:spcAft>
                <a:spcPts val="1600"/>
              </a:spcAft>
              <a:buNone/>
            </a:pPr>
            <a:r>
              <a:rPr lang="ru-RU" sz="4800" dirty="0"/>
              <a:t>Два свойства вместе.</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8770562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Дополнительные ссылки</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4" name="Google Shape;89;p18"/>
          <p:cNvSpPr txBox="1">
            <a:spLocks/>
          </p:cNvSpPr>
          <p:nvPr/>
        </p:nvSpPr>
        <p:spPr>
          <a:xfrm>
            <a:off x="2637098" y="3873074"/>
            <a:ext cx="18425633"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algn="l" rtl="0">
              <a:spcBef>
                <a:spcPts val="0"/>
              </a:spcBef>
              <a:spcAft>
                <a:spcPts val="0"/>
              </a:spcAft>
              <a:buNone/>
            </a:pPr>
            <a:r>
              <a:rPr lang="en-US" sz="4800" u="sng">
                <a:solidFill>
                  <a:schemeClr val="hlink"/>
                </a:solidFill>
                <a:hlinkClick r:id="rId3"/>
              </a:rPr>
              <a:t>https://cssgridgarden.com/#ru</a:t>
            </a:r>
            <a:endParaRPr lang="en-US" sz="4800"/>
          </a:p>
          <a:p>
            <a:pPr marL="0" lvl="0" indent="0" algn="l" rtl="0">
              <a:spcBef>
                <a:spcPts val="1600"/>
              </a:spcBef>
              <a:spcAft>
                <a:spcPts val="0"/>
              </a:spcAft>
              <a:buNone/>
            </a:pPr>
            <a:r>
              <a:rPr lang="en-US" sz="4800" u="sng" dirty="0">
                <a:solidFill>
                  <a:schemeClr val="hlink"/>
                </a:solidFill>
                <a:hlinkClick r:id="rId4"/>
              </a:rPr>
              <a:t>https://developer.mozilla.org/ru/docs/Web/CSS/CSS_Grid_Layout/Basic_Concepts_of_Grid_Layout</a:t>
            </a:r>
            <a:endParaRPr lang="en-US" sz="4800" dirty="0"/>
          </a:p>
          <a:p>
            <a:pPr marL="0" lvl="0" indent="0" algn="l" rtl="0">
              <a:spcBef>
                <a:spcPts val="1600"/>
              </a:spcBef>
              <a:spcAft>
                <a:spcPts val="0"/>
              </a:spcAft>
              <a:buNone/>
            </a:pPr>
            <a:r>
              <a:rPr lang="en-US" sz="4800" u="sng" dirty="0">
                <a:solidFill>
                  <a:schemeClr val="hlink"/>
                </a:solidFill>
                <a:hlinkClick r:id="rId5"/>
              </a:rPr>
              <a:t>https://fls.guru/grid.html</a:t>
            </a:r>
            <a:endParaRPr lang="en-US" sz="4800" dirty="0"/>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58361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a:t>
            </a:r>
            <a:r>
              <a:rPr lang="ru-RU" sz="4800">
                <a:solidFill>
                  <a:schemeClr val="bg1"/>
                </a:solidFill>
                <a:latin typeface="Montserrat Medium" panose="00000600000000000000" pitchFamily="2" charset="-52"/>
              </a:rPr>
              <a:t>? </a:t>
            </a:r>
          </a:p>
          <a:p>
            <a:pPr defTabSz="457200">
              <a:lnSpc>
                <a:spcPts val="4500"/>
              </a:lnSpc>
              <a:defRPr sz="2200">
                <a:solidFill>
                  <a:srgbClr val="7B7B7C"/>
                </a:solidFill>
                <a:latin typeface="Aller"/>
                <a:ea typeface="Aller"/>
                <a:cs typeface="Aller"/>
                <a:sym typeface="Aller"/>
              </a:defRPr>
            </a:pPr>
            <a:r>
              <a:rPr lang="ru-RU" sz="4800">
                <a:solidFill>
                  <a:schemeClr val="bg1"/>
                </a:solidFill>
                <a:latin typeface="Montserrat Medium" panose="00000600000000000000" pitchFamily="2" charset="-52"/>
              </a:rPr>
              <a:t>К </a:t>
            </a:r>
            <a:r>
              <a:rPr lang="ru-RU" sz="4800" dirty="0">
                <a:solidFill>
                  <a:schemeClr val="bg1"/>
                </a:solidFill>
                <a:latin typeface="Montserrat Medium" panose="00000600000000000000" pitchFamily="2" charset="-52"/>
              </a:rPr>
              <a:t>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2" name="Google Shape;70;p15"/>
          <p:cNvSpPr txBox="1">
            <a:spLocks/>
          </p:cNvSpPr>
          <p:nvPr/>
        </p:nvSpPr>
        <p:spPr>
          <a:xfrm>
            <a:off x="2637098" y="1977213"/>
            <a:ext cx="14378335" cy="121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Имена треков</a:t>
            </a:r>
          </a:p>
        </p:txBody>
      </p:sp>
      <p:sp>
        <p:nvSpPr>
          <p:cNvPr id="13" name="Google Shape;71;p15"/>
          <p:cNvSpPr txBox="1">
            <a:spLocks/>
          </p:cNvSpPr>
          <p:nvPr/>
        </p:nvSpPr>
        <p:spPr>
          <a:xfrm>
            <a:off x="2637098" y="3852286"/>
            <a:ext cx="18362571" cy="66596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sym typeface="Source Sans Pro"/>
              </a:rPr>
              <a:t>При создании строки или столбца сетки вы можете указать имя:</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grid-template-row: [first] 200px [second] 300px</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sym typeface="Source Sans Pro"/>
              </a:rPr>
              <a:t>Сделает две строки с именами </a:t>
            </a:r>
            <a:r>
              <a:rPr kumimoji="0" lang="en-US" sz="4800" b="0" i="0" u="none" strike="noStrike" kern="0" cap="none" spc="0" normalizeH="0" baseline="0" noProof="0" dirty="0">
                <a:ln>
                  <a:noFill/>
                </a:ln>
                <a:solidFill>
                  <a:schemeClr val="bg2"/>
                </a:solidFill>
                <a:effectLst/>
                <a:uLnTx/>
                <a:uFillTx/>
                <a:sym typeface="Source Sans Pro"/>
              </a:rPr>
              <a:t>first </a:t>
            </a:r>
            <a:r>
              <a:rPr kumimoji="0" lang="ru-RU" sz="4800" b="0" i="0" u="none" strike="noStrike" kern="0" cap="none" spc="0" normalizeH="0" baseline="0" noProof="0" dirty="0">
                <a:ln>
                  <a:noFill/>
                </a:ln>
                <a:solidFill>
                  <a:schemeClr val="bg2"/>
                </a:solidFill>
                <a:effectLst/>
                <a:uLnTx/>
                <a:uFillTx/>
                <a:sym typeface="Source Sans Pro"/>
              </a:rPr>
              <a:t>и </a:t>
            </a:r>
            <a:r>
              <a:rPr kumimoji="0" lang="en-US" sz="4800" b="0" i="0" u="none" strike="noStrike" kern="0" cap="none" spc="0" normalizeH="0" baseline="0" noProof="0" dirty="0">
                <a:ln>
                  <a:noFill/>
                </a:ln>
                <a:solidFill>
                  <a:schemeClr val="bg2"/>
                </a:solidFill>
                <a:effectLst/>
                <a:uLnTx/>
                <a:uFillTx/>
                <a:sym typeface="Source Sans Pro"/>
              </a:rPr>
              <a:t>second</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sym typeface="Source Sans Pro"/>
              </a:rPr>
              <a:t>Имя можно будет использовать при указании места начала дочернего элемента</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grid-row-start: first;</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grid-row-end: second;</a:t>
            </a:r>
          </a:p>
        </p:txBody>
      </p:sp>
      <p:cxnSp>
        <p:nvCxnSpPr>
          <p:cNvPr id="8" name="Прямая соединительная линия 7">
            <a:extLst>
              <a:ext uri="{FF2B5EF4-FFF2-40B4-BE49-F238E27FC236}">
                <a16:creationId xmlns:a16="http://schemas.microsoft.com/office/drawing/2014/main" id="{B6F5771A-0D50-483F-84A0-19FA440FA1EE}"/>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76;p16"/>
          <p:cNvSpPr txBox="1">
            <a:spLocks/>
          </p:cNvSpPr>
          <p:nvPr/>
        </p:nvSpPr>
        <p:spPr>
          <a:xfrm>
            <a:off x="2637098" y="1677714"/>
            <a:ext cx="14020526" cy="1556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grid-template-areas</a:t>
            </a:r>
          </a:p>
        </p:txBody>
      </p:sp>
      <p:sp>
        <p:nvSpPr>
          <p:cNvPr id="11" name="Google Shape;77;p16"/>
          <p:cNvSpPr txBox="1">
            <a:spLocks/>
          </p:cNvSpPr>
          <p:nvPr/>
        </p:nvSpPr>
        <p:spPr>
          <a:xfrm>
            <a:off x="2637097" y="3827161"/>
            <a:ext cx="19150847" cy="85282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sym typeface="Source Sans Pro"/>
              </a:rPr>
              <a:t>Для упрощения разметки сетки имена также даются и для областей. Для этого используется свойство </a:t>
            </a:r>
            <a:r>
              <a:rPr kumimoji="0" lang="en-US" sz="4800" b="0" i="0" u="none" strike="noStrike" kern="0" cap="none" spc="0" normalizeH="0" baseline="0" noProof="0" dirty="0">
                <a:ln>
                  <a:noFill/>
                </a:ln>
                <a:solidFill>
                  <a:schemeClr val="bg2"/>
                </a:solidFill>
                <a:effectLst/>
                <a:uLnTx/>
                <a:uFillTx/>
                <a:sym typeface="Source Sans Pro"/>
              </a:rPr>
              <a:t>grid-template-areas.</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sym typeface="Source Sans Pro"/>
              </a:rPr>
              <a:t>Запись представляет собой визуальное представление сетки.</a:t>
            </a:r>
          </a:p>
          <a:p>
            <a:pPr marL="0" marR="0" lvl="0" indent="0" algn="l" defTabSz="914400" rtl="0" eaLnBrk="1" fontAlgn="auto" latinLnBrk="0" hangingPunct="1">
              <a:lnSpc>
                <a:spcPct val="135714"/>
              </a:lnSpc>
              <a:spcBef>
                <a:spcPts val="1600"/>
              </a:spcBef>
              <a:spcAft>
                <a:spcPts val="0"/>
              </a:spcAft>
              <a:buClr>
                <a:srgbClr val="000000"/>
              </a:buClr>
              <a:buSzPts val="1100"/>
              <a:buFont typeface="Arial"/>
              <a:buNone/>
              <a:tabLst/>
              <a:defRPr/>
            </a:pP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grid-template-areas: "header </a:t>
            </a:r>
            <a:r>
              <a:rPr kumimoji="0" lang="en-US"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header</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en-US"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header</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a:t>
            </a:r>
          </a:p>
          <a:p>
            <a:pPr marL="0" marR="0" lvl="0" indent="0" algn="l" defTabSz="914400" rtl="0" eaLnBrk="1" fontAlgn="auto" latinLnBrk="0" hangingPunct="1">
              <a:lnSpc>
                <a:spcPct val="135714"/>
              </a:lnSpc>
              <a:spcBef>
                <a:spcPts val="0"/>
              </a:spcBef>
              <a:spcAft>
                <a:spcPts val="0"/>
              </a:spcAft>
              <a:buClr>
                <a:srgbClr val="000000"/>
              </a:buClr>
              <a:buSzPts val="1100"/>
              <a:buFont typeface="Arial"/>
              <a:buNone/>
              <a:tabLst/>
              <a:defRPr/>
            </a:pP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"body </a:t>
            </a:r>
            <a:r>
              <a:rPr kumimoji="0" lang="en-US"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body</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en-US"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body</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a:t>
            </a:r>
          </a:p>
          <a:p>
            <a:pPr marL="0" marR="0" lvl="0" indent="0" algn="l" defTabSz="914400" rtl="0" eaLnBrk="1" fontAlgn="auto" latinLnBrk="0" hangingPunct="1">
              <a:lnSpc>
                <a:spcPct val="135714"/>
              </a:lnSpc>
              <a:spcBef>
                <a:spcPts val="0"/>
              </a:spcBef>
              <a:spcAft>
                <a:spcPts val="0"/>
              </a:spcAft>
              <a:buClr>
                <a:srgbClr val="000000"/>
              </a:buClr>
              <a:buSzPts val="1100"/>
              <a:buFont typeface="Arial"/>
              <a:buNone/>
              <a:tabLst/>
              <a:defRPr/>
            </a:pP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"body </a:t>
            </a:r>
            <a:r>
              <a:rPr kumimoji="0" lang="en-US"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body</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en-US"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body</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a:t>
            </a:r>
          </a:p>
          <a:p>
            <a:pPr marL="0" marR="0" lvl="0" indent="0" algn="l" defTabSz="914400" rtl="0" eaLnBrk="1" fontAlgn="auto" latinLnBrk="0" hangingPunct="1">
              <a:lnSpc>
                <a:spcPct val="135714"/>
              </a:lnSpc>
              <a:spcBef>
                <a:spcPts val="0"/>
              </a:spcBef>
              <a:spcAft>
                <a:spcPts val="0"/>
              </a:spcAft>
              <a:buClr>
                <a:srgbClr val="7F7F7F"/>
              </a:buClr>
              <a:buSzPts val="1800"/>
              <a:buFont typeface="Source Sans Pro"/>
              <a:buNone/>
              <a:tabLst/>
              <a:defRPr/>
            </a:pP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 footer ad";</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endParaRPr kumimoji="0" lang="en-US" sz="4800" b="0" i="0" u="none" strike="noStrike" kern="0" cap="none" spc="0" normalizeH="0" baseline="0" noProof="0" dirty="0">
              <a:ln>
                <a:noFill/>
              </a:ln>
              <a:solidFill>
                <a:schemeClr val="bg2"/>
              </a:solidFill>
              <a:effectLst/>
              <a:uLnTx/>
              <a:uFillTx/>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en-US" sz="4800" b="0" i="0" u="none" strike="noStrike" kern="0" cap="none" spc="0" normalizeH="0" baseline="0" noProof="0" dirty="0">
              <a:ln>
                <a:noFill/>
              </a:ln>
              <a:solidFill>
                <a:schemeClr val="bg2"/>
              </a:solidFill>
              <a:effectLst/>
              <a:uLnTx/>
              <a:uFillTx/>
              <a:sym typeface="Source Sans Pro"/>
            </a:endParaRPr>
          </a:p>
        </p:txBody>
      </p:sp>
      <p:cxnSp>
        <p:nvCxnSpPr>
          <p:cNvPr id="8" name="Прямая соединительная линия 7">
            <a:extLst>
              <a:ext uri="{FF2B5EF4-FFF2-40B4-BE49-F238E27FC236}">
                <a16:creationId xmlns:a16="http://schemas.microsoft.com/office/drawing/2014/main" id="{5029CA61-D12B-41ED-A62D-DB1F0D71FE01}"/>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82;p17"/>
          <p:cNvSpPr txBox="1">
            <a:spLocks/>
          </p:cNvSpPr>
          <p:nvPr/>
        </p:nvSpPr>
        <p:spPr>
          <a:xfrm>
            <a:off x="2637098" y="1819913"/>
            <a:ext cx="16246891" cy="1703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grid-template-areas</a:t>
            </a:r>
          </a:p>
        </p:txBody>
      </p:sp>
      <p:sp>
        <p:nvSpPr>
          <p:cNvPr id="11" name="Google Shape;83;p17"/>
          <p:cNvSpPr txBox="1">
            <a:spLocks/>
          </p:cNvSpPr>
          <p:nvPr/>
        </p:nvSpPr>
        <p:spPr>
          <a:xfrm>
            <a:off x="2637098" y="4161690"/>
            <a:ext cx="19466157" cy="7734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В кавычках записывается строка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Grid</a:t>
            </a:r>
            <a:r>
              <a:rPr kumimoji="0" lang="ru-RU" sz="4800" b="0" i="0" u="none" strike="noStrike" kern="0" cap="none" spc="0" normalizeH="0" baseline="0" noProof="0" dirty="0">
                <a:ln>
                  <a:noFill/>
                </a:ln>
                <a:solidFill>
                  <a:schemeClr val="bg2"/>
                </a:solidFill>
                <a:effectLst/>
                <a:uLnTx/>
                <a:uFillTx/>
                <a:latin typeface="Source Sans Pro"/>
                <a:sym typeface="Source Sans Pro"/>
              </a:rPr>
              <a:t>, внутри которых через пробел записываются имена областей. Повторяющиеся имена станут областью.</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ВАЖНО! Область обязательно должна быть прямоугольной.</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Для указания ячейки без области можно поставить точку (.)</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Если не указывать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grid-template-rows</a:t>
            </a:r>
            <a:r>
              <a:rPr kumimoji="0" lang="ru-RU" sz="4800" b="0" i="0" u="none" strike="noStrike" kern="0" cap="none" spc="0" normalizeH="0" baseline="0" noProof="0" dirty="0">
                <a:ln>
                  <a:noFill/>
                </a:ln>
                <a:solidFill>
                  <a:schemeClr val="bg2"/>
                </a:solidFill>
                <a:effectLst/>
                <a:uLnTx/>
                <a:uFillTx/>
                <a:latin typeface="Source Sans Pro"/>
                <a:sym typeface="Source Sans Pro"/>
              </a:rPr>
              <a:t> и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grid-template-columns</a:t>
            </a:r>
            <a:r>
              <a:rPr kumimoji="0" lang="ru-RU" sz="4800" b="0" i="0" u="none" strike="noStrike" kern="0" cap="none" spc="0" normalizeH="0" baseline="0" noProof="0" dirty="0">
                <a:ln>
                  <a:noFill/>
                </a:ln>
                <a:solidFill>
                  <a:schemeClr val="bg2"/>
                </a:solidFill>
                <a:effectLst/>
                <a:uLnTx/>
                <a:uFillTx/>
                <a:latin typeface="Source Sans Pro"/>
                <a:sym typeface="Source Sans Pro"/>
              </a:rPr>
              <a:t>, то сетка генерируется на основе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grid-template-area</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8" name="Прямая соединительная линия 7">
            <a:extLst>
              <a:ext uri="{FF2B5EF4-FFF2-40B4-BE49-F238E27FC236}">
                <a16:creationId xmlns:a16="http://schemas.microsoft.com/office/drawing/2014/main" id="{0ED7E347-8D82-4B5D-8755-4F430BFE918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956583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88;p18"/>
          <p:cNvSpPr txBox="1">
            <a:spLocks/>
          </p:cNvSpPr>
          <p:nvPr/>
        </p:nvSpPr>
        <p:spPr>
          <a:xfrm>
            <a:off x="2637098" y="1871279"/>
            <a:ext cx="14398213" cy="1454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grid-area</a:t>
            </a:r>
          </a:p>
        </p:txBody>
      </p:sp>
      <p:sp>
        <p:nvSpPr>
          <p:cNvPr id="14" name="Google Shape;89;p18"/>
          <p:cNvSpPr txBox="1">
            <a:spLocks/>
          </p:cNvSpPr>
          <p:nvPr/>
        </p:nvSpPr>
        <p:spPr>
          <a:xfrm>
            <a:off x="2637098" y="3873074"/>
            <a:ext cx="18425633" cy="7971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Применяется для элементов. Данное свойство используется в двух вариантах:</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1. Как указание области для элемента из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grid-template-areas</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2. Как сокращение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grid-row-start</a:t>
            </a:r>
            <a:r>
              <a:rPr kumimoji="0" lang="ru-RU" sz="4800" b="0" i="0" u="none" strike="noStrike" kern="0" cap="none" spc="0" normalizeH="0" baseline="0" noProof="0" dirty="0">
                <a:ln>
                  <a:noFill/>
                </a:ln>
                <a:solidFill>
                  <a:schemeClr val="bg2"/>
                </a:solidFill>
                <a:effectLst/>
                <a:uLnTx/>
                <a:uFillTx/>
                <a:latin typeface="Source Sans Pro"/>
                <a:sym typeface="Source Sans Pro"/>
              </a:rPr>
              <a:t> /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grid-column-start</a:t>
            </a:r>
            <a:r>
              <a:rPr kumimoji="0" lang="ru-RU" sz="4800" b="0" i="0" u="none" strike="noStrike" kern="0" cap="none" spc="0" normalizeH="0" baseline="0" noProof="0" dirty="0">
                <a:ln>
                  <a:noFill/>
                </a:ln>
                <a:solidFill>
                  <a:schemeClr val="bg2"/>
                </a:solidFill>
                <a:effectLst/>
                <a:uLnTx/>
                <a:uFillTx/>
                <a:latin typeface="Source Sans Pro"/>
                <a:sym typeface="Source Sans Pro"/>
              </a:rPr>
              <a:t> /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grid-row-end</a:t>
            </a:r>
            <a:r>
              <a:rPr kumimoji="0" lang="ru-RU" sz="4800" b="0" i="0" u="none" strike="noStrike" kern="0" cap="none" spc="0" normalizeH="0" baseline="0" noProof="0" dirty="0">
                <a:ln>
                  <a:noFill/>
                </a:ln>
                <a:solidFill>
                  <a:schemeClr val="bg2"/>
                </a:solidFill>
                <a:effectLst/>
                <a:uLnTx/>
                <a:uFillTx/>
                <a:latin typeface="Source Sans Pro"/>
                <a:sym typeface="Source Sans Pro"/>
              </a:rPr>
              <a:t> /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grid-column-end</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585F2CF6-940C-485A-A417-16864348F9D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94;p19"/>
          <p:cNvSpPr txBox="1">
            <a:spLocks/>
          </p:cNvSpPr>
          <p:nvPr/>
        </p:nvSpPr>
        <p:spPr>
          <a:xfrm>
            <a:off x="2637098" y="1700562"/>
            <a:ext cx="15312613" cy="1282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Выравнивание сетки</a:t>
            </a:r>
          </a:p>
        </p:txBody>
      </p:sp>
      <p:sp>
        <p:nvSpPr>
          <p:cNvPr id="12" name="Google Shape;95;p19"/>
          <p:cNvSpPr txBox="1">
            <a:spLocks/>
          </p:cNvSpPr>
          <p:nvPr/>
        </p:nvSpPr>
        <p:spPr>
          <a:xfrm>
            <a:off x="2637098" y="3680437"/>
            <a:ext cx="19308502" cy="7150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Следующие свойства по выравниванию применяются для ВСЕГО КОНТЕЙНЕРА</a:t>
            </a: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Source Sans Pro"/>
                <a:sym typeface="Source Sans Pro"/>
              </a:rPr>
              <a:t>justify-items: </a:t>
            </a:r>
            <a:r>
              <a:rPr kumimoji="0" lang="ru-RU" sz="4000" b="0" i="0" u="none" strike="noStrike" kern="0" cap="none" spc="0" normalizeH="0" baseline="0" noProof="0" dirty="0">
                <a:ln>
                  <a:noFill/>
                </a:ln>
                <a:solidFill>
                  <a:schemeClr val="bg2"/>
                </a:solidFill>
                <a:effectLst/>
                <a:uLnTx/>
                <a:uFillTx/>
                <a:latin typeface="Source Sans Pro"/>
                <a:sym typeface="Source Sans Pro"/>
              </a:rPr>
              <a:t>выравнивание по горизонтали для элементов сетки внутри ячейки</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Source Sans Pro"/>
                <a:sym typeface="Source Sans Pro"/>
              </a:rPr>
              <a:t>align-items: </a:t>
            </a:r>
            <a:r>
              <a:rPr kumimoji="0" lang="ru-RU" sz="4000" b="0" i="0" u="none" strike="noStrike" kern="0" cap="none" spc="0" normalizeH="0" baseline="0" noProof="0" dirty="0">
                <a:ln>
                  <a:noFill/>
                </a:ln>
                <a:solidFill>
                  <a:schemeClr val="bg2"/>
                </a:solidFill>
                <a:effectLst/>
                <a:uLnTx/>
                <a:uFillTx/>
                <a:latin typeface="Source Sans Pro"/>
                <a:sym typeface="Source Sans Pro"/>
              </a:rPr>
              <a:t>выравнивание по вертикали для элементов сетки внутри ячейки</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Source Sans Pro"/>
                <a:sym typeface="Source Sans Pro"/>
              </a:rPr>
              <a:t>place-items: </a:t>
            </a:r>
            <a:r>
              <a:rPr kumimoji="0" lang="ru-RU" sz="4000" b="0" i="0" u="none" strike="noStrike" kern="0" cap="none" spc="0" normalizeH="0" baseline="0" noProof="0" dirty="0">
                <a:ln>
                  <a:noFill/>
                </a:ln>
                <a:solidFill>
                  <a:schemeClr val="bg2"/>
                </a:solidFill>
                <a:effectLst/>
                <a:uLnTx/>
                <a:uFillTx/>
                <a:latin typeface="Source Sans Pro"/>
                <a:sym typeface="Source Sans Pro"/>
              </a:rPr>
              <a:t>сокращение </a:t>
            </a:r>
            <a:r>
              <a:rPr kumimoji="0" lang="en-US" sz="4000" b="0" i="0" u="none" strike="noStrike" kern="0" cap="none" spc="0" normalizeH="0" baseline="0" noProof="0" dirty="0">
                <a:ln>
                  <a:noFill/>
                </a:ln>
                <a:solidFill>
                  <a:schemeClr val="bg2"/>
                </a:solidFill>
                <a:effectLst/>
                <a:uLnTx/>
                <a:uFillTx/>
                <a:latin typeface="Source Sans Pro"/>
                <a:sym typeface="Source Sans Pro"/>
              </a:rPr>
              <a:t>align-items / justify-items </a:t>
            </a:r>
          </a:p>
          <a:p>
            <a:pPr marL="45720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Значения: </a:t>
            </a:r>
            <a:r>
              <a:rPr kumimoji="0" lang="en-US" sz="4000" b="0" i="0" u="none" strike="noStrike" kern="0" cap="none" spc="0" normalizeH="0" baseline="0" noProof="0" dirty="0">
                <a:ln>
                  <a:noFill/>
                </a:ln>
                <a:solidFill>
                  <a:schemeClr val="bg2"/>
                </a:solidFill>
                <a:effectLst/>
                <a:uLnTx/>
                <a:uFillTx/>
                <a:latin typeface="Source Sans Pro"/>
                <a:sym typeface="Source Sans Pro"/>
              </a:rPr>
              <a:t>start, end, center, stretch</a:t>
            </a: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Source Sans Pro"/>
                <a:sym typeface="Source Sans Pro"/>
              </a:rPr>
              <a:t>justify-content: </a:t>
            </a:r>
            <a:r>
              <a:rPr kumimoji="0" lang="ru-RU" sz="4000" b="0" i="0" u="none" strike="noStrike" kern="0" cap="none" spc="0" normalizeH="0" baseline="0" noProof="0" dirty="0">
                <a:ln>
                  <a:noFill/>
                </a:ln>
                <a:solidFill>
                  <a:schemeClr val="bg2"/>
                </a:solidFill>
                <a:effectLst/>
                <a:uLnTx/>
                <a:uFillTx/>
                <a:latin typeface="Source Sans Pro"/>
                <a:sym typeface="Source Sans Pro"/>
              </a:rPr>
              <a:t>выравнивание треков по горизонтали сетки (контейнера)</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Source Sans Pro"/>
                <a:sym typeface="Source Sans Pro"/>
              </a:rPr>
              <a:t>align-content: </a:t>
            </a:r>
            <a:r>
              <a:rPr kumimoji="0" lang="ru-RU" sz="4000" b="0" i="0" u="none" strike="noStrike" kern="0" cap="none" spc="0" normalizeH="0" baseline="0" noProof="0" dirty="0">
                <a:ln>
                  <a:noFill/>
                </a:ln>
                <a:solidFill>
                  <a:schemeClr val="bg2"/>
                </a:solidFill>
                <a:effectLst/>
                <a:uLnTx/>
                <a:uFillTx/>
                <a:latin typeface="Source Sans Pro"/>
                <a:sym typeface="Source Sans Pro"/>
              </a:rPr>
              <a:t>выравнивание треков по вертикали сетки (контейнера)</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Source Sans Pro"/>
                <a:sym typeface="Source Sans Pro"/>
              </a:rPr>
              <a:t>place-content: </a:t>
            </a:r>
            <a:r>
              <a:rPr kumimoji="0" lang="ru-RU" sz="4000" b="0" i="0" u="none" strike="noStrike" kern="0" cap="none" spc="0" normalizeH="0" baseline="0" noProof="0" dirty="0">
                <a:ln>
                  <a:noFill/>
                </a:ln>
                <a:solidFill>
                  <a:schemeClr val="bg2"/>
                </a:solidFill>
                <a:effectLst/>
                <a:uLnTx/>
                <a:uFillTx/>
                <a:latin typeface="Source Sans Pro"/>
                <a:sym typeface="Source Sans Pro"/>
              </a:rPr>
              <a:t>сокращение </a:t>
            </a:r>
            <a:r>
              <a:rPr kumimoji="0" lang="en-US" sz="4000" b="0" i="0" u="none" strike="noStrike" kern="0" cap="none" spc="0" normalizeH="0" baseline="0" noProof="0" dirty="0">
                <a:ln>
                  <a:noFill/>
                </a:ln>
                <a:solidFill>
                  <a:schemeClr val="bg2"/>
                </a:solidFill>
                <a:effectLst/>
                <a:uLnTx/>
                <a:uFillTx/>
                <a:latin typeface="Source Sans Pro"/>
                <a:sym typeface="Source Sans Pro"/>
              </a:rPr>
              <a:t>align-content / justify-content</a:t>
            </a:r>
          </a:p>
          <a:p>
            <a:pPr marL="45720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Значения: </a:t>
            </a:r>
            <a:r>
              <a:rPr kumimoji="0" lang="en-US" sz="4000" b="0" i="0" u="none" strike="noStrike" kern="0" cap="none" spc="0" normalizeH="0" baseline="0" noProof="0" dirty="0">
                <a:ln>
                  <a:noFill/>
                </a:ln>
                <a:solidFill>
                  <a:schemeClr val="bg2"/>
                </a:solidFill>
                <a:effectLst/>
                <a:uLnTx/>
                <a:uFillTx/>
                <a:latin typeface="Source Sans Pro"/>
                <a:sym typeface="Source Sans Pro"/>
              </a:rPr>
              <a:t>start, end, center, stretch, space-between, space-around, space-evenly</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en-US" sz="40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69E8C418-C6A5-4B76-9A77-E96E74BDD7F4}"/>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0;p20"/>
          <p:cNvSpPr txBox="1">
            <a:spLocks/>
          </p:cNvSpPr>
          <p:nvPr/>
        </p:nvSpPr>
        <p:spPr>
          <a:xfrm>
            <a:off x="2637098" y="1776602"/>
            <a:ext cx="15904906" cy="23193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Размер </a:t>
            </a:r>
            <a:r>
              <a:rPr kumimoji="0" lang="ru-RU" sz="7200" b="1" i="0" u="none" strike="noStrike" kern="0" cap="none" spc="0" normalizeH="0" baseline="0" noProof="0" dirty="0" err="1">
                <a:ln>
                  <a:noFill/>
                </a:ln>
                <a:solidFill>
                  <a:srgbClr val="7318F9"/>
                </a:solidFill>
                <a:effectLst/>
                <a:uLnTx/>
                <a:uFillTx/>
                <a:latin typeface="Raleway"/>
                <a:sym typeface="Raleway"/>
              </a:rPr>
              <a:t>автострок</a:t>
            </a:r>
            <a:r>
              <a:rPr kumimoji="0" lang="ru-RU" sz="7200" b="1" i="0" u="none" strike="noStrike" kern="0" cap="none" spc="0" normalizeH="0" baseline="0" noProof="0" dirty="0">
                <a:ln>
                  <a:noFill/>
                </a:ln>
                <a:solidFill>
                  <a:srgbClr val="7318F9"/>
                </a:solidFill>
                <a:effectLst/>
                <a:uLnTx/>
                <a:uFillTx/>
                <a:latin typeface="Raleway"/>
                <a:sym typeface="Raleway"/>
              </a:rPr>
              <a:t> и </a:t>
            </a:r>
            <a:r>
              <a:rPr kumimoji="0" lang="ru-RU" sz="7200" b="1" i="0" u="none" strike="noStrike" kern="0" cap="none" spc="0" normalizeH="0" baseline="0" noProof="0" dirty="0" err="1">
                <a:ln>
                  <a:noFill/>
                </a:ln>
                <a:solidFill>
                  <a:srgbClr val="7318F9"/>
                </a:solidFill>
                <a:effectLst/>
                <a:uLnTx/>
                <a:uFillTx/>
                <a:latin typeface="Raleway"/>
                <a:sym typeface="Raleway"/>
              </a:rPr>
              <a:t>автостолбцов</a:t>
            </a: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2" name="Google Shape;101;p20"/>
          <p:cNvSpPr txBox="1">
            <a:spLocks/>
          </p:cNvSpPr>
          <p:nvPr/>
        </p:nvSpPr>
        <p:spPr>
          <a:xfrm>
            <a:off x="2637098" y="4158475"/>
            <a:ext cx="19434626" cy="57161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Когда ваши элементы появляются за пределами обозначенными сеткой, то добавляются дополнительные строки и столбцы. Вы можете указать размеры для таких строк и столбцов при помощи следующих свойств</a:t>
            </a:r>
          </a:p>
          <a:p>
            <a:pPr marL="457200" marR="0" lvl="0" indent="-342900" algn="l" defTabSz="914400" rtl="0" eaLnBrk="1" fontAlgn="auto" latinLnBrk="0" hangingPunct="1">
              <a:lnSpc>
                <a:spcPct val="115000"/>
              </a:lnSpc>
              <a:spcBef>
                <a:spcPts val="160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grid-auto-columns</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sym typeface="Source Sans Pro"/>
              </a:rPr>
              <a:t>grid-auto-rows</a:t>
            </a: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4E460C20-F6B9-405F-8A92-3E236F72CF6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6;p21"/>
          <p:cNvSpPr txBox="1">
            <a:spLocks/>
          </p:cNvSpPr>
          <p:nvPr/>
        </p:nvSpPr>
        <p:spPr>
          <a:xfrm>
            <a:off x="2637098" y="1665304"/>
            <a:ext cx="11774283" cy="1681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Ссылка</a:t>
            </a:r>
          </a:p>
        </p:txBody>
      </p:sp>
      <p:sp>
        <p:nvSpPr>
          <p:cNvPr id="12" name="Google Shape;107;p21"/>
          <p:cNvSpPr txBox="1">
            <a:spLocks/>
          </p:cNvSpPr>
          <p:nvPr/>
        </p:nvSpPr>
        <p:spPr>
          <a:xfrm>
            <a:off x="2736488" y="4306908"/>
            <a:ext cx="13533525"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US" sz="4800" b="0" i="0" u="sng" strike="noStrike" kern="0" cap="none" spc="0" normalizeH="0" baseline="0" noProof="0" dirty="0">
                <a:ln>
                  <a:noFill/>
                </a:ln>
                <a:solidFill>
                  <a:srgbClr val="009688"/>
                </a:solidFill>
                <a:effectLst/>
                <a:uLnTx/>
                <a:uFillTx/>
                <a:latin typeface="Source Sans Pro"/>
                <a:sym typeface="Source Sans Pro"/>
                <a:hlinkClick r:id="rId3"/>
              </a:rPr>
              <a:t>https://tuhub.ru/posts/css-grid-complete-guide</a:t>
            </a:r>
            <a:endParaRPr kumimoji="0" lang="en-US" sz="4800" b="0" i="0" u="none" strike="noStrike" kern="0" cap="none" spc="0" normalizeH="0" baseline="0" noProof="0" dirty="0">
              <a:ln>
                <a:noFill/>
              </a:ln>
              <a:solidFill>
                <a:srgbClr val="7F7F7F"/>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en-US" sz="4800" b="0" i="0" u="none" strike="noStrike" kern="0" cap="none" spc="0" normalizeH="0" baseline="0" noProof="0" dirty="0">
              <a:ln>
                <a:noFill/>
              </a:ln>
              <a:solidFill>
                <a:srgbClr val="7F7F7F"/>
              </a:solidFill>
              <a:effectLst/>
              <a:uLnTx/>
              <a:uFillTx/>
              <a:latin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7AEF5FD8-48D5-4101-BC38-05A9B510FF6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2039</TotalTime>
  <Words>822</Words>
  <Application>Microsoft Office PowerPoint</Application>
  <PresentationFormat>Произвольный</PresentationFormat>
  <Paragraphs>97</Paragraphs>
  <Slides>22</Slides>
  <Notes>3</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22</vt:i4>
      </vt:variant>
    </vt:vector>
  </HeadingPairs>
  <TitlesOfParts>
    <vt:vector size="33" baseType="lpstr">
      <vt:lpstr>Arial</vt:lpstr>
      <vt:lpstr>Helvetica Light</vt:lpstr>
      <vt:lpstr>Helvetica Neue</vt:lpstr>
      <vt:lpstr>Montserrat</vt:lpstr>
      <vt:lpstr>Montserrat Medium</vt:lpstr>
      <vt:lpstr>Open Sans</vt:lpstr>
      <vt:lpstr>Open Sans Semibold</vt:lpstr>
      <vt:lpstr>Raleway</vt:lpstr>
      <vt:lpstr>Roboto Mono</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197</cp:revision>
  <dcterms:modified xsi:type="dcterms:W3CDTF">2022-01-20T15:22:47Z</dcterms:modified>
</cp:coreProperties>
</file>