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29"/>
  </p:handoutMasterIdLst>
  <p:sldIdLst>
    <p:sldId id="284" r:id="rId2"/>
    <p:sldId id="310" r:id="rId3"/>
    <p:sldId id="311" r:id="rId4"/>
    <p:sldId id="312" r:id="rId5"/>
    <p:sldId id="313" r:id="rId6"/>
    <p:sldId id="314" r:id="rId7"/>
    <p:sldId id="315" r:id="rId8"/>
    <p:sldId id="332" r:id="rId9"/>
    <p:sldId id="316" r:id="rId10"/>
    <p:sldId id="318" r:id="rId11"/>
    <p:sldId id="319" r:id="rId12"/>
    <p:sldId id="320" r:id="rId13"/>
    <p:sldId id="333" r:id="rId14"/>
    <p:sldId id="321" r:id="rId15"/>
    <p:sldId id="334" r:id="rId16"/>
    <p:sldId id="322" r:id="rId17"/>
    <p:sldId id="323" r:id="rId18"/>
    <p:sldId id="324" r:id="rId19"/>
    <p:sldId id="325" r:id="rId20"/>
    <p:sldId id="326" r:id="rId21"/>
    <p:sldId id="327" r:id="rId22"/>
    <p:sldId id="328" r:id="rId23"/>
    <p:sldId id="329" r:id="rId24"/>
    <p:sldId id="330" r:id="rId25"/>
    <p:sldId id="331" r:id="rId26"/>
    <p:sldId id="309" r:id="rId2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5pPr>
    <a:lvl6pPr marL="0" marR="0" indent="22860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6pPr>
    <a:lvl7pPr marL="0" marR="0" indent="27432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7pPr>
    <a:lvl8pPr marL="0" marR="0" indent="32004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8pPr>
    <a:lvl9pPr marL="0" marR="0" indent="36576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18F9"/>
    <a:srgbClr val="FFD83A"/>
    <a:srgbClr val="FFD73A"/>
    <a:srgbClr val="E0DCE2"/>
    <a:srgbClr val="CFCDD0"/>
    <a:srgbClr val="7B797C"/>
    <a:srgbClr val="9852F9"/>
    <a:srgbClr val="000000"/>
    <a:srgbClr val="F8F8F8"/>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AD5E8"/>
          </a:solidFill>
        </a:fill>
      </a:tcStyle>
    </a:wholeTbl>
    <a:band2H>
      <a:tcTxStyle/>
      <a:tcStyle>
        <a:tcBdr/>
        <a:fill>
          <a:solidFill>
            <a:srgbClr val="E6EBF4"/>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E7E8E7"/>
          </a:solidFill>
        </a:fill>
      </a:tcStyle>
    </a:wholeTbl>
    <a:band2H>
      <a:tcTxStyle/>
      <a:tcStyle>
        <a:tcBdr/>
        <a:fill>
          <a:solidFill>
            <a:srgbClr val="F4F4F4"/>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FD0CF"/>
          </a:solidFill>
        </a:fill>
      </a:tcStyle>
    </a:wholeTbl>
    <a:band2H>
      <a:tcTxStyle/>
      <a:tcStyle>
        <a:tcBdr/>
        <a:fill>
          <a:solidFill>
            <a:srgbClr val="E9E9E9"/>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252D3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rgbClr val="FEFCFF"/>
          </a:solidFill>
        </a:fill>
      </a:tcStyle>
    </a:band2H>
    <a:firstCol>
      <a:tcTxStyle b="on" i="off">
        <a:font>
          <a:latin typeface="Arial"/>
          <a:ea typeface="Arial"/>
          <a:cs typeface="Arial"/>
        </a:font>
        <a:srgbClr val="FEFC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252D30"/>
      </a:tcTxStyle>
      <a:tcStyle>
        <a:tcBdr>
          <a:left>
            <a:ln w="12700" cap="flat">
              <a:noFill/>
              <a:miter lim="400000"/>
            </a:ln>
          </a:left>
          <a:right>
            <a:ln w="12700" cap="flat">
              <a:noFill/>
              <a:miter lim="400000"/>
            </a:ln>
          </a:right>
          <a:top>
            <a:ln w="50800" cap="flat">
              <a:solidFill>
                <a:srgbClr val="252D30"/>
              </a:solidFill>
              <a:prstDash val="solid"/>
              <a:round/>
            </a:ln>
          </a:top>
          <a:bottom>
            <a:ln w="25400" cap="flat">
              <a:solidFill>
                <a:srgbClr val="252D30"/>
              </a:solidFill>
              <a:prstDash val="solid"/>
              <a:round/>
            </a:ln>
          </a:bottom>
          <a:insideH>
            <a:ln w="12700" cap="flat">
              <a:noFill/>
              <a:miter lim="400000"/>
            </a:ln>
          </a:insideH>
          <a:insideV>
            <a:ln w="12700" cap="flat">
              <a:noFill/>
              <a:miter lim="400000"/>
            </a:ln>
          </a:insideV>
        </a:tcBdr>
        <a:fill>
          <a:solidFill>
            <a:srgbClr val="FEFCFF"/>
          </a:solidFill>
        </a:fill>
      </a:tcStyle>
    </a:lastRow>
    <a:firstRow>
      <a:tcTxStyle b="on" i="off">
        <a:font>
          <a:latin typeface="Arial"/>
          <a:ea typeface="Arial"/>
          <a:cs typeface="Arial"/>
        </a:font>
        <a:srgbClr val="FEFCFF"/>
      </a:tcTxStyle>
      <a:tcStyle>
        <a:tcBdr>
          <a:left>
            <a:ln w="12700" cap="flat">
              <a:noFill/>
              <a:miter lim="400000"/>
            </a:ln>
          </a:left>
          <a:right>
            <a:ln w="12700" cap="flat">
              <a:noFill/>
              <a:miter lim="400000"/>
            </a:ln>
          </a:right>
          <a:top>
            <a:ln w="25400" cap="flat">
              <a:solidFill>
                <a:srgbClr val="252D30"/>
              </a:solidFill>
              <a:prstDash val="solid"/>
              <a:round/>
            </a:ln>
          </a:top>
          <a:bottom>
            <a:ln w="25400" cap="flat">
              <a:solidFill>
                <a:srgbClr val="252D3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BCCCC"/>
          </a:solidFill>
        </a:fill>
      </a:tcStyle>
    </a:wholeTbl>
    <a:band2H>
      <a:tcTxStyle/>
      <a:tcStyle>
        <a:tcBdr/>
        <a:fill>
          <a:solidFill>
            <a:srgbClr val="E7E7E7"/>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firstRow>
  </a:tblStyle>
  <a:tblStyle styleId="{2708684C-4D16-4618-839F-0558EEFCDFE6}" styleName="">
    <a:tblBg/>
    <a:wholeTbl>
      <a:tcTxStyle b="off"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FEFCFF">
              <a:alpha val="20000"/>
            </a:srgbClr>
          </a:solidFill>
        </a:fill>
      </a:tcStyle>
    </a:wholeTbl>
    <a:band2H>
      <a:tcTxStyle/>
      <a:tcStyle>
        <a:tcBdr/>
        <a:fill>
          <a:solidFill>
            <a:srgbClr val="FFFFFF"/>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FEFCFF">
              <a:alpha val="20000"/>
            </a:srgbClr>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508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no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254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81" autoAdjust="0"/>
    <p:restoredTop sz="90956" autoAdjust="0"/>
  </p:normalViewPr>
  <p:slideViewPr>
    <p:cSldViewPr snapToGrid="0" snapToObjects="1" showGuides="1">
      <p:cViewPr varScale="1">
        <p:scale>
          <a:sx n="33" d="100"/>
          <a:sy n="33" d="100"/>
        </p:scale>
        <p:origin x="60"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1" d="100"/>
        <a:sy n="61" d="100"/>
      </p:scale>
      <p:origin x="0" y="0"/>
    </p:cViewPr>
  </p:sorterViewPr>
  <p:notesViewPr>
    <p:cSldViewPr snapToGrid="0" snapToObjects="1">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34AEB4-B207-4376-915C-BB86272729B0}" type="datetimeFigureOut">
              <a:rPr lang="ru-RU" smtClean="0"/>
              <a:t>20.01.2022</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F1ED8A-52CA-48E7-AAA2-849C78BAC516}" type="slidenum">
              <a:rPr lang="ru-RU" smtClean="0"/>
              <a:t>‹#›</a:t>
            </a:fld>
            <a:endParaRPr lang="ru-RU"/>
          </a:p>
        </p:txBody>
      </p:sp>
    </p:spTree>
    <p:extLst>
      <p:ext uri="{BB962C8B-B14F-4D97-AF65-F5344CB8AC3E}">
        <p14:creationId xmlns:p14="http://schemas.microsoft.com/office/powerpoint/2010/main" val="20043829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6" name="Shape 66"/>
          <p:cNvSpPr>
            <a:spLocks noGrp="1" noRot="1" noChangeAspect="1"/>
          </p:cNvSpPr>
          <p:nvPr>
            <p:ph type="sldImg"/>
          </p:nvPr>
        </p:nvSpPr>
        <p:spPr>
          <a:xfrm>
            <a:off x="1143000" y="685800"/>
            <a:ext cx="4572000" cy="3429000"/>
          </a:xfrm>
          <a:prstGeom prst="rect">
            <a:avLst/>
          </a:prstGeom>
        </p:spPr>
        <p:txBody>
          <a:bodyPr/>
          <a:lstStyle/>
          <a:p>
            <a:endParaRPr/>
          </a:p>
        </p:txBody>
      </p:sp>
      <p:sp>
        <p:nvSpPr>
          <p:cNvPr id="67" name="Shape 6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6999"/>
      </a:lnSpc>
      <a:defRPr sz="2200">
        <a:latin typeface="+mn-lt"/>
        <a:ea typeface="+mn-ea"/>
        <a:cs typeface="+mn-cs"/>
        <a:sym typeface="Helvetica Neue"/>
      </a:defRPr>
    </a:lvl1pPr>
    <a:lvl2pPr indent="228600" defTabSz="457200" latinLnBrk="0">
      <a:lnSpc>
        <a:spcPct val="116999"/>
      </a:lnSpc>
      <a:defRPr sz="2200">
        <a:latin typeface="+mn-lt"/>
        <a:ea typeface="+mn-ea"/>
        <a:cs typeface="+mn-cs"/>
        <a:sym typeface="Helvetica Neue"/>
      </a:defRPr>
    </a:lvl2pPr>
    <a:lvl3pPr indent="457200" defTabSz="457200" latinLnBrk="0">
      <a:lnSpc>
        <a:spcPct val="116999"/>
      </a:lnSpc>
      <a:defRPr sz="2200">
        <a:latin typeface="+mn-lt"/>
        <a:ea typeface="+mn-ea"/>
        <a:cs typeface="+mn-cs"/>
        <a:sym typeface="Helvetica Neue"/>
      </a:defRPr>
    </a:lvl3pPr>
    <a:lvl4pPr indent="685800" defTabSz="457200" latinLnBrk="0">
      <a:lnSpc>
        <a:spcPct val="116999"/>
      </a:lnSpc>
      <a:defRPr sz="2200">
        <a:latin typeface="+mn-lt"/>
        <a:ea typeface="+mn-ea"/>
        <a:cs typeface="+mn-cs"/>
        <a:sym typeface="Helvetica Neue"/>
      </a:defRPr>
    </a:lvl4pPr>
    <a:lvl5pPr indent="914400" defTabSz="457200" latinLnBrk="0">
      <a:lnSpc>
        <a:spcPct val="116999"/>
      </a:lnSpc>
      <a:defRPr sz="2200">
        <a:latin typeface="+mn-lt"/>
        <a:ea typeface="+mn-ea"/>
        <a:cs typeface="+mn-cs"/>
        <a:sym typeface="Helvetica Neue"/>
      </a:defRPr>
    </a:lvl5pPr>
    <a:lvl6pPr indent="1143000" defTabSz="457200" latinLnBrk="0">
      <a:lnSpc>
        <a:spcPct val="116999"/>
      </a:lnSpc>
      <a:defRPr sz="2200">
        <a:latin typeface="+mn-lt"/>
        <a:ea typeface="+mn-ea"/>
        <a:cs typeface="+mn-cs"/>
        <a:sym typeface="Helvetica Neue"/>
      </a:defRPr>
    </a:lvl6pPr>
    <a:lvl7pPr indent="1371600" defTabSz="457200" latinLnBrk="0">
      <a:lnSpc>
        <a:spcPct val="116999"/>
      </a:lnSpc>
      <a:defRPr sz="2200">
        <a:latin typeface="+mn-lt"/>
        <a:ea typeface="+mn-ea"/>
        <a:cs typeface="+mn-cs"/>
        <a:sym typeface="Helvetica Neue"/>
      </a:defRPr>
    </a:lvl7pPr>
    <a:lvl8pPr indent="1600200" defTabSz="457200" latinLnBrk="0">
      <a:lnSpc>
        <a:spcPct val="116999"/>
      </a:lnSpc>
      <a:defRPr sz="2200">
        <a:latin typeface="+mn-lt"/>
        <a:ea typeface="+mn-ea"/>
        <a:cs typeface="+mn-cs"/>
        <a:sym typeface="Helvetica Neue"/>
      </a:defRPr>
    </a:lvl8pPr>
    <a:lvl9pPr indent="1828800" defTabSz="457200" latinLnBrk="0">
      <a:lnSpc>
        <a:spcPct val="116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3909792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4177094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818901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642270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758024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7117292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1527758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209011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442217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340120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312458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626709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42545528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3067494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882936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789696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922301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664104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930180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810404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262380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925304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901018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nd Content">
    <p:spTree>
      <p:nvGrpSpPr>
        <p:cNvPr id="1" name=""/>
        <p:cNvGrpSpPr/>
        <p:nvPr/>
      </p:nvGrpSpPr>
      <p:grpSpPr>
        <a:xfrm>
          <a:off x="0" y="0"/>
          <a:ext cx="0" cy="0"/>
          <a:chOff x="0" y="0"/>
          <a:chExt cx="0" cy="0"/>
        </a:xfrm>
      </p:grpSpPr>
      <p:sp>
        <p:nvSpPr>
          <p:cNvPr id="14" name="Текст заголовка"/>
          <p:cNvSpPr txBox="1">
            <a:spLocks noGrp="1"/>
          </p:cNvSpPr>
          <p:nvPr>
            <p:ph type="title"/>
          </p:nvPr>
        </p:nvSpPr>
        <p:spPr>
          <a:xfrm>
            <a:off x="2120900" y="2278063"/>
            <a:ext cx="19504148" cy="2178051"/>
          </a:xfrm>
          <a:prstGeom prst="rect">
            <a:avLst/>
          </a:prstGeom>
        </p:spPr>
        <p:txBody>
          <a:bodyPr>
            <a:normAutofit/>
          </a:bodyPr>
          <a:lstStyle>
            <a:lvl1pPr>
              <a:defRPr>
                <a:solidFill>
                  <a:srgbClr val="262D30"/>
                </a:solidFill>
              </a:defRPr>
            </a:lvl1pPr>
          </a:lstStyle>
          <a:p>
            <a:r>
              <a:t>Текст заголовка</a:t>
            </a:r>
          </a:p>
        </p:txBody>
      </p:sp>
      <p:sp>
        <p:nvSpPr>
          <p:cNvPr id="15" name="Уровень текста 1…"/>
          <p:cNvSpPr txBox="1">
            <a:spLocks noGrp="1"/>
          </p:cNvSpPr>
          <p:nvPr>
            <p:ph type="body" idx="1"/>
          </p:nvPr>
        </p:nvSpPr>
        <p:spPr>
          <a:xfrm>
            <a:off x="2271713" y="4670425"/>
            <a:ext cx="20477163" cy="7019925"/>
          </a:xfrm>
          <a:prstGeom prst="rect">
            <a:avLst/>
          </a:prstGeom>
        </p:spPr>
        <p:txBody>
          <a:bodyPr>
            <a:normAutofit/>
          </a:bodyPr>
          <a:lstStyle>
            <a:lvl1pPr algn="just"/>
            <a:lvl2pPr algn="just"/>
            <a:lvl3pPr algn="just"/>
            <a:lvl4pPr algn="just"/>
            <a:lvl5pPr algn="just"/>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6"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Объект 2"/>
          <p:cNvSpPr>
            <a:spLocks noGrp="1"/>
          </p:cNvSpPr>
          <p:nvPr>
            <p:ph sz="quarter" idx="10"/>
          </p:nvPr>
        </p:nvSpPr>
        <p:spPr>
          <a:xfrm>
            <a:off x="2705100" y="2000250"/>
            <a:ext cx="5029200" cy="436245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Объект 4"/>
          <p:cNvSpPr>
            <a:spLocks noGrp="1"/>
          </p:cNvSpPr>
          <p:nvPr>
            <p:ph sz="quarter" idx="11"/>
          </p:nvPr>
        </p:nvSpPr>
        <p:spPr>
          <a:xfrm>
            <a:off x="8972550" y="1676400"/>
            <a:ext cx="7639050" cy="52197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3" name="Номер слайда 2"/>
          <p:cNvSpPr>
            <a:spLocks noGrp="1"/>
          </p:cNvSpPr>
          <p:nvPr>
            <p:ph type="sldNum" sz="quarter" idx="10"/>
          </p:nvPr>
        </p:nvSpPr>
        <p:spPr/>
        <p:txBody>
          <a:bodyPr/>
          <a:lstStyle/>
          <a:p>
            <a:fld id="{86CB4B4D-7CA3-9044-876B-883B54F8677D}" type="slidenum">
              <a:rPr lang="ru-RU" smtClean="0"/>
              <a:t>‹#›</a:t>
            </a:fld>
            <a:endParaRPr lang="ru-RU"/>
          </a:p>
        </p:txBody>
      </p:sp>
      <p:sp>
        <p:nvSpPr>
          <p:cNvPr id="5" name="Объект 4"/>
          <p:cNvSpPr>
            <a:spLocks noGrp="1"/>
          </p:cNvSpPr>
          <p:nvPr>
            <p:ph sz="quarter" idx="11"/>
          </p:nvPr>
        </p:nvSpPr>
        <p:spPr>
          <a:xfrm>
            <a:off x="5423940" y="3089275"/>
            <a:ext cx="12674600" cy="829310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3407063246"/>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lank with photo">
    <p:spTree>
      <p:nvGrpSpPr>
        <p:cNvPr id="1" name=""/>
        <p:cNvGrpSpPr/>
        <p:nvPr/>
      </p:nvGrpSpPr>
      <p:grpSpPr>
        <a:xfrm>
          <a:off x="0" y="0"/>
          <a:ext cx="0" cy="0"/>
          <a:chOff x="0" y="0"/>
          <a:chExt cx="0" cy="0"/>
        </a:xfrm>
      </p:grpSpPr>
      <p:sp>
        <p:nvSpPr>
          <p:cNvPr id="50" name="Picture Placeholder 3"/>
          <p:cNvSpPr>
            <a:spLocks noGrp="1"/>
          </p:cNvSpPr>
          <p:nvPr>
            <p:ph type="pic" sz="quarter" idx="13"/>
          </p:nvPr>
        </p:nvSpPr>
        <p:spPr>
          <a:xfrm>
            <a:off x="5314458" y="3906439"/>
            <a:ext cx="2447926" cy="2447926"/>
          </a:xfrm>
          <a:prstGeom prst="rect">
            <a:avLst/>
          </a:prstGeom>
        </p:spPr>
        <p:txBody>
          <a:bodyPr lIns="91439" tIns="45719" rIns="91439" bIns="45719"/>
          <a:lstStyle/>
          <a:p>
            <a:endParaRPr/>
          </a:p>
        </p:txBody>
      </p:sp>
      <p:sp>
        <p:nvSpPr>
          <p:cNvPr id="51" name="Picture Placeholder 3"/>
          <p:cNvSpPr>
            <a:spLocks noGrp="1"/>
          </p:cNvSpPr>
          <p:nvPr>
            <p:ph type="pic" sz="quarter" idx="14"/>
          </p:nvPr>
        </p:nvSpPr>
        <p:spPr>
          <a:xfrm>
            <a:off x="8265993" y="3906439"/>
            <a:ext cx="2447926" cy="2447926"/>
          </a:xfrm>
          <a:prstGeom prst="rect">
            <a:avLst/>
          </a:prstGeom>
        </p:spPr>
        <p:txBody>
          <a:bodyPr lIns="91439" tIns="45719" rIns="91439" bIns="45719"/>
          <a:lstStyle/>
          <a:p>
            <a:endParaRPr/>
          </a:p>
        </p:txBody>
      </p:sp>
      <p:sp>
        <p:nvSpPr>
          <p:cNvPr id="52" name="Picture Placeholder 3"/>
          <p:cNvSpPr>
            <a:spLocks noGrp="1"/>
          </p:cNvSpPr>
          <p:nvPr>
            <p:ph type="pic" sz="quarter" idx="15"/>
          </p:nvPr>
        </p:nvSpPr>
        <p:spPr>
          <a:xfrm>
            <a:off x="11183887" y="3906439"/>
            <a:ext cx="2447926" cy="2447926"/>
          </a:xfrm>
          <a:prstGeom prst="rect">
            <a:avLst/>
          </a:prstGeom>
        </p:spPr>
        <p:txBody>
          <a:bodyPr lIns="91439" tIns="45719" rIns="91439" bIns="45719"/>
          <a:lstStyle/>
          <a:p>
            <a:endParaRPr/>
          </a:p>
        </p:txBody>
      </p:sp>
      <p:sp>
        <p:nvSpPr>
          <p:cNvPr id="53" name="Picture Placeholder 3"/>
          <p:cNvSpPr>
            <a:spLocks noGrp="1"/>
          </p:cNvSpPr>
          <p:nvPr>
            <p:ph type="pic" sz="quarter" idx="16"/>
          </p:nvPr>
        </p:nvSpPr>
        <p:spPr>
          <a:xfrm>
            <a:off x="14135422" y="3906439"/>
            <a:ext cx="2447926" cy="2447926"/>
          </a:xfrm>
          <a:prstGeom prst="rect">
            <a:avLst/>
          </a:prstGeom>
        </p:spPr>
        <p:txBody>
          <a:bodyPr lIns="91439" tIns="45719" rIns="91439" bIns="45719"/>
          <a:lstStyle/>
          <a:p>
            <a:endParaRPr/>
          </a:p>
        </p:txBody>
      </p:sp>
      <p:sp>
        <p:nvSpPr>
          <p:cNvPr id="54" name="Picture Placeholder 3"/>
          <p:cNvSpPr>
            <a:spLocks noGrp="1"/>
          </p:cNvSpPr>
          <p:nvPr>
            <p:ph type="pic" sz="quarter" idx="17"/>
          </p:nvPr>
        </p:nvSpPr>
        <p:spPr>
          <a:xfrm>
            <a:off x="17086958" y="3906439"/>
            <a:ext cx="2447926" cy="2447926"/>
          </a:xfrm>
          <a:prstGeom prst="rect">
            <a:avLst/>
          </a:prstGeom>
        </p:spPr>
        <p:txBody>
          <a:bodyPr lIns="91439" tIns="45719" rIns="91439" bIns="45719"/>
          <a:lstStyle/>
          <a:p>
            <a:endParaRPr/>
          </a:p>
        </p:txBody>
      </p:sp>
      <p:sp>
        <p:nvSpPr>
          <p:cNvPr id="55" name="Picture Placeholder 3"/>
          <p:cNvSpPr>
            <a:spLocks noGrp="1"/>
          </p:cNvSpPr>
          <p:nvPr>
            <p:ph type="pic" sz="quarter" idx="18"/>
          </p:nvPr>
        </p:nvSpPr>
        <p:spPr>
          <a:xfrm>
            <a:off x="5314458" y="6858000"/>
            <a:ext cx="2447926" cy="2447925"/>
          </a:xfrm>
          <a:prstGeom prst="rect">
            <a:avLst/>
          </a:prstGeom>
        </p:spPr>
        <p:txBody>
          <a:bodyPr lIns="91439" tIns="45719" rIns="91439" bIns="45719"/>
          <a:lstStyle/>
          <a:p>
            <a:endParaRPr/>
          </a:p>
        </p:txBody>
      </p:sp>
      <p:sp>
        <p:nvSpPr>
          <p:cNvPr id="56" name="Picture Placeholder 3"/>
          <p:cNvSpPr>
            <a:spLocks noGrp="1"/>
          </p:cNvSpPr>
          <p:nvPr>
            <p:ph type="pic" sz="quarter" idx="19"/>
          </p:nvPr>
        </p:nvSpPr>
        <p:spPr>
          <a:xfrm>
            <a:off x="8265993" y="6858000"/>
            <a:ext cx="2447926" cy="2447925"/>
          </a:xfrm>
          <a:prstGeom prst="rect">
            <a:avLst/>
          </a:prstGeom>
        </p:spPr>
        <p:txBody>
          <a:bodyPr lIns="91439" tIns="45719" rIns="91439" bIns="45719"/>
          <a:lstStyle/>
          <a:p>
            <a:endParaRPr/>
          </a:p>
        </p:txBody>
      </p:sp>
      <p:sp>
        <p:nvSpPr>
          <p:cNvPr id="57" name="Picture Placeholder 3"/>
          <p:cNvSpPr>
            <a:spLocks noGrp="1"/>
          </p:cNvSpPr>
          <p:nvPr>
            <p:ph type="pic" sz="quarter" idx="20"/>
          </p:nvPr>
        </p:nvSpPr>
        <p:spPr>
          <a:xfrm>
            <a:off x="11183887" y="6858000"/>
            <a:ext cx="2447926" cy="2447925"/>
          </a:xfrm>
          <a:prstGeom prst="rect">
            <a:avLst/>
          </a:prstGeom>
        </p:spPr>
        <p:txBody>
          <a:bodyPr lIns="91439" tIns="45719" rIns="91439" bIns="45719"/>
          <a:lstStyle/>
          <a:p>
            <a:endParaRPr/>
          </a:p>
        </p:txBody>
      </p:sp>
      <p:sp>
        <p:nvSpPr>
          <p:cNvPr id="58" name="Picture Placeholder 3"/>
          <p:cNvSpPr>
            <a:spLocks noGrp="1"/>
          </p:cNvSpPr>
          <p:nvPr>
            <p:ph type="pic" sz="quarter" idx="21"/>
          </p:nvPr>
        </p:nvSpPr>
        <p:spPr>
          <a:xfrm>
            <a:off x="14135422" y="6858000"/>
            <a:ext cx="2447926" cy="2447925"/>
          </a:xfrm>
          <a:prstGeom prst="rect">
            <a:avLst/>
          </a:prstGeom>
        </p:spPr>
        <p:txBody>
          <a:bodyPr lIns="91439" tIns="45719" rIns="91439" bIns="45719"/>
          <a:lstStyle/>
          <a:p>
            <a:endParaRPr/>
          </a:p>
        </p:txBody>
      </p:sp>
      <p:sp>
        <p:nvSpPr>
          <p:cNvPr id="59" name="Picture Placeholder 3"/>
          <p:cNvSpPr>
            <a:spLocks noGrp="1"/>
          </p:cNvSpPr>
          <p:nvPr>
            <p:ph type="pic" sz="quarter" idx="22"/>
          </p:nvPr>
        </p:nvSpPr>
        <p:spPr>
          <a:xfrm>
            <a:off x="17086958" y="6858000"/>
            <a:ext cx="2447926" cy="2447925"/>
          </a:xfrm>
          <a:prstGeom prst="rect">
            <a:avLst/>
          </a:prstGeom>
        </p:spPr>
        <p:txBody>
          <a:bodyPr lIns="91439" tIns="45719" rIns="91439" bIns="45719"/>
          <a:lstStyle/>
          <a:p>
            <a:endParaRPr/>
          </a:p>
        </p:txBody>
      </p:sp>
      <p:sp>
        <p:nvSpPr>
          <p:cNvPr id="6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1219200" y="549275"/>
            <a:ext cx="21945600" cy="26511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lstStyle/>
          <a:p>
            <a:r>
              <a:t>Текст заголовка</a:t>
            </a:r>
          </a:p>
        </p:txBody>
      </p:sp>
      <p:sp>
        <p:nvSpPr>
          <p:cNvPr id="3" name="Уровень текста 1…"/>
          <p:cNvSpPr txBox="1">
            <a:spLocks noGrp="1"/>
          </p:cNvSpPr>
          <p:nvPr>
            <p:ph type="body" idx="1"/>
          </p:nvPr>
        </p:nvSpPr>
        <p:spPr>
          <a:xfrm>
            <a:off x="1219200" y="3200400"/>
            <a:ext cx="21945600" cy="10515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22803668" y="12496800"/>
            <a:ext cx="379364" cy="419100"/>
          </a:xfrm>
          <a:prstGeom prst="rect">
            <a:avLst/>
          </a:prstGeom>
          <a:ln w="12700">
            <a:miter lim="400000"/>
          </a:ln>
        </p:spPr>
        <p:txBody>
          <a:bodyPr wrap="none" lIns="38100" tIns="38100" rIns="38100" bIns="38100">
            <a:spAutoFit/>
          </a:bodyPr>
          <a:lstStyle>
            <a:lvl1pPr algn="ctr">
              <a:defRPr>
                <a:solidFill>
                  <a:schemeClr val="accent5"/>
                </a:solidFill>
                <a:latin typeface="Open Sans"/>
                <a:ea typeface="Open Sans"/>
                <a:cs typeface="Open Sans"/>
                <a:sym typeface="Open Sans"/>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2" r:id="rId4"/>
  </p:sldLayoutIdLst>
  <p:transition spd="med"/>
  <p:txStyles>
    <p:title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p:titleStyle>
    <p:body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p:bodyStyle>
    <p:otherStyle>
      <a:lvl1pPr marL="0" marR="0" indent="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1pPr>
      <a:lvl2pPr marL="0" marR="0" indent="2286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2pPr>
      <a:lvl3pPr marL="0" marR="0" indent="4572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3pPr>
      <a:lvl4pPr marL="0" marR="0" indent="6858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4pPr>
      <a:lvl5pPr marL="0" marR="0" indent="9144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5pPr>
      <a:lvl6pPr marL="0" marR="0" indent="22860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6pPr>
      <a:lvl7pPr marL="0" marR="0" indent="27432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7pPr>
      <a:lvl8pPr marL="0" marR="0" indent="32004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8pPr>
      <a:lvl9pPr marL="0" marR="0" indent="36576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1C4A5931-B3F5-0448-9D38-A32E1171A3EA}"/>
              </a:ext>
            </a:extLst>
          </p:cNvPr>
          <p:cNvSpPr/>
          <p:nvPr/>
        </p:nvSpPr>
        <p:spPr>
          <a:xfrm>
            <a:off x="0" y="0"/>
            <a:ext cx="24384000" cy="13716000"/>
          </a:xfrm>
          <a:prstGeom prst="rect">
            <a:avLst/>
          </a:prstGeom>
          <a:gradFill flip="none" rotWithShape="1">
            <a:gsLst>
              <a:gs pos="27000">
                <a:schemeClr val="accent3"/>
              </a:gs>
              <a:gs pos="78000">
                <a:schemeClr val="accent1"/>
              </a:gs>
              <a:gs pos="100000">
                <a:schemeClr val="accent2"/>
              </a:gs>
            </a:gsLst>
            <a:path path="circle">
              <a:fillToRect l="100000" t="100000"/>
            </a:path>
            <a:tileRect r="-100000" b="-10000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495B0F79-C1A2-5D4B-BD3A-D3BCB4CB5525}"/>
              </a:ext>
            </a:extLst>
          </p:cNvPr>
          <p:cNvSpPr/>
          <p:nvPr/>
        </p:nvSpPr>
        <p:spPr>
          <a:xfrm rot="8100000">
            <a:off x="17123407" y="-1606371"/>
            <a:ext cx="3397702" cy="3397702"/>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8100000">
            <a:off x="22359129" y="3531461"/>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2">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8" name="Полилиния 37">
            <a:extLst>
              <a:ext uri="{FF2B5EF4-FFF2-40B4-BE49-F238E27FC236}">
                <a16:creationId xmlns:a16="http://schemas.microsoft.com/office/drawing/2014/main" id="{C5185D3C-02AF-6347-BA73-D3B681619429}"/>
              </a:ext>
            </a:extLst>
          </p:cNvPr>
          <p:cNvSpPr/>
          <p:nvPr/>
        </p:nvSpPr>
        <p:spPr>
          <a:xfrm rot="8100000">
            <a:off x="7838208" y="9406215"/>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5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2" name="Группа 1">
            <a:extLst>
              <a:ext uri="{FF2B5EF4-FFF2-40B4-BE49-F238E27FC236}">
                <a16:creationId xmlns:a16="http://schemas.microsoft.com/office/drawing/2014/main" id="{7AF047F4-2662-6C44-B7BE-F6E7C4881A7F}"/>
              </a:ext>
            </a:extLst>
          </p:cNvPr>
          <p:cNvGrpSpPr/>
          <p:nvPr/>
        </p:nvGrpSpPr>
        <p:grpSpPr>
          <a:xfrm>
            <a:off x="1728706" y="6165535"/>
            <a:ext cx="12296905" cy="5457238"/>
            <a:chOff x="1910946" y="2474412"/>
            <a:chExt cx="12296905" cy="5457238"/>
          </a:xfrm>
        </p:grpSpPr>
        <p:sp>
          <p:nvSpPr>
            <p:cNvPr id="4" name="Прямоугольник 3">
              <a:extLst>
                <a:ext uri="{FF2B5EF4-FFF2-40B4-BE49-F238E27FC236}">
                  <a16:creationId xmlns:a16="http://schemas.microsoft.com/office/drawing/2014/main" id="{FB2C722B-66F8-3B4D-BE89-BF9A18CD745A}"/>
                </a:ext>
              </a:extLst>
            </p:cNvPr>
            <p:cNvSpPr/>
            <p:nvPr/>
          </p:nvSpPr>
          <p:spPr>
            <a:xfrm>
              <a:off x="1910946" y="3222669"/>
              <a:ext cx="12296905" cy="4708981"/>
            </a:xfrm>
            <a:prstGeom prst="rect">
              <a:avLst/>
            </a:prstGeom>
          </p:spPr>
          <p:txBody>
            <a:bodyPr wrap="square">
              <a:spAutoFit/>
            </a:bodyPr>
            <a:lstStyle/>
            <a:p>
              <a:r>
                <a:rPr lang="en-US" sz="10000" b="1" dirty="0">
                  <a:solidFill>
                    <a:schemeClr val="bg1"/>
                  </a:solidFill>
                  <a:latin typeface="Montserrat" pitchFamily="2" charset="0"/>
                </a:rPr>
                <a:t>HTML5. </a:t>
              </a:r>
              <a:r>
                <a:rPr lang="ru-RU" sz="10000" b="1" dirty="0">
                  <a:solidFill>
                    <a:schemeClr val="bg1"/>
                  </a:solidFill>
                  <a:latin typeface="Montserrat" pitchFamily="2" charset="0"/>
                </a:rPr>
                <a:t>Правила семантической верстки</a:t>
              </a:r>
              <a:endParaRPr lang="en-US" sz="10000" b="1" dirty="0">
                <a:solidFill>
                  <a:schemeClr val="bg1"/>
                </a:solidFill>
                <a:latin typeface="Montserrat" pitchFamily="2" charset="0"/>
              </a:endParaRPr>
            </a:p>
          </p:txBody>
        </p:sp>
        <p:sp>
          <p:nvSpPr>
            <p:cNvPr id="20" name="Investor Pitch Deck Template">
              <a:extLst>
                <a:ext uri="{FF2B5EF4-FFF2-40B4-BE49-F238E27FC236}">
                  <a16:creationId xmlns:a16="http://schemas.microsoft.com/office/drawing/2014/main" id="{F405130E-FAD1-8243-9D1D-8276C8D631E3}"/>
                </a:ext>
              </a:extLst>
            </p:cNvPr>
            <p:cNvSpPr txBox="1"/>
            <p:nvPr/>
          </p:nvSpPr>
          <p:spPr>
            <a:xfrm>
              <a:off x="2346826" y="2474412"/>
              <a:ext cx="9553028" cy="64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sz="3600" dirty="0">
                  <a:solidFill>
                    <a:schemeClr val="accent5"/>
                  </a:solidFill>
                  <a:latin typeface="Montserrat" pitchFamily="2" charset="0"/>
                </a:rPr>
                <a:t>УРОК №18</a:t>
              </a:r>
              <a:endParaRPr lang="en-US" sz="3600" dirty="0">
                <a:solidFill>
                  <a:schemeClr val="accent5"/>
                </a:solidFill>
                <a:latin typeface="Montserrat" pitchFamily="2" charset="0"/>
              </a:endParaRPr>
            </a:p>
          </p:txBody>
        </p:sp>
      </p:gr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8" name="Полилиния 27">
            <a:extLst>
              <a:ext uri="{FF2B5EF4-FFF2-40B4-BE49-F238E27FC236}">
                <a16:creationId xmlns:a16="http://schemas.microsoft.com/office/drawing/2014/main" id="{6B3D4611-2F49-2445-B274-7CBCB4D744D9}"/>
              </a:ext>
            </a:extLst>
          </p:cNvPr>
          <p:cNvSpPr/>
          <p:nvPr/>
        </p:nvSpPr>
        <p:spPr>
          <a:xfrm rot="8100000">
            <a:off x="13076895" y="1663566"/>
            <a:ext cx="10388868" cy="1038886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noFill/>
          <a:ln w="38100"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accent3">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5427561" y="11187885"/>
            <a:ext cx="472041" cy="472041"/>
          </a:xfrm>
          <a:prstGeom prst="ellipse">
            <a:avLst/>
          </a:prstGeom>
          <a:solidFill>
            <a:schemeClr val="accent3">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pic>
        <p:nvPicPr>
          <p:cNvPr id="42" name="Рисунок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90712" y="4023364"/>
            <a:ext cx="1504289" cy="1891060"/>
          </a:xfrm>
          <a:prstGeom prst="rect">
            <a:avLst/>
          </a:prstGeom>
        </p:spPr>
      </p:pic>
    </p:spTree>
    <p:extLst>
      <p:ext uri="{BB962C8B-B14F-4D97-AF65-F5344CB8AC3E}">
        <p14:creationId xmlns:p14="http://schemas.microsoft.com/office/powerpoint/2010/main" val="287770588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699030" y="1335849"/>
            <a:ext cx="8991554" cy="1623917"/>
            <a:chOff x="1719464" y="2389397"/>
            <a:chExt cx="8991554" cy="1623917"/>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4" y="2389397"/>
              <a:ext cx="8991554"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8000" b="1">
                  <a:solidFill>
                    <a:srgbClr val="000001"/>
                  </a:solidFill>
                  <a:latin typeface="Aller"/>
                  <a:ea typeface="Aller"/>
                  <a:cs typeface="Aller"/>
                  <a:sym typeface="Aller"/>
                </a:defRPr>
              </a:lvl1pPr>
            </a:lstStyle>
            <a:p>
              <a:r>
                <a:rPr lang="ru" dirty="0">
                  <a:solidFill>
                    <a:schemeClr val="accent2">
                      <a:lumMod val="75000"/>
                    </a:schemeClr>
                  </a:solidFill>
                </a:rPr>
                <a:t>&lt;VIDEO&gt;</a:t>
              </a:r>
              <a:endParaRPr dirty="0">
                <a:solidFill>
                  <a:schemeClr val="accent2">
                    <a:lumMod val="75000"/>
                  </a:schemeClr>
                </a:solidFill>
                <a:latin typeface="Montserrat"/>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401331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699030" y="3676626"/>
            <a:ext cx="22245158" cy="50783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lvl="0"/>
            <a:r>
              <a:rPr lang="en-US" sz="5400" dirty="0">
                <a:latin typeface="Montserrat Medium" panose="00000600000000000000"/>
              </a:rPr>
              <a:t>&lt;video controls="controls"&gt;</a:t>
            </a:r>
          </a:p>
          <a:p>
            <a:pPr lvl="0"/>
            <a:r>
              <a:rPr lang="en-US" sz="5400" dirty="0">
                <a:latin typeface="Montserrat Medium" panose="00000600000000000000"/>
              </a:rPr>
              <a:t>&lt;source </a:t>
            </a:r>
            <a:r>
              <a:rPr lang="en-US" sz="5400" dirty="0" err="1">
                <a:latin typeface="Montserrat Medium" panose="00000600000000000000"/>
              </a:rPr>
              <a:t>src</a:t>
            </a:r>
            <a:r>
              <a:rPr lang="en-US" sz="5400" dirty="0">
                <a:latin typeface="Montserrat Medium" panose="00000600000000000000"/>
              </a:rPr>
              <a:t>="video.m4v" type="video/mp4" /&gt; &lt;!-- MPEG4 </a:t>
            </a:r>
            <a:r>
              <a:rPr lang="ru-RU" sz="5400" dirty="0">
                <a:latin typeface="Montserrat Medium" panose="00000600000000000000"/>
              </a:rPr>
              <a:t>для браузеров </a:t>
            </a:r>
            <a:r>
              <a:rPr lang="en-US" sz="5400" dirty="0">
                <a:latin typeface="Montserrat Medium" panose="00000600000000000000"/>
              </a:rPr>
              <a:t>Safari --&gt; </a:t>
            </a:r>
          </a:p>
          <a:p>
            <a:pPr lvl="0"/>
            <a:r>
              <a:rPr lang="en-US" sz="5400" dirty="0">
                <a:latin typeface="Montserrat Medium" panose="00000600000000000000"/>
              </a:rPr>
              <a:t>&lt;source </a:t>
            </a:r>
            <a:r>
              <a:rPr lang="en-US" sz="5400" dirty="0" err="1">
                <a:latin typeface="Montserrat Medium" panose="00000600000000000000"/>
              </a:rPr>
              <a:t>src</a:t>
            </a:r>
            <a:r>
              <a:rPr lang="en-US" sz="5400" dirty="0">
                <a:latin typeface="Montserrat Medium" panose="00000600000000000000"/>
              </a:rPr>
              <a:t>="video.ogg" type="video/</a:t>
            </a:r>
            <a:r>
              <a:rPr lang="en-US" sz="5400" dirty="0" err="1">
                <a:latin typeface="Montserrat Medium" panose="00000600000000000000"/>
              </a:rPr>
              <a:t>ogg</a:t>
            </a:r>
            <a:r>
              <a:rPr lang="en-US" sz="5400" dirty="0">
                <a:latin typeface="Montserrat Medium" panose="00000600000000000000"/>
              </a:rPr>
              <a:t>" /&gt; &lt;!-- </a:t>
            </a:r>
            <a:r>
              <a:rPr lang="en-US" sz="5400" dirty="0" err="1">
                <a:latin typeface="Montserrat Medium" panose="00000600000000000000"/>
              </a:rPr>
              <a:t>Ogg</a:t>
            </a:r>
            <a:r>
              <a:rPr lang="en-US" sz="5400" dirty="0">
                <a:latin typeface="Montserrat Medium" panose="00000600000000000000"/>
              </a:rPr>
              <a:t> Theora </a:t>
            </a:r>
            <a:r>
              <a:rPr lang="ru-RU" sz="5400" dirty="0">
                <a:latin typeface="Montserrat Medium" panose="00000600000000000000"/>
              </a:rPr>
              <a:t>для </a:t>
            </a:r>
            <a:r>
              <a:rPr lang="en-US" sz="5400" dirty="0">
                <a:latin typeface="Montserrat Medium" panose="00000600000000000000"/>
              </a:rPr>
              <a:t>Firefox --&gt; </a:t>
            </a:r>
          </a:p>
          <a:p>
            <a:pPr lvl="0"/>
            <a:r>
              <a:rPr lang="en-US" sz="5400" dirty="0">
                <a:latin typeface="Montserrat Medium" panose="00000600000000000000"/>
              </a:rPr>
              <a:t>&lt;/video&gt;</a:t>
            </a:r>
          </a:p>
        </p:txBody>
      </p:sp>
    </p:spTree>
    <p:extLst>
      <p:ext uri="{BB962C8B-B14F-4D97-AF65-F5344CB8AC3E}">
        <p14:creationId xmlns:p14="http://schemas.microsoft.com/office/powerpoint/2010/main" val="341574413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699030" y="1335849"/>
            <a:ext cx="8991554" cy="1623917"/>
            <a:chOff x="1719464" y="2389397"/>
            <a:chExt cx="8991554" cy="1623917"/>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4" y="2389397"/>
              <a:ext cx="8991554" cy="13234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8000" b="1">
                  <a:solidFill>
                    <a:srgbClr val="000001"/>
                  </a:solidFill>
                  <a:latin typeface="Aller"/>
                  <a:ea typeface="Aller"/>
                  <a:cs typeface="Aller"/>
                  <a:sym typeface="Aller"/>
                </a:defRPr>
              </a:lvl1pPr>
            </a:lstStyle>
            <a:p>
              <a:r>
                <a:rPr lang="ru" dirty="0">
                  <a:solidFill>
                    <a:schemeClr val="accent2">
                      <a:lumMod val="75000"/>
                    </a:schemeClr>
                  </a:solidFill>
                </a:rPr>
                <a:t>&lt;VIDEO&gt;</a:t>
              </a:r>
              <a:endParaRPr dirty="0">
                <a:solidFill>
                  <a:schemeClr val="accent2">
                    <a:lumMod val="75000"/>
                  </a:schemeClr>
                </a:solidFill>
                <a:latin typeface="Montserrat"/>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401331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747903" y="3628574"/>
            <a:ext cx="22245158" cy="74789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lvl="0"/>
            <a:r>
              <a:rPr lang="ru-RU" sz="4800" dirty="0">
                <a:latin typeface="Montserrat Medium" panose="00000600000000000000"/>
              </a:rPr>
              <a:t>Атрибуты и значения</a:t>
            </a:r>
          </a:p>
          <a:p>
            <a:pPr lvl="0"/>
            <a:endParaRPr lang="ru-RU" sz="4800" dirty="0">
              <a:latin typeface="Montserrat Medium" panose="00000600000000000000"/>
            </a:endParaRPr>
          </a:p>
          <a:p>
            <a:pPr lvl="0"/>
            <a:r>
              <a:rPr lang="en-US" sz="4800" dirty="0" err="1">
                <a:latin typeface="Montserrat Medium" panose="00000600000000000000"/>
              </a:rPr>
              <a:t>autoplay</a:t>
            </a:r>
            <a:r>
              <a:rPr lang="en-US" sz="4800" dirty="0">
                <a:latin typeface="Montserrat Medium" panose="00000600000000000000"/>
              </a:rPr>
              <a:t>="</a:t>
            </a:r>
            <a:r>
              <a:rPr lang="en-US" sz="4800" dirty="0" err="1">
                <a:latin typeface="Montserrat Medium" panose="00000600000000000000"/>
              </a:rPr>
              <a:t>autoplay</a:t>
            </a:r>
            <a:r>
              <a:rPr lang="en-US" sz="4800" dirty="0">
                <a:latin typeface="Montserrat Medium" panose="00000600000000000000"/>
              </a:rPr>
              <a:t>" – </a:t>
            </a:r>
            <a:r>
              <a:rPr lang="ru-RU" sz="4800" dirty="0">
                <a:latin typeface="Montserrat Medium" panose="00000600000000000000"/>
              </a:rPr>
              <a:t>видео воспроизводится сразу после загрузки страницы.</a:t>
            </a:r>
          </a:p>
          <a:p>
            <a:pPr lvl="0"/>
            <a:r>
              <a:rPr lang="en-US" sz="4800" dirty="0" err="1">
                <a:latin typeface="Montserrat Medium" panose="00000600000000000000"/>
              </a:rPr>
              <a:t>autobuffer</a:t>
            </a:r>
            <a:r>
              <a:rPr lang="en-US" sz="4800" dirty="0">
                <a:latin typeface="Montserrat Medium" panose="00000600000000000000"/>
              </a:rPr>
              <a:t>="</a:t>
            </a:r>
            <a:r>
              <a:rPr lang="en-US" sz="4800" dirty="0" err="1">
                <a:latin typeface="Montserrat Medium" panose="00000600000000000000"/>
              </a:rPr>
              <a:t>autobuffer</a:t>
            </a:r>
            <a:r>
              <a:rPr lang="en-US" sz="4800" dirty="0">
                <a:latin typeface="Montserrat Medium" panose="00000600000000000000"/>
              </a:rPr>
              <a:t>" – </a:t>
            </a:r>
            <a:r>
              <a:rPr lang="ru-RU" sz="4800" dirty="0">
                <a:latin typeface="Montserrat Medium" panose="00000600000000000000"/>
              </a:rPr>
              <a:t>видео воспроизводится уже в момент загрузки страницы.</a:t>
            </a:r>
          </a:p>
          <a:p>
            <a:pPr lvl="0"/>
            <a:r>
              <a:rPr lang="en-US" sz="4800" dirty="0">
                <a:latin typeface="Montserrat Medium" panose="00000600000000000000"/>
              </a:rPr>
              <a:t>controls="controls" – </a:t>
            </a:r>
            <a:r>
              <a:rPr lang="ru-RU" sz="4800" dirty="0">
                <a:latin typeface="Montserrat Medium" panose="00000600000000000000"/>
              </a:rPr>
              <a:t>панель управления видеоплеером.</a:t>
            </a:r>
          </a:p>
          <a:p>
            <a:pPr lvl="0"/>
            <a:r>
              <a:rPr lang="en-US" sz="4800" dirty="0">
                <a:latin typeface="Montserrat Medium" panose="00000600000000000000"/>
              </a:rPr>
              <a:t>loop="loop" – </a:t>
            </a:r>
            <a:r>
              <a:rPr lang="ru-RU" sz="4800" dirty="0">
                <a:latin typeface="Montserrat Medium" panose="00000600000000000000"/>
              </a:rPr>
              <a:t>по окончанию, видео проигрывается снова.</a:t>
            </a:r>
          </a:p>
          <a:p>
            <a:pPr lvl="0"/>
            <a:r>
              <a:rPr lang="en-US" sz="4800" dirty="0" err="1">
                <a:latin typeface="Montserrat Medium" panose="00000600000000000000"/>
              </a:rPr>
              <a:t>src</a:t>
            </a:r>
            <a:r>
              <a:rPr lang="en-US" sz="4800" dirty="0">
                <a:latin typeface="Montserrat Medium" panose="00000600000000000000"/>
              </a:rPr>
              <a:t>="</a:t>
            </a:r>
            <a:r>
              <a:rPr lang="en-US" sz="4800" dirty="0" err="1">
                <a:latin typeface="Montserrat Medium" panose="00000600000000000000"/>
              </a:rPr>
              <a:t>url</a:t>
            </a:r>
            <a:r>
              <a:rPr lang="en-US" sz="4800" dirty="0">
                <a:latin typeface="Montserrat Medium" panose="00000600000000000000"/>
              </a:rPr>
              <a:t>" – </a:t>
            </a:r>
            <a:r>
              <a:rPr lang="ru-RU" sz="4800" dirty="0">
                <a:latin typeface="Montserrat Medium" panose="00000600000000000000"/>
              </a:rPr>
              <a:t>источник видео.</a:t>
            </a:r>
          </a:p>
          <a:p>
            <a:pPr lvl="0"/>
            <a:r>
              <a:rPr lang="en-US" sz="4800" dirty="0">
                <a:latin typeface="Montserrat Medium" panose="00000600000000000000"/>
              </a:rPr>
              <a:t>type="video/</a:t>
            </a:r>
            <a:r>
              <a:rPr lang="en-US" sz="4800" dirty="0" err="1">
                <a:latin typeface="Montserrat Medium" panose="00000600000000000000"/>
              </a:rPr>
              <a:t>ogg</a:t>
            </a:r>
            <a:r>
              <a:rPr lang="en-US" sz="4800" dirty="0">
                <a:latin typeface="Montserrat Medium" panose="00000600000000000000"/>
              </a:rPr>
              <a:t>" – </a:t>
            </a:r>
            <a:r>
              <a:rPr lang="ru-RU" sz="4800" dirty="0">
                <a:latin typeface="Montserrat Medium" panose="00000600000000000000"/>
              </a:rPr>
              <a:t>определяет формат видео.</a:t>
            </a:r>
          </a:p>
          <a:p>
            <a:pPr lvl="0"/>
            <a:r>
              <a:rPr lang="en-US" sz="4800" dirty="0">
                <a:latin typeface="Montserrat Medium" panose="00000600000000000000"/>
              </a:rPr>
              <a:t>height="" – </a:t>
            </a:r>
            <a:r>
              <a:rPr lang="ru-RU" sz="4800" dirty="0">
                <a:latin typeface="Montserrat Medium" panose="00000600000000000000"/>
              </a:rPr>
              <a:t>высота видеоплеера.</a:t>
            </a:r>
          </a:p>
          <a:p>
            <a:pPr lvl="0"/>
            <a:r>
              <a:rPr lang="en-US" sz="4800" dirty="0">
                <a:latin typeface="Montserrat Medium" panose="00000600000000000000"/>
              </a:rPr>
              <a:t>width="" – </a:t>
            </a:r>
            <a:r>
              <a:rPr lang="ru-RU" sz="4800" dirty="0">
                <a:latin typeface="Montserrat Medium" panose="00000600000000000000"/>
              </a:rPr>
              <a:t>ширина видеоплеера.</a:t>
            </a:r>
          </a:p>
        </p:txBody>
      </p:sp>
    </p:spTree>
    <p:extLst>
      <p:ext uri="{BB962C8B-B14F-4D97-AF65-F5344CB8AC3E}">
        <p14:creationId xmlns:p14="http://schemas.microsoft.com/office/powerpoint/2010/main" val="352643978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699030" y="1335849"/>
            <a:ext cx="8991554" cy="1623917"/>
            <a:chOff x="1719464" y="2389397"/>
            <a:chExt cx="8991554" cy="1623917"/>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4" y="2389397"/>
              <a:ext cx="8991554"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8000" b="1">
                  <a:solidFill>
                    <a:srgbClr val="000001"/>
                  </a:solidFill>
                  <a:latin typeface="Aller"/>
                  <a:ea typeface="Aller"/>
                  <a:cs typeface="Aller"/>
                  <a:sym typeface="Aller"/>
                </a:defRPr>
              </a:lvl1pPr>
            </a:lstStyle>
            <a:p>
              <a:r>
                <a:rPr lang="en-US" dirty="0">
                  <a:solidFill>
                    <a:schemeClr val="accent2">
                      <a:lumMod val="75000"/>
                    </a:schemeClr>
                  </a:solidFill>
                </a:rPr>
                <a:t>&lt;AUDIO&gt;</a:t>
              </a:r>
              <a:endParaRPr dirty="0">
                <a:solidFill>
                  <a:schemeClr val="accent2">
                    <a:lumMod val="75000"/>
                  </a:schemeClr>
                </a:solidFill>
                <a:latin typeface="Montserrat"/>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401331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699030" y="4084098"/>
            <a:ext cx="22245158" cy="34163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lvl="0"/>
            <a:r>
              <a:rPr lang="en-US" sz="5400" dirty="0">
                <a:latin typeface="Montserrat Medium" panose="00000600000000000000"/>
              </a:rPr>
              <a:t>&lt;audio </a:t>
            </a:r>
            <a:r>
              <a:rPr lang="en-US" sz="5400" dirty="0" err="1">
                <a:latin typeface="Montserrat Medium" panose="00000600000000000000"/>
              </a:rPr>
              <a:t>src</a:t>
            </a:r>
            <a:r>
              <a:rPr lang="en-US" sz="5400" dirty="0">
                <a:latin typeface="Montserrat Medium" panose="00000600000000000000"/>
              </a:rPr>
              <a:t>="music.ogg" controls="controls"&gt;</a:t>
            </a:r>
          </a:p>
          <a:p>
            <a:pPr lvl="0"/>
            <a:r>
              <a:rPr lang="ru-RU" sz="5400" dirty="0">
                <a:latin typeface="Montserrat Medium" panose="00000600000000000000"/>
              </a:rPr>
              <a:t>Ваш браузер не поддерживает теги! Обновите версию браузера!</a:t>
            </a:r>
          </a:p>
          <a:p>
            <a:pPr lvl="0"/>
            <a:r>
              <a:rPr lang="ru-RU" sz="5400" dirty="0">
                <a:latin typeface="Montserrat Medium" panose="00000600000000000000"/>
              </a:rPr>
              <a:t>&lt;/</a:t>
            </a:r>
            <a:r>
              <a:rPr lang="en-US" sz="5400" dirty="0">
                <a:latin typeface="Montserrat Medium" panose="00000600000000000000"/>
              </a:rPr>
              <a:t>audio&gt;</a:t>
            </a:r>
          </a:p>
        </p:txBody>
      </p:sp>
    </p:spTree>
    <p:extLst>
      <p:ext uri="{BB962C8B-B14F-4D97-AF65-F5344CB8AC3E}">
        <p14:creationId xmlns:p14="http://schemas.microsoft.com/office/powerpoint/2010/main" val="264331879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699030" y="1335849"/>
            <a:ext cx="8991554" cy="1623917"/>
            <a:chOff x="1719464" y="2389397"/>
            <a:chExt cx="8991554" cy="1623917"/>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4" y="2389397"/>
              <a:ext cx="8991554" cy="13234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8000" b="1">
                  <a:solidFill>
                    <a:srgbClr val="000001"/>
                  </a:solidFill>
                  <a:latin typeface="Aller"/>
                  <a:ea typeface="Aller"/>
                  <a:cs typeface="Aller"/>
                  <a:sym typeface="Aller"/>
                </a:defRPr>
              </a:lvl1pPr>
            </a:lstStyle>
            <a:p>
              <a:r>
                <a:rPr lang="en-US" dirty="0">
                  <a:solidFill>
                    <a:schemeClr val="accent2">
                      <a:lumMod val="75000"/>
                    </a:schemeClr>
                  </a:solidFill>
                </a:rPr>
                <a:t>&lt;AUDIO&gt;</a:t>
              </a:r>
              <a:endParaRPr dirty="0">
                <a:solidFill>
                  <a:schemeClr val="accent2">
                    <a:lumMod val="75000"/>
                  </a:schemeClr>
                </a:solidFill>
                <a:latin typeface="Montserrat"/>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401331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699030" y="3755779"/>
            <a:ext cx="22245158" cy="67403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lvl="0"/>
            <a:r>
              <a:rPr lang="ru-RU" sz="4800" dirty="0">
                <a:latin typeface="Montserrat Medium" panose="00000600000000000000"/>
              </a:rPr>
              <a:t>Атрибуты и значения</a:t>
            </a:r>
          </a:p>
          <a:p>
            <a:pPr lvl="0"/>
            <a:endParaRPr lang="ru-RU" sz="4800" dirty="0">
              <a:latin typeface="Montserrat Medium" panose="00000600000000000000"/>
            </a:endParaRPr>
          </a:p>
          <a:p>
            <a:pPr lvl="0"/>
            <a:r>
              <a:rPr lang="ru-RU" sz="4800" dirty="0">
                <a:latin typeface="Montserrat Medium" panose="00000600000000000000"/>
              </a:rPr>
              <a:t>Флажок </a:t>
            </a:r>
            <a:r>
              <a:rPr lang="ru-RU" sz="4800" dirty="0" err="1">
                <a:latin typeface="Montserrat Medium" panose="00000600000000000000"/>
              </a:rPr>
              <a:t>autoplay</a:t>
            </a:r>
            <a:r>
              <a:rPr lang="ru-RU" sz="4800" dirty="0">
                <a:latin typeface="Montserrat Medium" panose="00000600000000000000"/>
              </a:rPr>
              <a:t>="</a:t>
            </a:r>
            <a:r>
              <a:rPr lang="ru-RU" sz="4800" dirty="0" err="1">
                <a:latin typeface="Montserrat Medium" panose="00000600000000000000"/>
              </a:rPr>
              <a:t>autoplay</a:t>
            </a:r>
            <a:r>
              <a:rPr lang="ru-RU" sz="4800" dirty="0">
                <a:latin typeface="Montserrat Medium" panose="00000600000000000000"/>
              </a:rPr>
              <a:t>" – определяет воспроизведение музыкального файла сразу же после загрузки страницы.</a:t>
            </a:r>
          </a:p>
          <a:p>
            <a:pPr lvl="0"/>
            <a:r>
              <a:rPr lang="ru-RU" sz="4800" dirty="0">
                <a:latin typeface="Montserrat Medium" panose="00000600000000000000"/>
              </a:rPr>
              <a:t>Флажок </a:t>
            </a:r>
            <a:r>
              <a:rPr lang="ru-RU" sz="4800" dirty="0" err="1">
                <a:latin typeface="Montserrat Medium" panose="00000600000000000000"/>
              </a:rPr>
              <a:t>autobuffer</a:t>
            </a:r>
            <a:r>
              <a:rPr lang="ru-RU" sz="4800" dirty="0">
                <a:latin typeface="Montserrat Medium" panose="00000600000000000000"/>
              </a:rPr>
              <a:t>="</a:t>
            </a:r>
            <a:r>
              <a:rPr lang="ru-RU" sz="4800" dirty="0" err="1">
                <a:latin typeface="Montserrat Medium" panose="00000600000000000000"/>
              </a:rPr>
              <a:t>autobuffer</a:t>
            </a:r>
            <a:r>
              <a:rPr lang="ru-RU" sz="4800" dirty="0">
                <a:latin typeface="Montserrat Medium" panose="00000600000000000000"/>
              </a:rPr>
              <a:t>" – используется в паре с </a:t>
            </a:r>
            <a:r>
              <a:rPr lang="ru-RU" sz="4800" dirty="0" err="1">
                <a:latin typeface="Montserrat Medium" panose="00000600000000000000"/>
              </a:rPr>
              <a:t>autoplay</a:t>
            </a:r>
            <a:r>
              <a:rPr lang="ru-RU" sz="4800" dirty="0">
                <a:latin typeface="Montserrat Medium" panose="00000600000000000000"/>
              </a:rPr>
              <a:t>="</a:t>
            </a:r>
            <a:r>
              <a:rPr lang="ru-RU" sz="4800" dirty="0" err="1">
                <a:latin typeface="Montserrat Medium" panose="00000600000000000000"/>
              </a:rPr>
              <a:t>autoplay</a:t>
            </a:r>
            <a:r>
              <a:rPr lang="ru-RU" sz="4800" dirty="0">
                <a:latin typeface="Montserrat Medium" panose="00000600000000000000"/>
              </a:rPr>
              <a:t>" – определяет воспроизведение музыкального файла уже в момент загрузки страницы.</a:t>
            </a:r>
          </a:p>
          <a:p>
            <a:pPr lvl="0"/>
            <a:r>
              <a:rPr lang="ru-RU" sz="4800" dirty="0">
                <a:latin typeface="Montserrat Medium" panose="00000600000000000000"/>
              </a:rPr>
              <a:t>Флажок </a:t>
            </a:r>
            <a:r>
              <a:rPr lang="ru-RU" sz="4800" dirty="0" err="1">
                <a:latin typeface="Montserrat Medium" panose="00000600000000000000"/>
              </a:rPr>
              <a:t>controls</a:t>
            </a:r>
            <a:r>
              <a:rPr lang="ru-RU" sz="4800" dirty="0">
                <a:latin typeface="Montserrat Medium" panose="00000600000000000000"/>
              </a:rPr>
              <a:t>="</a:t>
            </a:r>
            <a:r>
              <a:rPr lang="ru-RU" sz="4800" dirty="0" err="1">
                <a:latin typeface="Montserrat Medium" panose="00000600000000000000"/>
              </a:rPr>
              <a:t>controls</a:t>
            </a:r>
            <a:r>
              <a:rPr lang="ru-RU" sz="4800" dirty="0">
                <a:latin typeface="Montserrat Medium" panose="00000600000000000000"/>
              </a:rPr>
              <a:t>" – показывает панель управления плеером.</a:t>
            </a:r>
          </a:p>
          <a:p>
            <a:pPr lvl="0"/>
            <a:r>
              <a:rPr lang="ru-RU" sz="4800" dirty="0" err="1">
                <a:latin typeface="Montserrat Medium" panose="00000600000000000000"/>
              </a:rPr>
              <a:t>src</a:t>
            </a:r>
            <a:r>
              <a:rPr lang="ru-RU" sz="4800" dirty="0">
                <a:latin typeface="Montserrat Medium" panose="00000600000000000000"/>
              </a:rPr>
              <a:t>="</a:t>
            </a:r>
            <a:r>
              <a:rPr lang="ru-RU" sz="4800" dirty="0" err="1">
                <a:latin typeface="Montserrat Medium" panose="00000600000000000000"/>
              </a:rPr>
              <a:t>url</a:t>
            </a:r>
            <a:r>
              <a:rPr lang="ru-RU" sz="4800" dirty="0">
                <a:latin typeface="Montserrat Medium" panose="00000600000000000000"/>
              </a:rPr>
              <a:t>" – источник звукового файла.</a:t>
            </a:r>
          </a:p>
        </p:txBody>
      </p:sp>
    </p:spTree>
    <p:extLst>
      <p:ext uri="{BB962C8B-B14F-4D97-AF65-F5344CB8AC3E}">
        <p14:creationId xmlns:p14="http://schemas.microsoft.com/office/powerpoint/2010/main" val="338396880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699030" y="1335849"/>
            <a:ext cx="8991554" cy="1623917"/>
            <a:chOff x="1719464" y="2389397"/>
            <a:chExt cx="8991554" cy="1623917"/>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4" y="2389397"/>
              <a:ext cx="8991554" cy="13234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8000" b="1">
                  <a:solidFill>
                    <a:srgbClr val="000001"/>
                  </a:solidFill>
                  <a:latin typeface="Aller"/>
                  <a:ea typeface="Aller"/>
                  <a:cs typeface="Aller"/>
                  <a:sym typeface="Aller"/>
                </a:defRPr>
              </a:lvl1pPr>
            </a:lstStyle>
            <a:p>
              <a:r>
                <a:rPr lang="en-US" dirty="0">
                  <a:solidFill>
                    <a:schemeClr val="accent2">
                      <a:lumMod val="75000"/>
                    </a:schemeClr>
                  </a:solidFill>
                </a:rPr>
                <a:t>&lt;iframe&gt;</a:t>
              </a:r>
              <a:endParaRPr dirty="0">
                <a:solidFill>
                  <a:schemeClr val="accent2">
                    <a:lumMod val="75000"/>
                  </a:schemeClr>
                </a:solidFill>
                <a:latin typeface="Montserrat"/>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401331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747903" y="3995137"/>
            <a:ext cx="22245158" cy="52629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lvl="0"/>
            <a:r>
              <a:rPr lang="ru-RU" sz="4800" dirty="0">
                <a:latin typeface="Montserrat Medium" panose="00000600000000000000"/>
              </a:rPr>
              <a:t>Контейнер, внутрь которого загружается другой </a:t>
            </a:r>
            <a:r>
              <a:rPr lang="ru-RU" sz="4800" dirty="0" err="1">
                <a:latin typeface="Montserrat Medium" panose="00000600000000000000"/>
              </a:rPr>
              <a:t>html</a:t>
            </a:r>
            <a:r>
              <a:rPr lang="ru-RU" sz="4800" dirty="0">
                <a:latin typeface="Montserrat Medium" panose="00000600000000000000"/>
              </a:rPr>
              <a:t> документ.</a:t>
            </a:r>
          </a:p>
          <a:p>
            <a:pPr lvl="0"/>
            <a:endParaRPr lang="ru-RU" sz="4800" dirty="0">
              <a:latin typeface="Montserrat Medium" panose="00000600000000000000"/>
            </a:endParaRPr>
          </a:p>
          <a:p>
            <a:pPr lvl="0"/>
            <a:r>
              <a:rPr lang="ru-RU" sz="4800" dirty="0">
                <a:latin typeface="Montserrat Medium" panose="00000600000000000000"/>
              </a:rPr>
              <a:t>Атрибуты: </a:t>
            </a:r>
          </a:p>
          <a:p>
            <a:pPr lvl="0"/>
            <a:r>
              <a:rPr lang="ru-RU" sz="4800" dirty="0" err="1">
                <a:latin typeface="Montserrat Medium" panose="00000600000000000000"/>
              </a:rPr>
              <a:t>src</a:t>
            </a:r>
            <a:r>
              <a:rPr lang="ru-RU" sz="4800" dirty="0">
                <a:latin typeface="Montserrat Medium" panose="00000600000000000000"/>
              </a:rPr>
              <a:t> - ссылка на другой документ  </a:t>
            </a:r>
          </a:p>
          <a:p>
            <a:pPr lvl="0"/>
            <a:r>
              <a:rPr lang="ru-RU" sz="4800" dirty="0" err="1">
                <a:latin typeface="Montserrat Medium" panose="00000600000000000000"/>
              </a:rPr>
              <a:t>name</a:t>
            </a:r>
            <a:r>
              <a:rPr lang="ru-RU" sz="4800" dirty="0">
                <a:latin typeface="Montserrat Medium" panose="00000600000000000000"/>
              </a:rPr>
              <a:t> - имя </a:t>
            </a:r>
            <a:r>
              <a:rPr lang="ru-RU" sz="4800" dirty="0" err="1">
                <a:latin typeface="Montserrat Medium" panose="00000600000000000000"/>
              </a:rPr>
              <a:t>iframe</a:t>
            </a:r>
            <a:r>
              <a:rPr lang="ru-RU" sz="4800" dirty="0">
                <a:latin typeface="Montserrat Medium" panose="00000600000000000000"/>
              </a:rPr>
              <a:t>, может использоваться как значение атрибута </a:t>
            </a:r>
            <a:r>
              <a:rPr lang="ru-RU" sz="4800" dirty="0" err="1">
                <a:latin typeface="Montserrat Medium" panose="00000600000000000000"/>
              </a:rPr>
              <a:t>target</a:t>
            </a:r>
            <a:r>
              <a:rPr lang="ru-RU" sz="4800" dirty="0">
                <a:latin typeface="Montserrat Medium" panose="00000600000000000000"/>
              </a:rPr>
              <a:t> у ссылок</a:t>
            </a:r>
          </a:p>
          <a:p>
            <a:pPr lvl="0"/>
            <a:r>
              <a:rPr lang="ru-RU" sz="4800" dirty="0" err="1">
                <a:latin typeface="Montserrat Medium" panose="00000600000000000000"/>
              </a:rPr>
              <a:t>frameborder</a:t>
            </a:r>
            <a:r>
              <a:rPr lang="ru-RU" sz="4800" dirty="0">
                <a:latin typeface="Montserrat Medium" panose="00000600000000000000"/>
              </a:rPr>
              <a:t> - толщина рамки </a:t>
            </a:r>
            <a:r>
              <a:rPr lang="ru-RU" sz="4800" dirty="0" err="1">
                <a:latin typeface="Montserrat Medium" panose="00000600000000000000"/>
              </a:rPr>
              <a:t>iframe</a:t>
            </a:r>
            <a:endParaRPr lang="ru-RU" sz="4800" dirty="0">
              <a:latin typeface="Montserrat Medium" panose="00000600000000000000"/>
            </a:endParaRPr>
          </a:p>
        </p:txBody>
      </p:sp>
    </p:spTree>
    <p:extLst>
      <p:ext uri="{BB962C8B-B14F-4D97-AF65-F5344CB8AC3E}">
        <p14:creationId xmlns:p14="http://schemas.microsoft.com/office/powerpoint/2010/main" val="402749669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1C4A5931-B3F5-0448-9D38-A32E1171A3EA}"/>
              </a:ext>
            </a:extLst>
          </p:cNvPr>
          <p:cNvSpPr/>
          <p:nvPr/>
        </p:nvSpPr>
        <p:spPr>
          <a:xfrm>
            <a:off x="0" y="0"/>
            <a:ext cx="24384000" cy="13716000"/>
          </a:xfrm>
          <a:prstGeom prst="rect">
            <a:avLst/>
          </a:prstGeom>
          <a:gradFill flip="none" rotWithShape="1">
            <a:gsLst>
              <a:gs pos="27000">
                <a:schemeClr val="accent3"/>
              </a:gs>
              <a:gs pos="78000">
                <a:schemeClr val="accent1"/>
              </a:gs>
              <a:gs pos="100000">
                <a:schemeClr val="accent2"/>
              </a:gs>
            </a:gsLst>
            <a:path path="circle">
              <a:fillToRect l="100000" t="100000"/>
            </a:path>
            <a:tileRect r="-100000" b="-10000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495B0F79-C1A2-5D4B-BD3A-D3BCB4CB5525}"/>
              </a:ext>
            </a:extLst>
          </p:cNvPr>
          <p:cNvSpPr/>
          <p:nvPr/>
        </p:nvSpPr>
        <p:spPr>
          <a:xfrm rot="8100000">
            <a:off x="17123407" y="-1606371"/>
            <a:ext cx="3397702" cy="3397702"/>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8100000">
            <a:off x="22359129" y="3531461"/>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2">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8" name="Полилиния 37">
            <a:extLst>
              <a:ext uri="{FF2B5EF4-FFF2-40B4-BE49-F238E27FC236}">
                <a16:creationId xmlns:a16="http://schemas.microsoft.com/office/drawing/2014/main" id="{C5185D3C-02AF-6347-BA73-D3B681619429}"/>
              </a:ext>
            </a:extLst>
          </p:cNvPr>
          <p:cNvSpPr/>
          <p:nvPr/>
        </p:nvSpPr>
        <p:spPr>
          <a:xfrm rot="8100000">
            <a:off x="7838208" y="9406215"/>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5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8" name="Полилиния 27">
            <a:extLst>
              <a:ext uri="{FF2B5EF4-FFF2-40B4-BE49-F238E27FC236}">
                <a16:creationId xmlns:a16="http://schemas.microsoft.com/office/drawing/2014/main" id="{6B3D4611-2F49-2445-B274-7CBCB4D744D9}"/>
              </a:ext>
            </a:extLst>
          </p:cNvPr>
          <p:cNvSpPr/>
          <p:nvPr/>
        </p:nvSpPr>
        <p:spPr>
          <a:xfrm rot="8100000">
            <a:off x="13076895" y="1663566"/>
            <a:ext cx="10388868" cy="1038886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noFill/>
          <a:ln w="38100"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accent3">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5427561" y="11187885"/>
            <a:ext cx="472041" cy="472041"/>
          </a:xfrm>
          <a:prstGeom prst="ellipse">
            <a:avLst/>
          </a:prstGeom>
          <a:solidFill>
            <a:schemeClr val="accent3">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0" name="Investor Pitch Deck Template">
            <a:extLst>
              <a:ext uri="{FF2B5EF4-FFF2-40B4-BE49-F238E27FC236}">
                <a16:creationId xmlns:a16="http://schemas.microsoft.com/office/drawing/2014/main" id="{9255BD48-720B-4DDC-AE11-2DAC74B6663E}"/>
              </a:ext>
            </a:extLst>
          </p:cNvPr>
          <p:cNvSpPr txBox="1"/>
          <p:nvPr/>
        </p:nvSpPr>
        <p:spPr>
          <a:xfrm>
            <a:off x="2119012" y="6192995"/>
            <a:ext cx="10906291" cy="15696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8000" b="1">
                <a:solidFill>
                  <a:srgbClr val="000001"/>
                </a:solidFill>
                <a:latin typeface="Aller"/>
                <a:ea typeface="Aller"/>
                <a:cs typeface="Aller"/>
                <a:sym typeface="Aller"/>
              </a:defRPr>
            </a:lvl1pPr>
          </a:lstStyle>
          <a:p>
            <a:pPr algn="ctr"/>
            <a:r>
              <a:rPr lang="en-US" sz="9600" dirty="0">
                <a:solidFill>
                  <a:schemeClr val="bg1"/>
                </a:solidFill>
                <a:latin typeface="Montserrat" pitchFamily="2" charset="0"/>
              </a:rPr>
              <a:t>SEO</a:t>
            </a:r>
            <a:endParaRPr sz="9600" dirty="0">
              <a:solidFill>
                <a:schemeClr val="bg1"/>
              </a:solidFill>
              <a:latin typeface="Montserrat" pitchFamily="2" charset="0"/>
            </a:endParaRPr>
          </a:p>
        </p:txBody>
      </p:sp>
    </p:spTree>
    <p:extLst>
      <p:ext uri="{BB962C8B-B14F-4D97-AF65-F5344CB8AC3E}">
        <p14:creationId xmlns:p14="http://schemas.microsoft.com/office/powerpoint/2010/main" val="405730261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699030" y="1335849"/>
            <a:ext cx="19332170" cy="2554545"/>
            <a:chOff x="1719464" y="2389397"/>
            <a:chExt cx="19332170" cy="2554545"/>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4" y="2389397"/>
              <a:ext cx="19332170" cy="25545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dirty="0">
                  <a:solidFill>
                    <a:schemeClr val="accent2">
                      <a:lumMod val="75000"/>
                    </a:schemeClr>
                  </a:solidFill>
                </a:rPr>
                <a:t>1. ОДНА СТРАНИЦА — ОДИН ЗАПРОС</a:t>
              </a:r>
              <a:br>
                <a:rPr lang="ru-RU" dirty="0">
                  <a:solidFill>
                    <a:schemeClr val="accent2">
                      <a:lumMod val="75000"/>
                    </a:schemeClr>
                  </a:solidFill>
                </a:rPr>
              </a:br>
              <a:endParaRPr dirty="0">
                <a:solidFill>
                  <a:schemeClr val="accent2">
                    <a:lumMod val="75000"/>
                  </a:schemeClr>
                </a:solidFill>
                <a:latin typeface="Montserrat"/>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401331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699030" y="3702749"/>
            <a:ext cx="22245158" cy="30469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lvl="0"/>
            <a:r>
              <a:rPr lang="ru-RU" sz="4800" dirty="0">
                <a:latin typeface="Montserrat Medium" panose="00000600000000000000"/>
              </a:rPr>
              <a:t>Идеального случая, когда одному запросу должна соответствует строго одна страница сайта, достичь не легко. Чаще всего на практике употребляют одну ключевую фразу и пару уточняющих фраз по теме (обычно эти фразы являются подзаголовками основной статьи).</a:t>
            </a:r>
          </a:p>
        </p:txBody>
      </p:sp>
    </p:spTree>
    <p:extLst>
      <p:ext uri="{BB962C8B-B14F-4D97-AF65-F5344CB8AC3E}">
        <p14:creationId xmlns:p14="http://schemas.microsoft.com/office/powerpoint/2010/main" val="356646902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699029" y="1335849"/>
            <a:ext cx="20937067" cy="1623917"/>
            <a:chOff x="1719463" y="2389397"/>
            <a:chExt cx="20937067" cy="1623917"/>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3" y="2389397"/>
              <a:ext cx="20937067" cy="13234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dirty="0">
                  <a:solidFill>
                    <a:schemeClr val="accent2">
                      <a:lumMod val="75000"/>
                    </a:schemeClr>
                  </a:solidFill>
                </a:rPr>
                <a:t>2. ПРАВИЛЬНЫЙ ЗАГОЛОВОК &lt;TITLE&gt;&lt;/TITLE&gt;</a:t>
              </a:r>
              <a:endParaRPr dirty="0">
                <a:solidFill>
                  <a:schemeClr val="accent2">
                    <a:lumMod val="75000"/>
                  </a:schemeClr>
                </a:solidFill>
                <a:latin typeface="Montserrat"/>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401331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747903" y="4084098"/>
            <a:ext cx="22245158" cy="52629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lvl="0"/>
            <a:r>
              <a:rPr lang="ru-RU" sz="4800" dirty="0">
                <a:latin typeface="Montserrat Medium" panose="00000600000000000000"/>
              </a:rPr>
              <a:t>При составлении мета тега &lt;</a:t>
            </a:r>
            <a:r>
              <a:rPr lang="ru-RU" sz="4800" dirty="0" err="1">
                <a:latin typeface="Montserrat Medium" panose="00000600000000000000"/>
              </a:rPr>
              <a:t>title</a:t>
            </a:r>
            <a:r>
              <a:rPr lang="ru-RU" sz="4800" dirty="0">
                <a:latin typeface="Montserrat Medium" panose="00000600000000000000"/>
              </a:rPr>
              <a:t>&gt;, необходимо учесть два важных фактора:</a:t>
            </a:r>
          </a:p>
          <a:p>
            <a:pPr lvl="0"/>
            <a:endParaRPr lang="ru-RU" sz="4800" dirty="0">
              <a:latin typeface="Montserrat Medium" panose="00000600000000000000"/>
            </a:endParaRPr>
          </a:p>
          <a:p>
            <a:pPr lvl="0"/>
            <a:r>
              <a:rPr lang="ru-RU" sz="4800" dirty="0">
                <a:latin typeface="Montserrat Medium" panose="00000600000000000000"/>
              </a:rPr>
              <a:t>&lt;</a:t>
            </a:r>
            <a:r>
              <a:rPr lang="ru-RU" sz="4800" dirty="0" err="1">
                <a:latin typeface="Montserrat Medium" panose="00000600000000000000"/>
              </a:rPr>
              <a:t>title</a:t>
            </a:r>
            <a:r>
              <a:rPr lang="ru-RU" sz="4800" dirty="0">
                <a:latin typeface="Montserrat Medium" panose="00000600000000000000"/>
              </a:rPr>
              <a:t>&gt; должен быть понятен и заманчив для посетителей (ведь этот тег высвечивается в первую очередь в выдаче поисковых машин);</a:t>
            </a:r>
          </a:p>
          <a:p>
            <a:pPr lvl="0"/>
            <a:r>
              <a:rPr lang="ru-RU" sz="4800" dirty="0">
                <a:latin typeface="Montserrat Medium" panose="00000600000000000000"/>
              </a:rPr>
              <a:t>&lt;</a:t>
            </a:r>
            <a:r>
              <a:rPr lang="ru-RU" sz="4800" dirty="0" err="1">
                <a:latin typeface="Montserrat Medium" panose="00000600000000000000"/>
              </a:rPr>
              <a:t>title</a:t>
            </a:r>
            <a:r>
              <a:rPr lang="ru-RU" sz="4800" dirty="0">
                <a:latin typeface="Montserrat Medium" panose="00000600000000000000"/>
              </a:rPr>
              <a:t>&gt; должен содержать ключевые фразы. Причем, самый большой вес имеют первые слова (начало </a:t>
            </a:r>
            <a:r>
              <a:rPr lang="ru-RU" sz="4800" dirty="0" err="1">
                <a:latin typeface="Montserrat Medium" panose="00000600000000000000"/>
              </a:rPr>
              <a:t>title</a:t>
            </a:r>
            <a:r>
              <a:rPr lang="ru-RU" sz="4800" dirty="0">
                <a:latin typeface="Montserrat Medium" panose="00000600000000000000"/>
              </a:rPr>
              <a:t>). Поэтому самый конкурентный запрос следует писать самым первым, а далее (если нужно) писать дополнительные уточнения;</a:t>
            </a:r>
          </a:p>
        </p:txBody>
      </p:sp>
    </p:spTree>
    <p:extLst>
      <p:ext uri="{BB962C8B-B14F-4D97-AF65-F5344CB8AC3E}">
        <p14:creationId xmlns:p14="http://schemas.microsoft.com/office/powerpoint/2010/main" val="106946042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9391"/>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699030" y="1335849"/>
            <a:ext cx="17026292" cy="1623917"/>
            <a:chOff x="1719464" y="2389397"/>
            <a:chExt cx="17026292" cy="1623917"/>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4" y="2389397"/>
              <a:ext cx="17026292"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dirty="0">
                  <a:solidFill>
                    <a:schemeClr val="accent2">
                      <a:lumMod val="75000"/>
                    </a:schemeClr>
                  </a:solidFill>
                </a:rPr>
                <a:t>МЕТА ТЕГИ </a:t>
              </a:r>
              <a:r>
                <a:rPr lang="en-US" dirty="0">
                  <a:solidFill>
                    <a:schemeClr val="accent2">
                      <a:lumMod val="75000"/>
                    </a:schemeClr>
                  </a:solidFill>
                </a:rPr>
                <a:t>DESCRIPTION </a:t>
              </a:r>
              <a:r>
                <a:rPr lang="ru-RU" dirty="0">
                  <a:solidFill>
                    <a:schemeClr val="accent2">
                      <a:lumMod val="75000"/>
                    </a:schemeClr>
                  </a:solidFill>
                </a:rPr>
                <a:t>И </a:t>
              </a:r>
              <a:r>
                <a:rPr lang="en-US" dirty="0">
                  <a:solidFill>
                    <a:schemeClr val="accent2">
                      <a:lumMod val="75000"/>
                    </a:schemeClr>
                  </a:solidFill>
                </a:rPr>
                <a:t>KEYWORDS</a:t>
              </a:r>
              <a:endParaRPr dirty="0">
                <a:solidFill>
                  <a:schemeClr val="accent2">
                    <a:lumMod val="75000"/>
                  </a:schemeClr>
                </a:solidFill>
                <a:latin typeface="Montserrat"/>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401331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747903" y="4808445"/>
            <a:ext cx="22245158"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lvl="0"/>
            <a:endParaRPr lang="en-US" sz="4800" dirty="0">
              <a:latin typeface="Montserrat Medium" panose="00000600000000000000"/>
            </a:endParaRPr>
          </a:p>
        </p:txBody>
      </p:sp>
    </p:spTree>
    <p:extLst>
      <p:ext uri="{BB962C8B-B14F-4D97-AF65-F5344CB8AC3E}">
        <p14:creationId xmlns:p14="http://schemas.microsoft.com/office/powerpoint/2010/main" val="175289269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699030" y="1335849"/>
            <a:ext cx="19451440" cy="2677465"/>
            <a:chOff x="1719464" y="2389397"/>
            <a:chExt cx="19451440" cy="2677465"/>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4" y="2389397"/>
              <a:ext cx="19451440" cy="25545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dirty="0">
                  <a:solidFill>
                    <a:schemeClr val="accent2">
                      <a:lumMod val="75000"/>
                    </a:schemeClr>
                  </a:solidFill>
                </a:rPr>
                <a:t>4. ПРАВИЛЬНАЯ СТРУКТУРА ЗАГОЛОВКОВ &lt;H1&gt;..&lt;H6&gt;</a:t>
              </a:r>
              <a:endParaRPr dirty="0">
                <a:solidFill>
                  <a:schemeClr val="accent2">
                    <a:lumMod val="75000"/>
                  </a:schemeClr>
                </a:solidFill>
                <a:latin typeface="Montserrat"/>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5066862"/>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747903" y="4808445"/>
            <a:ext cx="22245158" cy="30469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lvl="0"/>
            <a:r>
              <a:rPr lang="ru-RU" sz="4800" dirty="0">
                <a:latin typeface="Montserrat Medium" panose="00000600000000000000"/>
              </a:rPr>
              <a:t>В контенте каждой страницы должны быть заголовки &lt;h1..&lt;h6&gt;. Тег &lt;h1&gt; должен присутствовать только один раз на странице и находиться в верхней части. Также было бы неплохо, если бы он содержал ключевую фразу. Все подзаголовки в статье должны быть оформлены тегами &lt;h2&gt;, &lt;h3&gt; и т.д.</a:t>
            </a:r>
          </a:p>
        </p:txBody>
      </p:sp>
    </p:spTree>
    <p:extLst>
      <p:ext uri="{BB962C8B-B14F-4D97-AF65-F5344CB8AC3E}">
        <p14:creationId xmlns:p14="http://schemas.microsoft.com/office/powerpoint/2010/main" val="251240535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699030" y="2056050"/>
            <a:ext cx="17304032" cy="1799065"/>
            <a:chOff x="1719464" y="2389397"/>
            <a:chExt cx="8991554" cy="1799065"/>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4" y="2389397"/>
              <a:ext cx="8991554"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8000" b="1">
                  <a:solidFill>
                    <a:srgbClr val="000001"/>
                  </a:solidFill>
                  <a:latin typeface="Aller"/>
                  <a:ea typeface="Aller"/>
                  <a:cs typeface="Aller"/>
                  <a:sym typeface="Aller"/>
                </a:defRPr>
              </a:lvl1pPr>
            </a:lstStyle>
            <a:p>
              <a:r>
                <a:rPr lang="en-US" dirty="0">
                  <a:solidFill>
                    <a:schemeClr val="accent1"/>
                  </a:solidFill>
                  <a:latin typeface="Montserrat" pitchFamily="2" charset="0"/>
                </a:rPr>
                <a:t>HTML5</a:t>
              </a:r>
              <a:endParaRPr dirty="0">
                <a:solidFill>
                  <a:schemeClr val="accent1"/>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a:cxnSpLocks/>
            </p:cNvCxnSpPr>
            <p:nvPr/>
          </p:nvCxnSpPr>
          <p:spPr>
            <a:xfrm>
              <a:off x="1768337" y="4188462"/>
              <a:ext cx="1378448"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699030" y="4647443"/>
            <a:ext cx="21816953" cy="7571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lvl="0"/>
            <a:r>
              <a:rPr lang="ru-RU" sz="5400" dirty="0">
                <a:latin typeface="Montserrat Medium"/>
                <a:ea typeface="Roboto Mono"/>
                <a:cs typeface="Roboto Mono"/>
                <a:sym typeface="Roboto Mono"/>
              </a:rPr>
              <a:t>Семантические элементы HTML5 доступно описывают свой смысл или назначение как для браузеров, так и для веб-разработчиков.</a:t>
            </a:r>
          </a:p>
          <a:p>
            <a:pPr lvl="0"/>
            <a:endParaRPr lang="ru-RU" sz="5400" dirty="0">
              <a:latin typeface="Montserrat Medium"/>
              <a:ea typeface="Roboto Mono"/>
              <a:cs typeface="Roboto Mono"/>
              <a:sym typeface="Roboto Mono"/>
            </a:endParaRPr>
          </a:p>
          <a:p>
            <a:pPr lvl="0"/>
            <a:r>
              <a:rPr lang="ru-RU" sz="5400" dirty="0">
                <a:latin typeface="Montserrat Medium"/>
                <a:ea typeface="Roboto Mono"/>
                <a:cs typeface="Roboto Mono"/>
                <a:sym typeface="Roboto Mono"/>
              </a:rPr>
              <a:t>До появления стандарта HTML5 вся разметка страниц осуществлялась преимущественно с помощью элементов &lt;</a:t>
            </a:r>
            <a:r>
              <a:rPr lang="ru-RU" sz="5400" dirty="0" err="1">
                <a:latin typeface="Montserrat Medium"/>
                <a:ea typeface="Roboto Mono"/>
                <a:cs typeface="Roboto Mono"/>
                <a:sym typeface="Roboto Mono"/>
              </a:rPr>
              <a:t>div</a:t>
            </a:r>
            <a:r>
              <a:rPr lang="ru-RU" sz="5400" dirty="0">
                <a:latin typeface="Montserrat Medium"/>
                <a:ea typeface="Roboto Mono"/>
                <a:cs typeface="Roboto Mono"/>
                <a:sym typeface="Roboto Mono"/>
              </a:rPr>
              <a:t>&gt;, которым присваивали классы </a:t>
            </a:r>
            <a:r>
              <a:rPr lang="ru-RU" sz="5400" dirty="0" err="1">
                <a:latin typeface="Montserrat Medium"/>
                <a:ea typeface="Roboto Mono"/>
                <a:cs typeface="Roboto Mono"/>
                <a:sym typeface="Roboto Mono"/>
              </a:rPr>
              <a:t>class</a:t>
            </a:r>
            <a:r>
              <a:rPr lang="ru-RU" sz="5400" dirty="0">
                <a:latin typeface="Montserrat Medium"/>
                <a:ea typeface="Roboto Mono"/>
                <a:cs typeface="Roboto Mono"/>
                <a:sym typeface="Roboto Mono"/>
              </a:rPr>
              <a:t> или идентификаторы </a:t>
            </a:r>
            <a:r>
              <a:rPr lang="ru-RU" sz="5400" dirty="0" err="1">
                <a:latin typeface="Montserrat Medium"/>
                <a:ea typeface="Roboto Mono"/>
                <a:cs typeface="Roboto Mono"/>
                <a:sym typeface="Roboto Mono"/>
              </a:rPr>
              <a:t>id</a:t>
            </a:r>
            <a:r>
              <a:rPr lang="ru-RU" sz="5400" dirty="0">
                <a:latin typeface="Montserrat Medium"/>
                <a:ea typeface="Roboto Mono"/>
                <a:cs typeface="Roboto Mono"/>
                <a:sym typeface="Roboto Mono"/>
              </a:rPr>
              <a:t> для наглядности разметки (например, &lt;</a:t>
            </a:r>
            <a:r>
              <a:rPr lang="ru-RU" sz="5400" dirty="0" err="1">
                <a:latin typeface="Montserrat Medium"/>
                <a:ea typeface="Roboto Mono"/>
                <a:cs typeface="Roboto Mono"/>
                <a:sym typeface="Roboto Mono"/>
              </a:rPr>
              <a:t>div</a:t>
            </a:r>
            <a:r>
              <a:rPr lang="ru-RU" sz="5400" dirty="0">
                <a:latin typeface="Montserrat Medium"/>
                <a:ea typeface="Roboto Mono"/>
                <a:cs typeface="Roboto Mono"/>
                <a:sym typeface="Roboto Mono"/>
              </a:rPr>
              <a:t> </a:t>
            </a:r>
            <a:r>
              <a:rPr lang="ru-RU" sz="5400" dirty="0" err="1">
                <a:latin typeface="Montserrat Medium"/>
                <a:ea typeface="Roboto Mono"/>
                <a:cs typeface="Roboto Mono"/>
                <a:sym typeface="Roboto Mono"/>
              </a:rPr>
              <a:t>id</a:t>
            </a:r>
            <a:r>
              <a:rPr lang="ru-RU" sz="5400" dirty="0">
                <a:latin typeface="Montserrat Medium"/>
                <a:ea typeface="Roboto Mono"/>
                <a:cs typeface="Roboto Mono"/>
                <a:sym typeface="Roboto Mono"/>
              </a:rPr>
              <a:t>="</a:t>
            </a:r>
            <a:r>
              <a:rPr lang="ru-RU" sz="5400" dirty="0" err="1">
                <a:latin typeface="Montserrat Medium"/>
                <a:ea typeface="Roboto Mono"/>
                <a:cs typeface="Roboto Mono"/>
                <a:sym typeface="Roboto Mono"/>
              </a:rPr>
              <a:t>header</a:t>
            </a:r>
            <a:r>
              <a:rPr lang="ru-RU" sz="5400" dirty="0">
                <a:latin typeface="Montserrat Medium"/>
                <a:ea typeface="Roboto Mono"/>
                <a:cs typeface="Roboto Mono"/>
                <a:sym typeface="Roboto Mono"/>
              </a:rPr>
              <a:t>"&gt;).</a:t>
            </a:r>
          </a:p>
        </p:txBody>
      </p:sp>
    </p:spTree>
    <p:extLst>
      <p:ext uri="{BB962C8B-B14F-4D97-AF65-F5344CB8AC3E}">
        <p14:creationId xmlns:p14="http://schemas.microsoft.com/office/powerpoint/2010/main" val="1695853922"/>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9391"/>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699029" y="1335849"/>
            <a:ext cx="16648605" cy="1623917"/>
            <a:chOff x="1719463" y="2389397"/>
            <a:chExt cx="16648605" cy="1623917"/>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3" y="2389397"/>
              <a:ext cx="16648605"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dirty="0">
                  <a:solidFill>
                    <a:schemeClr val="accent2">
                      <a:lumMod val="75000"/>
                    </a:schemeClr>
                  </a:solidFill>
                </a:rPr>
                <a:t> 5. ВЫДЕЛЯЙТЕ КЛЮЧЕВЫЕ СЛОВА</a:t>
              </a:r>
              <a:endParaRPr dirty="0">
                <a:solidFill>
                  <a:schemeClr val="accent2">
                    <a:lumMod val="75000"/>
                  </a:schemeClr>
                </a:solidFill>
                <a:latin typeface="Montserrat"/>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401331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747903" y="4808445"/>
            <a:ext cx="22245158"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lvl="0"/>
            <a:endParaRPr lang="en-US" sz="4800" dirty="0">
              <a:latin typeface="Montserrat Medium" panose="00000600000000000000"/>
            </a:endParaRPr>
          </a:p>
        </p:txBody>
      </p:sp>
    </p:spTree>
    <p:extLst>
      <p:ext uri="{BB962C8B-B14F-4D97-AF65-F5344CB8AC3E}">
        <p14:creationId xmlns:p14="http://schemas.microsoft.com/office/powerpoint/2010/main" val="274304482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699030" y="1335849"/>
            <a:ext cx="18537040" cy="2554545"/>
            <a:chOff x="1719464" y="2389397"/>
            <a:chExt cx="18537040" cy="2554545"/>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4" y="2389397"/>
              <a:ext cx="18537040" cy="25545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dirty="0">
                  <a:solidFill>
                    <a:schemeClr val="accent2">
                      <a:lumMod val="75000"/>
                    </a:schemeClr>
                  </a:solidFill>
                </a:rPr>
                <a:t>6. НАЛИЧИЕ ОПИСАНИЯ ALT У КАРТИНОК</a:t>
              </a:r>
              <a:br>
                <a:rPr lang="ru-RU" dirty="0">
                  <a:solidFill>
                    <a:schemeClr val="accent2">
                      <a:lumMod val="75000"/>
                    </a:schemeClr>
                  </a:solidFill>
                </a:rPr>
              </a:br>
              <a:endParaRPr dirty="0">
                <a:solidFill>
                  <a:schemeClr val="accent2">
                    <a:lumMod val="75000"/>
                  </a:schemeClr>
                </a:solidFill>
                <a:latin typeface="Montserrat"/>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401331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747903" y="4808445"/>
            <a:ext cx="22245158"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lvl="0"/>
            <a:endParaRPr lang="en-US" sz="4800" dirty="0">
              <a:latin typeface="Montserrat Medium" panose="00000600000000000000"/>
            </a:endParaRPr>
          </a:p>
        </p:txBody>
      </p:sp>
    </p:spTree>
    <p:extLst>
      <p:ext uri="{BB962C8B-B14F-4D97-AF65-F5344CB8AC3E}">
        <p14:creationId xmlns:p14="http://schemas.microsoft.com/office/powerpoint/2010/main" val="336915107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699029" y="1335849"/>
            <a:ext cx="18477405" cy="2554545"/>
            <a:chOff x="1719463" y="2389397"/>
            <a:chExt cx="18477405" cy="2554545"/>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3" y="2389397"/>
              <a:ext cx="18477405" cy="25545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dirty="0">
                  <a:solidFill>
                    <a:schemeClr val="accent2">
                      <a:lumMod val="75000"/>
                    </a:schemeClr>
                  </a:solidFill>
                </a:rPr>
                <a:t>7. ВЫСОКАЯ СКОРОСТЬ ЗАГРУЗКИ САЙТА</a:t>
              </a:r>
              <a:br>
                <a:rPr lang="ru-RU" dirty="0">
                  <a:solidFill>
                    <a:schemeClr val="accent2">
                      <a:lumMod val="75000"/>
                    </a:schemeClr>
                  </a:solidFill>
                </a:rPr>
              </a:br>
              <a:endParaRPr dirty="0">
                <a:solidFill>
                  <a:schemeClr val="accent2">
                    <a:lumMod val="75000"/>
                  </a:schemeClr>
                </a:solidFill>
                <a:latin typeface="Montserrat"/>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401331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699029" y="4278881"/>
            <a:ext cx="22245158" cy="74789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lvl="0"/>
            <a:r>
              <a:rPr lang="ru-RU" sz="4800" dirty="0">
                <a:latin typeface="Montserrat Medium" panose="00000600000000000000"/>
              </a:rPr>
              <a:t>Большое количество картинок с большим разрешением (зачастую они весят довольно много, поэтому все картинки из дизайна нужно делать как можно "легче")</a:t>
            </a:r>
          </a:p>
          <a:p>
            <a:pPr lvl="0"/>
            <a:endParaRPr lang="ru-RU" sz="4800" dirty="0">
              <a:latin typeface="Montserrat Medium" panose="00000600000000000000"/>
            </a:endParaRPr>
          </a:p>
          <a:p>
            <a:pPr lvl="0"/>
            <a:r>
              <a:rPr lang="ru-RU" sz="4800" dirty="0">
                <a:latin typeface="Montserrat Medium" panose="00000600000000000000"/>
              </a:rPr>
              <a:t>Множество лишних скриптов на сайте (их код может быть очень большим, рекомендуется все лишнее удалять). Желательно их размещать в отдельных файлах .</a:t>
            </a:r>
            <a:r>
              <a:rPr lang="ru-RU" sz="4800" dirty="0" err="1">
                <a:latin typeface="Montserrat Medium" panose="00000600000000000000"/>
              </a:rPr>
              <a:t>js</a:t>
            </a:r>
            <a:r>
              <a:rPr lang="ru-RU" sz="4800" dirty="0">
                <a:latin typeface="Montserrat Medium" panose="00000600000000000000"/>
              </a:rPr>
              <a:t>, чтобы браузер мог их кэшировать.</a:t>
            </a:r>
          </a:p>
          <a:p>
            <a:pPr lvl="0"/>
            <a:endParaRPr lang="ru-RU" sz="4800" dirty="0">
              <a:latin typeface="Montserrat Medium" panose="00000600000000000000"/>
            </a:endParaRPr>
          </a:p>
          <a:p>
            <a:pPr lvl="0"/>
            <a:r>
              <a:rPr lang="ru-RU" sz="4800" dirty="0">
                <a:latin typeface="Montserrat Medium" panose="00000600000000000000"/>
              </a:rPr>
              <a:t>Плохой хостинг .</a:t>
            </a:r>
          </a:p>
        </p:txBody>
      </p:sp>
    </p:spTree>
    <p:extLst>
      <p:ext uri="{BB962C8B-B14F-4D97-AF65-F5344CB8AC3E}">
        <p14:creationId xmlns:p14="http://schemas.microsoft.com/office/powerpoint/2010/main" val="3669759406"/>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9391"/>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699029" y="1335849"/>
            <a:ext cx="16052257" cy="1623917"/>
            <a:chOff x="1719463" y="2389397"/>
            <a:chExt cx="16052257" cy="1623917"/>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3" y="2389397"/>
              <a:ext cx="16052257" cy="13234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dirty="0">
                  <a:solidFill>
                    <a:schemeClr val="accent2">
                      <a:lumMod val="75000"/>
                    </a:schemeClr>
                  </a:solidFill>
                </a:rPr>
                <a:t>8. ОТСУТСТВИЕ БИТЫХ ССЫЛОК</a:t>
              </a:r>
              <a:endParaRPr dirty="0">
                <a:solidFill>
                  <a:schemeClr val="accent2">
                    <a:lumMod val="75000"/>
                  </a:schemeClr>
                </a:solidFill>
                <a:latin typeface="Montserrat"/>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401331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747903" y="4808445"/>
            <a:ext cx="22245158"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lvl="0"/>
            <a:endParaRPr lang="en-US" sz="4800" dirty="0">
              <a:latin typeface="Montserrat Medium" panose="00000600000000000000"/>
            </a:endParaRPr>
          </a:p>
        </p:txBody>
      </p:sp>
    </p:spTree>
    <p:extLst>
      <p:ext uri="{BB962C8B-B14F-4D97-AF65-F5344CB8AC3E}">
        <p14:creationId xmlns:p14="http://schemas.microsoft.com/office/powerpoint/2010/main" val="3026188817"/>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699029" y="1335849"/>
            <a:ext cx="16092013" cy="1623917"/>
            <a:chOff x="1719463" y="2389397"/>
            <a:chExt cx="16092013" cy="1623917"/>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3" y="2389397"/>
              <a:ext cx="16092013"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dirty="0">
                  <a:solidFill>
                    <a:schemeClr val="accent2">
                      <a:lumMod val="75000"/>
                    </a:schemeClr>
                  </a:solidFill>
                </a:rPr>
                <a:t>9. ВАЛИДНОСТЬ </a:t>
              </a:r>
              <a:r>
                <a:rPr lang="en-US" dirty="0">
                  <a:solidFill>
                    <a:schemeClr val="accent2">
                      <a:lumMod val="75000"/>
                    </a:schemeClr>
                  </a:solidFill>
                </a:rPr>
                <a:t>HTML </a:t>
              </a:r>
              <a:r>
                <a:rPr lang="ru-RU" dirty="0">
                  <a:solidFill>
                    <a:schemeClr val="accent2">
                      <a:lumMod val="75000"/>
                    </a:schemeClr>
                  </a:solidFill>
                </a:rPr>
                <a:t>КОДА</a:t>
              </a:r>
              <a:endParaRPr dirty="0">
                <a:solidFill>
                  <a:schemeClr val="accent2">
                    <a:lumMod val="75000"/>
                  </a:schemeClr>
                </a:solidFill>
                <a:latin typeface="Montserrat"/>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401331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747903" y="4808445"/>
            <a:ext cx="22245158"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lvl="0"/>
            <a:endParaRPr lang="en-US" sz="4800" dirty="0">
              <a:latin typeface="Montserrat Medium" panose="00000600000000000000"/>
            </a:endParaRPr>
          </a:p>
        </p:txBody>
      </p:sp>
    </p:spTree>
    <p:extLst>
      <p:ext uri="{BB962C8B-B14F-4D97-AF65-F5344CB8AC3E}">
        <p14:creationId xmlns:p14="http://schemas.microsoft.com/office/powerpoint/2010/main" val="1364954420"/>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699030" y="1335849"/>
            <a:ext cx="8991554" cy="1623917"/>
            <a:chOff x="1719464" y="2389397"/>
            <a:chExt cx="8991554" cy="1623917"/>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4" y="2389397"/>
              <a:ext cx="8991554" cy="13234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8000" b="1">
                  <a:solidFill>
                    <a:srgbClr val="000001"/>
                  </a:solidFill>
                  <a:latin typeface="Aller"/>
                  <a:ea typeface="Aller"/>
                  <a:cs typeface="Aller"/>
                  <a:sym typeface="Aller"/>
                </a:defRPr>
              </a:lvl1pPr>
            </a:lstStyle>
            <a:p>
              <a:r>
                <a:rPr lang="ru" dirty="0">
                  <a:solidFill>
                    <a:schemeClr val="accent2">
                      <a:lumMod val="75000"/>
                    </a:schemeClr>
                  </a:solidFill>
                </a:rPr>
                <a:t>И ПРОЧЕЕ…</a:t>
              </a:r>
              <a:endParaRPr dirty="0">
                <a:solidFill>
                  <a:schemeClr val="accent2">
                    <a:lumMod val="75000"/>
                  </a:schemeClr>
                </a:solidFill>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4013314"/>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747903" y="4808445"/>
            <a:ext cx="22245158"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lvl="0"/>
            <a:endParaRPr lang="en-US" sz="4800" dirty="0">
              <a:latin typeface="Montserrat Medium" panose="00000600000000000000"/>
            </a:endParaRPr>
          </a:p>
        </p:txBody>
      </p:sp>
    </p:spTree>
    <p:extLst>
      <p:ext uri="{BB962C8B-B14F-4D97-AF65-F5344CB8AC3E}">
        <p14:creationId xmlns:p14="http://schemas.microsoft.com/office/powerpoint/2010/main" val="750197617"/>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1C4A5931-B3F5-0448-9D38-A32E1171A3EA}"/>
              </a:ext>
            </a:extLst>
          </p:cNvPr>
          <p:cNvSpPr/>
          <p:nvPr/>
        </p:nvSpPr>
        <p:spPr>
          <a:xfrm>
            <a:off x="0" y="0"/>
            <a:ext cx="24384000" cy="13716000"/>
          </a:xfrm>
          <a:prstGeom prst="rect">
            <a:avLst/>
          </a:prstGeom>
          <a:gradFill flip="none" rotWithShape="1">
            <a:gsLst>
              <a:gs pos="27000">
                <a:schemeClr val="accent3"/>
              </a:gs>
              <a:gs pos="78000">
                <a:schemeClr val="accent1"/>
              </a:gs>
              <a:gs pos="100000">
                <a:schemeClr val="accent2"/>
              </a:gs>
            </a:gsLst>
            <a:path path="circle">
              <a:fillToRect l="100000" t="100000"/>
            </a:path>
            <a:tileRect r="-100000" b="-10000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495B0F79-C1A2-5D4B-BD3A-D3BCB4CB5525}"/>
              </a:ext>
            </a:extLst>
          </p:cNvPr>
          <p:cNvSpPr/>
          <p:nvPr/>
        </p:nvSpPr>
        <p:spPr>
          <a:xfrm rot="8100000">
            <a:off x="17123407" y="-1606371"/>
            <a:ext cx="3397702" cy="3397702"/>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8100000">
            <a:off x="17896666" y="4537735"/>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2">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8" name="Полилиния 37">
            <a:extLst>
              <a:ext uri="{FF2B5EF4-FFF2-40B4-BE49-F238E27FC236}">
                <a16:creationId xmlns:a16="http://schemas.microsoft.com/office/drawing/2014/main" id="{C5185D3C-02AF-6347-BA73-D3B681619429}"/>
              </a:ext>
            </a:extLst>
          </p:cNvPr>
          <p:cNvSpPr/>
          <p:nvPr/>
        </p:nvSpPr>
        <p:spPr>
          <a:xfrm rot="8100000">
            <a:off x="7838208" y="9406215"/>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5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2" name="Группа 1">
            <a:extLst>
              <a:ext uri="{FF2B5EF4-FFF2-40B4-BE49-F238E27FC236}">
                <a16:creationId xmlns:a16="http://schemas.microsoft.com/office/drawing/2014/main" id="{E739291D-1ED6-9241-A24E-0749C979FDBC}"/>
              </a:ext>
            </a:extLst>
          </p:cNvPr>
          <p:cNvGrpSpPr/>
          <p:nvPr/>
        </p:nvGrpSpPr>
        <p:grpSpPr>
          <a:xfrm>
            <a:off x="2222017" y="3634295"/>
            <a:ext cx="17511441" cy="3707997"/>
            <a:chOff x="2222017" y="3634295"/>
            <a:chExt cx="17511441" cy="3707997"/>
          </a:xfrm>
        </p:grpSpPr>
        <p:sp>
          <p:nvSpPr>
            <p:cNvPr id="4" name="Прямоугольник 3">
              <a:extLst>
                <a:ext uri="{FF2B5EF4-FFF2-40B4-BE49-F238E27FC236}">
                  <a16:creationId xmlns:a16="http://schemas.microsoft.com/office/drawing/2014/main" id="{FB2C722B-66F8-3B4D-BE89-BF9A18CD745A}"/>
                </a:ext>
              </a:extLst>
            </p:cNvPr>
            <p:cNvSpPr/>
            <p:nvPr/>
          </p:nvSpPr>
          <p:spPr>
            <a:xfrm>
              <a:off x="2222017" y="3634295"/>
              <a:ext cx="17511441" cy="3170099"/>
            </a:xfrm>
            <a:prstGeom prst="rect">
              <a:avLst/>
            </a:prstGeom>
          </p:spPr>
          <p:txBody>
            <a:bodyPr wrap="square">
              <a:spAutoFit/>
            </a:bodyPr>
            <a:lstStyle/>
            <a:p>
              <a:r>
                <a:rPr lang="ru-RU" sz="20000" b="1" dirty="0">
                  <a:solidFill>
                    <a:schemeClr val="bg1"/>
                  </a:solidFill>
                  <a:latin typeface="Montserrat" pitchFamily="2" charset="0"/>
                </a:rPr>
                <a:t>Конец</a:t>
              </a:r>
              <a:endParaRPr lang="en-US" sz="20000" b="1" dirty="0">
                <a:solidFill>
                  <a:schemeClr val="bg1"/>
                </a:solidFill>
                <a:latin typeface="Montserrat" pitchFamily="2" charset="0"/>
              </a:endParaRPr>
            </a:p>
          </p:txBody>
        </p:sp>
        <p:sp>
          <p:nvSpPr>
            <p:cNvPr id="20" name="Investor Pitch Deck Template">
              <a:extLst>
                <a:ext uri="{FF2B5EF4-FFF2-40B4-BE49-F238E27FC236}">
                  <a16:creationId xmlns:a16="http://schemas.microsoft.com/office/drawing/2014/main" id="{F405130E-FAD1-8243-9D1D-8276C8D631E3}"/>
                </a:ext>
              </a:extLst>
            </p:cNvPr>
            <p:cNvSpPr txBox="1"/>
            <p:nvPr/>
          </p:nvSpPr>
          <p:spPr>
            <a:xfrm>
              <a:off x="2339501" y="6942182"/>
              <a:ext cx="9553028"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endParaRPr lang="en-US" sz="2000" dirty="0">
                <a:solidFill>
                  <a:schemeClr val="accent5"/>
                </a:solidFill>
                <a:latin typeface="Montserrat" pitchFamily="2" charset="0"/>
              </a:endParaRPr>
            </a:p>
          </p:txBody>
        </p:sp>
      </p:grpSp>
      <p:sp>
        <p:nvSpPr>
          <p:cNvPr id="21"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94CE2AF3-EAA4-594B-A185-D2FD878ED6A3}"/>
              </a:ext>
            </a:extLst>
          </p:cNvPr>
          <p:cNvSpPr txBox="1"/>
          <p:nvPr/>
        </p:nvSpPr>
        <p:spPr>
          <a:xfrm>
            <a:off x="2372839" y="7625375"/>
            <a:ext cx="16973206" cy="15235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noAutofit/>
          </a:bodyPr>
          <a:lstStyle/>
          <a:p>
            <a:pPr defTabSz="457200">
              <a:lnSpc>
                <a:spcPts val="4500"/>
              </a:lnSpc>
              <a:defRPr sz="2200">
                <a:solidFill>
                  <a:srgbClr val="7B7B7C"/>
                </a:solidFill>
                <a:latin typeface="Aller"/>
                <a:ea typeface="Aller"/>
                <a:cs typeface="Aller"/>
                <a:sym typeface="Aller"/>
              </a:defRPr>
            </a:pPr>
            <a:r>
              <a:rPr lang="ru-RU" sz="4800" dirty="0">
                <a:solidFill>
                  <a:schemeClr val="bg1"/>
                </a:solidFill>
                <a:latin typeface="Montserrat Medium" panose="00000600000000000000" pitchFamily="2" charset="-52"/>
              </a:rPr>
              <a:t>Давайте подведем итоги урока! </a:t>
            </a:r>
          </a:p>
          <a:p>
            <a:pPr defTabSz="457200">
              <a:lnSpc>
                <a:spcPts val="4500"/>
              </a:lnSpc>
              <a:defRPr sz="2200">
                <a:solidFill>
                  <a:srgbClr val="7B7B7C"/>
                </a:solidFill>
                <a:latin typeface="Aller"/>
                <a:ea typeface="Aller"/>
                <a:cs typeface="Aller"/>
                <a:sym typeface="Aller"/>
              </a:defRPr>
            </a:pPr>
            <a:r>
              <a:rPr lang="ru-RU" sz="4800" dirty="0">
                <a:solidFill>
                  <a:schemeClr val="bg1"/>
                </a:solidFill>
                <a:latin typeface="Montserrat Medium" panose="00000600000000000000" pitchFamily="2" charset="-52"/>
              </a:rPr>
              <a:t>Чему мы научились? Что мы использовали? </a:t>
            </a:r>
          </a:p>
          <a:p>
            <a:pPr defTabSz="457200">
              <a:lnSpc>
                <a:spcPts val="4500"/>
              </a:lnSpc>
              <a:defRPr sz="2200">
                <a:solidFill>
                  <a:srgbClr val="7B7B7C"/>
                </a:solidFill>
                <a:latin typeface="Aller"/>
                <a:ea typeface="Aller"/>
                <a:cs typeface="Aller"/>
                <a:sym typeface="Aller"/>
              </a:defRPr>
            </a:pPr>
            <a:r>
              <a:rPr lang="ru-RU" sz="4800" dirty="0">
                <a:solidFill>
                  <a:schemeClr val="bg1"/>
                </a:solidFill>
                <a:latin typeface="Montserrat Medium" panose="00000600000000000000" pitchFamily="2" charset="-52"/>
              </a:rPr>
              <a:t>К чему мы пришли?</a:t>
            </a:r>
            <a:endParaRPr sz="4800" dirty="0">
              <a:solidFill>
                <a:schemeClr val="bg1"/>
              </a:solidFill>
              <a:latin typeface="Montserrat Medium" panose="00000600000000000000" pitchFamily="2" charset="-52"/>
            </a:endParaRPr>
          </a:p>
        </p:txBody>
      </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accent3">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5427561" y="11187885"/>
            <a:ext cx="472041" cy="472041"/>
          </a:xfrm>
          <a:prstGeom prst="ellipse">
            <a:avLst/>
          </a:prstGeom>
          <a:solidFill>
            <a:schemeClr val="accent3">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0" name="Полилиния 39">
            <a:extLst>
              <a:ext uri="{FF2B5EF4-FFF2-40B4-BE49-F238E27FC236}">
                <a16:creationId xmlns:a16="http://schemas.microsoft.com/office/drawing/2014/main" id="{09C9E6F8-8BD7-E44A-8EB5-E4CFF8F7EB28}"/>
              </a:ext>
            </a:extLst>
          </p:cNvPr>
          <p:cNvSpPr/>
          <p:nvPr/>
        </p:nvSpPr>
        <p:spPr>
          <a:xfrm rot="8100000">
            <a:off x="22797489" y="1845580"/>
            <a:ext cx="3240626" cy="3240626"/>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1" name="Полилиния 40">
            <a:extLst>
              <a:ext uri="{FF2B5EF4-FFF2-40B4-BE49-F238E27FC236}">
                <a16:creationId xmlns:a16="http://schemas.microsoft.com/office/drawing/2014/main" id="{8A013A22-0BEC-BD47-AE49-11434E0D4114}"/>
              </a:ext>
            </a:extLst>
          </p:cNvPr>
          <p:cNvSpPr/>
          <p:nvPr/>
        </p:nvSpPr>
        <p:spPr>
          <a:xfrm rot="8100000">
            <a:off x="19562383" y="3006292"/>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2" name="Овал 41">
            <a:extLst>
              <a:ext uri="{FF2B5EF4-FFF2-40B4-BE49-F238E27FC236}">
                <a16:creationId xmlns:a16="http://schemas.microsoft.com/office/drawing/2014/main" id="{49BBA8CF-7023-7840-AE03-A9FB9C21569F}"/>
              </a:ext>
            </a:extLst>
          </p:cNvPr>
          <p:cNvSpPr/>
          <p:nvPr/>
        </p:nvSpPr>
        <p:spPr>
          <a:xfrm>
            <a:off x="23323472" y="12613341"/>
            <a:ext cx="180000" cy="180000"/>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Tree>
    <p:extLst>
      <p:ext uri="{BB962C8B-B14F-4D97-AF65-F5344CB8AC3E}">
        <p14:creationId xmlns:p14="http://schemas.microsoft.com/office/powerpoint/2010/main" val="95180610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3" y="1315971"/>
            <a:ext cx="13606675" cy="25545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en-US" dirty="0">
                <a:solidFill>
                  <a:schemeClr val="accent1"/>
                </a:solidFill>
                <a:latin typeface="Montserrat" pitchFamily="2" charset="0"/>
              </a:rPr>
              <a:t>&lt;HEADER&gt;</a:t>
            </a:r>
            <a:br>
              <a:rPr lang="en-US" dirty="0">
                <a:solidFill>
                  <a:schemeClr val="accent1"/>
                </a:solidFill>
                <a:latin typeface="Montserrat" pitchFamily="2" charset="0"/>
              </a:rPr>
            </a:br>
            <a:endParaRPr dirty="0">
              <a:solidFill>
                <a:schemeClr val="accent1"/>
              </a:solidFill>
              <a:latin typeface="Montserrat" pitchFamily="2" charset="0"/>
            </a:endParaRPr>
          </a:p>
        </p:txBody>
      </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719463" y="3870516"/>
            <a:ext cx="21956100" cy="59838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marL="6350" lvl="0">
              <a:lnSpc>
                <a:spcPct val="120000"/>
              </a:lnSpc>
              <a:spcAft>
                <a:spcPts val="1600"/>
              </a:spcAft>
              <a:buSzPts val="1500"/>
            </a:pPr>
            <a:r>
              <a:rPr lang="ru-RU" sz="5400" dirty="0"/>
              <a:t>Группирует вводные и навигационные элементы, не является обязательным. Может содержать заголовки, оборачивать содержание раздела страницы, форму поиска или логотип. В HTML-документе может содержаться одновременно несколько элементов &lt;</a:t>
            </a:r>
            <a:r>
              <a:rPr lang="ru-RU" sz="5400" dirty="0" err="1"/>
              <a:t>header</a:t>
            </a:r>
            <a:r>
              <a:rPr lang="ru-RU" sz="5400" dirty="0"/>
              <a:t>&gt; и они могут располагаться в любой части страницы.</a:t>
            </a:r>
          </a:p>
        </p:txBody>
      </p:sp>
      <p:cxnSp>
        <p:nvCxnSpPr>
          <p:cNvPr id="12" name="Прямая соединительная линия 11">
            <a:extLst>
              <a:ext uri="{FF2B5EF4-FFF2-40B4-BE49-F238E27FC236}">
                <a16:creationId xmlns:a16="http://schemas.microsoft.com/office/drawing/2014/main" id="{0B2E0DE8-6514-4576-8DF8-6DE4222B6076}"/>
              </a:ext>
            </a:extLst>
          </p:cNvPr>
          <p:cNvCxnSpPr>
            <a:cxnSpLocks/>
          </p:cNvCxnSpPr>
          <p:nvPr/>
        </p:nvCxnSpPr>
        <p:spPr>
          <a:xfrm>
            <a:off x="2013802" y="3003777"/>
            <a:ext cx="265279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07852285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878"/>
            <a:ext cx="24384000" cy="13716000"/>
          </a:xfrm>
          <a:prstGeom prst="rect">
            <a:avLst/>
          </a:prstGeom>
        </p:spPr>
      </p:pic>
      <p:sp>
        <p:nvSpPr>
          <p:cNvPr id="72" name="Investor Pitch Deck Template">
            <a:extLst>
              <a:ext uri="{FF2B5EF4-FFF2-40B4-BE49-F238E27FC236}">
                <a16:creationId xmlns:a16="http://schemas.microsoft.com/office/drawing/2014/main" id="{3FBA37C1-D922-E74F-9BF4-BF57E1B32F97}"/>
              </a:ext>
            </a:extLst>
          </p:cNvPr>
          <p:cNvSpPr txBox="1"/>
          <p:nvPr/>
        </p:nvSpPr>
        <p:spPr>
          <a:xfrm>
            <a:off x="1699030" y="2196086"/>
            <a:ext cx="8991554"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8000" b="1">
                <a:solidFill>
                  <a:srgbClr val="000001"/>
                </a:solidFill>
                <a:latin typeface="Aller"/>
                <a:ea typeface="Aller"/>
                <a:cs typeface="Aller"/>
                <a:sym typeface="Aller"/>
              </a:defRPr>
            </a:lvl1pPr>
          </a:lstStyle>
          <a:p>
            <a:r>
              <a:rPr lang="en-US" dirty="0">
                <a:solidFill>
                  <a:schemeClr val="accent1"/>
                </a:solidFill>
                <a:latin typeface="Montserrat" pitchFamily="2" charset="0"/>
              </a:rPr>
              <a:t>&lt;MAIN&gt;</a:t>
            </a:r>
            <a:endParaRPr dirty="0">
              <a:solidFill>
                <a:schemeClr val="accent1"/>
              </a:solidFill>
              <a:latin typeface="Montserrat" pitchFamily="2" charset="0"/>
            </a:endParaRPr>
          </a:p>
        </p:txBody>
      </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696399" y="4523387"/>
            <a:ext cx="20785229" cy="59093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lvl="0"/>
            <a:r>
              <a:rPr lang="ru-RU" sz="5400" dirty="0">
                <a:latin typeface="Montserrat Medium"/>
              </a:rPr>
              <a:t>Главный раздел страницы, содержащий основную информацию.</a:t>
            </a:r>
          </a:p>
          <a:p>
            <a:pPr lvl="0"/>
            <a:r>
              <a:rPr lang="ru-RU" sz="5400" dirty="0">
                <a:latin typeface="Montserrat Medium"/>
              </a:rPr>
              <a:t>Элемент &lt;</a:t>
            </a:r>
            <a:r>
              <a:rPr lang="ru-RU" sz="5400" dirty="0" err="1">
                <a:latin typeface="Montserrat Medium"/>
              </a:rPr>
              <a:t>main</a:t>
            </a:r>
            <a:r>
              <a:rPr lang="ru-RU" sz="5400" dirty="0">
                <a:latin typeface="Montserrat Medium"/>
              </a:rPr>
              <a:t>&gt; включает в себя содержимое, которое является уникальным для данного документа, и не должен включать повторяющиеся разделы сайта, такие как навигация, название сайта, логотип, поисковая форма, баннеры и др.</a:t>
            </a:r>
          </a:p>
        </p:txBody>
      </p:sp>
      <p:cxnSp>
        <p:nvCxnSpPr>
          <p:cNvPr id="7" name="Прямая соединительная линия 6">
            <a:extLst>
              <a:ext uri="{FF2B5EF4-FFF2-40B4-BE49-F238E27FC236}">
                <a16:creationId xmlns:a16="http://schemas.microsoft.com/office/drawing/2014/main" id="{4AB85B4C-1A48-4C1F-91FB-A554E6E9E9E1}"/>
              </a:ext>
            </a:extLst>
          </p:cNvPr>
          <p:cNvCxnSpPr>
            <a:cxnSpLocks/>
          </p:cNvCxnSpPr>
          <p:nvPr/>
        </p:nvCxnSpPr>
        <p:spPr>
          <a:xfrm>
            <a:off x="1793085" y="3855115"/>
            <a:ext cx="265279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65547928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4" y="2369519"/>
            <a:ext cx="12612762" cy="25545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en-US" dirty="0">
                <a:solidFill>
                  <a:schemeClr val="accent1"/>
                </a:solidFill>
                <a:latin typeface="Montserrat" pitchFamily="2" charset="0"/>
              </a:rPr>
              <a:t>&lt;NAV&gt;</a:t>
            </a:r>
            <a:br>
              <a:rPr lang="en-US" dirty="0">
                <a:solidFill>
                  <a:schemeClr val="accent1"/>
                </a:solidFill>
                <a:latin typeface="Montserrat" pitchFamily="2" charset="0"/>
              </a:rPr>
            </a:br>
            <a:endParaRPr dirty="0">
              <a:solidFill>
                <a:schemeClr val="accent1"/>
              </a:solidFill>
              <a:latin typeface="Montserrat" pitchFamily="2" charset="0"/>
            </a:endParaRPr>
          </a:p>
        </p:txBody>
      </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719464" y="4459785"/>
            <a:ext cx="22015735" cy="79917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marL="6350" lvl="0">
              <a:lnSpc>
                <a:spcPct val="120000"/>
              </a:lnSpc>
              <a:buSzPts val="1500"/>
            </a:pPr>
            <a:r>
              <a:rPr lang="ru-RU" sz="5400" dirty="0">
                <a:latin typeface="Montserrat Medium"/>
              </a:rPr>
              <a:t>Предназначен для создания блока навигации веб-страницы или всего веб-сайта, при этом не обязательно должен находиться внутри &lt;</a:t>
            </a:r>
            <a:r>
              <a:rPr lang="ru-RU" sz="5400" dirty="0" err="1">
                <a:latin typeface="Montserrat Medium"/>
              </a:rPr>
              <a:t>header</a:t>
            </a:r>
            <a:r>
              <a:rPr lang="ru-RU" sz="5400" dirty="0">
                <a:latin typeface="Montserrat Medium"/>
              </a:rPr>
              <a:t>&gt;. На странице может быть несколько элементов &lt;</a:t>
            </a:r>
            <a:r>
              <a:rPr lang="ru-RU" sz="5400" dirty="0" err="1">
                <a:latin typeface="Montserrat Medium"/>
              </a:rPr>
              <a:t>nav</a:t>
            </a:r>
            <a:r>
              <a:rPr lang="ru-RU" sz="5400" dirty="0">
                <a:latin typeface="Montserrat Medium"/>
              </a:rPr>
              <a:t>&gt;. Не заменяет теги &lt;</a:t>
            </a:r>
            <a:r>
              <a:rPr lang="ru-RU" sz="5400" dirty="0" err="1">
                <a:latin typeface="Montserrat Medium"/>
              </a:rPr>
              <a:t>ul</a:t>
            </a:r>
            <a:r>
              <a:rPr lang="ru-RU" sz="5400" dirty="0">
                <a:latin typeface="Montserrat Medium"/>
              </a:rPr>
              <a:t>&gt; или &lt;</a:t>
            </a:r>
            <a:r>
              <a:rPr lang="ru-RU" sz="5400" dirty="0" err="1">
                <a:latin typeface="Montserrat Medium"/>
              </a:rPr>
              <a:t>оl</a:t>
            </a:r>
            <a:r>
              <a:rPr lang="ru-RU" sz="5400" dirty="0">
                <a:latin typeface="Montserrat Medium"/>
              </a:rPr>
              <a:t>&gt;, он просто их обрамляет. Не все группы ссылок на странице должны быть обёрнуты &lt;</a:t>
            </a:r>
            <a:r>
              <a:rPr lang="ru-RU" sz="5400" dirty="0" err="1">
                <a:latin typeface="Montserrat Medium"/>
              </a:rPr>
              <a:t>nav</a:t>
            </a:r>
            <a:r>
              <a:rPr lang="ru-RU" sz="5400" dirty="0">
                <a:latin typeface="Montserrat Medium"/>
              </a:rPr>
              <a:t>&gt;, этот элемент предназначен в первую очередь для разделов, которые состоят из главных навигационных блоков.</a:t>
            </a:r>
          </a:p>
        </p:txBody>
      </p:sp>
      <p:cxnSp>
        <p:nvCxnSpPr>
          <p:cNvPr id="7" name="Прямая соединительная линия 6">
            <a:extLst>
              <a:ext uri="{FF2B5EF4-FFF2-40B4-BE49-F238E27FC236}">
                <a16:creationId xmlns:a16="http://schemas.microsoft.com/office/drawing/2014/main" id="{734F800A-D005-4DDA-90B1-DC04D9EFE5E9}"/>
              </a:ext>
            </a:extLst>
          </p:cNvPr>
          <p:cNvCxnSpPr>
            <a:cxnSpLocks/>
          </p:cNvCxnSpPr>
          <p:nvPr/>
        </p:nvCxnSpPr>
        <p:spPr>
          <a:xfrm>
            <a:off x="1793085" y="3855115"/>
            <a:ext cx="265279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25762021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719463" y="1591701"/>
            <a:ext cx="13268745" cy="2554545"/>
            <a:chOff x="1719463" y="2625371"/>
            <a:chExt cx="13268745" cy="2554545"/>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3" y="2625371"/>
              <a:ext cx="13268745" cy="25545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en-US" dirty="0">
                  <a:solidFill>
                    <a:schemeClr val="accent1"/>
                  </a:solidFill>
                  <a:latin typeface="Montserrat" pitchFamily="2" charset="0"/>
                </a:rPr>
                <a:t>&lt;FOOTER&gt;</a:t>
              </a:r>
              <a:br>
                <a:rPr lang="en-US" dirty="0">
                  <a:solidFill>
                    <a:schemeClr val="accent1"/>
                  </a:solidFill>
                  <a:latin typeface="Montserrat" pitchFamily="2" charset="0"/>
                </a:rPr>
              </a:br>
              <a:endParaRPr dirty="0">
                <a:solidFill>
                  <a:schemeClr val="accent1"/>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4291612"/>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768337" y="3910272"/>
            <a:ext cx="20422415" cy="79917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6350" lvl="0">
              <a:lnSpc>
                <a:spcPct val="120000"/>
              </a:lnSpc>
              <a:buSzPts val="1500"/>
            </a:pPr>
            <a:r>
              <a:rPr lang="ru-RU" sz="5400" dirty="0">
                <a:latin typeface="Montserrat Medium"/>
              </a:rPr>
              <a:t>Представляет собой нижний колонтитул содержащей его секции или корневого элемента. Обычно содержит информацию об авторе статьи, данные о копирайте и т.д. Если используется как колонтитул всей страницы, содержимое дополняется сведениями об авторских правах, ссылками на условия использования, контактную информацию, ссылками на связанное содержимое и т.п.</a:t>
            </a:r>
          </a:p>
        </p:txBody>
      </p:sp>
    </p:spTree>
    <p:extLst>
      <p:ext uri="{BB962C8B-B14F-4D97-AF65-F5344CB8AC3E}">
        <p14:creationId xmlns:p14="http://schemas.microsoft.com/office/powerpoint/2010/main" val="336710655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719463" y="2389397"/>
            <a:ext cx="12553127" cy="2554545"/>
            <a:chOff x="1719463" y="2389397"/>
            <a:chExt cx="12553127" cy="2554545"/>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3" y="2389397"/>
              <a:ext cx="12553127" cy="25545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dirty="0">
                  <a:solidFill>
                    <a:schemeClr val="accent1"/>
                  </a:solidFill>
                  <a:latin typeface="Montserrat" pitchFamily="2" charset="0"/>
                </a:rPr>
                <a:t>ЭЛЕМЕНТ &lt;</a:t>
              </a:r>
              <a:r>
                <a:rPr lang="en-US" dirty="0">
                  <a:solidFill>
                    <a:schemeClr val="accent1"/>
                  </a:solidFill>
                  <a:latin typeface="Montserrat" pitchFamily="2" charset="0"/>
                </a:rPr>
                <a:t>ARTICLE&gt;</a:t>
              </a:r>
              <a:br>
                <a:rPr lang="en-US" dirty="0">
                  <a:solidFill>
                    <a:schemeClr val="accent1"/>
                  </a:solidFill>
                  <a:latin typeface="Montserrat" pitchFamily="2" charset="0"/>
                </a:rPr>
              </a:br>
              <a:endParaRPr dirty="0">
                <a:solidFill>
                  <a:schemeClr val="accent1"/>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68337" y="4110142"/>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699030" y="4943942"/>
            <a:ext cx="20422415" cy="47089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lvl="0"/>
            <a:r>
              <a:rPr lang="ru-RU" sz="6000" dirty="0">
                <a:latin typeface="Montserrat Medium"/>
              </a:rPr>
              <a:t>Используется для группировки записей — публикаций, статей, записей блога, комментариев. Представляет собой независимый обособленный блок, предназначенный для многократного использования, как правило, начинается с заголовка.</a:t>
            </a:r>
          </a:p>
        </p:txBody>
      </p:sp>
    </p:spTree>
    <p:extLst>
      <p:ext uri="{BB962C8B-B14F-4D97-AF65-F5344CB8AC3E}">
        <p14:creationId xmlns:p14="http://schemas.microsoft.com/office/powerpoint/2010/main" val="53270154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699030" y="2389397"/>
            <a:ext cx="12573560" cy="2554545"/>
            <a:chOff x="1699030" y="2389397"/>
            <a:chExt cx="12573560" cy="2554545"/>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3" y="2389397"/>
              <a:ext cx="12553127" cy="25545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en-US" dirty="0">
                  <a:solidFill>
                    <a:schemeClr val="accent1"/>
                  </a:solidFill>
                  <a:latin typeface="Montserrat" pitchFamily="2" charset="0"/>
                </a:rPr>
                <a:t>&lt;SECTION&gt;</a:t>
              </a:r>
              <a:br>
                <a:rPr lang="en-US" dirty="0">
                  <a:solidFill>
                    <a:schemeClr val="accent1"/>
                  </a:solidFill>
                  <a:latin typeface="Montserrat" pitchFamily="2" charset="0"/>
                </a:rPr>
              </a:br>
              <a:endParaRPr dirty="0">
                <a:solidFill>
                  <a:schemeClr val="accent1"/>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699030" y="4257626"/>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699030" y="5652931"/>
            <a:ext cx="20422415" cy="28623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lvl="0"/>
            <a:r>
              <a:rPr lang="ru-RU" sz="6000" dirty="0">
                <a:latin typeface="Montserrat Medium"/>
              </a:rPr>
              <a:t>Элемент представляет собой универсальный раздел документа. Группирует тематическое содержимое и обычно содержит заголовок. </a:t>
            </a:r>
          </a:p>
        </p:txBody>
      </p:sp>
    </p:spTree>
    <p:extLst>
      <p:ext uri="{BB962C8B-B14F-4D97-AF65-F5344CB8AC3E}">
        <p14:creationId xmlns:p14="http://schemas.microsoft.com/office/powerpoint/2010/main" val="270849655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719464" y="2389397"/>
            <a:ext cx="8991554" cy="1779739"/>
            <a:chOff x="1719464" y="2389397"/>
            <a:chExt cx="8991554" cy="1779739"/>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719464" y="2389397"/>
              <a:ext cx="8991554"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8000" b="1">
                  <a:solidFill>
                    <a:srgbClr val="000001"/>
                  </a:solidFill>
                  <a:latin typeface="Aller"/>
                  <a:ea typeface="Aller"/>
                  <a:cs typeface="Aller"/>
                  <a:sym typeface="Aller"/>
                </a:defRPr>
              </a:lvl1pPr>
            </a:lstStyle>
            <a:p>
              <a:r>
                <a:rPr lang="en-US" dirty="0">
                  <a:solidFill>
                    <a:schemeClr val="accent1"/>
                  </a:solidFill>
                  <a:latin typeface="Montserrat" pitchFamily="2" charset="0"/>
                </a:rPr>
                <a:t>&lt;ASIDE&gt;</a:t>
              </a:r>
              <a:endParaRPr dirty="0">
                <a:solidFill>
                  <a:schemeClr val="accent1"/>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719464" y="4169136"/>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719464" y="4770962"/>
            <a:ext cx="21479022" cy="6555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lvl="0"/>
            <a:r>
              <a:rPr lang="ru-RU" sz="6000" dirty="0">
                <a:latin typeface="Montserrat Medium" panose="00000600000000000000"/>
              </a:rPr>
              <a:t>Группирует содержимое, связанное с окружающим его контентом напрямую, но которое можно счесть отдельным (т.е., удаление этого блока не повлияет на понимание основного содержимого). Чаще всего элемент позиционируется как боковая колонка (как в книгах) и включает в себя группу элементов: &lt;</a:t>
            </a:r>
            <a:r>
              <a:rPr lang="ru-RU" sz="6000" dirty="0" err="1">
                <a:latin typeface="Montserrat Medium" panose="00000600000000000000"/>
              </a:rPr>
              <a:t>nav</a:t>
            </a:r>
            <a:r>
              <a:rPr lang="ru-RU" sz="6000" dirty="0">
                <a:latin typeface="Montserrat Medium" panose="00000600000000000000"/>
              </a:rPr>
              <a:t>&gt;, цифровые данные, цитаты, рекламные блоки, архивные записи. </a:t>
            </a:r>
          </a:p>
        </p:txBody>
      </p:sp>
    </p:spTree>
    <p:extLst>
      <p:ext uri="{BB962C8B-B14F-4D97-AF65-F5344CB8AC3E}">
        <p14:creationId xmlns:p14="http://schemas.microsoft.com/office/powerpoint/2010/main" val="4066707311"/>
      </p:ext>
    </p:extLst>
  </p:cSld>
  <p:clrMapOvr>
    <a:masterClrMapping/>
  </p:clrMapOvr>
  <p:transition spd="med"/>
</p:sld>
</file>

<file path=ppt/theme/theme1.xml><?xml version="1.0" encoding="utf-8"?>
<a:theme xmlns:a="http://schemas.openxmlformats.org/drawingml/2006/main" name="White">
  <a:themeElements>
    <a:clrScheme name="Color_Theme_01">
      <a:dk1>
        <a:srgbClr val="000000"/>
      </a:dk1>
      <a:lt1>
        <a:srgbClr val="FFFFFF"/>
      </a:lt1>
      <a:dk2>
        <a:srgbClr val="7B797C"/>
      </a:dk2>
      <a:lt2>
        <a:srgbClr val="535353"/>
      </a:lt2>
      <a:accent1>
        <a:srgbClr val="7318F8"/>
      </a:accent1>
      <a:accent2>
        <a:srgbClr val="7318F8"/>
      </a:accent2>
      <a:accent3>
        <a:srgbClr val="9852F8"/>
      </a:accent3>
      <a:accent4>
        <a:srgbClr val="9852F8"/>
      </a:accent4>
      <a:accent5>
        <a:srgbClr val="FFD73A"/>
      </a:accent5>
      <a:accent6>
        <a:srgbClr val="FFD73A"/>
      </a:accent6>
      <a:hlink>
        <a:srgbClr val="7318F8"/>
      </a:hlink>
      <a:folHlink>
        <a:srgbClr val="9852F8"/>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alpha val="60000"/>
          </a:schemeClr>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077BF"/>
      </a:accent1>
      <a:accent2>
        <a:srgbClr val="D0CDD0"/>
      </a:accent2>
      <a:accent3>
        <a:srgbClr val="BDBEBD"/>
      </a:accent3>
      <a:accent4>
        <a:srgbClr val="ACAAAD"/>
      </a:accent4>
      <a:accent5>
        <a:srgbClr val="9B999C"/>
      </a:accent5>
      <a:accent6>
        <a:srgbClr val="545554"/>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alpha val="60000"/>
          </a:schemeClr>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1538</TotalTime>
  <Words>1010</Words>
  <Application>Microsoft Office PowerPoint</Application>
  <PresentationFormat>Произвольный</PresentationFormat>
  <Paragraphs>81</Paragraphs>
  <Slides>26</Slides>
  <Notes>23</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26</vt:i4>
      </vt:variant>
    </vt:vector>
  </HeadingPairs>
  <TitlesOfParts>
    <vt:vector size="35" baseType="lpstr">
      <vt:lpstr>Aller</vt:lpstr>
      <vt:lpstr>Arial</vt:lpstr>
      <vt:lpstr>Helvetica Light</vt:lpstr>
      <vt:lpstr>Helvetica Neue</vt:lpstr>
      <vt:lpstr>Montserrat</vt:lpstr>
      <vt:lpstr>Montserrat Medium</vt:lpstr>
      <vt:lpstr>Open Sans</vt:lpstr>
      <vt:lpstr>Open Sans Semibold</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c a r o l i n e</dc:creator>
  <cp:lastModifiedBy>admin</cp:lastModifiedBy>
  <cp:revision>167</cp:revision>
  <dcterms:modified xsi:type="dcterms:W3CDTF">2022-01-20T15:53:14Z</dcterms:modified>
</cp:coreProperties>
</file>