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84" r:id="rId2"/>
    <p:sldId id="316" r:id="rId3"/>
    <p:sldId id="286" r:id="rId4"/>
    <p:sldId id="262" r:id="rId5"/>
    <p:sldId id="263" r:id="rId6"/>
    <p:sldId id="313" r:id="rId7"/>
    <p:sldId id="287" r:id="rId8"/>
    <p:sldId id="281" r:id="rId9"/>
    <p:sldId id="285" r:id="rId10"/>
    <p:sldId id="282" r:id="rId11"/>
    <p:sldId id="314" r:id="rId12"/>
    <p:sldId id="315" r:id="rId13"/>
    <p:sldId id="309"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1" d="100"/>
          <a:sy n="31" d="100"/>
        </p:scale>
        <p:origin x="41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9948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4295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1006104" y="6165535"/>
            <a:ext cx="12938484" cy="5672928"/>
            <a:chOff x="1306733" y="2474412"/>
            <a:chExt cx="11417019" cy="5672928"/>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1306733" y="3438359"/>
              <a:ext cx="11417019" cy="4708981"/>
            </a:xfrm>
            <a:prstGeom prst="rect">
              <a:avLst/>
            </a:prstGeom>
          </p:spPr>
          <p:txBody>
            <a:bodyPr wrap="square">
              <a:spAutoFit/>
            </a:bodyPr>
            <a:lstStyle/>
            <a:p>
              <a:r>
                <a:rPr lang="ru-RU" sz="10000" b="1" dirty="0">
                  <a:solidFill>
                    <a:schemeClr val="bg1"/>
                  </a:solidFill>
                  <a:latin typeface="Montserrat" pitchFamily="2" charset="0"/>
                </a:rPr>
                <a:t>CSS3. Новые возможности CSS. Префиксы.</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№21</a:t>
              </a:r>
            </a:p>
            <a:p>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13;p22"/>
          <p:cNvSpPr txBox="1">
            <a:spLocks/>
          </p:cNvSpPr>
          <p:nvPr/>
        </p:nvSpPr>
        <p:spPr>
          <a:xfrm>
            <a:off x="2684390" y="1870173"/>
            <a:ext cx="9050961" cy="13638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outline</a:t>
            </a:r>
          </a:p>
        </p:txBody>
      </p:sp>
      <p:sp>
        <p:nvSpPr>
          <p:cNvPr id="14" name="Google Shape;114;p22"/>
          <p:cNvSpPr txBox="1">
            <a:spLocks/>
          </p:cNvSpPr>
          <p:nvPr/>
        </p:nvSpPr>
        <p:spPr>
          <a:xfrm>
            <a:off x="2747452" y="4245678"/>
            <a:ext cx="19072024" cy="5792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tx1"/>
                </a:solidFill>
                <a:effectLst/>
                <a:uLnTx/>
                <a:uFillTx/>
                <a:latin typeface="Source Sans Pro"/>
                <a:sym typeface="Source Sans Pro"/>
              </a:rPr>
              <a:t>Обводка элемента. В отличии от </a:t>
            </a:r>
            <a:r>
              <a:rPr kumimoji="0" lang="ru-RU" sz="5400" b="0" i="0" u="none" strike="noStrike" kern="0" cap="none" spc="0" normalizeH="0" baseline="0" noProof="0" dirty="0" err="1">
                <a:ln>
                  <a:noFill/>
                </a:ln>
                <a:solidFill>
                  <a:schemeClr val="tx1"/>
                </a:solidFill>
                <a:effectLst/>
                <a:uLnTx/>
                <a:uFillTx/>
                <a:latin typeface="Source Sans Pro"/>
                <a:sym typeface="Source Sans Pro"/>
              </a:rPr>
              <a:t>border</a:t>
            </a:r>
            <a:r>
              <a:rPr kumimoji="0" lang="ru-RU" sz="5400" b="0" i="0" u="none" strike="noStrike" kern="0" cap="none" spc="0" normalizeH="0" baseline="0" noProof="0" dirty="0">
                <a:ln>
                  <a:noFill/>
                </a:ln>
                <a:solidFill>
                  <a:schemeClr val="tx1"/>
                </a:solidFill>
                <a:effectLst/>
                <a:uLnTx/>
                <a:uFillTx/>
                <a:latin typeface="Source Sans Pro"/>
                <a:sym typeface="Source Sans Pro"/>
              </a:rPr>
              <a:t> не добавляет размеры.</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tx1"/>
                </a:solidFill>
                <a:effectLst/>
                <a:uLnTx/>
                <a:uFillTx/>
                <a:latin typeface="Source Sans Pro"/>
                <a:sym typeface="Source Sans Pro"/>
              </a:rPr>
              <a:t>Задаётся так же, как и </a:t>
            </a:r>
            <a:r>
              <a:rPr kumimoji="0" lang="ru-RU" sz="5400" b="0" i="0" u="none" strike="noStrike" kern="0" cap="none" spc="0" normalizeH="0" baseline="0" noProof="0" dirty="0" err="1">
                <a:ln>
                  <a:noFill/>
                </a:ln>
                <a:solidFill>
                  <a:schemeClr val="tx1"/>
                </a:solidFill>
                <a:effectLst/>
                <a:uLnTx/>
                <a:uFillTx/>
                <a:latin typeface="Source Sans Pro"/>
                <a:sym typeface="Source Sans Pro"/>
              </a:rPr>
              <a:t>border</a:t>
            </a:r>
            <a:r>
              <a:rPr kumimoji="0" lang="ru-RU" sz="5400" b="0" i="0" u="none" strike="noStrike" kern="0" cap="none" spc="0" normalizeH="0" baseline="0" noProof="0" dirty="0">
                <a:ln>
                  <a:noFill/>
                </a:ln>
                <a:solidFill>
                  <a:schemeClr val="tx1"/>
                </a:solidFill>
                <a:effectLst/>
                <a:uLnTx/>
                <a:uFillTx/>
                <a:latin typeface="Source Sans Pro"/>
                <a:sym typeface="Source Sans Pro"/>
              </a:rPr>
              <a:t>, но нет возможности указать конкретную сторону для обводки.</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tx1"/>
                </a:solidFill>
                <a:effectLst/>
                <a:uLnTx/>
                <a:uFillTx/>
                <a:latin typeface="Source Sans Pro"/>
                <a:sym typeface="Source Sans Pro"/>
              </a:rPr>
              <a:t>Обводка используется в элементах взаимодействия (</a:t>
            </a:r>
            <a:r>
              <a:rPr kumimoji="0" lang="ru-RU" sz="5400" b="0" i="0" u="none" strike="noStrike" kern="0" cap="none" spc="0" normalizeH="0" baseline="0" noProof="0" dirty="0" err="1">
                <a:ln>
                  <a:noFill/>
                </a:ln>
                <a:solidFill>
                  <a:schemeClr val="tx1"/>
                </a:solidFill>
                <a:effectLst/>
                <a:uLnTx/>
                <a:uFillTx/>
                <a:latin typeface="Source Sans Pro"/>
                <a:sym typeface="Source Sans Pro"/>
              </a:rPr>
              <a:t>input</a:t>
            </a:r>
            <a:r>
              <a:rPr kumimoji="0" lang="ru-RU" sz="5400" b="0" i="0" u="none" strike="noStrike" kern="0" cap="none" spc="0" normalizeH="0" baseline="0" noProof="0" dirty="0">
                <a:ln>
                  <a:noFill/>
                </a:ln>
                <a:solidFill>
                  <a:schemeClr val="tx1"/>
                </a:solidFill>
                <a:effectLst/>
                <a:uLnTx/>
                <a:uFillTx/>
                <a:latin typeface="Source Sans Pro"/>
                <a:sym typeface="Source Sans Pro"/>
              </a:rPr>
              <a:t>, </a:t>
            </a:r>
            <a:r>
              <a:rPr kumimoji="0" lang="ru-RU" sz="5400" b="0" i="0" u="none" strike="noStrike" kern="0" cap="none" spc="0" normalizeH="0" baseline="0" noProof="0" dirty="0" err="1">
                <a:ln>
                  <a:noFill/>
                </a:ln>
                <a:solidFill>
                  <a:schemeClr val="tx1"/>
                </a:solidFill>
                <a:effectLst/>
                <a:uLnTx/>
                <a:uFillTx/>
                <a:latin typeface="Source Sans Pro"/>
                <a:sym typeface="Source Sans Pro"/>
              </a:rPr>
              <a:t>button</a:t>
            </a:r>
            <a:r>
              <a:rPr kumimoji="0" lang="ru-RU" sz="5400" b="0" i="0" u="none" strike="noStrike" kern="0" cap="none" spc="0" normalizeH="0" baseline="0" noProof="0" dirty="0">
                <a:ln>
                  <a:noFill/>
                </a:ln>
                <a:solidFill>
                  <a:schemeClr val="tx1"/>
                </a:solidFill>
                <a:effectLst/>
                <a:uLnTx/>
                <a:uFillTx/>
                <a:latin typeface="Source Sans Pro"/>
                <a:sym typeface="Source Sans Pro"/>
              </a:rPr>
              <a:t> и т.д.)</a:t>
            </a:r>
          </a:p>
        </p:txBody>
      </p:sp>
      <p:cxnSp>
        <p:nvCxnSpPr>
          <p:cNvPr id="7" name="Прямая соединительная линия 6">
            <a:extLst>
              <a:ext uri="{FF2B5EF4-FFF2-40B4-BE49-F238E27FC236}">
                <a16:creationId xmlns:a16="http://schemas.microsoft.com/office/drawing/2014/main" id="{90F54261-EBD4-4300-8D01-195A002C5CAA}"/>
              </a:ext>
            </a:extLst>
          </p:cNvPr>
          <p:cNvCxnSpPr/>
          <p:nvPr/>
        </p:nvCxnSpPr>
        <p:spPr>
          <a:xfrm>
            <a:off x="2747452" y="337663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19;p23"/>
          <p:cNvSpPr txBox="1">
            <a:spLocks/>
          </p:cNvSpPr>
          <p:nvPr/>
        </p:nvSpPr>
        <p:spPr>
          <a:xfrm>
            <a:off x="1747903" y="1446502"/>
            <a:ext cx="12310996" cy="10670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Переменные в </a:t>
            </a:r>
            <a:r>
              <a:rPr kumimoji="0" lang="en-US" sz="7200" b="1" i="0" u="none" strike="noStrike" kern="0" cap="none" spc="0" normalizeH="0" baseline="0" noProof="0" dirty="0">
                <a:ln>
                  <a:noFill/>
                </a:ln>
                <a:solidFill>
                  <a:srgbClr val="7318F9"/>
                </a:solidFill>
                <a:effectLst/>
                <a:uLnTx/>
                <a:uFillTx/>
                <a:latin typeface="Raleway"/>
                <a:sym typeface="Raleway"/>
              </a:rPr>
              <a:t>CSS</a:t>
            </a:r>
          </a:p>
        </p:txBody>
      </p:sp>
      <p:sp>
        <p:nvSpPr>
          <p:cNvPr id="12" name="Google Shape;120;p23"/>
          <p:cNvSpPr txBox="1">
            <a:spLocks/>
          </p:cNvSpPr>
          <p:nvPr/>
        </p:nvSpPr>
        <p:spPr>
          <a:xfrm>
            <a:off x="1806897" y="3400407"/>
            <a:ext cx="20699142" cy="10361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tx1"/>
                </a:solidFill>
                <a:effectLst/>
                <a:uLnTx/>
                <a:uFillTx/>
                <a:sym typeface="Source Sans Pro"/>
              </a:rPr>
              <a:t>В CSS3 появилась возможность использовать переменные.</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tx1"/>
                </a:solidFill>
                <a:effectLst/>
                <a:uLnTx/>
                <a:uFillTx/>
                <a:sym typeface="Source Sans Pro"/>
              </a:rPr>
              <a:t>Для объявления переменных нужно прописать их в селекторе :</a:t>
            </a:r>
            <a:r>
              <a:rPr kumimoji="0" lang="ru-RU" sz="4800" b="0" i="0" u="none" strike="noStrike" kern="0" cap="none" spc="0" normalizeH="0" baseline="0" noProof="0" dirty="0" err="1">
                <a:ln>
                  <a:noFill/>
                </a:ln>
                <a:solidFill>
                  <a:schemeClr val="tx1"/>
                </a:solidFill>
                <a:effectLst/>
                <a:uLnTx/>
                <a:uFillTx/>
                <a:sym typeface="Source Sans Pro"/>
              </a:rPr>
              <a:t>root</a:t>
            </a:r>
            <a:r>
              <a:rPr kumimoji="0" lang="ru-RU" sz="4800" b="0" i="0" u="none" strike="noStrike" kern="0" cap="none" spc="0" normalizeH="0" baseline="0" noProof="0" dirty="0">
                <a:ln>
                  <a:noFill/>
                </a:ln>
                <a:solidFill>
                  <a:schemeClr val="tx1"/>
                </a:solidFill>
                <a:effectLst/>
                <a:uLnTx/>
                <a:uFillTx/>
                <a:sym typeface="Source Sans Pro"/>
              </a:rPr>
              <a:t>. Имена переменных должны начинаться с двух дефисов (--)</a:t>
            </a:r>
          </a:p>
          <a:p>
            <a:pPr lvl="0">
              <a:lnSpc>
                <a:spcPct val="135714"/>
              </a:lnSpc>
              <a:spcBef>
                <a:spcPts val="1600"/>
              </a:spcBef>
              <a:buClr>
                <a:schemeClr val="dk2"/>
              </a:buClr>
              <a:buSzPts val="1100"/>
            </a:pPr>
            <a:r>
              <a:rPr lang="ru-RU" sz="4000" dirty="0">
                <a:solidFill>
                  <a:srgbClr val="800000"/>
                </a:solidFill>
                <a:highlight>
                  <a:srgbClr val="FFFFFF"/>
                </a:highlight>
                <a:latin typeface="Montserrat Medium" panose="00000600000000000000"/>
                <a:ea typeface="Courier New"/>
                <a:cs typeface="Courier New"/>
                <a:sym typeface="Courier New"/>
              </a:rPr>
              <a:t>:</a:t>
            </a:r>
            <a:r>
              <a:rPr lang="ru-RU" sz="4000" dirty="0" err="1">
                <a:solidFill>
                  <a:srgbClr val="800000"/>
                </a:solidFill>
                <a:highlight>
                  <a:srgbClr val="FFFFFF"/>
                </a:highlight>
                <a:latin typeface="Montserrat Medium" panose="00000600000000000000"/>
                <a:ea typeface="Courier New"/>
                <a:cs typeface="Courier New"/>
                <a:sym typeface="Courier New"/>
              </a:rPr>
              <a:t>root</a:t>
            </a:r>
            <a:r>
              <a:rPr lang="ru-RU" sz="4000" dirty="0">
                <a:solidFill>
                  <a:schemeClr val="dk2"/>
                </a:solidFill>
                <a:highlight>
                  <a:srgbClr val="FFFFFF"/>
                </a:highlight>
                <a:latin typeface="Montserrat Medium" panose="00000600000000000000"/>
                <a:ea typeface="Courier New"/>
                <a:cs typeface="Courier New"/>
                <a:sym typeface="Courier New"/>
              </a:rPr>
              <a:t> {</a:t>
            </a:r>
          </a:p>
          <a:p>
            <a:pPr lvl="0">
              <a:lnSpc>
                <a:spcPct val="135714"/>
              </a:lnSpc>
              <a:buClr>
                <a:schemeClr val="dk2"/>
              </a:buClr>
              <a:buSzPts val="1100"/>
            </a:pPr>
            <a:r>
              <a:rPr lang="ru-RU" sz="4000" dirty="0">
                <a:solidFill>
                  <a:schemeClr val="dk2"/>
                </a:solidFill>
                <a:highlight>
                  <a:srgbClr val="FFFFFF"/>
                </a:highlight>
                <a:latin typeface="Montserrat Medium" panose="00000600000000000000"/>
                <a:ea typeface="Courier New"/>
                <a:cs typeface="Courier New"/>
                <a:sym typeface="Courier New"/>
              </a:rPr>
              <a:t>    </a:t>
            </a:r>
            <a:r>
              <a:rPr lang="ru-RU" sz="4000" dirty="0">
                <a:solidFill>
                  <a:srgbClr val="FF0000"/>
                </a:solidFill>
                <a:highlight>
                  <a:srgbClr val="FFFFFF"/>
                </a:highlight>
                <a:latin typeface="Montserrat Medium" panose="00000600000000000000"/>
                <a:ea typeface="Courier New"/>
                <a:cs typeface="Courier New"/>
                <a:sym typeface="Courier New"/>
              </a:rPr>
              <a:t>--</a:t>
            </a:r>
            <a:r>
              <a:rPr lang="ru-RU" sz="4000" dirty="0" err="1">
                <a:solidFill>
                  <a:srgbClr val="FF0000"/>
                </a:solidFill>
                <a:highlight>
                  <a:srgbClr val="FFFFFF"/>
                </a:highlight>
                <a:latin typeface="Montserrat Medium" panose="00000600000000000000"/>
                <a:ea typeface="Courier New"/>
                <a:cs typeface="Courier New"/>
                <a:sym typeface="Courier New"/>
              </a:rPr>
              <a:t>main-color</a:t>
            </a:r>
            <a:r>
              <a:rPr lang="ru-RU" sz="4000" dirty="0">
                <a:solidFill>
                  <a:schemeClr val="dk2"/>
                </a:solidFill>
                <a:highlight>
                  <a:srgbClr val="FFFFFF"/>
                </a:highlight>
                <a:latin typeface="Montserrat Medium" panose="00000600000000000000"/>
                <a:ea typeface="Courier New"/>
                <a:cs typeface="Courier New"/>
                <a:sym typeface="Courier New"/>
              </a:rPr>
              <a:t>: </a:t>
            </a:r>
            <a:r>
              <a:rPr lang="ru-RU" sz="4000" dirty="0" err="1">
                <a:solidFill>
                  <a:srgbClr val="0451A5"/>
                </a:solidFill>
                <a:highlight>
                  <a:srgbClr val="FFFFFF"/>
                </a:highlight>
                <a:latin typeface="Montserrat Medium" panose="00000600000000000000"/>
                <a:ea typeface="Courier New"/>
                <a:cs typeface="Courier New"/>
                <a:sym typeface="Courier New"/>
              </a:rPr>
              <a:t>black</a:t>
            </a:r>
            <a:r>
              <a:rPr lang="ru-RU" sz="4000" dirty="0">
                <a:solidFill>
                  <a:schemeClr val="dk2"/>
                </a:solidFill>
                <a:highlight>
                  <a:srgbClr val="FFFFFF"/>
                </a:highlight>
                <a:latin typeface="Montserrat Medium" panose="00000600000000000000"/>
                <a:ea typeface="Courier New"/>
                <a:cs typeface="Courier New"/>
                <a:sym typeface="Courier New"/>
              </a:rPr>
              <a:t>;</a:t>
            </a:r>
          </a:p>
          <a:p>
            <a:pPr lvl="0">
              <a:lnSpc>
                <a:spcPct val="135714"/>
              </a:lnSpc>
              <a:buClr>
                <a:schemeClr val="dk2"/>
              </a:buClr>
              <a:buSzPts val="1100"/>
            </a:pPr>
            <a:r>
              <a:rPr lang="ru-RU" sz="4000" dirty="0">
                <a:solidFill>
                  <a:schemeClr val="dk2"/>
                </a:solidFill>
                <a:highlight>
                  <a:srgbClr val="FFFFFF"/>
                </a:highlight>
                <a:latin typeface="Montserrat Medium" panose="00000600000000000000"/>
                <a:ea typeface="Courier New"/>
                <a:cs typeface="Courier New"/>
                <a:sym typeface="Courier New"/>
              </a:rPr>
              <a:t>    </a:t>
            </a:r>
            <a:r>
              <a:rPr lang="ru-RU" sz="4000" dirty="0">
                <a:solidFill>
                  <a:srgbClr val="FF0000"/>
                </a:solidFill>
                <a:highlight>
                  <a:srgbClr val="FFFFFF"/>
                </a:highlight>
                <a:latin typeface="Montserrat Medium" panose="00000600000000000000"/>
                <a:ea typeface="Courier New"/>
                <a:cs typeface="Courier New"/>
                <a:sym typeface="Courier New"/>
              </a:rPr>
              <a:t>--</a:t>
            </a:r>
            <a:r>
              <a:rPr lang="ru-RU" sz="4000" dirty="0" err="1">
                <a:solidFill>
                  <a:srgbClr val="FF0000"/>
                </a:solidFill>
                <a:highlight>
                  <a:srgbClr val="FFFFFF"/>
                </a:highlight>
                <a:latin typeface="Montserrat Medium" panose="00000600000000000000"/>
                <a:ea typeface="Courier New"/>
                <a:cs typeface="Courier New"/>
                <a:sym typeface="Courier New"/>
              </a:rPr>
              <a:t>pad</a:t>
            </a:r>
            <a:r>
              <a:rPr lang="ru-RU" sz="4000" dirty="0">
                <a:solidFill>
                  <a:schemeClr val="dk2"/>
                </a:solidFill>
                <a:highlight>
                  <a:srgbClr val="FFFFFF"/>
                </a:highlight>
                <a:latin typeface="Montserrat Medium" panose="00000600000000000000"/>
                <a:ea typeface="Courier New"/>
                <a:cs typeface="Courier New"/>
                <a:sym typeface="Courier New"/>
              </a:rPr>
              <a:t>: </a:t>
            </a:r>
            <a:r>
              <a:rPr lang="ru-RU" sz="4000" dirty="0">
                <a:solidFill>
                  <a:srgbClr val="098658"/>
                </a:solidFill>
                <a:highlight>
                  <a:srgbClr val="FFFFFF"/>
                </a:highlight>
                <a:latin typeface="Montserrat Medium" panose="00000600000000000000"/>
                <a:ea typeface="Courier New"/>
                <a:cs typeface="Courier New"/>
                <a:sym typeface="Courier New"/>
              </a:rPr>
              <a:t>20px</a:t>
            </a:r>
            <a:r>
              <a:rPr lang="ru-RU" sz="4000" dirty="0">
                <a:solidFill>
                  <a:schemeClr val="dk2"/>
                </a:solidFill>
                <a:highlight>
                  <a:srgbClr val="FFFFFF"/>
                </a:highlight>
                <a:latin typeface="Montserrat Medium" panose="00000600000000000000"/>
                <a:ea typeface="Courier New"/>
                <a:cs typeface="Courier New"/>
                <a:sym typeface="Courier New"/>
              </a:rPr>
              <a:t>;</a:t>
            </a:r>
          </a:p>
          <a:p>
            <a:pPr lvl="0">
              <a:lnSpc>
                <a:spcPct val="135714"/>
              </a:lnSpc>
              <a:buClr>
                <a:schemeClr val="dk2"/>
              </a:buClr>
              <a:buSzPts val="1100"/>
            </a:pPr>
            <a:r>
              <a:rPr lang="ru-RU" sz="4000" dirty="0">
                <a:solidFill>
                  <a:schemeClr val="dk2"/>
                </a:solidFill>
                <a:highlight>
                  <a:srgbClr val="FFFFFF"/>
                </a:highlight>
                <a:latin typeface="Montserrat Medium" panose="00000600000000000000"/>
                <a:ea typeface="Courier New"/>
                <a:cs typeface="Courier New"/>
                <a:sym typeface="Courier New"/>
              </a:rPr>
              <a:t>}</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tx1"/>
                </a:solidFill>
                <a:effectLst/>
                <a:uLnTx/>
                <a:uFillTx/>
                <a:sym typeface="Source Sans Pro"/>
              </a:rPr>
              <a:t>При использовании нужно прописывать </a:t>
            </a:r>
            <a:r>
              <a:rPr kumimoji="0" lang="ru-RU" sz="4800" b="0" i="0" u="none" strike="noStrike" kern="0" cap="none" spc="0" normalizeH="0" baseline="0" noProof="0" dirty="0" err="1">
                <a:ln>
                  <a:noFill/>
                </a:ln>
                <a:solidFill>
                  <a:schemeClr val="tx1"/>
                </a:solidFill>
                <a:effectLst/>
                <a:uLnTx/>
                <a:uFillTx/>
                <a:sym typeface="Source Sans Pro"/>
              </a:rPr>
              <a:t>var</a:t>
            </a:r>
            <a:r>
              <a:rPr kumimoji="0" lang="ru-RU" sz="4800" b="0" i="0" u="none" strike="noStrike" kern="0" cap="none" spc="0" normalizeH="0" baseline="0" noProof="0" dirty="0">
                <a:ln>
                  <a:noFill/>
                </a:ln>
                <a:solidFill>
                  <a:schemeClr val="tx1"/>
                </a:solidFill>
                <a:effectLst/>
                <a:uLnTx/>
                <a:uFillTx/>
                <a:sym typeface="Source Sans Pro"/>
              </a:rPr>
              <a:t>(), где в скобках указано имя переменной</a:t>
            </a:r>
          </a:p>
          <a:p>
            <a:pPr lvl="0">
              <a:lnSpc>
                <a:spcPct val="135714"/>
              </a:lnSpc>
              <a:spcBef>
                <a:spcPts val="1600"/>
              </a:spcBef>
              <a:buClr>
                <a:schemeClr val="dk2"/>
              </a:buClr>
              <a:buSzPts val="1100"/>
            </a:pPr>
            <a:r>
              <a:rPr kumimoji="0" lang="ru-RU" sz="4000" b="0" i="0" u="none" strike="noStrike" kern="0" cap="none" spc="0" normalizeH="0" baseline="0" noProof="0" dirty="0">
                <a:ln>
                  <a:noFill/>
                </a:ln>
                <a:solidFill>
                  <a:schemeClr val="tx1"/>
                </a:solidFill>
                <a:effectLst/>
                <a:highlight>
                  <a:srgbClr val="FFFFFF"/>
                </a:highlight>
                <a:uLnTx/>
                <a:uFillTx/>
                <a:latin typeface="Courier New"/>
                <a:ea typeface="Courier New"/>
                <a:cs typeface="Courier New"/>
                <a:sym typeface="Courier New"/>
              </a:rPr>
              <a:t>  </a:t>
            </a:r>
            <a:r>
              <a:rPr lang="ru-RU" sz="4000" dirty="0" err="1">
                <a:solidFill>
                  <a:srgbClr val="FF0000"/>
                </a:solidFill>
                <a:highlight>
                  <a:srgbClr val="FFFFFF"/>
                </a:highlight>
                <a:latin typeface="Montserrat Medium" panose="00000600000000000000"/>
                <a:ea typeface="Courier New"/>
                <a:cs typeface="Courier New"/>
                <a:sym typeface="Courier New"/>
              </a:rPr>
              <a:t>background</a:t>
            </a:r>
            <a:r>
              <a:rPr lang="ru-RU" sz="4000" dirty="0">
                <a:solidFill>
                  <a:schemeClr val="dk2"/>
                </a:solidFill>
                <a:highlight>
                  <a:srgbClr val="FFFFFF"/>
                </a:highlight>
                <a:latin typeface="Montserrat Medium" panose="00000600000000000000"/>
                <a:ea typeface="Courier New"/>
                <a:cs typeface="Courier New"/>
                <a:sym typeface="Courier New"/>
              </a:rPr>
              <a:t>: </a:t>
            </a:r>
            <a:r>
              <a:rPr lang="ru-RU" sz="4000" dirty="0" err="1">
                <a:solidFill>
                  <a:srgbClr val="795E26"/>
                </a:solidFill>
                <a:highlight>
                  <a:srgbClr val="FFFFFF"/>
                </a:highlight>
                <a:latin typeface="Montserrat Medium" panose="00000600000000000000"/>
                <a:ea typeface="Courier New"/>
                <a:cs typeface="Courier New"/>
                <a:sym typeface="Courier New"/>
              </a:rPr>
              <a:t>var</a:t>
            </a:r>
            <a:r>
              <a:rPr lang="ru-RU" sz="4000" dirty="0">
                <a:solidFill>
                  <a:schemeClr val="dk2"/>
                </a:solidFill>
                <a:highlight>
                  <a:srgbClr val="FFFFFF"/>
                </a:highlight>
                <a:latin typeface="Montserrat Medium" panose="00000600000000000000"/>
                <a:ea typeface="Courier New"/>
                <a:cs typeface="Courier New"/>
                <a:sym typeface="Courier New"/>
              </a:rPr>
              <a:t>(</a:t>
            </a:r>
            <a:r>
              <a:rPr lang="ru-RU" sz="4000" dirty="0">
                <a:solidFill>
                  <a:srgbClr val="001080"/>
                </a:solidFill>
                <a:highlight>
                  <a:srgbClr val="FFFFFF"/>
                </a:highlight>
                <a:latin typeface="Montserrat Medium" panose="00000600000000000000"/>
                <a:ea typeface="Courier New"/>
                <a:cs typeface="Courier New"/>
                <a:sym typeface="Courier New"/>
              </a:rPr>
              <a:t>--</a:t>
            </a:r>
            <a:r>
              <a:rPr lang="ru-RU" sz="4000" dirty="0" err="1">
                <a:solidFill>
                  <a:srgbClr val="001080"/>
                </a:solidFill>
                <a:highlight>
                  <a:srgbClr val="FFFFFF"/>
                </a:highlight>
                <a:latin typeface="Montserrat Medium" panose="00000600000000000000"/>
                <a:ea typeface="Courier New"/>
                <a:cs typeface="Courier New"/>
                <a:sym typeface="Courier New"/>
              </a:rPr>
              <a:t>main-color</a:t>
            </a:r>
            <a:r>
              <a:rPr lang="ru-RU" sz="4000" dirty="0">
                <a:solidFill>
                  <a:schemeClr val="dk2"/>
                </a:solidFill>
                <a:highlight>
                  <a:srgbClr val="FFFFFF"/>
                </a:highlight>
                <a:latin typeface="Montserrat Medium" panose="00000600000000000000"/>
                <a:ea typeface="Courier New"/>
                <a:cs typeface="Courier New"/>
                <a:sym typeface="Courier New"/>
              </a:rPr>
              <a:t>);</a:t>
            </a:r>
          </a:p>
          <a:p>
            <a:pPr lvl="0">
              <a:lnSpc>
                <a:spcPct val="135714"/>
              </a:lnSpc>
              <a:buClr>
                <a:schemeClr val="dk2"/>
              </a:buClr>
              <a:buSzPts val="1100"/>
            </a:pPr>
            <a:r>
              <a:rPr lang="ru-RU" sz="4000" dirty="0">
                <a:solidFill>
                  <a:schemeClr val="dk2"/>
                </a:solidFill>
                <a:highlight>
                  <a:srgbClr val="FFFFFF"/>
                </a:highlight>
                <a:latin typeface="Montserrat Medium" panose="00000600000000000000"/>
                <a:ea typeface="Courier New"/>
                <a:cs typeface="Courier New"/>
                <a:sym typeface="Courier New"/>
              </a:rPr>
              <a:t>    </a:t>
            </a:r>
            <a:r>
              <a:rPr lang="ru-RU" sz="4000" dirty="0" err="1">
                <a:solidFill>
                  <a:srgbClr val="FF0000"/>
                </a:solidFill>
                <a:highlight>
                  <a:srgbClr val="FFFFFF"/>
                </a:highlight>
                <a:latin typeface="Montserrat Medium" panose="00000600000000000000"/>
                <a:ea typeface="Courier New"/>
                <a:cs typeface="Courier New"/>
                <a:sym typeface="Courier New"/>
              </a:rPr>
              <a:t>padding</a:t>
            </a:r>
            <a:r>
              <a:rPr lang="ru-RU" sz="4000" dirty="0">
                <a:solidFill>
                  <a:schemeClr val="dk2"/>
                </a:solidFill>
                <a:highlight>
                  <a:srgbClr val="FFFFFF"/>
                </a:highlight>
                <a:latin typeface="Montserrat Medium" panose="00000600000000000000"/>
                <a:ea typeface="Courier New"/>
                <a:cs typeface="Courier New"/>
                <a:sym typeface="Courier New"/>
              </a:rPr>
              <a:t>: </a:t>
            </a:r>
            <a:r>
              <a:rPr lang="ru-RU" sz="4000" dirty="0" err="1">
                <a:solidFill>
                  <a:srgbClr val="795E26"/>
                </a:solidFill>
                <a:highlight>
                  <a:srgbClr val="FFFFFF"/>
                </a:highlight>
                <a:latin typeface="Montserrat Medium" panose="00000600000000000000"/>
                <a:ea typeface="Courier New"/>
                <a:cs typeface="Courier New"/>
                <a:sym typeface="Courier New"/>
              </a:rPr>
              <a:t>var</a:t>
            </a:r>
            <a:r>
              <a:rPr lang="ru-RU" sz="4000" dirty="0">
                <a:solidFill>
                  <a:schemeClr val="dk2"/>
                </a:solidFill>
                <a:highlight>
                  <a:srgbClr val="FFFFFF"/>
                </a:highlight>
                <a:latin typeface="Montserrat Medium" panose="00000600000000000000"/>
                <a:ea typeface="Courier New"/>
                <a:cs typeface="Courier New"/>
                <a:sym typeface="Courier New"/>
              </a:rPr>
              <a:t>(</a:t>
            </a:r>
            <a:r>
              <a:rPr lang="ru-RU" sz="4000" dirty="0">
                <a:solidFill>
                  <a:srgbClr val="001080"/>
                </a:solidFill>
                <a:highlight>
                  <a:srgbClr val="FFFFFF"/>
                </a:highlight>
                <a:latin typeface="Montserrat Medium" panose="00000600000000000000"/>
                <a:ea typeface="Courier New"/>
                <a:cs typeface="Courier New"/>
                <a:sym typeface="Courier New"/>
              </a:rPr>
              <a:t>--</a:t>
            </a:r>
            <a:r>
              <a:rPr lang="ru-RU" sz="4000" dirty="0" err="1">
                <a:solidFill>
                  <a:srgbClr val="001080"/>
                </a:solidFill>
                <a:highlight>
                  <a:srgbClr val="FFFFFF"/>
                </a:highlight>
                <a:latin typeface="Montserrat Medium" panose="00000600000000000000"/>
                <a:ea typeface="Courier New"/>
                <a:cs typeface="Courier New"/>
                <a:sym typeface="Courier New"/>
              </a:rPr>
              <a:t>pad</a:t>
            </a:r>
            <a:r>
              <a:rPr lang="ru-RU" sz="4000" dirty="0">
                <a:solidFill>
                  <a:schemeClr val="dk2"/>
                </a:solidFill>
                <a:highlight>
                  <a:srgbClr val="FFFFFF"/>
                </a:highlight>
                <a:latin typeface="Montserrat Medium" panose="00000600000000000000"/>
                <a:ea typeface="Courier New"/>
                <a:cs typeface="Courier New"/>
                <a:sym typeface="Courier New"/>
              </a:rPr>
              <a:t>);</a:t>
            </a:r>
            <a:endParaRPr lang="ru-RU" sz="4000" dirty="0">
              <a:latin typeface="Montserrat Medium" panose="00000600000000000000"/>
            </a:endParaRPr>
          </a:p>
        </p:txBody>
      </p:sp>
      <p:cxnSp>
        <p:nvCxnSpPr>
          <p:cNvPr id="7" name="Прямая соединительная линия 6">
            <a:extLst>
              <a:ext uri="{FF2B5EF4-FFF2-40B4-BE49-F238E27FC236}">
                <a16:creationId xmlns:a16="http://schemas.microsoft.com/office/drawing/2014/main" id="{B315EABD-3621-4A1B-9EB0-35EAFFE4108C}"/>
              </a:ext>
            </a:extLst>
          </p:cNvPr>
          <p:cNvCxnSpPr/>
          <p:nvPr/>
        </p:nvCxnSpPr>
        <p:spPr>
          <a:xfrm>
            <a:off x="1806897" y="295960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2111864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25;p24"/>
          <p:cNvSpPr txBox="1">
            <a:spLocks/>
          </p:cNvSpPr>
          <p:nvPr/>
        </p:nvSpPr>
        <p:spPr>
          <a:xfrm>
            <a:off x="2694875" y="2110947"/>
            <a:ext cx="10217426" cy="1304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err="1">
                <a:ln>
                  <a:noFill/>
                </a:ln>
                <a:solidFill>
                  <a:srgbClr val="7318F9"/>
                </a:solidFill>
                <a:effectLst/>
                <a:uLnTx/>
                <a:uFillTx/>
                <a:latin typeface="Raleway"/>
                <a:sym typeface="Raleway"/>
              </a:rPr>
              <a:t>calc</a:t>
            </a:r>
            <a:r>
              <a:rPr kumimoji="0" lang="en-US" sz="7200" b="1" i="0" u="none" strike="noStrike" kern="0" cap="none" spc="0" normalizeH="0" baseline="0" noProof="0" dirty="0">
                <a:ln>
                  <a:noFill/>
                </a:ln>
                <a:solidFill>
                  <a:srgbClr val="7318F9"/>
                </a:solidFill>
                <a:effectLst/>
                <a:uLnTx/>
                <a:uFillTx/>
                <a:latin typeface="Raleway"/>
                <a:sym typeface="Raleway"/>
              </a:rPr>
              <a:t>()</a:t>
            </a:r>
          </a:p>
        </p:txBody>
      </p:sp>
      <p:sp>
        <p:nvSpPr>
          <p:cNvPr id="14" name="Google Shape;126;p24"/>
          <p:cNvSpPr txBox="1">
            <a:spLocks/>
          </p:cNvSpPr>
          <p:nvPr/>
        </p:nvSpPr>
        <p:spPr>
          <a:xfrm>
            <a:off x="2726406" y="4493837"/>
            <a:ext cx="19597566" cy="4728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tx1"/>
                </a:solidFill>
                <a:effectLst/>
                <a:uLnTx/>
                <a:uFillTx/>
                <a:sym typeface="Source Sans Pro"/>
              </a:rPr>
              <a:t>Функция для арифметических расчетов. </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tx1"/>
                </a:solidFill>
                <a:effectLst/>
                <a:uLnTx/>
                <a:uFillTx/>
                <a:sym typeface="Source Sans Pro"/>
              </a:rPr>
              <a:t>Возможные операции: +, -, *, /</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tx1"/>
                </a:solidFill>
                <a:effectLst/>
                <a:uLnTx/>
                <a:uFillTx/>
                <a:sym typeface="Source Sans Pro"/>
              </a:rPr>
              <a:t>Пример:</a:t>
            </a:r>
          </a:p>
          <a:p>
            <a:pPr marL="0" marR="0" lvl="0" indent="0" algn="l" defTabSz="914400" rtl="0" eaLnBrk="1" fontAlgn="auto" latinLnBrk="0" hangingPunct="1">
              <a:lnSpc>
                <a:spcPct val="135714"/>
              </a:lnSpc>
              <a:spcBef>
                <a:spcPts val="1600"/>
              </a:spcBef>
              <a:spcAft>
                <a:spcPts val="0"/>
              </a:spcAft>
              <a:buClr>
                <a:srgbClr val="000000"/>
              </a:buClr>
              <a:buSzPts val="1100"/>
              <a:buFont typeface="Arial"/>
              <a:buNone/>
              <a:tabLst/>
              <a:defRPr/>
            </a:pPr>
            <a:r>
              <a:rPr kumimoji="0" lang="ru-RU" sz="4800" b="0" i="0" u="none" strike="noStrike" kern="0" cap="none" spc="0" normalizeH="0" baseline="0" noProof="0" dirty="0" err="1">
                <a:ln>
                  <a:noFill/>
                </a:ln>
                <a:solidFill>
                  <a:srgbClr val="FF0000"/>
                </a:solidFill>
                <a:effectLst/>
                <a:highlight>
                  <a:srgbClr val="FFFFFF"/>
                </a:highlight>
                <a:uLnTx/>
                <a:uFillTx/>
                <a:latin typeface="Courier New"/>
                <a:ea typeface="Courier New"/>
                <a:cs typeface="Courier New"/>
                <a:sym typeface="Courier New"/>
              </a:rPr>
              <a:t>height</a:t>
            </a:r>
            <a:r>
              <a:rPr kumimoji="0" lang="ru-RU" sz="4800" b="0" i="0" u="none" strike="noStrike" kern="0" cap="none" spc="0" normalizeH="0" baseline="0" noProof="0" dirty="0">
                <a:ln>
                  <a:noFill/>
                </a:ln>
                <a:solidFill>
                  <a:srgbClr val="000000"/>
                </a:solidFill>
                <a:effectLst/>
                <a:highlight>
                  <a:srgbClr val="FFFFFF"/>
                </a:highlight>
                <a:uLnTx/>
                <a:uFillTx/>
                <a:latin typeface="Courier New"/>
                <a:ea typeface="Courier New"/>
                <a:cs typeface="Courier New"/>
                <a:sym typeface="Courier New"/>
              </a:rPr>
              <a:t>: </a:t>
            </a:r>
            <a:r>
              <a:rPr kumimoji="0" lang="ru-RU" sz="4800" b="0" i="0" u="none" strike="noStrike" kern="0" cap="none" spc="0" normalizeH="0" baseline="0" noProof="0" dirty="0" err="1">
                <a:ln>
                  <a:noFill/>
                </a:ln>
                <a:solidFill>
                  <a:srgbClr val="795E26"/>
                </a:solidFill>
                <a:effectLst/>
                <a:highlight>
                  <a:srgbClr val="FFFFFF"/>
                </a:highlight>
                <a:uLnTx/>
                <a:uFillTx/>
                <a:latin typeface="Courier New"/>
                <a:ea typeface="Courier New"/>
                <a:cs typeface="Courier New"/>
                <a:sym typeface="Courier New"/>
              </a:rPr>
              <a:t>calc</a:t>
            </a:r>
            <a:r>
              <a:rPr kumimoji="0" lang="ru-RU" sz="4800" b="0" i="0" u="none" strike="noStrike" kern="0" cap="none" spc="0" normalizeH="0" baseline="0" noProof="0" dirty="0">
                <a:ln>
                  <a:noFill/>
                </a:ln>
                <a:solidFill>
                  <a:srgbClr val="000000"/>
                </a:solidFill>
                <a:effectLst/>
                <a:highlight>
                  <a:srgbClr val="FFFFFF"/>
                </a:highlight>
                <a:uLnTx/>
                <a:uFillTx/>
                <a:latin typeface="Courier New"/>
                <a:ea typeface="Courier New"/>
                <a:cs typeface="Courier New"/>
                <a:sym typeface="Courier New"/>
              </a:rPr>
              <a:t>(</a:t>
            </a:r>
            <a:r>
              <a:rPr kumimoji="0" lang="ru-RU" sz="4800" b="0" i="0" u="none" strike="noStrike" kern="0" cap="none" spc="0" normalizeH="0" baseline="0" noProof="0" dirty="0">
                <a:ln>
                  <a:noFill/>
                </a:ln>
                <a:solidFill>
                  <a:srgbClr val="098658"/>
                </a:solidFill>
                <a:effectLst/>
                <a:highlight>
                  <a:srgbClr val="FFFFFF"/>
                </a:highlight>
                <a:uLnTx/>
                <a:uFillTx/>
                <a:latin typeface="Courier New"/>
                <a:ea typeface="Courier New"/>
                <a:cs typeface="Courier New"/>
                <a:sym typeface="Courier New"/>
              </a:rPr>
              <a:t>762px</a:t>
            </a:r>
            <a:r>
              <a:rPr kumimoji="0" lang="ru-RU" sz="4800" b="0" i="0" u="none" strike="noStrike" kern="0" cap="none" spc="0" normalizeH="0" baseline="0" noProof="0" dirty="0">
                <a:ln>
                  <a:noFill/>
                </a:ln>
                <a:solidFill>
                  <a:srgbClr val="000000"/>
                </a:solidFill>
                <a:effectLst/>
                <a:highlight>
                  <a:srgbClr val="FFFFFF"/>
                </a:highlight>
                <a:uLnTx/>
                <a:uFillTx/>
                <a:latin typeface="Courier New"/>
                <a:ea typeface="Courier New"/>
                <a:cs typeface="Courier New"/>
                <a:sym typeface="Courier New"/>
              </a:rPr>
              <a:t> / </a:t>
            </a:r>
            <a:r>
              <a:rPr kumimoji="0" lang="ru-RU" sz="4800" b="0" i="0" u="none" strike="noStrike" kern="0" cap="none" spc="0" normalizeH="0" baseline="0" noProof="0" dirty="0">
                <a:ln>
                  <a:noFill/>
                </a:ln>
                <a:solidFill>
                  <a:srgbClr val="098658"/>
                </a:solidFill>
                <a:effectLst/>
                <a:highlight>
                  <a:srgbClr val="FFFFFF"/>
                </a:highlight>
                <a:uLnTx/>
                <a:uFillTx/>
                <a:latin typeface="Courier New"/>
                <a:ea typeface="Courier New"/>
                <a:cs typeface="Courier New"/>
                <a:sym typeface="Courier New"/>
              </a:rPr>
              <a:t>3</a:t>
            </a:r>
            <a:r>
              <a:rPr kumimoji="0" lang="ru-RU" sz="4800" b="0" i="0" u="none" strike="noStrike" kern="0" cap="none" spc="0" normalizeH="0" baseline="0" noProof="0" dirty="0">
                <a:ln>
                  <a:noFill/>
                </a:ln>
                <a:solidFill>
                  <a:srgbClr val="000000"/>
                </a:solidFill>
                <a:effectLst/>
                <a:highlight>
                  <a:srgbClr val="FFFFFF"/>
                </a:highlight>
                <a:uLnTx/>
                <a:uFillTx/>
                <a:latin typeface="Courier New"/>
                <a:ea typeface="Courier New"/>
                <a:cs typeface="Courier New"/>
                <a:sym typeface="Courier New"/>
              </a:rPr>
              <a:t>);</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endParaRPr kumimoji="0" lang="ru-RU" sz="4800" b="0" i="0" u="none" strike="noStrike" kern="0" cap="none" spc="0" normalizeH="0" baseline="0" noProof="0" dirty="0">
              <a:ln>
                <a:noFill/>
              </a:ln>
              <a:solidFill>
                <a:srgbClr val="7F7F7F"/>
              </a:solidFill>
              <a:effectLst/>
              <a:uLnTx/>
              <a:uFillTx/>
              <a:sym typeface="Source Sans Pro"/>
            </a:endParaRPr>
          </a:p>
        </p:txBody>
      </p:sp>
      <p:cxnSp>
        <p:nvCxnSpPr>
          <p:cNvPr id="11" name="Прямая соединительная линия 10">
            <a:extLst>
              <a:ext uri="{FF2B5EF4-FFF2-40B4-BE49-F238E27FC236}">
                <a16:creationId xmlns:a16="http://schemas.microsoft.com/office/drawing/2014/main" id="{085EAEF4-552C-4913-AE68-63C03299FA8C}"/>
              </a:ext>
            </a:extLst>
          </p:cNvPr>
          <p:cNvCxnSpPr/>
          <p:nvPr/>
        </p:nvCxnSpPr>
        <p:spPr>
          <a:xfrm>
            <a:off x="2757937" y="3759230"/>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075104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a:t>
            </a:r>
            <a:r>
              <a:rPr lang="ru-RU" sz="4800">
                <a:solidFill>
                  <a:schemeClr val="bg1"/>
                </a:solidFill>
                <a:latin typeface="Montserrat Medium" panose="00000600000000000000" pitchFamily="2" charset="-52"/>
              </a:rPr>
              <a:t>? </a:t>
            </a:r>
          </a:p>
          <a:p>
            <a:pPr defTabSz="457200">
              <a:lnSpc>
                <a:spcPts val="4500"/>
              </a:lnSpc>
              <a:defRPr sz="2200">
                <a:solidFill>
                  <a:srgbClr val="7B7B7C"/>
                </a:solidFill>
                <a:latin typeface="Aller"/>
                <a:ea typeface="Aller"/>
                <a:cs typeface="Aller"/>
                <a:sym typeface="Aller"/>
              </a:defRPr>
            </a:pPr>
            <a:r>
              <a:rPr lang="ru-RU" sz="4800">
                <a:solidFill>
                  <a:schemeClr val="bg1"/>
                </a:solidFill>
                <a:latin typeface="Montserrat Medium" panose="00000600000000000000" pitchFamily="2" charset="-52"/>
              </a:rPr>
              <a:t>К </a:t>
            </a:r>
            <a:r>
              <a:rPr lang="ru-RU" sz="4800" dirty="0">
                <a:solidFill>
                  <a:schemeClr val="bg1"/>
                </a:solidFill>
                <a:latin typeface="Montserrat Medium" panose="00000600000000000000" pitchFamily="2" charset="-52"/>
              </a:rPr>
              <a:t>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6738854" y="4269390"/>
            <a:ext cx="1090629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ru-RU" dirty="0">
                <a:solidFill>
                  <a:schemeClr val="accent1"/>
                </a:solidFill>
                <a:latin typeface="Montserrat" pitchFamily="2" charset="0"/>
              </a:rPr>
              <a:t>Префиксы</a:t>
            </a:r>
            <a:endParaRPr dirty="0">
              <a:solidFill>
                <a:schemeClr val="accent1"/>
              </a:solidFill>
              <a:latin typeface="Montserrat" pitchFamily="2" charset="0"/>
            </a:endParaRPr>
          </a:p>
        </p:txBody>
      </p:sp>
    </p:spTree>
    <p:extLst>
      <p:ext uri="{BB962C8B-B14F-4D97-AF65-F5344CB8AC3E}">
        <p14:creationId xmlns:p14="http://schemas.microsoft.com/office/powerpoint/2010/main" val="83642664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4" name="Google Shape;71;p15"/>
          <p:cNvSpPr txBox="1">
            <a:spLocks/>
          </p:cNvSpPr>
          <p:nvPr/>
        </p:nvSpPr>
        <p:spPr>
          <a:xfrm>
            <a:off x="2889705" y="2176858"/>
            <a:ext cx="9846091" cy="15626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Префиксы</a:t>
            </a:r>
          </a:p>
        </p:txBody>
      </p:sp>
      <p:sp>
        <p:nvSpPr>
          <p:cNvPr id="15" name="Google Shape;72;p15"/>
          <p:cNvSpPr txBox="1">
            <a:spLocks/>
          </p:cNvSpPr>
          <p:nvPr/>
        </p:nvSpPr>
        <p:spPr>
          <a:xfrm>
            <a:off x="2889705" y="4022118"/>
            <a:ext cx="17384750" cy="5226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5400" b="0" i="0" u="none" strike="noStrike" kern="0" cap="none" spc="0" normalizeH="0" baseline="0" noProof="0" dirty="0" err="1">
                <a:ln>
                  <a:noFill/>
                </a:ln>
                <a:solidFill>
                  <a:schemeClr val="tx1"/>
                </a:solidFill>
                <a:effectLst/>
                <a:uLnTx/>
                <a:uFillTx/>
                <a:latin typeface="Source Sans Pro"/>
                <a:sym typeface="Source Sans Pro"/>
              </a:rPr>
              <a:t>Вендорные</a:t>
            </a:r>
            <a:r>
              <a:rPr kumimoji="0" lang="ru-RU" sz="5400" b="0" i="0" u="none" strike="noStrike" kern="0" cap="none" spc="0" normalizeH="0" baseline="0" noProof="0" dirty="0">
                <a:ln>
                  <a:noFill/>
                </a:ln>
                <a:solidFill>
                  <a:schemeClr val="tx1"/>
                </a:solidFill>
                <a:effectLst/>
                <a:uLnTx/>
                <a:uFillTx/>
                <a:latin typeface="Source Sans Pro"/>
                <a:sym typeface="Source Sans Pro"/>
              </a:rPr>
              <a:t> префиксы в CSS используются для указания свойства, которое ещё не было введено в массовое использование и работает в режиме тестирования. Чаще всего встречаются 3 префикса: </a:t>
            </a: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ru-RU" sz="5400" b="0" i="0" u="none" strike="noStrike" kern="0" cap="none" spc="0" normalizeH="0" baseline="0" noProof="0" dirty="0">
                <a:ln>
                  <a:noFill/>
                </a:ln>
                <a:solidFill>
                  <a:schemeClr val="tx1"/>
                </a:solidFill>
                <a:effectLst/>
                <a:uLnTx/>
                <a:uFillTx/>
                <a:latin typeface="Source Sans Pro"/>
                <a:sym typeface="Source Sans Pro"/>
              </a:rPr>
              <a:t>-</a:t>
            </a:r>
            <a:r>
              <a:rPr kumimoji="0" lang="ru-RU" sz="5400" b="0" i="0" u="none" strike="noStrike" kern="0" cap="none" spc="0" normalizeH="0" baseline="0" noProof="0" dirty="0" err="1">
                <a:ln>
                  <a:noFill/>
                </a:ln>
                <a:solidFill>
                  <a:schemeClr val="tx1"/>
                </a:solidFill>
                <a:effectLst/>
                <a:uLnTx/>
                <a:uFillTx/>
                <a:latin typeface="Source Sans Pro"/>
                <a:sym typeface="Source Sans Pro"/>
              </a:rPr>
              <a:t>webkit</a:t>
            </a:r>
            <a:r>
              <a:rPr kumimoji="0" lang="ru-RU" sz="5400" b="0" i="0" u="none" strike="noStrike" kern="0" cap="none" spc="0" normalizeH="0" baseline="0" noProof="0" dirty="0">
                <a:ln>
                  <a:noFill/>
                </a:ln>
                <a:solidFill>
                  <a:schemeClr val="tx1"/>
                </a:solidFill>
                <a:effectLst/>
                <a:uLnTx/>
                <a:uFillTx/>
                <a:latin typeface="Source Sans Pro"/>
                <a:sym typeface="Source Sans Pro"/>
              </a:rPr>
              <a:t>-</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5400" b="0" i="0" u="none" strike="noStrike" kern="0" cap="none" spc="0" normalizeH="0" baseline="0" noProof="0" dirty="0">
                <a:ln>
                  <a:noFill/>
                </a:ln>
                <a:solidFill>
                  <a:schemeClr val="tx1"/>
                </a:solidFill>
                <a:effectLst/>
                <a:uLnTx/>
                <a:uFillTx/>
                <a:latin typeface="Source Sans Pro"/>
                <a:sym typeface="Source Sans Pro"/>
              </a:rPr>
              <a:t>-</a:t>
            </a:r>
            <a:r>
              <a:rPr kumimoji="0" lang="ru-RU" sz="5400" b="0" i="0" u="none" strike="noStrike" kern="0" cap="none" spc="0" normalizeH="0" baseline="0" noProof="0" dirty="0" err="1">
                <a:ln>
                  <a:noFill/>
                </a:ln>
                <a:solidFill>
                  <a:schemeClr val="tx1"/>
                </a:solidFill>
                <a:effectLst/>
                <a:uLnTx/>
                <a:uFillTx/>
                <a:latin typeface="Source Sans Pro"/>
                <a:sym typeface="Source Sans Pro"/>
              </a:rPr>
              <a:t>moz</a:t>
            </a:r>
            <a:r>
              <a:rPr kumimoji="0" lang="ru-RU" sz="5400" b="0" i="0" u="none" strike="noStrike" kern="0" cap="none" spc="0" normalizeH="0" baseline="0" noProof="0" dirty="0">
                <a:ln>
                  <a:noFill/>
                </a:ln>
                <a:solidFill>
                  <a:schemeClr val="tx1"/>
                </a:solidFill>
                <a:effectLst/>
                <a:uLnTx/>
                <a:uFillTx/>
                <a:latin typeface="Source Sans Pro"/>
                <a:sym typeface="Source Sans Pro"/>
              </a:rPr>
              <a:t>-</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5400" b="0" i="0" u="none" strike="noStrike" kern="0" cap="none" spc="0" normalizeH="0" baseline="0" noProof="0" dirty="0">
                <a:ln>
                  <a:noFill/>
                </a:ln>
                <a:solidFill>
                  <a:schemeClr val="tx1"/>
                </a:solidFill>
                <a:effectLst/>
                <a:uLnTx/>
                <a:uFillTx/>
                <a:latin typeface="Source Sans Pro"/>
                <a:sym typeface="Source Sans Pro"/>
              </a:rPr>
              <a:t>-</a:t>
            </a:r>
            <a:r>
              <a:rPr kumimoji="0" lang="ru-RU" sz="5400" b="0" i="0" u="none" strike="noStrike" kern="0" cap="none" spc="0" normalizeH="0" baseline="0" noProof="0" dirty="0" err="1">
                <a:ln>
                  <a:noFill/>
                </a:ln>
                <a:solidFill>
                  <a:schemeClr val="tx1"/>
                </a:solidFill>
                <a:effectLst/>
                <a:uLnTx/>
                <a:uFillTx/>
                <a:latin typeface="Source Sans Pro"/>
                <a:sym typeface="Source Sans Pro"/>
              </a:rPr>
              <a:t>ms</a:t>
            </a:r>
            <a:r>
              <a:rPr kumimoji="0" lang="ru-RU" sz="5400" b="0" i="0" u="none" strike="noStrike" kern="0" cap="none" spc="0" normalizeH="0" baseline="0" noProof="0" dirty="0">
                <a:ln>
                  <a:noFill/>
                </a:ln>
                <a:solidFill>
                  <a:schemeClr val="tx1"/>
                </a:solidFill>
                <a:effectLst/>
                <a:uLnTx/>
                <a:uFillTx/>
                <a:latin typeface="Source Sans Pro"/>
                <a:sym typeface="Source Sans Pro"/>
              </a:rPr>
              <a:t>-</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ru-RU" sz="5400" b="0" i="0" u="none" strike="noStrike" kern="0" cap="none" spc="0" normalizeH="0" baseline="0" noProof="0" dirty="0">
              <a:ln>
                <a:noFill/>
              </a:ln>
              <a:solidFill>
                <a:schemeClr val="tx1"/>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75D7A1D4-45C1-46C8-8C05-C49AB2B656D3}"/>
              </a:ext>
            </a:extLst>
          </p:cNvPr>
          <p:cNvCxnSpPr/>
          <p:nvPr/>
        </p:nvCxnSpPr>
        <p:spPr>
          <a:xfrm>
            <a:off x="2889705" y="373953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9" name="Google Shape;77;p16"/>
          <p:cNvSpPr txBox="1">
            <a:spLocks/>
          </p:cNvSpPr>
          <p:nvPr/>
        </p:nvSpPr>
        <p:spPr>
          <a:xfrm>
            <a:off x="2525041" y="1916028"/>
            <a:ext cx="16866545" cy="2131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Пример использования префиксов</a:t>
            </a:r>
          </a:p>
        </p:txBody>
      </p:sp>
      <p:sp>
        <p:nvSpPr>
          <p:cNvPr id="20" name="Google Shape;78;p16"/>
          <p:cNvSpPr txBox="1">
            <a:spLocks/>
          </p:cNvSpPr>
          <p:nvPr/>
        </p:nvSpPr>
        <p:spPr>
          <a:xfrm>
            <a:off x="2525041" y="3985571"/>
            <a:ext cx="11663925" cy="7081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indent="0" defTabSz="914400" hangingPunct="1">
              <a:buFont typeface="Source Sans Pro"/>
              <a:buNone/>
            </a:pPr>
            <a:r>
              <a:rPr lang="en-US" sz="4800" dirty="0">
                <a:solidFill>
                  <a:schemeClr val="tx1"/>
                </a:solidFill>
                <a:latin typeface="Roboto Mono"/>
                <a:ea typeface="Roboto Mono"/>
                <a:cs typeface="Roboto Mono"/>
                <a:sym typeface="Roboto Mono"/>
              </a:rPr>
              <a:t>.block {</a:t>
            </a:r>
          </a:p>
          <a:p>
            <a:pPr marL="0" indent="0" defTabSz="914400" hangingPunct="1">
              <a:spcBef>
                <a:spcPts val="1600"/>
              </a:spcBef>
              <a:buFont typeface="Source Sans Pro"/>
              <a:buNone/>
            </a:pPr>
            <a:r>
              <a:rPr lang="en-US" sz="4800" dirty="0">
                <a:solidFill>
                  <a:schemeClr val="tx1"/>
                </a:solidFill>
                <a:latin typeface="Roboto Mono"/>
                <a:ea typeface="Roboto Mono"/>
                <a:cs typeface="Roboto Mono"/>
                <a:sym typeface="Roboto Mono"/>
              </a:rPr>
              <a:t>	-</a:t>
            </a:r>
            <a:r>
              <a:rPr lang="en-US" sz="4800" dirty="0" err="1">
                <a:solidFill>
                  <a:schemeClr val="tx1"/>
                </a:solidFill>
                <a:latin typeface="Roboto Mono"/>
                <a:ea typeface="Roboto Mono"/>
                <a:cs typeface="Roboto Mono"/>
                <a:sym typeface="Roboto Mono"/>
              </a:rPr>
              <a:t>webkit</a:t>
            </a:r>
            <a:r>
              <a:rPr lang="en-US" sz="4800" dirty="0">
                <a:solidFill>
                  <a:schemeClr val="tx1"/>
                </a:solidFill>
                <a:latin typeface="Roboto Mono"/>
                <a:ea typeface="Roboto Mono"/>
                <a:cs typeface="Roboto Mono"/>
                <a:sym typeface="Roboto Mono"/>
              </a:rPr>
              <a:t>-box-sizing: border-box;</a:t>
            </a:r>
          </a:p>
          <a:p>
            <a:pPr marL="0" indent="0" defTabSz="914400" hangingPunct="1">
              <a:spcBef>
                <a:spcPts val="1600"/>
              </a:spcBef>
              <a:buFont typeface="Source Sans Pro"/>
              <a:buNone/>
            </a:pPr>
            <a:r>
              <a:rPr lang="en-US" sz="4800" dirty="0">
                <a:solidFill>
                  <a:schemeClr val="tx1"/>
                </a:solidFill>
                <a:latin typeface="Roboto Mono"/>
                <a:ea typeface="Roboto Mono"/>
                <a:cs typeface="Roboto Mono"/>
                <a:sym typeface="Roboto Mono"/>
              </a:rPr>
              <a:t>	-</a:t>
            </a:r>
            <a:r>
              <a:rPr lang="en-US" sz="4800" dirty="0" err="1">
                <a:solidFill>
                  <a:schemeClr val="tx1"/>
                </a:solidFill>
                <a:latin typeface="Roboto Mono"/>
                <a:ea typeface="Roboto Mono"/>
                <a:cs typeface="Roboto Mono"/>
                <a:sym typeface="Roboto Mono"/>
              </a:rPr>
              <a:t>moz</a:t>
            </a:r>
            <a:r>
              <a:rPr lang="en-US" sz="4800" dirty="0">
                <a:solidFill>
                  <a:schemeClr val="tx1"/>
                </a:solidFill>
                <a:latin typeface="Roboto Mono"/>
                <a:ea typeface="Roboto Mono"/>
                <a:cs typeface="Roboto Mono"/>
                <a:sym typeface="Roboto Mono"/>
              </a:rPr>
              <a:t>-box-sizing: border-box;</a:t>
            </a:r>
          </a:p>
          <a:p>
            <a:pPr marL="0" indent="0" defTabSz="914400" hangingPunct="1">
              <a:spcBef>
                <a:spcPts val="1600"/>
              </a:spcBef>
              <a:buFont typeface="Source Sans Pro"/>
              <a:buNone/>
            </a:pPr>
            <a:r>
              <a:rPr lang="en-US" sz="4800" dirty="0">
                <a:solidFill>
                  <a:schemeClr val="tx1"/>
                </a:solidFill>
                <a:latin typeface="Roboto Mono"/>
                <a:ea typeface="Roboto Mono"/>
                <a:cs typeface="Roboto Mono"/>
                <a:sym typeface="Roboto Mono"/>
              </a:rPr>
              <a:t>	-</a:t>
            </a:r>
            <a:r>
              <a:rPr lang="en-US" sz="4800" dirty="0" err="1">
                <a:solidFill>
                  <a:schemeClr val="tx1"/>
                </a:solidFill>
                <a:latin typeface="Roboto Mono"/>
                <a:ea typeface="Roboto Mono"/>
                <a:cs typeface="Roboto Mono"/>
                <a:sym typeface="Roboto Mono"/>
              </a:rPr>
              <a:t>ms</a:t>
            </a:r>
            <a:r>
              <a:rPr lang="en-US" sz="4800" dirty="0">
                <a:solidFill>
                  <a:schemeClr val="tx1"/>
                </a:solidFill>
                <a:latin typeface="Roboto Mono"/>
                <a:ea typeface="Roboto Mono"/>
                <a:cs typeface="Roboto Mono"/>
                <a:sym typeface="Roboto Mono"/>
              </a:rPr>
              <a:t>-box-sizing: border-box;</a:t>
            </a:r>
          </a:p>
          <a:p>
            <a:pPr marL="0" indent="0" defTabSz="914400" hangingPunct="1">
              <a:spcBef>
                <a:spcPts val="1600"/>
              </a:spcBef>
              <a:buFont typeface="Source Sans Pro"/>
              <a:buNone/>
            </a:pPr>
            <a:r>
              <a:rPr lang="en-US" sz="4800" dirty="0">
                <a:solidFill>
                  <a:schemeClr val="tx1"/>
                </a:solidFill>
                <a:latin typeface="Roboto Mono"/>
                <a:ea typeface="Roboto Mono"/>
                <a:cs typeface="Roboto Mono"/>
                <a:sym typeface="Roboto Mono"/>
              </a:rPr>
              <a:t>	box-sizing: border-box;</a:t>
            </a:r>
          </a:p>
          <a:p>
            <a:pPr marL="0" indent="0" defTabSz="914400" hangingPunct="1">
              <a:spcBef>
                <a:spcPts val="1600"/>
              </a:spcBef>
              <a:spcAft>
                <a:spcPts val="1600"/>
              </a:spcAft>
              <a:buClr>
                <a:schemeClr val="dk2"/>
              </a:buClr>
              <a:buSzPts val="1100"/>
              <a:buFont typeface="Arial"/>
              <a:buNone/>
            </a:pPr>
            <a:r>
              <a:rPr lang="en-US" sz="4800" dirty="0">
                <a:solidFill>
                  <a:schemeClr val="tx1"/>
                </a:solidFill>
                <a:latin typeface="Roboto Mono"/>
                <a:ea typeface="Roboto Mono"/>
                <a:cs typeface="Roboto Mono"/>
                <a:sym typeface="Roboto Mono"/>
              </a:rPr>
              <a:t>}</a:t>
            </a:r>
          </a:p>
        </p:txBody>
      </p:sp>
      <p:cxnSp>
        <p:nvCxnSpPr>
          <p:cNvPr id="8" name="Прямая соединительная линия 7">
            <a:extLst>
              <a:ext uri="{FF2B5EF4-FFF2-40B4-BE49-F238E27FC236}">
                <a16:creationId xmlns:a16="http://schemas.microsoft.com/office/drawing/2014/main" id="{E9E4D968-4FBB-4D07-9BD0-C140D75EAC1B}"/>
              </a:ext>
            </a:extLst>
          </p:cNvPr>
          <p:cNvCxnSpPr/>
          <p:nvPr/>
        </p:nvCxnSpPr>
        <p:spPr>
          <a:xfrm>
            <a:off x="2647903" y="337944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83;p17"/>
          <p:cNvSpPr txBox="1">
            <a:spLocks/>
          </p:cNvSpPr>
          <p:nvPr/>
        </p:nvSpPr>
        <p:spPr>
          <a:xfrm>
            <a:off x="2346232" y="1577724"/>
            <a:ext cx="11833917" cy="1612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box-shadow, text-shadow</a:t>
            </a:r>
          </a:p>
        </p:txBody>
      </p:sp>
      <p:sp>
        <p:nvSpPr>
          <p:cNvPr id="14" name="Google Shape;84;p17"/>
          <p:cNvSpPr txBox="1">
            <a:spLocks/>
          </p:cNvSpPr>
          <p:nvPr/>
        </p:nvSpPr>
        <p:spPr>
          <a:xfrm>
            <a:off x="2346232" y="3755787"/>
            <a:ext cx="19687858" cy="7702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tx1"/>
                </a:solidFill>
                <a:effectLst/>
                <a:uLnTx/>
                <a:uFillTx/>
                <a:latin typeface="Source Sans Pro"/>
                <a:sym typeface="Source Sans Pro"/>
              </a:rPr>
              <a:t>Эффекты теней. </a:t>
            </a:r>
            <a:r>
              <a:rPr kumimoji="0" lang="ru-RU" sz="4400" b="0" i="0" u="none" strike="noStrike" kern="0" cap="none" spc="0" normalizeH="0" baseline="0" noProof="0" dirty="0" err="1">
                <a:ln>
                  <a:noFill/>
                </a:ln>
                <a:solidFill>
                  <a:schemeClr val="tx1"/>
                </a:solidFill>
                <a:effectLst/>
                <a:uLnTx/>
                <a:uFillTx/>
                <a:latin typeface="Source Sans Pro"/>
                <a:sym typeface="Source Sans Pro"/>
              </a:rPr>
              <a:t>box-shadow</a:t>
            </a:r>
            <a:r>
              <a:rPr kumimoji="0" lang="ru-RU" sz="4400" b="0" i="0" u="none" strike="noStrike" kern="0" cap="none" spc="0" normalizeH="0" baseline="0" noProof="0" dirty="0">
                <a:ln>
                  <a:noFill/>
                </a:ln>
                <a:solidFill>
                  <a:schemeClr val="tx1"/>
                </a:solidFill>
                <a:effectLst/>
                <a:uLnTx/>
                <a:uFillTx/>
                <a:latin typeface="Source Sans Pro"/>
                <a:sym typeface="Source Sans Pro"/>
              </a:rPr>
              <a:t> создаёт тень блока, </a:t>
            </a:r>
            <a:r>
              <a:rPr kumimoji="0" lang="ru-RU" sz="4400" b="0" i="0" u="none" strike="noStrike" kern="0" cap="none" spc="0" normalizeH="0" baseline="0" noProof="0" dirty="0" err="1">
                <a:ln>
                  <a:noFill/>
                </a:ln>
                <a:solidFill>
                  <a:schemeClr val="tx1"/>
                </a:solidFill>
                <a:effectLst/>
                <a:uLnTx/>
                <a:uFillTx/>
                <a:latin typeface="Source Sans Pro"/>
                <a:sym typeface="Source Sans Pro"/>
              </a:rPr>
              <a:t>text-shadow</a:t>
            </a:r>
            <a:r>
              <a:rPr kumimoji="0" lang="ru-RU" sz="4400" b="0" i="0" u="none" strike="noStrike" kern="0" cap="none" spc="0" normalizeH="0" baseline="0" noProof="0" dirty="0">
                <a:ln>
                  <a:noFill/>
                </a:ln>
                <a:solidFill>
                  <a:schemeClr val="tx1"/>
                </a:solidFill>
                <a:effectLst/>
                <a:uLnTx/>
                <a:uFillTx/>
                <a:latin typeface="Source Sans Pro"/>
                <a:sym typeface="Source Sans Pro"/>
              </a:rPr>
              <a:t> - тень текста.</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tx1"/>
                </a:solidFill>
                <a:effectLst/>
                <a:uLnTx/>
                <a:uFillTx/>
                <a:latin typeface="Source Sans Pro"/>
                <a:sym typeface="Source Sans Pro"/>
              </a:rPr>
              <a:t>Использование:</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400" b="0" i="0" u="none" strike="noStrike" kern="0" cap="none" spc="0" normalizeH="0" baseline="0" noProof="0" dirty="0" err="1">
                <a:ln>
                  <a:noFill/>
                </a:ln>
                <a:solidFill>
                  <a:schemeClr val="tx1"/>
                </a:solidFill>
                <a:effectLst/>
                <a:uLnTx/>
                <a:uFillTx/>
                <a:latin typeface="Source Sans Pro"/>
                <a:sym typeface="Source Sans Pro"/>
              </a:rPr>
              <a:t>box-shadow</a:t>
            </a:r>
            <a:r>
              <a:rPr kumimoji="0" lang="ru-RU" sz="4400" b="0" i="0" u="none" strike="noStrike" kern="0" cap="none" spc="0" normalizeH="0" baseline="0" noProof="0" dirty="0">
                <a:ln>
                  <a:noFill/>
                </a:ln>
                <a:solidFill>
                  <a:schemeClr val="tx1"/>
                </a:solidFill>
                <a:effectLst/>
                <a:uLnTx/>
                <a:uFillTx/>
                <a:latin typeface="Source Sans Pro"/>
                <a:sym typeface="Source Sans Pro"/>
              </a:rPr>
              <a:t>: &lt;сдвиг по x&gt; &lt;сдвиг по y&gt; &lt;размытие&gt; &lt;увеличение&gt; &lt;цвет&gt;</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400" b="0" i="0" u="none" strike="noStrike" kern="0" cap="none" spc="0" normalizeH="0" baseline="0" noProof="0" dirty="0" err="1">
                <a:ln>
                  <a:noFill/>
                </a:ln>
                <a:solidFill>
                  <a:schemeClr val="tx1"/>
                </a:solidFill>
                <a:effectLst/>
                <a:uLnTx/>
                <a:uFillTx/>
                <a:latin typeface="Source Sans Pro"/>
                <a:sym typeface="Source Sans Pro"/>
              </a:rPr>
              <a:t>text-shadow</a:t>
            </a:r>
            <a:r>
              <a:rPr kumimoji="0" lang="ru-RU" sz="4400" b="0" i="0" u="none" strike="noStrike" kern="0" cap="none" spc="0" normalizeH="0" baseline="0" noProof="0" dirty="0">
                <a:ln>
                  <a:noFill/>
                </a:ln>
                <a:solidFill>
                  <a:schemeClr val="tx1"/>
                </a:solidFill>
                <a:effectLst/>
                <a:uLnTx/>
                <a:uFillTx/>
                <a:latin typeface="Source Sans Pro"/>
                <a:sym typeface="Source Sans Pro"/>
              </a:rPr>
              <a:t> записывается аналогичным образом</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tx1"/>
                </a:solidFill>
                <a:effectLst/>
                <a:uLnTx/>
                <a:uFillTx/>
                <a:latin typeface="Source Sans Pro"/>
                <a:sym typeface="Source Sans Pro"/>
              </a:rPr>
              <a:t>Пример:</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400" b="0" i="0" u="none" strike="noStrike" kern="0" cap="none" spc="0" normalizeH="0" baseline="0" noProof="0" dirty="0" err="1">
                <a:ln>
                  <a:noFill/>
                </a:ln>
                <a:solidFill>
                  <a:schemeClr val="tx1"/>
                </a:solidFill>
                <a:effectLst/>
                <a:uLnTx/>
                <a:uFillTx/>
                <a:latin typeface="Source Sans Pro"/>
                <a:sym typeface="Source Sans Pro"/>
              </a:rPr>
              <a:t>box-shadow</a:t>
            </a:r>
            <a:r>
              <a:rPr kumimoji="0" lang="ru-RU" sz="4400" b="0" i="0" u="none" strike="noStrike" kern="0" cap="none" spc="0" normalizeH="0" baseline="0" noProof="0" dirty="0">
                <a:ln>
                  <a:noFill/>
                </a:ln>
                <a:solidFill>
                  <a:schemeClr val="tx1"/>
                </a:solidFill>
                <a:effectLst/>
                <a:uLnTx/>
                <a:uFillTx/>
                <a:latin typeface="Source Sans Pro"/>
                <a:sym typeface="Source Sans Pro"/>
              </a:rPr>
              <a:t>: 20px 10px 5px </a:t>
            </a:r>
            <a:r>
              <a:rPr kumimoji="0" lang="ru-RU" sz="4400" b="0" i="0" u="none" strike="noStrike" kern="0" cap="none" spc="0" normalizeH="0" baseline="0" noProof="0" dirty="0" err="1">
                <a:ln>
                  <a:noFill/>
                </a:ln>
                <a:solidFill>
                  <a:schemeClr val="tx1"/>
                </a:solidFill>
                <a:effectLst/>
                <a:uLnTx/>
                <a:uFillTx/>
                <a:latin typeface="Source Sans Pro"/>
                <a:sym typeface="Source Sans Pro"/>
              </a:rPr>
              <a:t>5px</a:t>
            </a:r>
            <a:r>
              <a:rPr kumimoji="0" lang="ru-RU" sz="4400" b="0" i="0" u="none" strike="noStrike" kern="0" cap="none" spc="0" normalizeH="0" baseline="0" noProof="0" dirty="0">
                <a:ln>
                  <a:noFill/>
                </a:ln>
                <a:solidFill>
                  <a:schemeClr val="tx1"/>
                </a:solidFill>
                <a:effectLst/>
                <a:uLnTx/>
                <a:uFillTx/>
                <a:latin typeface="Source Sans Pro"/>
                <a:sym typeface="Source Sans Pro"/>
              </a:rPr>
              <a:t> </a:t>
            </a:r>
            <a:r>
              <a:rPr kumimoji="0" lang="ru-RU" sz="4400" b="0" i="0" u="none" strike="noStrike" kern="0" cap="none" spc="0" normalizeH="0" baseline="0" noProof="0" dirty="0" err="1">
                <a:ln>
                  <a:noFill/>
                </a:ln>
                <a:solidFill>
                  <a:schemeClr val="tx1"/>
                </a:solidFill>
                <a:effectLst/>
                <a:uLnTx/>
                <a:uFillTx/>
                <a:latin typeface="Source Sans Pro"/>
                <a:sym typeface="Source Sans Pro"/>
              </a:rPr>
              <a:t>black</a:t>
            </a:r>
            <a:endParaRPr kumimoji="0" lang="ru-RU" sz="4400" b="0" i="0" u="none" strike="noStrike" kern="0" cap="none" spc="0" normalizeH="0" baseline="0" noProof="0" dirty="0">
              <a:ln>
                <a:noFill/>
              </a:ln>
              <a:solidFill>
                <a:schemeClr val="tx1"/>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tx1"/>
                </a:solidFill>
                <a:effectLst/>
                <a:uLnTx/>
                <a:uFillTx/>
                <a:latin typeface="Source Sans Pro"/>
                <a:sym typeface="Source Sans Pro"/>
              </a:rPr>
              <a:t>Также возможно указывать несколько вариантов теней, перечисляя их через запятую.</a:t>
            </a:r>
          </a:p>
        </p:txBody>
      </p:sp>
      <p:cxnSp>
        <p:nvCxnSpPr>
          <p:cNvPr id="8" name="Прямая соединительная линия 7">
            <a:extLst>
              <a:ext uri="{FF2B5EF4-FFF2-40B4-BE49-F238E27FC236}">
                <a16:creationId xmlns:a16="http://schemas.microsoft.com/office/drawing/2014/main" id="{20DDBD35-776C-4ACD-9CDA-9937C42C301C}"/>
              </a:ext>
            </a:extLst>
          </p:cNvPr>
          <p:cNvCxnSpPr/>
          <p:nvPr/>
        </p:nvCxnSpPr>
        <p:spPr>
          <a:xfrm>
            <a:off x="2346232" y="318992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89;p18"/>
          <p:cNvSpPr txBox="1">
            <a:spLocks/>
          </p:cNvSpPr>
          <p:nvPr/>
        </p:nvSpPr>
        <p:spPr>
          <a:xfrm>
            <a:off x="2031682" y="1765267"/>
            <a:ext cx="8792543" cy="117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CSS3-</a:t>
            </a:r>
            <a:r>
              <a:rPr kumimoji="0" lang="ru-RU" sz="7200" b="1" i="0" u="none" strike="noStrike" kern="0" cap="none" spc="0" normalizeH="0" baseline="0" noProof="0" dirty="0">
                <a:ln>
                  <a:noFill/>
                </a:ln>
                <a:solidFill>
                  <a:srgbClr val="7318F9"/>
                </a:solidFill>
                <a:effectLst/>
                <a:uLnTx/>
                <a:uFillTx/>
                <a:latin typeface="Raleway"/>
                <a:sym typeface="Raleway"/>
              </a:rPr>
              <a:t>фильтры</a:t>
            </a:r>
          </a:p>
        </p:txBody>
      </p:sp>
      <p:sp>
        <p:nvSpPr>
          <p:cNvPr id="17" name="Google Shape;90;p18"/>
          <p:cNvSpPr txBox="1">
            <a:spLocks/>
          </p:cNvSpPr>
          <p:nvPr/>
        </p:nvSpPr>
        <p:spPr>
          <a:xfrm>
            <a:off x="2031681" y="3734540"/>
            <a:ext cx="20796788" cy="74945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tx1"/>
                </a:solidFill>
                <a:effectLst/>
                <a:uLnTx/>
                <a:uFillTx/>
                <a:latin typeface="Source Sans Pro"/>
                <a:sym typeface="Source Sans Pro"/>
              </a:rPr>
              <a:t>Применяют фильтр к элементу. Доступные значения:</a:t>
            </a: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tx1"/>
                </a:solidFill>
                <a:effectLst/>
                <a:uLnTx/>
                <a:uFillTx/>
                <a:latin typeface="Source Sans Pro"/>
                <a:sym typeface="Source Sans Pro"/>
              </a:rPr>
              <a:t>blur</a:t>
            </a:r>
            <a:r>
              <a:rPr kumimoji="0" lang="ru-RU" sz="4800" b="0" i="0" u="none" strike="noStrike" kern="0" cap="none" spc="0" normalizeH="0" baseline="0" noProof="0" dirty="0">
                <a:ln>
                  <a:noFill/>
                </a:ln>
                <a:solidFill>
                  <a:schemeClr val="tx1"/>
                </a:solidFill>
                <a:effectLst/>
                <a:uLnTx/>
                <a:uFillTx/>
                <a:latin typeface="Source Sans Pro"/>
                <a:sym typeface="Source Sans Pro"/>
              </a:rPr>
              <a:t>() - размытие. В скобках указывается степень размытия в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px</a:t>
            </a:r>
            <a:endParaRPr kumimoji="0" lang="ru-RU" sz="4800" b="0" i="0" u="none" strike="noStrike" kern="0" cap="none" spc="0" normalizeH="0" baseline="0" noProof="0" dirty="0">
              <a:ln>
                <a:noFill/>
              </a:ln>
              <a:solidFill>
                <a:schemeClr val="tx1"/>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tx1"/>
                </a:solidFill>
                <a:effectLst/>
                <a:uLnTx/>
                <a:uFillTx/>
                <a:latin typeface="Source Sans Pro"/>
                <a:sym typeface="Source Sans Pro"/>
              </a:rPr>
              <a:t>brightness</a:t>
            </a:r>
            <a:r>
              <a:rPr kumimoji="0" lang="ru-RU" sz="4800" b="0" i="0" u="none" strike="noStrike" kern="0" cap="none" spc="0" normalizeH="0" baseline="0" noProof="0" dirty="0">
                <a:ln>
                  <a:noFill/>
                </a:ln>
                <a:solidFill>
                  <a:schemeClr val="tx1"/>
                </a:solidFill>
                <a:effectLst/>
                <a:uLnTx/>
                <a:uFillTx/>
                <a:latin typeface="Source Sans Pro"/>
                <a:sym typeface="Source Sans Pro"/>
              </a:rPr>
              <a:t>() - яркость, в % или долях</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tx1"/>
                </a:solidFill>
                <a:effectLst/>
                <a:uLnTx/>
                <a:uFillTx/>
                <a:latin typeface="Source Sans Pro"/>
                <a:sym typeface="Source Sans Pro"/>
              </a:rPr>
              <a:t>contrast</a:t>
            </a:r>
            <a:r>
              <a:rPr kumimoji="0" lang="ru-RU" sz="4800" b="0" i="0" u="none" strike="noStrike" kern="0" cap="none" spc="0" normalizeH="0" baseline="0" noProof="0" dirty="0">
                <a:ln>
                  <a:noFill/>
                </a:ln>
                <a:solidFill>
                  <a:schemeClr val="tx1"/>
                </a:solidFill>
                <a:effectLst/>
                <a:uLnTx/>
                <a:uFillTx/>
                <a:latin typeface="Source Sans Pro"/>
                <a:sym typeface="Source Sans Pro"/>
              </a:rPr>
              <a:t>() - контраст, в % или долях</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tx1"/>
                </a:solidFill>
                <a:effectLst/>
                <a:uLnTx/>
                <a:uFillTx/>
                <a:latin typeface="Source Sans Pro"/>
                <a:sym typeface="Source Sans Pro"/>
              </a:rPr>
              <a:t>grayscale</a:t>
            </a:r>
            <a:r>
              <a:rPr kumimoji="0" lang="ru-RU" sz="4800" b="0" i="0" u="none" strike="noStrike" kern="0" cap="none" spc="0" normalizeH="0" baseline="0" noProof="0" dirty="0">
                <a:ln>
                  <a:noFill/>
                </a:ln>
                <a:solidFill>
                  <a:schemeClr val="tx1"/>
                </a:solidFill>
                <a:effectLst/>
                <a:uLnTx/>
                <a:uFillTx/>
                <a:latin typeface="Source Sans Pro"/>
                <a:sym typeface="Source Sans Pro"/>
              </a:rPr>
              <a:t>() - оттенки серого, убирает цвет. в % или долях</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tx1"/>
                </a:solidFill>
                <a:effectLst/>
                <a:uLnTx/>
                <a:uFillTx/>
                <a:latin typeface="Source Sans Pro"/>
                <a:sym typeface="Source Sans Pro"/>
              </a:rPr>
              <a:t>hue-rotate</a:t>
            </a:r>
            <a:r>
              <a:rPr kumimoji="0" lang="ru-RU" sz="4800" b="0" i="0" u="none" strike="noStrike" kern="0" cap="none" spc="0" normalizeH="0" baseline="0" noProof="0" dirty="0">
                <a:ln>
                  <a:noFill/>
                </a:ln>
                <a:solidFill>
                  <a:schemeClr val="tx1"/>
                </a:solidFill>
                <a:effectLst/>
                <a:uLnTx/>
                <a:uFillTx/>
                <a:latin typeface="Source Sans Pro"/>
                <a:sym typeface="Source Sans Pro"/>
              </a:rPr>
              <a:t>() - меняет цвета по круговой палитре. в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deg</a:t>
            </a:r>
            <a:r>
              <a:rPr kumimoji="0" lang="ru-RU" sz="4800" b="0" i="0" u="none" strike="noStrike" kern="0" cap="none" spc="0" normalizeH="0" baseline="0" noProof="0" dirty="0">
                <a:ln>
                  <a:noFill/>
                </a:ln>
                <a:solidFill>
                  <a:schemeClr val="tx1"/>
                </a:solidFill>
                <a:effectLst/>
                <a:uLnTx/>
                <a:uFillTx/>
                <a:latin typeface="Source Sans Pro"/>
                <a:sym typeface="Source Sans Pro"/>
              </a:rPr>
              <a:t>, от 0deg до 360deg</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tx1"/>
                </a:solidFill>
                <a:effectLst/>
                <a:uLnTx/>
                <a:uFillTx/>
                <a:latin typeface="Source Sans Pro"/>
                <a:sym typeface="Source Sans Pro"/>
              </a:rPr>
              <a:t>invert</a:t>
            </a:r>
            <a:r>
              <a:rPr kumimoji="0" lang="ru-RU" sz="4800" b="0" i="0" u="none" strike="noStrike" kern="0" cap="none" spc="0" normalizeH="0" baseline="0" noProof="0" dirty="0">
                <a:ln>
                  <a:noFill/>
                </a:ln>
                <a:solidFill>
                  <a:schemeClr val="tx1"/>
                </a:solidFill>
                <a:effectLst/>
                <a:uLnTx/>
                <a:uFillTx/>
                <a:latin typeface="Source Sans Pro"/>
                <a:sym typeface="Source Sans Pro"/>
              </a:rPr>
              <a:t>() - обратить цвета, в %</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tx1"/>
                </a:solidFill>
                <a:effectLst/>
                <a:uLnTx/>
                <a:uFillTx/>
                <a:latin typeface="Source Sans Pro"/>
                <a:sym typeface="Source Sans Pro"/>
              </a:rPr>
              <a:t>sepia</a:t>
            </a:r>
            <a:r>
              <a:rPr kumimoji="0" lang="ru-RU" sz="4800" b="0" i="0" u="none" strike="noStrike" kern="0" cap="none" spc="0" normalizeH="0" baseline="0" noProof="0" dirty="0">
                <a:ln>
                  <a:noFill/>
                </a:ln>
                <a:solidFill>
                  <a:schemeClr val="tx1"/>
                </a:solidFill>
                <a:effectLst/>
                <a:uLnTx/>
                <a:uFillTx/>
                <a:latin typeface="Source Sans Pro"/>
                <a:sym typeface="Source Sans Pro"/>
              </a:rPr>
              <a:t>() - эффект сепии, в %</a:t>
            </a:r>
          </a:p>
        </p:txBody>
      </p:sp>
      <p:cxnSp>
        <p:nvCxnSpPr>
          <p:cNvPr id="8" name="Прямая соединительная линия 7">
            <a:extLst>
              <a:ext uri="{FF2B5EF4-FFF2-40B4-BE49-F238E27FC236}">
                <a16:creationId xmlns:a16="http://schemas.microsoft.com/office/drawing/2014/main" id="{1B8AF5C8-6B38-4E1D-ABBA-0AB2A296395A}"/>
              </a:ext>
            </a:extLst>
          </p:cNvPr>
          <p:cNvCxnSpPr/>
          <p:nvPr/>
        </p:nvCxnSpPr>
        <p:spPr>
          <a:xfrm>
            <a:off x="2031682" y="331357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956583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1" name="Google Shape;95;p19"/>
          <p:cNvSpPr txBox="1">
            <a:spLocks/>
          </p:cNvSpPr>
          <p:nvPr/>
        </p:nvSpPr>
        <p:spPr>
          <a:xfrm>
            <a:off x="2292416" y="1742788"/>
            <a:ext cx="11714648" cy="128143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ЛИНЕЙНЫЙ ГРАДИЕНТ</a:t>
            </a:r>
            <a:br>
              <a:rPr kumimoji="0" lang="ru-RU" sz="7200" b="1" i="0" u="none" strike="noStrike" kern="0" cap="none" spc="0" normalizeH="0" baseline="0" noProof="0" dirty="0">
                <a:ln>
                  <a:noFill/>
                </a:ln>
                <a:solidFill>
                  <a:srgbClr val="7318F9"/>
                </a:solidFill>
                <a:effectLst/>
                <a:uLnTx/>
                <a:uFillTx/>
                <a:latin typeface="Raleway"/>
                <a:sym typeface="Raleway"/>
              </a:rPr>
            </a:b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2" name="Google Shape;96;p19"/>
          <p:cNvSpPr txBox="1">
            <a:spLocks/>
          </p:cNvSpPr>
          <p:nvPr/>
        </p:nvSpPr>
        <p:spPr>
          <a:xfrm>
            <a:off x="2292416" y="3721721"/>
            <a:ext cx="18770315" cy="682103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tx1"/>
                </a:solidFill>
                <a:effectLst/>
                <a:uLnTx/>
                <a:uFillTx/>
                <a:latin typeface="Source Sans Pro"/>
                <a:sym typeface="Source Sans Pro"/>
              </a:rPr>
              <a:t>{background: linear-gradient(</a:t>
            </a:r>
            <a:r>
              <a:rPr kumimoji="0" lang="ru-RU" sz="4800" b="0" i="0" u="none" strike="noStrike" kern="0" cap="none" spc="0" normalizeH="0" baseline="0" noProof="0" dirty="0">
                <a:ln>
                  <a:noFill/>
                </a:ln>
                <a:solidFill>
                  <a:schemeClr val="tx1"/>
                </a:solidFill>
                <a:effectLst/>
                <a:uLnTx/>
                <a:uFillTx/>
                <a:latin typeface="Source Sans Pro"/>
                <a:sym typeface="Source Sans Pro"/>
              </a:rPr>
              <a:t>угол / сторона или угол наклона с помощью ключевого слова (пары ключевых слов), первый цвет, второй цвет и т.д.);}</a:t>
            </a:r>
          </a:p>
          <a:p>
            <a:pPr marL="177800" marR="0" lvl="0" indent="-76200" algn="l" defTabSz="914400" rtl="0" eaLnBrk="1" fontAlgn="auto" latinLnBrk="0" hangingPunct="1">
              <a:lnSpc>
                <a:spcPct val="120000"/>
              </a:lnSpc>
              <a:spcBef>
                <a:spcPts val="800"/>
              </a:spcBef>
              <a:spcAft>
                <a:spcPts val="0"/>
              </a:spcAft>
              <a:buClr>
                <a:srgbClr val="7F7F7F"/>
              </a:buClr>
              <a:buSzPts val="1500"/>
              <a:buFont typeface="Source Sans Pro"/>
              <a:buNone/>
              <a:tabLst/>
              <a:defRPr/>
            </a:pPr>
            <a:endParaRPr kumimoji="0" lang="ru-RU" sz="4800" b="0" i="0" u="none" strike="noStrike" kern="0" cap="none" spc="0" normalizeH="0" baseline="0" noProof="0" dirty="0">
              <a:ln>
                <a:noFill/>
              </a:ln>
              <a:solidFill>
                <a:schemeClr val="tx1"/>
              </a:solidFill>
              <a:effectLst/>
              <a:uLnTx/>
              <a:uFillTx/>
              <a:latin typeface="Source Sans Pro"/>
              <a:sym typeface="Source Sans Pro"/>
            </a:endParaRP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tx1"/>
                </a:solidFill>
                <a:effectLst/>
                <a:uLnTx/>
                <a:uFillTx/>
                <a:latin typeface="Source Sans Pro"/>
                <a:sym typeface="Source Sans Pro"/>
              </a:rPr>
              <a:t>background: linear-gradient(45deg, #EECFBA, #C5DDE8);</a:t>
            </a: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tx1"/>
                </a:solidFill>
                <a:effectLst/>
                <a:uLnTx/>
                <a:uFillTx/>
                <a:latin typeface="Source Sans Pro"/>
                <a:sym typeface="Source Sans Pro"/>
              </a:rPr>
              <a:t>background: linear-gradient(to top, #E4AF9D 20%, #E4E4D8 50%, #A19887 80%);</a:t>
            </a:r>
          </a:p>
        </p:txBody>
      </p:sp>
      <p:cxnSp>
        <p:nvCxnSpPr>
          <p:cNvPr id="9" name="Прямая соединительная линия 8">
            <a:extLst>
              <a:ext uri="{FF2B5EF4-FFF2-40B4-BE49-F238E27FC236}">
                <a16:creationId xmlns:a16="http://schemas.microsoft.com/office/drawing/2014/main" id="{832EB2A4-B9B7-40D6-AF69-93F70C03713A}"/>
              </a:ext>
            </a:extLst>
          </p:cNvPr>
          <p:cNvCxnSpPr/>
          <p:nvPr/>
        </p:nvCxnSpPr>
        <p:spPr>
          <a:xfrm>
            <a:off x="2292416" y="302422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01;p20"/>
          <p:cNvSpPr txBox="1">
            <a:spLocks/>
          </p:cNvSpPr>
          <p:nvPr/>
        </p:nvSpPr>
        <p:spPr>
          <a:xfrm>
            <a:off x="2327740" y="1669774"/>
            <a:ext cx="13345493" cy="136290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РАДИАЛЬНЫЙ ГРАДИЕНТ</a:t>
            </a:r>
            <a:br>
              <a:rPr kumimoji="0" lang="ru-RU" sz="7200" b="1" i="0" u="none" strike="noStrike" kern="0" cap="none" spc="0" normalizeH="0" baseline="0" noProof="0" dirty="0">
                <a:ln>
                  <a:noFill/>
                </a:ln>
                <a:solidFill>
                  <a:srgbClr val="7318F9"/>
                </a:solidFill>
                <a:effectLst/>
                <a:uLnTx/>
                <a:uFillTx/>
                <a:latin typeface="Raleway"/>
                <a:sym typeface="Raleway"/>
              </a:rPr>
            </a:b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102;p20"/>
          <p:cNvSpPr txBox="1">
            <a:spLocks/>
          </p:cNvSpPr>
          <p:nvPr/>
        </p:nvSpPr>
        <p:spPr>
          <a:xfrm>
            <a:off x="2327739" y="3915552"/>
            <a:ext cx="19883331" cy="813067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tx1"/>
                </a:solidFill>
                <a:effectLst/>
                <a:uLnTx/>
                <a:uFillTx/>
                <a:latin typeface="Source Sans Pro"/>
                <a:sym typeface="Source Sans Pro"/>
              </a:rPr>
              <a:t>{</a:t>
            </a:r>
            <a:r>
              <a:rPr kumimoji="0" lang="ru-RU" sz="4800" b="0" i="0" u="none" strike="noStrike" kern="0" cap="none" spc="0" normalizeH="0" baseline="0" noProof="0" dirty="0" err="1">
                <a:ln>
                  <a:noFill/>
                </a:ln>
                <a:solidFill>
                  <a:schemeClr val="tx1"/>
                </a:solidFill>
                <a:effectLst/>
                <a:uLnTx/>
                <a:uFillTx/>
                <a:latin typeface="Source Sans Pro"/>
                <a:sym typeface="Source Sans Pro"/>
              </a:rPr>
              <a:t>background</a:t>
            </a:r>
            <a:r>
              <a:rPr kumimoji="0" lang="ru-RU" sz="4800" b="0" i="0" u="none" strike="noStrike" kern="0" cap="none" spc="0" normalizeH="0" baseline="0" noProof="0" dirty="0">
                <a:ln>
                  <a:noFill/>
                </a:ln>
                <a:solidFill>
                  <a:schemeClr val="tx1"/>
                </a:solidFill>
                <a:effectLst/>
                <a:uLnTx/>
                <a:uFillTx/>
                <a:latin typeface="Source Sans Pro"/>
                <a:sym typeface="Source Sans Pro"/>
              </a:rPr>
              <a:t>: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radial-gradient</a:t>
            </a:r>
            <a:r>
              <a:rPr kumimoji="0" lang="ru-RU" sz="4800" b="0" i="0" u="none" strike="noStrike" kern="0" cap="none" spc="0" normalizeH="0" baseline="0" noProof="0" dirty="0">
                <a:ln>
                  <a:noFill/>
                </a:ln>
                <a:solidFill>
                  <a:schemeClr val="tx1"/>
                </a:solidFill>
                <a:effectLst/>
                <a:uLnTx/>
                <a:uFillTx/>
                <a:latin typeface="Source Sans Pro"/>
                <a:sym typeface="Source Sans Pro"/>
              </a:rPr>
              <a:t>(форма градиента / позиция центра, первый цвет, второй цвет и т.д.);}</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tx1"/>
                </a:solidFill>
                <a:effectLst/>
                <a:uLnTx/>
                <a:uFillTx/>
                <a:latin typeface="Source Sans Pro"/>
                <a:sym typeface="Source Sans Pro"/>
              </a:rPr>
              <a:t>Форма градиента определяется ключевыми словами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circle</a:t>
            </a:r>
            <a:r>
              <a:rPr kumimoji="0" lang="ru-RU" sz="4800" b="0" i="0" u="none" strike="noStrike" kern="0" cap="none" spc="0" normalizeH="0" baseline="0" noProof="0" dirty="0">
                <a:ln>
                  <a:noFill/>
                </a:ln>
                <a:solidFill>
                  <a:schemeClr val="tx1"/>
                </a:solidFill>
                <a:effectLst/>
                <a:uLnTx/>
                <a:uFillTx/>
                <a:latin typeface="Source Sans Pro"/>
                <a:sym typeface="Source Sans Pro"/>
              </a:rPr>
              <a:t> или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ellipse</a:t>
            </a:r>
            <a:r>
              <a:rPr kumimoji="0" lang="ru-RU" sz="4800" b="0" i="0" u="none" strike="noStrike" kern="0" cap="none" spc="0" normalizeH="0" baseline="0" noProof="0" dirty="0">
                <a:ln>
                  <a:noFill/>
                </a:ln>
                <a:solidFill>
                  <a:schemeClr val="tx1"/>
                </a:solidFill>
                <a:effectLst/>
                <a:uLnTx/>
                <a:uFillTx/>
                <a:latin typeface="Source Sans Pro"/>
                <a:sym typeface="Source Sans Pro"/>
              </a:rPr>
              <a:t>.</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tx1"/>
                </a:solidFill>
                <a:effectLst/>
                <a:uLnTx/>
                <a:uFillTx/>
                <a:latin typeface="Source Sans Pro"/>
                <a:sym typeface="Source Sans Pro"/>
              </a:rPr>
              <a:t>Позиция центра задаётся с помощью ключевых слов, используемых в свойстве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background-position</a:t>
            </a:r>
            <a:r>
              <a:rPr kumimoji="0" lang="ru-RU" sz="4800" b="0" i="0" u="none" strike="noStrike" kern="0" cap="none" spc="0" normalizeH="0" baseline="0" noProof="0" dirty="0">
                <a:ln>
                  <a:noFill/>
                </a:ln>
                <a:solidFill>
                  <a:schemeClr val="tx1"/>
                </a:solidFill>
                <a:effectLst/>
                <a:uLnTx/>
                <a:uFillTx/>
                <a:latin typeface="Source Sans Pro"/>
                <a:sym typeface="Source Sans Pro"/>
              </a:rPr>
              <a:t>, с добавлением приставки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at</a:t>
            </a:r>
            <a:r>
              <a:rPr kumimoji="0" lang="ru-RU" sz="4800" b="0" i="0" u="none" strike="noStrike" kern="0" cap="none" spc="0" normalizeH="0" baseline="0" noProof="0" dirty="0">
                <a:ln>
                  <a:noFill/>
                </a:ln>
                <a:solidFill>
                  <a:schemeClr val="tx1"/>
                </a:solidFill>
                <a:effectLst/>
                <a:uLnTx/>
                <a:uFillTx/>
                <a:latin typeface="Source Sans Pro"/>
                <a:sym typeface="Source Sans Pro"/>
              </a:rPr>
              <a:t>. Если позиция центра не задана, используется значение по умолчанию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at</a:t>
            </a:r>
            <a:r>
              <a:rPr kumimoji="0" lang="ru-RU" sz="4800" b="0" i="0" u="none" strike="noStrike" kern="0" cap="none" spc="0" normalizeH="0" baseline="0" noProof="0" dirty="0">
                <a:ln>
                  <a:noFill/>
                </a:ln>
                <a:solidFill>
                  <a:schemeClr val="tx1"/>
                </a:solidFill>
                <a:effectLst/>
                <a:uLnTx/>
                <a:uFillTx/>
                <a:latin typeface="Source Sans Pro"/>
                <a:sym typeface="Source Sans Pro"/>
              </a:rPr>
              <a:t>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center</a:t>
            </a:r>
            <a:r>
              <a:rPr kumimoji="0" lang="ru-RU" sz="4800" b="0" i="0" u="none" strike="noStrike" kern="0" cap="none" spc="0" normalizeH="0" baseline="0" noProof="0" dirty="0">
                <a:ln>
                  <a:noFill/>
                </a:ln>
                <a:solidFill>
                  <a:schemeClr val="tx1"/>
                </a:solidFill>
                <a:effectLst/>
                <a:uLnTx/>
                <a:uFillTx/>
                <a:latin typeface="Source Sans Pro"/>
                <a:sym typeface="Source Sans Pro"/>
              </a:rPr>
              <a:t>.</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tx1"/>
                </a:solidFill>
                <a:effectLst/>
                <a:uLnTx/>
                <a:uFillTx/>
                <a:latin typeface="Source Sans Pro"/>
                <a:sym typeface="Source Sans Pro"/>
              </a:rPr>
              <a:t>background</a:t>
            </a:r>
            <a:r>
              <a:rPr kumimoji="0" lang="ru-RU" sz="4800" b="0" i="0" u="none" strike="noStrike" kern="0" cap="none" spc="0" normalizeH="0" baseline="0" noProof="0" dirty="0">
                <a:ln>
                  <a:noFill/>
                </a:ln>
                <a:solidFill>
                  <a:schemeClr val="tx1"/>
                </a:solidFill>
                <a:effectLst/>
                <a:uLnTx/>
                <a:uFillTx/>
                <a:latin typeface="Source Sans Pro"/>
                <a:sym typeface="Source Sans Pro"/>
              </a:rPr>
              <a:t>: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radial-gradient</a:t>
            </a:r>
            <a:r>
              <a:rPr kumimoji="0" lang="ru-RU" sz="4800" b="0" i="0" u="none" strike="noStrike" kern="0" cap="none" spc="0" normalizeH="0" baseline="0" noProof="0" dirty="0">
                <a:ln>
                  <a:noFill/>
                </a:ln>
                <a:solidFill>
                  <a:schemeClr val="tx1"/>
                </a:solidFill>
                <a:effectLst/>
                <a:uLnTx/>
                <a:uFillTx/>
                <a:latin typeface="Source Sans Pro"/>
                <a:sym typeface="Source Sans Pro"/>
              </a:rPr>
              <a:t>(</a:t>
            </a:r>
            <a:r>
              <a:rPr kumimoji="0" lang="ru-RU" sz="4800" b="0" i="0" u="none" strike="noStrike" kern="0" cap="none" spc="0" normalizeH="0" baseline="0" noProof="0" dirty="0" err="1">
                <a:ln>
                  <a:noFill/>
                </a:ln>
                <a:solidFill>
                  <a:schemeClr val="tx1"/>
                </a:solidFill>
                <a:effectLst/>
                <a:uLnTx/>
                <a:uFillTx/>
                <a:latin typeface="Source Sans Pro"/>
                <a:sym typeface="Source Sans Pro"/>
              </a:rPr>
              <a:t>circle</a:t>
            </a:r>
            <a:r>
              <a:rPr kumimoji="0" lang="ru-RU" sz="4800" b="0" i="0" u="none" strike="noStrike" kern="0" cap="none" spc="0" normalizeH="0" baseline="0" noProof="0" dirty="0">
                <a:ln>
                  <a:noFill/>
                </a:ln>
                <a:solidFill>
                  <a:schemeClr val="tx1"/>
                </a:solidFill>
                <a:effectLst/>
                <a:uLnTx/>
                <a:uFillTx/>
                <a:latin typeface="Source Sans Pro"/>
                <a:sym typeface="Source Sans Pro"/>
              </a:rPr>
              <a:t>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at</a:t>
            </a:r>
            <a:r>
              <a:rPr kumimoji="0" lang="ru-RU" sz="4800" b="0" i="0" u="none" strike="noStrike" kern="0" cap="none" spc="0" normalizeH="0" baseline="0" noProof="0" dirty="0">
                <a:ln>
                  <a:noFill/>
                </a:ln>
                <a:solidFill>
                  <a:schemeClr val="tx1"/>
                </a:solidFill>
                <a:effectLst/>
                <a:uLnTx/>
                <a:uFillTx/>
                <a:latin typeface="Source Sans Pro"/>
                <a:sym typeface="Source Sans Pro"/>
              </a:rPr>
              <a:t> 65% 15%,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aqua</a:t>
            </a:r>
            <a:r>
              <a:rPr kumimoji="0" lang="ru-RU" sz="4800" b="0" i="0" u="none" strike="noStrike" kern="0" cap="none" spc="0" normalizeH="0" baseline="0" noProof="0" dirty="0">
                <a:ln>
                  <a:noFill/>
                </a:ln>
                <a:solidFill>
                  <a:schemeClr val="tx1"/>
                </a:solidFill>
                <a:effectLst/>
                <a:uLnTx/>
                <a:uFillTx/>
                <a:latin typeface="Source Sans Pro"/>
                <a:sym typeface="Source Sans Pro"/>
              </a:rPr>
              <a:t>, </a:t>
            </a:r>
            <a:r>
              <a:rPr kumimoji="0" lang="ru-RU" sz="4800" b="0" i="0" u="none" strike="noStrike" kern="0" cap="none" spc="0" normalizeH="0" baseline="0" noProof="0" dirty="0" err="1">
                <a:ln>
                  <a:noFill/>
                </a:ln>
                <a:solidFill>
                  <a:schemeClr val="tx1"/>
                </a:solidFill>
                <a:effectLst/>
                <a:uLnTx/>
                <a:uFillTx/>
                <a:latin typeface="Source Sans Pro"/>
                <a:sym typeface="Source Sans Pro"/>
              </a:rPr>
              <a:t>darkblue</a:t>
            </a:r>
            <a:r>
              <a:rPr kumimoji="0" lang="ru-RU" sz="4800" b="0" i="0" u="none" strike="noStrike" kern="0" cap="none" spc="0" normalizeH="0" baseline="0" noProof="0" dirty="0">
                <a:ln>
                  <a:noFill/>
                </a:ln>
                <a:solidFill>
                  <a:schemeClr val="tx1"/>
                </a:solidFill>
                <a:effectLst/>
                <a:uLnTx/>
                <a:uFillTx/>
                <a:latin typeface="Source Sans Pro"/>
                <a:sym typeface="Source Sans Pro"/>
              </a:rPr>
              <a:t>);</a:t>
            </a:r>
          </a:p>
          <a:p>
            <a:pPr marL="177800" marR="0" lvl="0" indent="-76200" algn="l" defTabSz="914400" rtl="0" eaLnBrk="1" fontAlgn="auto" latinLnBrk="0" hangingPunct="1">
              <a:lnSpc>
                <a:spcPct val="120000"/>
              </a:lnSpc>
              <a:spcBef>
                <a:spcPts val="800"/>
              </a:spcBef>
              <a:spcAft>
                <a:spcPts val="1600"/>
              </a:spcAft>
              <a:buClr>
                <a:srgbClr val="7F7F7F"/>
              </a:buClr>
              <a:buSzPts val="1500"/>
              <a:buFont typeface="Source Sans Pro"/>
              <a:buNone/>
              <a:tabLst/>
              <a:defRPr/>
            </a:pPr>
            <a:endParaRPr kumimoji="0" lang="ru-RU" sz="4800" b="0" i="0" u="none" strike="noStrike" kern="0" cap="none" spc="0" normalizeH="0" baseline="0" noProof="0" dirty="0">
              <a:ln>
                <a:noFill/>
              </a:ln>
              <a:solidFill>
                <a:schemeClr val="tx1"/>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1A895B3E-DCCE-4954-8388-E9709BBF5191}"/>
              </a:ext>
            </a:extLst>
          </p:cNvPr>
          <p:cNvCxnSpPr/>
          <p:nvPr/>
        </p:nvCxnSpPr>
        <p:spPr>
          <a:xfrm>
            <a:off x="2327740" y="303267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75" y="0"/>
            <a:ext cx="24384000" cy="13716000"/>
          </a:xfrm>
          <a:prstGeom prst="rect">
            <a:avLst/>
          </a:prstGeom>
        </p:spPr>
      </p:pic>
      <p:sp>
        <p:nvSpPr>
          <p:cNvPr id="13" name="Google Shape;107;p21"/>
          <p:cNvSpPr txBox="1">
            <a:spLocks/>
          </p:cNvSpPr>
          <p:nvPr/>
        </p:nvSpPr>
        <p:spPr>
          <a:xfrm>
            <a:off x="2700267" y="1773188"/>
            <a:ext cx="11655013" cy="1583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Повторение градиентов</a:t>
            </a:r>
          </a:p>
        </p:txBody>
      </p:sp>
      <p:sp>
        <p:nvSpPr>
          <p:cNvPr id="14" name="Google Shape;108;p21"/>
          <p:cNvSpPr txBox="1">
            <a:spLocks/>
          </p:cNvSpPr>
          <p:nvPr/>
        </p:nvSpPr>
        <p:spPr>
          <a:xfrm>
            <a:off x="2700266" y="4151421"/>
            <a:ext cx="18389927"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US" sz="5400" b="0" i="0" u="none" strike="noStrike" kern="0" cap="none" spc="0" normalizeH="0" baseline="0" noProof="0" dirty="0">
                <a:ln>
                  <a:noFill/>
                </a:ln>
                <a:solidFill>
                  <a:schemeClr val="tx1"/>
                </a:solidFill>
                <a:effectLst/>
                <a:uLnTx/>
                <a:uFillTx/>
                <a:latin typeface="Source Sans Pro"/>
                <a:sym typeface="Source Sans Pro"/>
              </a:rPr>
              <a:t>repeating-linear-gradient() </a:t>
            </a:r>
            <a:r>
              <a:rPr kumimoji="0" lang="ru-RU" sz="5400" b="0" i="0" u="none" strike="noStrike" kern="0" cap="none" spc="0" normalizeH="0" baseline="0" noProof="0" dirty="0">
                <a:ln>
                  <a:noFill/>
                </a:ln>
                <a:solidFill>
                  <a:schemeClr val="tx1"/>
                </a:solidFill>
                <a:effectLst/>
                <a:uLnTx/>
                <a:uFillTx/>
                <a:latin typeface="Source Sans Pro"/>
                <a:sym typeface="Source Sans Pro"/>
              </a:rPr>
              <a:t>и </a:t>
            </a:r>
            <a:r>
              <a:rPr kumimoji="0" lang="en-US" sz="5400" b="0" i="0" u="none" strike="noStrike" kern="0" cap="none" spc="0" normalizeH="0" baseline="0" noProof="0" dirty="0">
                <a:ln>
                  <a:noFill/>
                </a:ln>
                <a:solidFill>
                  <a:schemeClr val="tx1"/>
                </a:solidFill>
                <a:effectLst/>
                <a:uLnTx/>
                <a:uFillTx/>
                <a:latin typeface="Source Sans Pro"/>
                <a:sym typeface="Source Sans Pro"/>
              </a:rPr>
              <a:t>repeating-radial-gradient()</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tx1"/>
                </a:solidFill>
                <a:effectLst/>
                <a:uLnTx/>
                <a:uFillTx/>
                <a:latin typeface="Source Sans Pro"/>
                <a:sym typeface="Source Sans Pro"/>
              </a:rPr>
              <a:t>Значения задаются аналогичным образом.</a:t>
            </a:r>
          </a:p>
        </p:txBody>
      </p:sp>
      <p:cxnSp>
        <p:nvCxnSpPr>
          <p:cNvPr id="9" name="Прямая соединительная линия 8">
            <a:extLst>
              <a:ext uri="{FF2B5EF4-FFF2-40B4-BE49-F238E27FC236}">
                <a16:creationId xmlns:a16="http://schemas.microsoft.com/office/drawing/2014/main" id="{A0EDADD7-14E6-496A-9B45-B0E64774552A}"/>
              </a:ext>
            </a:extLst>
          </p:cNvPr>
          <p:cNvCxnSpPr/>
          <p:nvPr/>
        </p:nvCxnSpPr>
        <p:spPr>
          <a:xfrm>
            <a:off x="2839284" y="331357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2047</TotalTime>
  <Words>540</Words>
  <Application>Microsoft Office PowerPoint</Application>
  <PresentationFormat>Произвольный</PresentationFormat>
  <Paragraphs>70</Paragraphs>
  <Slides>13</Slides>
  <Notes>4</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13</vt:i4>
      </vt:variant>
    </vt:vector>
  </HeadingPairs>
  <TitlesOfParts>
    <vt:vector size="26" baseType="lpstr">
      <vt:lpstr>Arial</vt:lpstr>
      <vt:lpstr>Courier New</vt:lpstr>
      <vt:lpstr>Gill Sans</vt:lpstr>
      <vt:lpstr>Helvetica Light</vt:lpstr>
      <vt:lpstr>Helvetica Neue</vt:lpstr>
      <vt:lpstr>Montserrat</vt:lpstr>
      <vt:lpstr>Montserrat Medium</vt:lpstr>
      <vt:lpstr>Open Sans</vt:lpstr>
      <vt:lpstr>Open Sans Semibold</vt:lpstr>
      <vt:lpstr>Raleway</vt:lpstr>
      <vt:lpstr>Roboto Mono</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198</cp:revision>
  <dcterms:modified xsi:type="dcterms:W3CDTF">2022-01-20T16:06:31Z</dcterms:modified>
</cp:coreProperties>
</file>