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84" r:id="rId2"/>
    <p:sldId id="286" r:id="rId3"/>
    <p:sldId id="262" r:id="rId4"/>
    <p:sldId id="263" r:id="rId5"/>
    <p:sldId id="287" r:id="rId6"/>
    <p:sldId id="320" r:id="rId7"/>
    <p:sldId id="281" r:id="rId8"/>
    <p:sldId id="285" r:id="rId9"/>
    <p:sldId id="318" r:id="rId10"/>
    <p:sldId id="270" r:id="rId11"/>
    <p:sldId id="282" r:id="rId12"/>
    <p:sldId id="293" r:id="rId13"/>
    <p:sldId id="294" r:id="rId14"/>
    <p:sldId id="295" r:id="rId15"/>
    <p:sldId id="290" r:id="rId16"/>
    <p:sldId id="309"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FFD83A"/>
    <a:srgbClr val="FFD73A"/>
    <a:srgbClr val="E0DCE2"/>
    <a:srgbClr val="CFCDD0"/>
    <a:srgbClr val="7B797C"/>
    <a:srgbClr val="9852F9"/>
    <a:srgbClr val="000000"/>
    <a:srgbClr val="F8F8F8"/>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1" d="100"/>
          <a:sy n="31" d="100"/>
        </p:scale>
        <p:origin x="150"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colorscheme.ru/html-colors.html"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164586" y="6165535"/>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№3</a:t>
            </a:r>
            <a:endParaRPr lang="en-US" sz="3600" dirty="0">
              <a:solidFill>
                <a:schemeClr val="accent5"/>
              </a:solidFill>
              <a:latin typeface="Montserrat" pitchFamily="2" charset="0"/>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
        <p:nvSpPr>
          <p:cNvPr id="43" name="Прямоугольник 42">
            <a:extLst>
              <a:ext uri="{FF2B5EF4-FFF2-40B4-BE49-F238E27FC236}">
                <a16:creationId xmlns:a16="http://schemas.microsoft.com/office/drawing/2014/main" id="{D65E7236-01A9-4180-B8E3-CFB8C241C932}"/>
              </a:ext>
            </a:extLst>
          </p:cNvPr>
          <p:cNvSpPr/>
          <p:nvPr/>
        </p:nvSpPr>
        <p:spPr>
          <a:xfrm>
            <a:off x="2010927" y="7278275"/>
            <a:ext cx="12026274" cy="1569660"/>
          </a:xfrm>
          <a:prstGeom prst="rect">
            <a:avLst/>
          </a:prstGeom>
        </p:spPr>
        <p:txBody>
          <a:bodyPr wrap="square">
            <a:spAutoFit/>
          </a:bodyPr>
          <a:lstStyle/>
          <a:p>
            <a:r>
              <a:rPr lang="ru-RU" sz="9600" b="1" dirty="0">
                <a:solidFill>
                  <a:schemeClr val="bg1"/>
                </a:solidFill>
                <a:latin typeface="Montserrat" pitchFamily="2" charset="0"/>
              </a:rPr>
              <a:t>Введение в CSS </a:t>
            </a:r>
            <a:endParaRPr lang="en-US" sz="9600" b="1" dirty="0">
              <a:solidFill>
                <a:schemeClr val="bg1"/>
              </a:solidFill>
              <a:latin typeface="Montserrat" pitchFamily="2" charset="0"/>
            </a:endParaRPr>
          </a:p>
        </p:txBody>
      </p:sp>
      <p:sp>
        <p:nvSpPr>
          <p:cNvPr id="44" name="Google Shape;59;p13">
            <a:extLst>
              <a:ext uri="{FF2B5EF4-FFF2-40B4-BE49-F238E27FC236}">
                <a16:creationId xmlns:a16="http://schemas.microsoft.com/office/drawing/2014/main" id="{F1EF3835-499D-486B-B8BE-E5A107717E86}"/>
              </a:ext>
            </a:extLst>
          </p:cNvPr>
          <p:cNvSpPr txBox="1">
            <a:spLocks/>
          </p:cNvSpPr>
          <p:nvPr/>
        </p:nvSpPr>
        <p:spPr>
          <a:xfrm>
            <a:off x="2040592" y="8760313"/>
            <a:ext cx="8276816" cy="1556401"/>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lvl="0"/>
            <a:r>
              <a:rPr lang="ru-RU" sz="4400" dirty="0"/>
              <a:t>И тонкости </a:t>
            </a:r>
            <a:r>
              <a:rPr lang="en-US" sz="4400" dirty="0"/>
              <a:t>CSS</a:t>
            </a:r>
          </a:p>
        </p:txBody>
      </p:sp>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9045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tx2">
              <a:lumMod val="20000"/>
              <a:lumOff val="80000"/>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tx2">
              <a:lumMod val="20000"/>
              <a:lumOff val="80000"/>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4934866" y="12050330"/>
            <a:ext cx="472041" cy="472041"/>
          </a:xfrm>
          <a:prstGeom prst="ellipse">
            <a:avLst/>
          </a:prstGeom>
          <a:solidFill>
            <a:schemeClr val="tx2">
              <a:lumMod val="20000"/>
              <a:lumOff val="80000"/>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tx2">
              <a:lumMod val="20000"/>
              <a:lumOff val="80000"/>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0" name="Рисунок 39">
            <a:extLst>
              <a:ext uri="{FF2B5EF4-FFF2-40B4-BE49-F238E27FC236}">
                <a16:creationId xmlns:a16="http://schemas.microsoft.com/office/drawing/2014/main" id="{816FBB6E-1ADE-4B73-AA33-182F2E02A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3" name="Полилиния 42">
            <a:extLst>
              <a:ext uri="{FF2B5EF4-FFF2-40B4-BE49-F238E27FC236}">
                <a16:creationId xmlns:a16="http://schemas.microsoft.com/office/drawing/2014/main" id="{3FE34C6A-2CB2-8941-9FF6-8022204DA175}"/>
              </a:ext>
            </a:extLst>
          </p:cNvPr>
          <p:cNvSpPr/>
          <p:nvPr/>
        </p:nvSpPr>
        <p:spPr>
          <a:xfrm rot="8100000">
            <a:off x="2049266" y="123782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tx2">
              <a:lumMod val="20000"/>
              <a:lumOff val="80000"/>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6" name="Google Shape;106;p21"/>
          <p:cNvSpPr txBox="1">
            <a:spLocks/>
          </p:cNvSpPr>
          <p:nvPr/>
        </p:nvSpPr>
        <p:spPr>
          <a:xfrm>
            <a:off x="1369021" y="2013518"/>
            <a:ext cx="13818873" cy="3219998"/>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8000" dirty="0">
                <a:solidFill>
                  <a:srgbClr val="7318F9"/>
                </a:solidFill>
              </a:rPr>
              <a:t>id</a:t>
            </a:r>
          </a:p>
        </p:txBody>
      </p:sp>
      <p:sp>
        <p:nvSpPr>
          <p:cNvPr id="27" name="Google Shape;107;p21"/>
          <p:cNvSpPr txBox="1">
            <a:spLocks/>
          </p:cNvSpPr>
          <p:nvPr/>
        </p:nvSpPr>
        <p:spPr>
          <a:xfrm>
            <a:off x="1369020" y="4180317"/>
            <a:ext cx="20449680" cy="8720262"/>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0" lvl="0" indent="0" algn="l" rtl="0">
              <a:spcBef>
                <a:spcPts val="0"/>
              </a:spcBef>
              <a:spcAft>
                <a:spcPts val="0"/>
              </a:spcAft>
              <a:buNone/>
            </a:pPr>
            <a:r>
              <a:rPr lang="ru-RU" sz="4400" b="1" dirty="0" err="1">
                <a:solidFill>
                  <a:schemeClr val="bg2"/>
                </a:solidFill>
              </a:rPr>
              <a:t>id</a:t>
            </a:r>
            <a:r>
              <a:rPr lang="ru-RU" sz="4400" b="1" dirty="0">
                <a:solidFill>
                  <a:schemeClr val="bg2"/>
                </a:solidFill>
              </a:rPr>
              <a:t> </a:t>
            </a:r>
            <a:r>
              <a:rPr lang="ru-RU" sz="4400" dirty="0">
                <a:solidFill>
                  <a:schemeClr val="bg2"/>
                </a:solidFill>
              </a:rPr>
              <a:t>- атрибут, который помечает уникальным образом один из элементов.</a:t>
            </a:r>
          </a:p>
          <a:p>
            <a:pPr marL="0" lvl="0" indent="0" algn="l" rtl="0">
              <a:spcBef>
                <a:spcPts val="1600"/>
              </a:spcBef>
              <a:spcAft>
                <a:spcPts val="0"/>
              </a:spcAft>
              <a:buNone/>
            </a:pPr>
            <a:r>
              <a:rPr lang="ru-RU" sz="4400" dirty="0">
                <a:solidFill>
                  <a:schemeClr val="bg2"/>
                </a:solidFill>
              </a:rPr>
              <a:t>&lt;p </a:t>
            </a:r>
            <a:r>
              <a:rPr lang="ru-RU" sz="4400" dirty="0" err="1">
                <a:solidFill>
                  <a:schemeClr val="bg2"/>
                </a:solidFill>
              </a:rPr>
              <a:t>id</a:t>
            </a:r>
            <a:r>
              <a:rPr lang="ru-RU" sz="4400" dirty="0">
                <a:solidFill>
                  <a:schemeClr val="bg2"/>
                </a:solidFill>
              </a:rPr>
              <a:t>="</a:t>
            </a:r>
            <a:r>
              <a:rPr lang="ru-RU" sz="4400" dirty="0" err="1">
                <a:solidFill>
                  <a:schemeClr val="bg2"/>
                </a:solidFill>
              </a:rPr>
              <a:t>my-id</a:t>
            </a:r>
            <a:r>
              <a:rPr lang="ru-RU" sz="4400" dirty="0">
                <a:solidFill>
                  <a:schemeClr val="bg2"/>
                </a:solidFill>
              </a:rPr>
              <a:t>"&gt;&lt;/p&gt;</a:t>
            </a:r>
          </a:p>
          <a:p>
            <a:pPr marL="0" lvl="0" indent="0" algn="l" rtl="0">
              <a:spcBef>
                <a:spcPts val="1600"/>
              </a:spcBef>
              <a:spcAft>
                <a:spcPts val="0"/>
              </a:spcAft>
              <a:buNone/>
            </a:pPr>
            <a:r>
              <a:rPr lang="ru-RU" sz="4400" dirty="0">
                <a:solidFill>
                  <a:schemeClr val="bg2"/>
                </a:solidFill>
              </a:rPr>
              <a:t>Правила именования </a:t>
            </a:r>
            <a:r>
              <a:rPr lang="ru-RU" sz="4400" dirty="0" err="1">
                <a:solidFill>
                  <a:schemeClr val="bg2"/>
                </a:solidFill>
              </a:rPr>
              <a:t>id</a:t>
            </a:r>
            <a:r>
              <a:rPr lang="ru-RU" sz="4400" dirty="0">
                <a:solidFill>
                  <a:schemeClr val="bg2"/>
                </a:solidFill>
              </a:rPr>
              <a:t> такие же, как и у класса.</a:t>
            </a:r>
          </a:p>
          <a:p>
            <a:pPr marL="0" lvl="0" indent="0" algn="l" rtl="0">
              <a:spcBef>
                <a:spcPts val="1600"/>
              </a:spcBef>
              <a:spcAft>
                <a:spcPts val="0"/>
              </a:spcAft>
              <a:buNone/>
            </a:pPr>
            <a:r>
              <a:rPr lang="ru-RU" sz="4400" dirty="0">
                <a:solidFill>
                  <a:schemeClr val="bg2"/>
                </a:solidFill>
              </a:rPr>
              <a:t>ID - УНИКАЛЬНЫЙ ИДЕНТИФИКАТОР И НЕ ДОЛЖЕН ПОВТОРЯТЬСЯ!</a:t>
            </a:r>
          </a:p>
          <a:p>
            <a:pPr marL="0" lvl="0" indent="0" algn="l" rtl="0">
              <a:spcBef>
                <a:spcPts val="1600"/>
              </a:spcBef>
              <a:spcAft>
                <a:spcPts val="0"/>
              </a:spcAft>
              <a:buNone/>
            </a:pPr>
            <a:r>
              <a:rPr lang="ru-RU" sz="4400" dirty="0">
                <a:solidFill>
                  <a:schemeClr val="bg2"/>
                </a:solidFill>
              </a:rPr>
              <a:t>CSS нормально отработает с совпадающими </a:t>
            </a:r>
            <a:r>
              <a:rPr lang="ru-RU" sz="4400" dirty="0" err="1">
                <a:solidFill>
                  <a:schemeClr val="bg2"/>
                </a:solidFill>
              </a:rPr>
              <a:t>id</a:t>
            </a:r>
            <a:r>
              <a:rPr lang="ru-RU" sz="4400" dirty="0">
                <a:solidFill>
                  <a:schemeClr val="bg2"/>
                </a:solidFill>
              </a:rPr>
              <a:t> у нескольких элементов, но проблемы будут при проверке кода валидаторами и SEO, а также при использовании JS.</a:t>
            </a:r>
          </a:p>
          <a:p>
            <a:pPr hangingPunct="1">
              <a:spcBef>
                <a:spcPts val="1600"/>
              </a:spcBef>
              <a:spcAft>
                <a:spcPts val="1600"/>
              </a:spcAft>
            </a:pPr>
            <a:endParaRPr lang="ru-RU" sz="5400" dirty="0">
              <a:solidFill>
                <a:schemeClr val="bg2"/>
              </a:solidFill>
              <a:latin typeface="Lato"/>
              <a:ea typeface="Lato"/>
              <a:cs typeface="Lato"/>
              <a:sym typeface="Lato"/>
            </a:endParaRPr>
          </a:p>
        </p:txBody>
      </p:sp>
      <p:cxnSp>
        <p:nvCxnSpPr>
          <p:cNvPr id="38" name="Прямая соединительная линия 37">
            <a:extLst>
              <a:ext uri="{FF2B5EF4-FFF2-40B4-BE49-F238E27FC236}">
                <a16:creationId xmlns:a16="http://schemas.microsoft.com/office/drawing/2014/main" id="{CB647480-EACC-44D2-8152-04A03AED8A8A}"/>
              </a:ext>
            </a:extLst>
          </p:cNvPr>
          <p:cNvCxnSpPr/>
          <p:nvPr/>
        </p:nvCxnSpPr>
        <p:spPr>
          <a:xfrm>
            <a:off x="1439942" y="362155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745304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112;p22"/>
          <p:cNvSpPr txBox="1">
            <a:spLocks/>
          </p:cNvSpPr>
          <p:nvPr/>
        </p:nvSpPr>
        <p:spPr>
          <a:xfrm>
            <a:off x="1744260" y="2312338"/>
            <a:ext cx="17871528" cy="159424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Обращение по тегу, </a:t>
            </a:r>
            <a:r>
              <a:rPr lang="ru-RU" sz="8000" dirty="0" err="1">
                <a:solidFill>
                  <a:srgbClr val="7318F9"/>
                </a:solidFill>
              </a:rPr>
              <a:t>id</a:t>
            </a:r>
            <a:r>
              <a:rPr lang="ru-RU" sz="8000" dirty="0">
                <a:solidFill>
                  <a:srgbClr val="7318F9"/>
                </a:solidFill>
              </a:rPr>
              <a:t> и классу</a:t>
            </a:r>
            <a:endParaRPr lang="en-US" sz="8000" dirty="0">
              <a:solidFill>
                <a:srgbClr val="7318F9"/>
              </a:solidFill>
            </a:endParaRPr>
          </a:p>
        </p:txBody>
      </p:sp>
      <p:sp>
        <p:nvSpPr>
          <p:cNvPr id="7" name="Google Shape;113;p22"/>
          <p:cNvSpPr txBox="1">
            <a:spLocks/>
          </p:cNvSpPr>
          <p:nvPr/>
        </p:nvSpPr>
        <p:spPr>
          <a:xfrm>
            <a:off x="1744260" y="4398102"/>
            <a:ext cx="17871528" cy="634560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0" lvl="0" indent="0" algn="l" rtl="0">
              <a:spcBef>
                <a:spcPts val="0"/>
              </a:spcBef>
              <a:spcAft>
                <a:spcPts val="0"/>
              </a:spcAft>
              <a:buNone/>
            </a:pPr>
            <a:r>
              <a:rPr lang="ru-RU" sz="4400" dirty="0" err="1">
                <a:solidFill>
                  <a:srgbClr val="000000"/>
                </a:solidFill>
                <a:latin typeface="Roboto Mono"/>
                <a:ea typeface="Roboto Mono"/>
                <a:cs typeface="Roboto Mono"/>
                <a:sym typeface="Roboto Mono"/>
              </a:rPr>
              <a:t>tag</a:t>
            </a:r>
            <a:r>
              <a:rPr lang="ru-RU" sz="4400" dirty="0">
                <a:solidFill>
                  <a:srgbClr val="000000"/>
                </a:solidFill>
                <a:latin typeface="Roboto Mono"/>
                <a:ea typeface="Roboto Mono"/>
                <a:cs typeface="Roboto Mono"/>
                <a:sym typeface="Roboto Mono"/>
              </a:rPr>
              <a:t> { }</a:t>
            </a:r>
          </a:p>
          <a:p>
            <a:pPr marL="0" lvl="0" indent="0" algn="l" rtl="0">
              <a:spcBef>
                <a:spcPts val="1600"/>
              </a:spcBef>
              <a:spcAft>
                <a:spcPts val="0"/>
              </a:spcAft>
              <a:buNone/>
            </a:pPr>
            <a:r>
              <a:rPr lang="ru-RU" sz="4400" dirty="0">
                <a:solidFill>
                  <a:srgbClr val="000000"/>
                </a:solidFill>
                <a:latin typeface="Roboto Mono"/>
                <a:ea typeface="Roboto Mono"/>
                <a:cs typeface="Roboto Mono"/>
                <a:sym typeface="Roboto Mono"/>
              </a:rPr>
              <a:t>#id { }</a:t>
            </a:r>
          </a:p>
          <a:p>
            <a:pPr marL="0" lvl="0" indent="0" algn="l" rtl="0">
              <a:spcBef>
                <a:spcPts val="1600"/>
              </a:spcBef>
              <a:spcAft>
                <a:spcPts val="0"/>
              </a:spcAft>
              <a:buNone/>
            </a:pPr>
            <a:r>
              <a:rPr lang="ru-RU" sz="4400" dirty="0">
                <a:solidFill>
                  <a:srgbClr val="000000"/>
                </a:solidFill>
                <a:latin typeface="Roboto Mono"/>
                <a:ea typeface="Roboto Mono"/>
                <a:cs typeface="Roboto Mono"/>
                <a:sym typeface="Roboto Mono"/>
              </a:rPr>
              <a:t>.</a:t>
            </a:r>
            <a:r>
              <a:rPr lang="ru-RU" sz="4400" dirty="0" err="1">
                <a:solidFill>
                  <a:srgbClr val="000000"/>
                </a:solidFill>
                <a:latin typeface="Roboto Mono"/>
                <a:ea typeface="Roboto Mono"/>
                <a:cs typeface="Roboto Mono"/>
                <a:sym typeface="Roboto Mono"/>
              </a:rPr>
              <a:t>class</a:t>
            </a:r>
            <a:r>
              <a:rPr lang="ru-RU" sz="4400" dirty="0">
                <a:solidFill>
                  <a:srgbClr val="000000"/>
                </a:solidFill>
                <a:latin typeface="Roboto Mono"/>
                <a:ea typeface="Roboto Mono"/>
                <a:cs typeface="Roboto Mono"/>
                <a:sym typeface="Roboto Mono"/>
              </a:rPr>
              <a:t> { }</a:t>
            </a:r>
          </a:p>
          <a:p>
            <a:pPr marL="0" lvl="0" indent="0" algn="l" rtl="0">
              <a:spcBef>
                <a:spcPts val="1600"/>
              </a:spcBef>
              <a:spcAft>
                <a:spcPts val="0"/>
              </a:spcAft>
              <a:buNone/>
            </a:pPr>
            <a:endParaRPr lang="ru-RU" sz="4400" dirty="0"/>
          </a:p>
          <a:p>
            <a:pPr marL="0" lvl="0" indent="0" algn="l" rtl="0">
              <a:spcBef>
                <a:spcPts val="1600"/>
              </a:spcBef>
              <a:spcAft>
                <a:spcPts val="1600"/>
              </a:spcAft>
              <a:buNone/>
            </a:pPr>
            <a:r>
              <a:rPr lang="ru-RU" sz="4400" dirty="0">
                <a:solidFill>
                  <a:schemeClr val="bg2"/>
                </a:solidFill>
              </a:rPr>
              <a:t>Это простые селекторы и с ними уже можно работать.</a:t>
            </a:r>
          </a:p>
          <a:p>
            <a:pPr hangingPunct="1">
              <a:spcBef>
                <a:spcPts val="1600"/>
              </a:spcBef>
              <a:spcAft>
                <a:spcPts val="1600"/>
              </a:spcAft>
            </a:pPr>
            <a:endParaRPr lang="ru-RU" sz="5400" dirty="0">
              <a:solidFill>
                <a:schemeClr val="bg2"/>
              </a:solidFill>
              <a:latin typeface="Roboto Mono"/>
              <a:ea typeface="Roboto Mono"/>
              <a:cs typeface="Roboto Mono"/>
              <a:sym typeface="Roboto Mono"/>
            </a:endParaRPr>
          </a:p>
        </p:txBody>
      </p:sp>
      <p:cxnSp>
        <p:nvCxnSpPr>
          <p:cNvPr id="10" name="Прямая соединительная линия 9">
            <a:extLst>
              <a:ext uri="{FF2B5EF4-FFF2-40B4-BE49-F238E27FC236}">
                <a16:creationId xmlns:a16="http://schemas.microsoft.com/office/drawing/2014/main" id="{E1FA2D66-8746-4311-9567-80C157E731FB}"/>
              </a:ext>
            </a:extLst>
          </p:cNvPr>
          <p:cNvCxnSpPr/>
          <p:nvPr/>
        </p:nvCxnSpPr>
        <p:spPr>
          <a:xfrm>
            <a:off x="2004311" y="390657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353154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118;p23"/>
          <p:cNvSpPr txBox="1">
            <a:spLocks/>
          </p:cNvSpPr>
          <p:nvPr/>
        </p:nvSpPr>
        <p:spPr>
          <a:xfrm>
            <a:off x="1744260" y="2487185"/>
            <a:ext cx="8520600" cy="623400"/>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Задание</a:t>
            </a:r>
            <a:endParaRPr lang="en-US" sz="8000" dirty="0">
              <a:solidFill>
                <a:srgbClr val="7318F9"/>
              </a:solidFill>
            </a:endParaRPr>
          </a:p>
        </p:txBody>
      </p:sp>
      <p:sp>
        <p:nvSpPr>
          <p:cNvPr id="6" name="Google Shape;119;p23"/>
          <p:cNvSpPr txBox="1">
            <a:spLocks/>
          </p:cNvSpPr>
          <p:nvPr/>
        </p:nvSpPr>
        <p:spPr>
          <a:xfrm>
            <a:off x="1744259" y="4568874"/>
            <a:ext cx="20643793" cy="710496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114300" lvl="0" algn="l" rtl="0">
              <a:spcBef>
                <a:spcPts val="0"/>
              </a:spcBef>
              <a:spcAft>
                <a:spcPts val="0"/>
              </a:spcAft>
              <a:buSzPts val="1800"/>
            </a:pPr>
            <a:r>
              <a:rPr lang="ru-RU" sz="4400" dirty="0">
                <a:solidFill>
                  <a:schemeClr val="bg2"/>
                </a:solidFill>
              </a:rPr>
              <a:t>1. При помощи любых тегов создайте текст из всех цветов радуги и задайте им цвета.</a:t>
            </a:r>
          </a:p>
          <a:p>
            <a:pPr marL="114300" lvl="0" algn="l" rtl="0">
              <a:spcBef>
                <a:spcPts val="0"/>
              </a:spcBef>
              <a:spcAft>
                <a:spcPts val="0"/>
              </a:spcAft>
              <a:buSzPts val="1800"/>
            </a:pPr>
            <a:r>
              <a:rPr lang="ru-RU" sz="4400" dirty="0">
                <a:solidFill>
                  <a:schemeClr val="bg2"/>
                </a:solidFill>
              </a:rPr>
              <a:t>2. Используйте несколько разных селекторов для разных тегов, проверьте, как назначается цвет.</a:t>
            </a:r>
          </a:p>
          <a:p>
            <a:pPr hangingPunct="1">
              <a:lnSpc>
                <a:spcPct val="100000"/>
              </a:lnSpc>
            </a:pPr>
            <a:endParaRPr lang="ru-RU" sz="5400" dirty="0">
              <a:solidFill>
                <a:schemeClr val="bg2"/>
              </a:solidFill>
              <a:latin typeface="Roboto Mono"/>
              <a:ea typeface="Roboto Mono"/>
              <a:cs typeface="Roboto Mono"/>
              <a:sym typeface="Roboto Mono"/>
            </a:endParaRPr>
          </a:p>
        </p:txBody>
      </p:sp>
      <p:cxnSp>
        <p:nvCxnSpPr>
          <p:cNvPr id="7" name="Прямая соединительная линия 6">
            <a:extLst>
              <a:ext uri="{FF2B5EF4-FFF2-40B4-BE49-F238E27FC236}">
                <a16:creationId xmlns:a16="http://schemas.microsoft.com/office/drawing/2014/main" id="{7C8856DB-5763-441A-BD96-F010275674FC}"/>
              </a:ext>
            </a:extLst>
          </p:cNvPr>
          <p:cNvCxnSpPr/>
          <p:nvPr/>
        </p:nvCxnSpPr>
        <p:spPr>
          <a:xfrm>
            <a:off x="1893007" y="406414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64070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124;p24"/>
          <p:cNvSpPr txBox="1">
            <a:spLocks/>
          </p:cNvSpPr>
          <p:nvPr/>
        </p:nvSpPr>
        <p:spPr>
          <a:xfrm>
            <a:off x="1866180" y="2273824"/>
            <a:ext cx="12520380" cy="226769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Приоритеты </a:t>
            </a:r>
            <a:r>
              <a:rPr lang="en-US" sz="8000" dirty="0">
                <a:solidFill>
                  <a:srgbClr val="7318F9"/>
                </a:solidFill>
              </a:rPr>
              <a:t>CSS</a:t>
            </a:r>
          </a:p>
        </p:txBody>
      </p:sp>
      <p:sp>
        <p:nvSpPr>
          <p:cNvPr id="10" name="Google Shape;125;p24"/>
          <p:cNvSpPr txBox="1">
            <a:spLocks/>
          </p:cNvSpPr>
          <p:nvPr/>
        </p:nvSpPr>
        <p:spPr>
          <a:xfrm>
            <a:off x="1866180" y="4012969"/>
            <a:ext cx="19636968" cy="8611647"/>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0" lvl="0" indent="0" algn="l" rtl="0">
              <a:lnSpc>
                <a:spcPct val="130000"/>
              </a:lnSpc>
              <a:spcBef>
                <a:spcPts val="0"/>
              </a:spcBef>
              <a:spcAft>
                <a:spcPts val="0"/>
              </a:spcAft>
              <a:buNone/>
            </a:pPr>
            <a:r>
              <a:rPr lang="ru-RU" sz="4000" dirty="0">
                <a:solidFill>
                  <a:schemeClr val="bg2"/>
                </a:solidFill>
              </a:rPr>
              <a:t>При назначении стилей одним и тем же элементам с помощью разных селекторов работает таблица приоритетов стилей.</a:t>
            </a:r>
          </a:p>
          <a:p>
            <a:pPr marL="0" lvl="0" indent="0" algn="l" rtl="0">
              <a:lnSpc>
                <a:spcPct val="130000"/>
              </a:lnSpc>
              <a:spcBef>
                <a:spcPts val="1600"/>
              </a:spcBef>
              <a:spcAft>
                <a:spcPts val="0"/>
              </a:spcAft>
              <a:buNone/>
            </a:pPr>
            <a:r>
              <a:rPr lang="ru-RU" sz="4000" dirty="0">
                <a:solidFill>
                  <a:schemeClr val="bg2"/>
                </a:solidFill>
              </a:rPr>
              <a:t>#id - высокий приоритет</a:t>
            </a:r>
          </a:p>
          <a:p>
            <a:pPr marL="0" lvl="0" indent="0" algn="l" rtl="0">
              <a:lnSpc>
                <a:spcPct val="130000"/>
              </a:lnSpc>
              <a:spcBef>
                <a:spcPts val="1600"/>
              </a:spcBef>
              <a:spcAft>
                <a:spcPts val="0"/>
              </a:spcAft>
              <a:buNone/>
            </a:pPr>
            <a:r>
              <a:rPr lang="ru-RU" sz="4000" dirty="0">
                <a:solidFill>
                  <a:schemeClr val="bg2"/>
                </a:solidFill>
              </a:rPr>
              <a:t>.</a:t>
            </a:r>
            <a:r>
              <a:rPr lang="ru-RU" sz="4000" dirty="0" err="1">
                <a:solidFill>
                  <a:schemeClr val="bg2"/>
                </a:solidFill>
              </a:rPr>
              <a:t>class</a:t>
            </a:r>
            <a:r>
              <a:rPr lang="ru-RU" sz="4000" dirty="0">
                <a:solidFill>
                  <a:schemeClr val="bg2"/>
                </a:solidFill>
              </a:rPr>
              <a:t> - средний приоритет</a:t>
            </a:r>
          </a:p>
          <a:p>
            <a:pPr marL="0" lvl="0" indent="0" algn="l" rtl="0">
              <a:lnSpc>
                <a:spcPct val="130000"/>
              </a:lnSpc>
              <a:spcBef>
                <a:spcPts val="1600"/>
              </a:spcBef>
              <a:spcAft>
                <a:spcPts val="0"/>
              </a:spcAft>
              <a:buNone/>
            </a:pPr>
            <a:r>
              <a:rPr lang="ru-RU" sz="4000" dirty="0" err="1">
                <a:solidFill>
                  <a:schemeClr val="bg2"/>
                </a:solidFill>
              </a:rPr>
              <a:t>tag</a:t>
            </a:r>
            <a:r>
              <a:rPr lang="ru-RU" sz="4000" dirty="0">
                <a:solidFill>
                  <a:schemeClr val="bg2"/>
                </a:solidFill>
              </a:rPr>
              <a:t> - низкий приоритет</a:t>
            </a:r>
          </a:p>
          <a:p>
            <a:pPr marL="0" lvl="0" indent="0" algn="l" rtl="0">
              <a:lnSpc>
                <a:spcPct val="130000"/>
              </a:lnSpc>
              <a:spcBef>
                <a:spcPts val="1600"/>
              </a:spcBef>
              <a:spcAft>
                <a:spcPts val="0"/>
              </a:spcAft>
              <a:buNone/>
            </a:pPr>
            <a:r>
              <a:rPr lang="ru-RU" sz="4000" dirty="0">
                <a:solidFill>
                  <a:schemeClr val="bg2"/>
                </a:solidFill>
              </a:rPr>
              <a:t>Атрибут </a:t>
            </a:r>
            <a:r>
              <a:rPr lang="ru-RU" sz="4000" dirty="0" err="1">
                <a:solidFill>
                  <a:schemeClr val="bg2"/>
                </a:solidFill>
              </a:rPr>
              <a:t>style</a:t>
            </a:r>
            <a:r>
              <a:rPr lang="ru-RU" sz="4000" dirty="0">
                <a:solidFill>
                  <a:schemeClr val="bg2"/>
                </a:solidFill>
              </a:rPr>
              <a:t> имеет высший приоритет.</a:t>
            </a:r>
          </a:p>
          <a:p>
            <a:pPr marL="0" lvl="0" indent="0" algn="l" rtl="0">
              <a:lnSpc>
                <a:spcPct val="130000"/>
              </a:lnSpc>
              <a:spcBef>
                <a:spcPts val="1600"/>
              </a:spcBef>
              <a:spcAft>
                <a:spcPts val="0"/>
              </a:spcAft>
              <a:buNone/>
            </a:pPr>
            <a:r>
              <a:rPr lang="ru-RU" sz="4000" dirty="0">
                <a:solidFill>
                  <a:schemeClr val="bg2"/>
                </a:solidFill>
              </a:rPr>
              <a:t>Все приоритеты отменяются при помощи !</a:t>
            </a:r>
            <a:r>
              <a:rPr lang="ru-RU" sz="4000" dirty="0" err="1">
                <a:solidFill>
                  <a:schemeClr val="bg2"/>
                </a:solidFill>
              </a:rPr>
              <a:t>important</a:t>
            </a:r>
            <a:r>
              <a:rPr lang="ru-RU" sz="4000" dirty="0">
                <a:solidFill>
                  <a:schemeClr val="bg2"/>
                </a:solidFill>
              </a:rPr>
              <a:t> (после значения стиля).</a:t>
            </a:r>
          </a:p>
          <a:p>
            <a:pPr marL="0" lvl="0" indent="0" algn="l" rtl="0">
              <a:lnSpc>
                <a:spcPct val="130000"/>
              </a:lnSpc>
              <a:spcBef>
                <a:spcPts val="1600"/>
              </a:spcBef>
              <a:spcAft>
                <a:spcPts val="1600"/>
              </a:spcAft>
              <a:buNone/>
            </a:pPr>
            <a:r>
              <a:rPr lang="ru-RU" sz="4000" dirty="0">
                <a:solidFill>
                  <a:schemeClr val="bg2"/>
                </a:solidFill>
              </a:rPr>
              <a:t>Использование !</a:t>
            </a:r>
            <a:r>
              <a:rPr lang="ru-RU" sz="4000" dirty="0" err="1">
                <a:solidFill>
                  <a:schemeClr val="bg2"/>
                </a:solidFill>
              </a:rPr>
              <a:t>important</a:t>
            </a:r>
            <a:r>
              <a:rPr lang="ru-RU" sz="4000" dirty="0">
                <a:solidFill>
                  <a:schemeClr val="bg2"/>
                </a:solidFill>
              </a:rPr>
              <a:t> не рекомендуется!</a:t>
            </a:r>
          </a:p>
        </p:txBody>
      </p:sp>
      <p:cxnSp>
        <p:nvCxnSpPr>
          <p:cNvPr id="7" name="Прямая соединительная линия 6">
            <a:extLst>
              <a:ext uri="{FF2B5EF4-FFF2-40B4-BE49-F238E27FC236}">
                <a16:creationId xmlns:a16="http://schemas.microsoft.com/office/drawing/2014/main" id="{C23C5AE7-AAF8-4E0B-843C-F37270AC09FF}"/>
              </a:ext>
            </a:extLst>
          </p:cNvPr>
          <p:cNvCxnSpPr/>
          <p:nvPr/>
        </p:nvCxnSpPr>
        <p:spPr>
          <a:xfrm>
            <a:off x="1955595" y="387707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131;p25"/>
          <p:cNvSpPr txBox="1">
            <a:spLocks/>
          </p:cNvSpPr>
          <p:nvPr/>
        </p:nvSpPr>
        <p:spPr>
          <a:xfrm>
            <a:off x="1530900" y="1247331"/>
            <a:ext cx="16879020" cy="150569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Сложные селекторы</a:t>
            </a:r>
          </a:p>
        </p:txBody>
      </p:sp>
      <p:cxnSp>
        <p:nvCxnSpPr>
          <p:cNvPr id="11" name="Прямая соединительная линия 10">
            <a:extLst>
              <a:ext uri="{FF2B5EF4-FFF2-40B4-BE49-F238E27FC236}">
                <a16:creationId xmlns:a16="http://schemas.microsoft.com/office/drawing/2014/main" id="{E27EBAA5-A1FB-41A4-8171-B7A679AAC52F}"/>
              </a:ext>
            </a:extLst>
          </p:cNvPr>
          <p:cNvCxnSpPr/>
          <p:nvPr/>
        </p:nvCxnSpPr>
        <p:spPr>
          <a:xfrm>
            <a:off x="1530900" y="2825283"/>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aphicFrame>
        <p:nvGraphicFramePr>
          <p:cNvPr id="6" name="Google Shape;138;p26">
            <a:extLst>
              <a:ext uri="{FF2B5EF4-FFF2-40B4-BE49-F238E27FC236}">
                <a16:creationId xmlns:a16="http://schemas.microsoft.com/office/drawing/2014/main" id="{8D22B5EB-AD7C-4C79-873D-541592DCDAA7}"/>
              </a:ext>
            </a:extLst>
          </p:cNvPr>
          <p:cNvGraphicFramePr/>
          <p:nvPr>
            <p:extLst>
              <p:ext uri="{D42A27DB-BD31-4B8C-83A1-F6EECF244321}">
                <p14:modId xmlns:p14="http://schemas.microsoft.com/office/powerpoint/2010/main" val="3917381284"/>
              </p:ext>
            </p:extLst>
          </p:nvPr>
        </p:nvGraphicFramePr>
        <p:xfrm>
          <a:off x="1530900" y="3548665"/>
          <a:ext cx="20090235" cy="9124717"/>
        </p:xfrm>
        <a:graphic>
          <a:graphicData uri="http://schemas.openxmlformats.org/drawingml/2006/table">
            <a:tbl>
              <a:tblPr>
                <a:noFill/>
              </a:tblPr>
              <a:tblGrid>
                <a:gridCol w="5484484">
                  <a:extLst>
                    <a:ext uri="{9D8B030D-6E8A-4147-A177-3AD203B41FA5}">
                      <a16:colId xmlns:a16="http://schemas.microsoft.com/office/drawing/2014/main" val="20000"/>
                    </a:ext>
                  </a:extLst>
                </a:gridCol>
                <a:gridCol w="14605751">
                  <a:extLst>
                    <a:ext uri="{9D8B030D-6E8A-4147-A177-3AD203B41FA5}">
                      <a16:colId xmlns:a16="http://schemas.microsoft.com/office/drawing/2014/main" val="20001"/>
                    </a:ext>
                  </a:extLst>
                </a:gridCol>
              </a:tblGrid>
              <a:tr h="1303531">
                <a:tc>
                  <a:txBody>
                    <a:bodyPr/>
                    <a:lstStyle/>
                    <a:p>
                      <a:pPr marL="0" lvl="0" indent="0" algn="l" rtl="0">
                        <a:spcBef>
                          <a:spcPts val="0"/>
                        </a:spcBef>
                        <a:spcAft>
                          <a:spcPts val="0"/>
                        </a:spcAft>
                        <a:buNone/>
                      </a:pPr>
                      <a:r>
                        <a:rPr lang="ru" sz="3600">
                          <a:latin typeface="Roboto Mono"/>
                          <a:ea typeface="Roboto Mono"/>
                          <a:cs typeface="Roboto Mono"/>
                          <a:sym typeface="Roboto Mono"/>
                        </a:rPr>
                        <a:t>.first.second </a:t>
                      </a:r>
                      <a:endParaRPr sz="36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ru" sz="3600" dirty="0"/>
                        <a:t>Без пробелов - означает проверку нескольких селекторов одновременно</a:t>
                      </a:r>
                      <a:endParaRPr sz="3600" dirty="0"/>
                    </a:p>
                  </a:txBody>
                  <a:tcPr marL="91425" marR="91425" marT="91425" marB="91425"/>
                </a:tc>
                <a:extLst>
                  <a:ext uri="{0D108BD9-81ED-4DB2-BD59-A6C34878D82A}">
                    <a16:rowId xmlns:a16="http://schemas.microsoft.com/office/drawing/2014/main" val="10000"/>
                  </a:ext>
                </a:extLst>
              </a:tr>
              <a:tr h="1804908">
                <a:tc>
                  <a:txBody>
                    <a:bodyPr/>
                    <a:lstStyle/>
                    <a:p>
                      <a:pPr marL="0" lvl="0" indent="0" algn="l" rtl="0">
                        <a:spcBef>
                          <a:spcPts val="0"/>
                        </a:spcBef>
                        <a:spcAft>
                          <a:spcPts val="0"/>
                        </a:spcAft>
                        <a:buNone/>
                      </a:pPr>
                      <a:r>
                        <a:rPr lang="ru" sz="3600">
                          <a:latin typeface="Roboto Mono"/>
                          <a:ea typeface="Roboto Mono"/>
                          <a:cs typeface="Roboto Mono"/>
                          <a:sym typeface="Roboto Mono"/>
                        </a:rPr>
                        <a:t>.first&gt;.second</a:t>
                      </a:r>
                      <a:endParaRPr sz="36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ru" sz="3600" dirty="0"/>
                        <a:t>.second находится на первом уровне вложения, т.е. является прямым потомком (дочерним элементом) .first</a:t>
                      </a:r>
                      <a:endParaRPr sz="3600" dirty="0"/>
                    </a:p>
                  </a:txBody>
                  <a:tcPr marL="91425" marR="91425" marT="91425" marB="91425"/>
                </a:tc>
                <a:extLst>
                  <a:ext uri="{0D108BD9-81ED-4DB2-BD59-A6C34878D82A}">
                    <a16:rowId xmlns:a16="http://schemas.microsoft.com/office/drawing/2014/main" val="10001"/>
                  </a:ext>
                </a:extLst>
              </a:tr>
              <a:tr h="1804908">
                <a:tc>
                  <a:txBody>
                    <a:bodyPr/>
                    <a:lstStyle/>
                    <a:p>
                      <a:pPr marL="0" lvl="0" indent="0" algn="l" rtl="0">
                        <a:spcBef>
                          <a:spcPts val="0"/>
                        </a:spcBef>
                        <a:spcAft>
                          <a:spcPts val="0"/>
                        </a:spcAft>
                        <a:buNone/>
                      </a:pPr>
                      <a:r>
                        <a:rPr lang="ru" sz="3600">
                          <a:latin typeface="Roboto Mono"/>
                          <a:ea typeface="Roboto Mono"/>
                          <a:cs typeface="Roboto Mono"/>
                          <a:sym typeface="Roboto Mono"/>
                        </a:rPr>
                        <a:t>.first .second</a:t>
                      </a:r>
                      <a:endParaRPr sz="36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ru" sz="3600"/>
                        <a:t>Есть пробел - .second находится на любом уровне вложения, т.е. является любым потомком .first</a:t>
                      </a:r>
                      <a:endParaRPr sz="3600"/>
                    </a:p>
                  </a:txBody>
                  <a:tcPr marL="91425" marR="91425" marT="91425" marB="91425"/>
                </a:tc>
                <a:extLst>
                  <a:ext uri="{0D108BD9-81ED-4DB2-BD59-A6C34878D82A}">
                    <a16:rowId xmlns:a16="http://schemas.microsoft.com/office/drawing/2014/main" val="10002"/>
                  </a:ext>
                </a:extLst>
              </a:tr>
              <a:tr h="1303531">
                <a:tc>
                  <a:txBody>
                    <a:bodyPr/>
                    <a:lstStyle/>
                    <a:p>
                      <a:pPr marL="0" lvl="0" indent="0" algn="l" rtl="0">
                        <a:spcBef>
                          <a:spcPts val="0"/>
                        </a:spcBef>
                        <a:spcAft>
                          <a:spcPts val="0"/>
                        </a:spcAft>
                        <a:buNone/>
                      </a:pPr>
                      <a:r>
                        <a:rPr lang="ru" sz="3600">
                          <a:latin typeface="Roboto Mono"/>
                          <a:ea typeface="Roboto Mono"/>
                          <a:cs typeface="Roboto Mono"/>
                          <a:sym typeface="Roboto Mono"/>
                        </a:rPr>
                        <a:t>.first+.second</a:t>
                      </a:r>
                      <a:endParaRPr sz="36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ru" sz="3600"/>
                        <a:t>.second находится на одном уровне с .first, т.е. является соседним, и находится СРАЗУ за .first</a:t>
                      </a:r>
                      <a:endParaRPr sz="3600"/>
                    </a:p>
                  </a:txBody>
                  <a:tcPr marL="91425" marR="91425" marT="91425" marB="91425"/>
                </a:tc>
                <a:extLst>
                  <a:ext uri="{0D108BD9-81ED-4DB2-BD59-A6C34878D82A}">
                    <a16:rowId xmlns:a16="http://schemas.microsoft.com/office/drawing/2014/main" val="10003"/>
                  </a:ext>
                </a:extLst>
              </a:tr>
              <a:tr h="1303531">
                <a:tc>
                  <a:txBody>
                    <a:bodyPr/>
                    <a:lstStyle/>
                    <a:p>
                      <a:pPr marL="0" lvl="0" indent="0" algn="l" rtl="0">
                        <a:spcBef>
                          <a:spcPts val="0"/>
                        </a:spcBef>
                        <a:spcAft>
                          <a:spcPts val="0"/>
                        </a:spcAft>
                        <a:buNone/>
                      </a:pPr>
                      <a:r>
                        <a:rPr lang="ru" sz="3600">
                          <a:latin typeface="Roboto Mono"/>
                          <a:ea typeface="Roboto Mono"/>
                          <a:cs typeface="Roboto Mono"/>
                          <a:sym typeface="Roboto Mono"/>
                        </a:rPr>
                        <a:t>.first~.second</a:t>
                      </a:r>
                      <a:endParaRPr sz="36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ru" sz="3600"/>
                        <a:t>.second </a:t>
                      </a:r>
                      <a:r>
                        <a:rPr lang="ru" sz="3600">
                          <a:solidFill>
                            <a:schemeClr val="dk2"/>
                          </a:solidFill>
                        </a:rPr>
                        <a:t>находится на одном уровне с .first, т.е. является соседним, и находится после .first</a:t>
                      </a:r>
                      <a:endParaRPr sz="3600"/>
                    </a:p>
                  </a:txBody>
                  <a:tcPr marL="91425" marR="91425" marT="91425" marB="91425"/>
                </a:tc>
                <a:extLst>
                  <a:ext uri="{0D108BD9-81ED-4DB2-BD59-A6C34878D82A}">
                    <a16:rowId xmlns:a16="http://schemas.microsoft.com/office/drawing/2014/main" val="10004"/>
                  </a:ext>
                </a:extLst>
              </a:tr>
              <a:tr h="802154">
                <a:tc>
                  <a:txBody>
                    <a:bodyPr/>
                    <a:lstStyle/>
                    <a:p>
                      <a:pPr marL="0" lvl="0" indent="0" algn="l" rtl="0">
                        <a:spcBef>
                          <a:spcPts val="0"/>
                        </a:spcBef>
                        <a:spcAft>
                          <a:spcPts val="0"/>
                        </a:spcAft>
                        <a:buNone/>
                      </a:pPr>
                      <a:r>
                        <a:rPr lang="ru" sz="3600">
                          <a:latin typeface="Roboto Mono"/>
                          <a:ea typeface="Roboto Mono"/>
                          <a:cs typeface="Roboto Mono"/>
                          <a:sym typeface="Roboto Mono"/>
                        </a:rPr>
                        <a:t>.first[attr]</a:t>
                      </a:r>
                      <a:endParaRPr sz="36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ru" sz="3600"/>
                        <a:t>.first имеет атрибут attr</a:t>
                      </a:r>
                      <a:endParaRPr sz="3600"/>
                    </a:p>
                  </a:txBody>
                  <a:tcPr marL="91425" marR="91425" marT="91425" marB="91425"/>
                </a:tc>
                <a:extLst>
                  <a:ext uri="{0D108BD9-81ED-4DB2-BD59-A6C34878D82A}">
                    <a16:rowId xmlns:a16="http://schemas.microsoft.com/office/drawing/2014/main" val="10005"/>
                  </a:ext>
                </a:extLst>
              </a:tr>
              <a:tr h="802154">
                <a:tc>
                  <a:txBody>
                    <a:bodyPr/>
                    <a:lstStyle/>
                    <a:p>
                      <a:pPr marL="0" lvl="0" indent="0" algn="l" rtl="0">
                        <a:spcBef>
                          <a:spcPts val="0"/>
                        </a:spcBef>
                        <a:spcAft>
                          <a:spcPts val="0"/>
                        </a:spcAft>
                        <a:buNone/>
                      </a:pPr>
                      <a:r>
                        <a:rPr lang="ru" sz="3600">
                          <a:latin typeface="Roboto Mono"/>
                          <a:ea typeface="Roboto Mono"/>
                          <a:cs typeface="Roboto Mono"/>
                          <a:sym typeface="Roboto Mono"/>
                        </a:rPr>
                        <a:t>.first[attr=”val”]</a:t>
                      </a:r>
                      <a:endParaRPr sz="3600">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ru" sz="3600" dirty="0"/>
                        <a:t>.first имеет атрибут attr со значением val</a:t>
                      </a:r>
                      <a:endParaRPr sz="3600" dirty="0"/>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358396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4" name="Google Shape;137;p26"/>
          <p:cNvSpPr txBox="1">
            <a:spLocks/>
          </p:cNvSpPr>
          <p:nvPr/>
        </p:nvSpPr>
        <p:spPr>
          <a:xfrm>
            <a:off x="1469939" y="1908064"/>
            <a:ext cx="21036099" cy="214577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buClr>
                <a:schemeClr val="dk2"/>
              </a:buClr>
              <a:buSzPts val="1100"/>
              <a:buFont typeface="Arial"/>
              <a:buNone/>
            </a:pPr>
            <a:r>
              <a:rPr lang="ru-RU" sz="8000" dirty="0">
                <a:solidFill>
                  <a:srgbClr val="7318F9"/>
                </a:solidFill>
              </a:rPr>
              <a:t>Приоритеты сложных селекторов</a:t>
            </a:r>
          </a:p>
        </p:txBody>
      </p:sp>
      <p:sp>
        <p:nvSpPr>
          <p:cNvPr id="5" name="Google Shape;138;p26"/>
          <p:cNvSpPr txBox="1">
            <a:spLocks/>
          </p:cNvSpPr>
          <p:nvPr/>
        </p:nvSpPr>
        <p:spPr>
          <a:xfrm>
            <a:off x="1530900" y="4050713"/>
            <a:ext cx="20355706" cy="68611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0" lvl="0" indent="0" algn="l" rtl="0">
              <a:spcBef>
                <a:spcPts val="0"/>
              </a:spcBef>
              <a:spcAft>
                <a:spcPts val="0"/>
              </a:spcAft>
              <a:buNone/>
            </a:pPr>
            <a:r>
              <a:rPr lang="ru-RU" sz="4400" dirty="0">
                <a:solidFill>
                  <a:schemeClr val="bg2"/>
                </a:solidFill>
              </a:rPr>
              <a:t>Условный вес приоритета - (</a:t>
            </a:r>
            <a:r>
              <a:rPr lang="ru-RU" sz="4400" dirty="0" err="1">
                <a:solidFill>
                  <a:schemeClr val="bg2"/>
                </a:solidFill>
              </a:rPr>
              <a:t>id</a:t>
            </a:r>
            <a:r>
              <a:rPr lang="ru-RU" sz="4400" dirty="0">
                <a:solidFill>
                  <a:schemeClr val="bg2"/>
                </a:solidFill>
              </a:rPr>
              <a:t>, </a:t>
            </a:r>
            <a:r>
              <a:rPr lang="ru-RU" sz="4400" dirty="0" err="1">
                <a:solidFill>
                  <a:schemeClr val="bg2"/>
                </a:solidFill>
              </a:rPr>
              <a:t>class</a:t>
            </a:r>
            <a:r>
              <a:rPr lang="ru-RU" sz="4400" dirty="0">
                <a:solidFill>
                  <a:schemeClr val="bg2"/>
                </a:solidFill>
              </a:rPr>
              <a:t>, </a:t>
            </a:r>
            <a:r>
              <a:rPr lang="ru-RU" sz="4400" dirty="0" err="1">
                <a:solidFill>
                  <a:schemeClr val="bg2"/>
                </a:solidFill>
              </a:rPr>
              <a:t>tag</a:t>
            </a:r>
            <a:r>
              <a:rPr lang="ru-RU" sz="4400" dirty="0">
                <a:solidFill>
                  <a:schemeClr val="bg2"/>
                </a:solidFill>
              </a:rPr>
              <a:t>)</a:t>
            </a:r>
          </a:p>
          <a:p>
            <a:pPr marL="0" lvl="0" indent="0" algn="l" rtl="0">
              <a:spcBef>
                <a:spcPts val="1600"/>
              </a:spcBef>
              <a:spcAft>
                <a:spcPts val="0"/>
              </a:spcAft>
              <a:buNone/>
            </a:pPr>
            <a:r>
              <a:rPr lang="ru-RU" sz="4400" dirty="0">
                <a:solidFill>
                  <a:schemeClr val="bg2"/>
                </a:solidFill>
              </a:rPr>
              <a:t>При комбинировании селекторов складываются соответствующие значения. Чем больше значение, тем выше приоритет.</a:t>
            </a:r>
          </a:p>
          <a:p>
            <a:pPr marL="0" lvl="0" indent="0" algn="l" rtl="0">
              <a:spcBef>
                <a:spcPts val="1600"/>
              </a:spcBef>
              <a:spcAft>
                <a:spcPts val="0"/>
              </a:spcAft>
              <a:buNone/>
            </a:pPr>
            <a:endParaRPr lang="ru-RU" sz="4400" dirty="0">
              <a:solidFill>
                <a:schemeClr val="bg2"/>
              </a:solidFill>
            </a:endParaRPr>
          </a:p>
          <a:p>
            <a:pPr marL="0" lvl="0" indent="0" algn="l" rtl="0">
              <a:spcBef>
                <a:spcPts val="1600"/>
              </a:spcBef>
              <a:spcAft>
                <a:spcPts val="1600"/>
              </a:spcAft>
              <a:buNone/>
            </a:pPr>
            <a:r>
              <a:rPr lang="ru-RU" sz="4400" dirty="0">
                <a:solidFill>
                  <a:schemeClr val="bg2"/>
                </a:solidFill>
              </a:rPr>
              <a:t>ПРОСТОЕ ПРАВИЛО: чем точнее селектор, тем выше приоритет.</a:t>
            </a:r>
          </a:p>
          <a:p>
            <a:pPr hangingPunct="1">
              <a:spcBef>
                <a:spcPts val="1600"/>
              </a:spcBef>
              <a:spcAft>
                <a:spcPts val="1600"/>
              </a:spcAft>
            </a:pPr>
            <a:endParaRPr lang="en-US" sz="5400" dirty="0">
              <a:solidFill>
                <a:schemeClr val="bg2"/>
              </a:solidFill>
            </a:endParaRPr>
          </a:p>
        </p:txBody>
      </p:sp>
      <p:cxnSp>
        <p:nvCxnSpPr>
          <p:cNvPr id="8" name="Прямая соединительная линия 7">
            <a:extLst>
              <a:ext uri="{FF2B5EF4-FFF2-40B4-BE49-F238E27FC236}">
                <a16:creationId xmlns:a16="http://schemas.microsoft.com/office/drawing/2014/main" id="{AB2720C2-DA10-4EE2-9064-75BCA3188144}"/>
              </a:ext>
            </a:extLst>
          </p:cNvPr>
          <p:cNvCxnSpPr/>
          <p:nvPr/>
        </p:nvCxnSpPr>
        <p:spPr>
          <a:xfrm>
            <a:off x="1530900" y="3474208"/>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9724114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Чему мы научились? Что мы использовали? </a:t>
            </a:r>
          </a:p>
          <a:p>
            <a:pPr defTabSz="457200">
              <a:lnSpc>
                <a:spcPts val="4500"/>
              </a:lnSpc>
              <a:defRPr sz="2200">
                <a:solidFill>
                  <a:srgbClr val="7B7B7C"/>
                </a:solidFill>
                <a:latin typeface="Aller"/>
                <a:ea typeface="Aller"/>
                <a:cs typeface="Aller"/>
                <a:sym typeface="Aller"/>
              </a:defRPr>
            </a:pPr>
            <a:r>
              <a:rPr lang="ru-RU" sz="4000" dirty="0">
                <a:solidFill>
                  <a:schemeClr val="bg1"/>
                </a:solidFill>
                <a:latin typeface="Montserrat Medium" panose="00000600000000000000" pitchFamily="2" charset="-52"/>
              </a:rPr>
              <a:t>К чему мы пришли?</a:t>
            </a:r>
            <a:endParaRPr sz="40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6" name="Google Shape;64;p14"/>
          <p:cNvSpPr txBox="1">
            <a:spLocks/>
          </p:cNvSpPr>
          <p:nvPr/>
        </p:nvSpPr>
        <p:spPr>
          <a:xfrm>
            <a:off x="2482952" y="1696315"/>
            <a:ext cx="8520600" cy="1802515"/>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8000" dirty="0">
                <a:solidFill>
                  <a:srgbClr val="7318F9"/>
                </a:solidFill>
                <a:latin typeface="Montserrat"/>
              </a:rPr>
              <a:t>CSS</a:t>
            </a:r>
            <a:endParaRPr lang="ru-RU" sz="8000" dirty="0">
              <a:solidFill>
                <a:srgbClr val="7318F9"/>
              </a:solidFill>
              <a:latin typeface="Montserrat"/>
            </a:endParaRPr>
          </a:p>
        </p:txBody>
      </p:sp>
      <p:sp>
        <p:nvSpPr>
          <p:cNvPr id="7" name="Google Shape;65;p14"/>
          <p:cNvSpPr txBox="1">
            <a:spLocks/>
          </p:cNvSpPr>
          <p:nvPr/>
        </p:nvSpPr>
        <p:spPr>
          <a:xfrm>
            <a:off x="2482952" y="3991840"/>
            <a:ext cx="20819499" cy="6834180"/>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err="1">
                <a:solidFill>
                  <a:schemeClr val="bg2"/>
                </a:solidFill>
                <a:latin typeface="Montserrat"/>
              </a:rPr>
              <a:t>Cascade</a:t>
            </a:r>
            <a:r>
              <a:rPr lang="ru-RU" sz="4400" dirty="0">
                <a:solidFill>
                  <a:schemeClr val="bg2"/>
                </a:solidFill>
                <a:latin typeface="Montserrat"/>
              </a:rPr>
              <a:t> Style </a:t>
            </a:r>
            <a:r>
              <a:rPr lang="ru-RU" sz="4400" dirty="0" err="1">
                <a:solidFill>
                  <a:schemeClr val="bg2"/>
                </a:solidFill>
                <a:latin typeface="Montserrat"/>
              </a:rPr>
              <a:t>Sheets</a:t>
            </a:r>
            <a:r>
              <a:rPr lang="ru-RU" sz="4400" dirty="0">
                <a:solidFill>
                  <a:schemeClr val="bg2"/>
                </a:solidFill>
                <a:latin typeface="Montserrat"/>
              </a:rPr>
              <a:t> - Каскадные таблицы стилей</a:t>
            </a:r>
          </a:p>
          <a:p>
            <a:pPr hangingPunct="1"/>
            <a:r>
              <a:rPr lang="ru-RU" sz="4400" dirty="0">
                <a:solidFill>
                  <a:schemeClr val="bg2"/>
                </a:solidFill>
                <a:latin typeface="Montserrat"/>
              </a:rPr>
              <a:t>Используются для оформления HTML страниц</a:t>
            </a:r>
          </a:p>
          <a:p>
            <a:pPr hangingPunct="1"/>
            <a:r>
              <a:rPr lang="ru-RU" sz="4400" dirty="0">
                <a:solidFill>
                  <a:schemeClr val="bg2"/>
                </a:solidFill>
                <a:latin typeface="Montserrat"/>
              </a:rPr>
              <a:t>Тоже есть версии, но разницы особо нет</a:t>
            </a:r>
          </a:p>
        </p:txBody>
      </p:sp>
      <p:cxnSp>
        <p:nvCxnSpPr>
          <p:cNvPr id="9" name="Прямая соединительная линия 8">
            <a:extLst>
              <a:ext uri="{FF2B5EF4-FFF2-40B4-BE49-F238E27FC236}">
                <a16:creationId xmlns:a16="http://schemas.microsoft.com/office/drawing/2014/main" id="{E6155EFF-8372-B149-8E8E-68598F3CEA6F}"/>
              </a:ext>
            </a:extLst>
          </p:cNvPr>
          <p:cNvCxnSpPr/>
          <p:nvPr/>
        </p:nvCxnSpPr>
        <p:spPr>
          <a:xfrm>
            <a:off x="2742318" y="345899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48" y="0"/>
            <a:ext cx="24384000" cy="13716000"/>
          </a:xfrm>
          <a:prstGeom prst="rect">
            <a:avLst/>
          </a:prstGeom>
        </p:spPr>
      </p:pic>
      <p:grpSp>
        <p:nvGrpSpPr>
          <p:cNvPr id="2" name="Группа 1">
            <a:extLst>
              <a:ext uri="{FF2B5EF4-FFF2-40B4-BE49-F238E27FC236}">
                <a16:creationId xmlns:a16="http://schemas.microsoft.com/office/drawing/2014/main" id="{38D5361A-8733-C044-86C9-ED0FBB4E902C}"/>
              </a:ext>
            </a:extLst>
          </p:cNvPr>
          <p:cNvGrpSpPr/>
          <p:nvPr/>
        </p:nvGrpSpPr>
        <p:grpSpPr>
          <a:xfrm>
            <a:off x="1699030" y="1665026"/>
            <a:ext cx="8991554" cy="1703790"/>
            <a:chOff x="1699030" y="2734882"/>
            <a:chExt cx="8991554" cy="1703790"/>
          </a:xfrm>
        </p:grpSpPr>
        <p:sp>
          <p:nvSpPr>
            <p:cNvPr id="72" name="Investor Pitch Deck Template">
              <a:extLst>
                <a:ext uri="{FF2B5EF4-FFF2-40B4-BE49-F238E27FC236}">
                  <a16:creationId xmlns:a16="http://schemas.microsoft.com/office/drawing/2014/main" id="{3FBA37C1-D922-E74F-9BF4-BF57E1B32F97}"/>
                </a:ext>
              </a:extLst>
            </p:cNvPr>
            <p:cNvSpPr txBox="1"/>
            <p:nvPr/>
          </p:nvSpPr>
          <p:spPr>
            <a:xfrm>
              <a:off x="1699030" y="2734882"/>
              <a:ext cx="8991554"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Пример</a:t>
              </a:r>
              <a:endParaRPr dirty="0">
                <a:solidFill>
                  <a:schemeClr val="accent1"/>
                </a:solidFill>
                <a:latin typeface="Montserrat" pitchFamily="2" charset="0"/>
              </a:endParaRPr>
            </a:p>
          </p:txBody>
        </p:sp>
        <p:cxnSp>
          <p:nvCxnSpPr>
            <p:cNvPr id="6" name="Прямая соединительная линия 5">
              <a:extLst>
                <a:ext uri="{FF2B5EF4-FFF2-40B4-BE49-F238E27FC236}">
                  <a16:creationId xmlns:a16="http://schemas.microsoft.com/office/drawing/2014/main" id="{E6155EFF-8372-B149-8E8E-68598F3CEA6F}"/>
                </a:ext>
              </a:extLst>
            </p:cNvPr>
            <p:cNvCxnSpPr/>
            <p:nvPr/>
          </p:nvCxnSpPr>
          <p:spPr>
            <a:xfrm>
              <a:off x="1699030" y="4438672"/>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grpSp>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9" name="Google Shape;71;p15"/>
          <p:cNvSpPr txBox="1">
            <a:spLocks/>
          </p:cNvSpPr>
          <p:nvPr/>
        </p:nvSpPr>
        <p:spPr>
          <a:xfrm>
            <a:off x="1699030" y="4005237"/>
            <a:ext cx="21927886" cy="570552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lnSpc>
                <a:spcPct val="100000"/>
              </a:lnSpc>
            </a:pPr>
            <a:r>
              <a:rPr lang="en-US" sz="4000" dirty="0">
                <a:solidFill>
                  <a:schemeClr val="bg2"/>
                </a:solidFill>
              </a:rPr>
              <a:t>.</a:t>
            </a:r>
            <a:r>
              <a:rPr lang="en-US" sz="4000" dirty="0">
                <a:solidFill>
                  <a:schemeClr val="bg2"/>
                </a:solidFill>
                <a:latin typeface="Montserrat"/>
              </a:rPr>
              <a:t>modal .</a:t>
            </a:r>
            <a:r>
              <a:rPr lang="en-US" sz="4000" dirty="0" err="1">
                <a:solidFill>
                  <a:schemeClr val="bg2"/>
                </a:solidFill>
                <a:latin typeface="Montserrat"/>
              </a:rPr>
              <a:t>btn</a:t>
            </a:r>
            <a:r>
              <a:rPr lang="en-US" sz="4000" dirty="0">
                <a:solidFill>
                  <a:schemeClr val="bg2"/>
                </a:solidFill>
                <a:latin typeface="Montserrat"/>
              </a:rPr>
              <a:t> {</a:t>
            </a:r>
          </a:p>
          <a:p>
            <a:pPr hangingPunct="1">
              <a:lnSpc>
                <a:spcPct val="100000"/>
              </a:lnSpc>
            </a:pPr>
            <a:r>
              <a:rPr lang="en-US" sz="4000" dirty="0">
                <a:solidFill>
                  <a:schemeClr val="bg2"/>
                </a:solidFill>
                <a:latin typeface="Montserrat"/>
              </a:rPr>
              <a:t>    font-family: 'Exo 2';</a:t>
            </a:r>
          </a:p>
          <a:p>
            <a:pPr hangingPunct="1">
              <a:lnSpc>
                <a:spcPct val="100000"/>
              </a:lnSpc>
            </a:pPr>
            <a:r>
              <a:rPr lang="en-US" sz="4000" dirty="0">
                <a:solidFill>
                  <a:schemeClr val="bg2"/>
                </a:solidFill>
                <a:latin typeface="Montserrat"/>
              </a:rPr>
              <a:t>    font-weight: bold;</a:t>
            </a:r>
          </a:p>
          <a:p>
            <a:pPr hangingPunct="1">
              <a:lnSpc>
                <a:spcPct val="100000"/>
              </a:lnSpc>
            </a:pPr>
            <a:r>
              <a:rPr lang="en-US" sz="4000" dirty="0">
                <a:solidFill>
                  <a:schemeClr val="bg2"/>
                </a:solidFill>
                <a:latin typeface="Montserrat"/>
              </a:rPr>
              <a:t>    text-transform: uppercase;</a:t>
            </a:r>
          </a:p>
          <a:p>
            <a:pPr hangingPunct="1">
              <a:lnSpc>
                <a:spcPct val="100000"/>
              </a:lnSpc>
            </a:pPr>
            <a:r>
              <a:rPr lang="en-US" sz="4000" dirty="0">
                <a:solidFill>
                  <a:schemeClr val="bg2"/>
                </a:solidFill>
                <a:latin typeface="Montserrat"/>
              </a:rPr>
              <a:t>    border-color: #ffffff;</a:t>
            </a:r>
          </a:p>
          <a:p>
            <a:pPr hangingPunct="1">
              <a:lnSpc>
                <a:spcPct val="100000"/>
              </a:lnSpc>
            </a:pPr>
            <a:r>
              <a:rPr lang="en-US" sz="4000" dirty="0">
                <a:solidFill>
                  <a:schemeClr val="bg2"/>
                </a:solidFill>
                <a:latin typeface="Montserrat"/>
              </a:rPr>
              <a:t>}</a:t>
            </a:r>
          </a:p>
          <a:p>
            <a:pPr hangingPunct="1">
              <a:lnSpc>
                <a:spcPct val="100000"/>
              </a:lnSpc>
            </a:pPr>
            <a:endParaRPr lang="en-US" sz="4000" dirty="0">
              <a:solidFill>
                <a:schemeClr val="bg2"/>
              </a:solidFill>
              <a:latin typeface="Montserrat"/>
            </a:endParaRPr>
          </a:p>
          <a:p>
            <a:pPr hangingPunct="1">
              <a:lnSpc>
                <a:spcPct val="100000"/>
              </a:lnSpc>
            </a:pPr>
            <a:r>
              <a:rPr lang="en-US" sz="4000" dirty="0">
                <a:solidFill>
                  <a:schemeClr val="bg2"/>
                </a:solidFill>
                <a:latin typeface="Montserrat"/>
              </a:rPr>
              <a:t>.modal .</a:t>
            </a:r>
            <a:r>
              <a:rPr lang="en-US" sz="4000" dirty="0" err="1">
                <a:solidFill>
                  <a:schemeClr val="bg2"/>
                </a:solidFill>
                <a:latin typeface="Montserrat"/>
              </a:rPr>
              <a:t>btn</a:t>
            </a:r>
            <a:r>
              <a:rPr lang="en-US" sz="4000" dirty="0">
                <a:solidFill>
                  <a:schemeClr val="bg2"/>
                </a:solidFill>
                <a:latin typeface="Montserrat"/>
              </a:rPr>
              <a:t>-primary {</a:t>
            </a:r>
          </a:p>
          <a:p>
            <a:pPr hangingPunct="1">
              <a:lnSpc>
                <a:spcPct val="100000"/>
              </a:lnSpc>
            </a:pPr>
            <a:r>
              <a:rPr lang="en-US" sz="4000" dirty="0">
                <a:solidFill>
                  <a:schemeClr val="bg2"/>
                </a:solidFill>
                <a:latin typeface="Montserrat"/>
              </a:rPr>
              <a:t>    background-color: #b9a791;</a:t>
            </a:r>
          </a:p>
          <a:p>
            <a:pPr hangingPunct="1">
              <a:lnSpc>
                <a:spcPct val="100000"/>
              </a:lnSpc>
            </a:pPr>
            <a:r>
              <a:rPr lang="en-US" sz="4000" dirty="0">
                <a:solidFill>
                  <a:schemeClr val="bg2"/>
                </a:solidFill>
                <a:latin typeface="Montserrat"/>
              </a:rPr>
              <a:t>}</a:t>
            </a:r>
          </a:p>
          <a:p>
            <a:pPr hangingPunct="1">
              <a:lnSpc>
                <a:spcPct val="100000"/>
              </a:lnSpc>
            </a:pPr>
            <a:endParaRPr lang="en-US" sz="4000" dirty="0">
              <a:solidFill>
                <a:schemeClr val="bg2"/>
              </a:solidFill>
              <a:latin typeface="Montserrat"/>
            </a:endParaRPr>
          </a:p>
          <a:p>
            <a:pPr hangingPunct="1">
              <a:lnSpc>
                <a:spcPct val="100000"/>
              </a:lnSpc>
            </a:pPr>
            <a:r>
              <a:rPr lang="en-US" sz="4000" dirty="0">
                <a:solidFill>
                  <a:schemeClr val="bg2"/>
                </a:solidFill>
                <a:latin typeface="Montserrat"/>
              </a:rPr>
              <a:t>#video {</a:t>
            </a:r>
          </a:p>
          <a:p>
            <a:pPr hangingPunct="1">
              <a:lnSpc>
                <a:spcPct val="100000"/>
              </a:lnSpc>
            </a:pPr>
            <a:r>
              <a:rPr lang="en-US" sz="4000" dirty="0">
                <a:solidFill>
                  <a:schemeClr val="bg2"/>
                </a:solidFill>
                <a:latin typeface="Montserrat"/>
              </a:rPr>
              <a:t>    background-color: #b9a791;</a:t>
            </a:r>
          </a:p>
          <a:p>
            <a:pPr hangingPunct="1">
              <a:lnSpc>
                <a:spcPct val="100000"/>
              </a:lnSpc>
            </a:pPr>
            <a:r>
              <a:rPr lang="en-US" sz="4000" dirty="0">
                <a:solidFill>
                  <a:schemeClr val="bg2"/>
                </a:solidFill>
                <a:latin typeface="Montserrat"/>
              </a:rPr>
              <a:t>}</a:t>
            </a:r>
            <a:endParaRPr lang="en-US" sz="4400" dirty="0">
              <a:solidFill>
                <a:schemeClr val="bg2"/>
              </a:solidFill>
              <a:latin typeface="Montserrat"/>
            </a:endParaRPr>
          </a:p>
        </p:txBody>
      </p: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Investor Pitch Deck Template">
            <a:extLst>
              <a:ext uri="{FF2B5EF4-FFF2-40B4-BE49-F238E27FC236}">
                <a16:creationId xmlns:a16="http://schemas.microsoft.com/office/drawing/2014/main" id="{A498DAFE-F8F4-6D4C-867B-94CC3912E226}"/>
              </a:ext>
            </a:extLst>
          </p:cNvPr>
          <p:cNvSpPr txBox="1"/>
          <p:nvPr/>
        </p:nvSpPr>
        <p:spPr>
          <a:xfrm>
            <a:off x="1719464" y="1552717"/>
            <a:ext cx="14928922"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dirty="0">
                <a:solidFill>
                  <a:schemeClr val="accent1"/>
                </a:solidFill>
                <a:latin typeface="Montserrat" pitchFamily="2" charset="0"/>
              </a:rPr>
              <a:t>Подключение </a:t>
            </a:r>
            <a:r>
              <a:rPr lang="en-US" dirty="0">
                <a:solidFill>
                  <a:schemeClr val="accent1"/>
                </a:solidFill>
                <a:latin typeface="Montserrat" pitchFamily="2" charset="0"/>
              </a:rPr>
              <a:t>CSS</a:t>
            </a:r>
            <a:endParaRPr lang="ru-RU" dirty="0">
              <a:solidFill>
                <a:schemeClr val="accent1"/>
              </a:solidFill>
              <a:latin typeface="Montserrat" pitchFamily="2" charset="0"/>
            </a:endParaRPr>
          </a:p>
        </p:txBody>
      </p:sp>
      <p:sp>
        <p:nvSpPr>
          <p:cNvPr id="12" name="Google Shape;77;p16"/>
          <p:cNvSpPr txBox="1">
            <a:spLocks/>
          </p:cNvSpPr>
          <p:nvPr/>
        </p:nvSpPr>
        <p:spPr>
          <a:xfrm>
            <a:off x="1719464" y="3438474"/>
            <a:ext cx="20521104" cy="786960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0" lvl="0" indent="0" algn="l" rtl="0">
              <a:spcBef>
                <a:spcPts val="0"/>
              </a:spcBef>
              <a:spcAft>
                <a:spcPts val="0"/>
              </a:spcAft>
              <a:buNone/>
            </a:pPr>
            <a:r>
              <a:rPr lang="ru-RU" sz="4400" dirty="0">
                <a:solidFill>
                  <a:schemeClr val="bg2"/>
                </a:solidFill>
              </a:rPr>
              <a:t>Есть три способа для работы с </a:t>
            </a:r>
            <a:r>
              <a:rPr lang="en-US" sz="4400" dirty="0" err="1">
                <a:solidFill>
                  <a:schemeClr val="bg2"/>
                </a:solidFill>
              </a:rPr>
              <a:t>css</a:t>
            </a:r>
            <a:endParaRPr lang="en-US" sz="4400" dirty="0">
              <a:solidFill>
                <a:schemeClr val="bg2"/>
              </a:solidFill>
            </a:endParaRPr>
          </a:p>
          <a:p>
            <a:pPr marL="0" lvl="0" indent="0" algn="l" rtl="0">
              <a:spcBef>
                <a:spcPts val="1600"/>
              </a:spcBef>
              <a:spcAft>
                <a:spcPts val="0"/>
              </a:spcAft>
              <a:buNone/>
            </a:pPr>
            <a:r>
              <a:rPr lang="ru-RU" sz="4400" dirty="0">
                <a:solidFill>
                  <a:schemeClr val="bg2"/>
                </a:solidFill>
              </a:rPr>
              <a:t>атрибут </a:t>
            </a:r>
            <a:r>
              <a:rPr lang="en-US" sz="4400" dirty="0">
                <a:solidFill>
                  <a:schemeClr val="bg2"/>
                </a:solidFill>
              </a:rPr>
              <a:t>style</a:t>
            </a:r>
          </a:p>
          <a:p>
            <a:pPr marL="0" lvl="0" indent="0" algn="l" rtl="0">
              <a:spcBef>
                <a:spcPts val="1600"/>
              </a:spcBef>
              <a:spcAft>
                <a:spcPts val="0"/>
              </a:spcAft>
              <a:buNone/>
            </a:pPr>
            <a:r>
              <a:rPr lang="en-US" sz="4400" dirty="0">
                <a:solidFill>
                  <a:srgbClr val="000000"/>
                </a:solidFill>
                <a:latin typeface="Roboto Mono"/>
                <a:ea typeface="Roboto Mono"/>
                <a:cs typeface="Roboto Mono"/>
                <a:sym typeface="Roboto Mono"/>
              </a:rPr>
              <a:t>&lt;p style="background-color: red;"&gt;&lt;/p&gt;</a:t>
            </a:r>
          </a:p>
          <a:p>
            <a:pPr marL="0" lvl="0" indent="0" algn="l" rtl="0">
              <a:spcBef>
                <a:spcPts val="1600"/>
              </a:spcBef>
              <a:spcAft>
                <a:spcPts val="0"/>
              </a:spcAft>
              <a:buNone/>
            </a:pPr>
            <a:r>
              <a:rPr lang="ru-RU" sz="4400" dirty="0">
                <a:solidFill>
                  <a:schemeClr val="bg2"/>
                </a:solidFill>
              </a:rPr>
              <a:t>тег </a:t>
            </a:r>
            <a:r>
              <a:rPr lang="en-US" sz="4400" dirty="0">
                <a:solidFill>
                  <a:schemeClr val="bg2"/>
                </a:solidFill>
              </a:rPr>
              <a:t>style</a:t>
            </a:r>
          </a:p>
          <a:p>
            <a:pPr marL="0" lvl="0" indent="0" algn="l" rtl="0">
              <a:spcBef>
                <a:spcPts val="1600"/>
              </a:spcBef>
              <a:spcAft>
                <a:spcPts val="0"/>
              </a:spcAft>
              <a:buNone/>
            </a:pPr>
            <a:r>
              <a:rPr lang="en-US" sz="4400" dirty="0">
                <a:solidFill>
                  <a:srgbClr val="000000"/>
                </a:solidFill>
                <a:latin typeface="Roboto Mono"/>
                <a:ea typeface="Roboto Mono"/>
                <a:cs typeface="Roboto Mono"/>
                <a:sym typeface="Roboto Mono"/>
              </a:rPr>
              <a:t>&lt;style&gt;/*</a:t>
            </a:r>
            <a:r>
              <a:rPr lang="ru-RU" sz="4400" dirty="0">
                <a:solidFill>
                  <a:srgbClr val="000000"/>
                </a:solidFill>
                <a:latin typeface="Roboto Mono"/>
                <a:ea typeface="Roboto Mono"/>
                <a:cs typeface="Roboto Mono"/>
                <a:sym typeface="Roboto Mono"/>
              </a:rPr>
              <a:t>Тут </a:t>
            </a:r>
            <a:r>
              <a:rPr lang="en-US" sz="4400" dirty="0" err="1">
                <a:solidFill>
                  <a:srgbClr val="000000"/>
                </a:solidFill>
                <a:latin typeface="Roboto Mono"/>
                <a:ea typeface="Roboto Mono"/>
                <a:cs typeface="Roboto Mono"/>
                <a:sym typeface="Roboto Mono"/>
              </a:rPr>
              <a:t>css</a:t>
            </a:r>
            <a:r>
              <a:rPr lang="en-US" sz="4400" dirty="0">
                <a:solidFill>
                  <a:srgbClr val="000000"/>
                </a:solidFill>
                <a:latin typeface="Roboto Mono"/>
                <a:ea typeface="Roboto Mono"/>
                <a:cs typeface="Roboto Mono"/>
                <a:sym typeface="Roboto Mono"/>
              </a:rPr>
              <a:t> </a:t>
            </a:r>
            <a:r>
              <a:rPr lang="ru-RU" sz="4400" dirty="0">
                <a:solidFill>
                  <a:srgbClr val="000000"/>
                </a:solidFill>
                <a:latin typeface="Roboto Mono"/>
                <a:ea typeface="Roboto Mono"/>
                <a:cs typeface="Roboto Mono"/>
                <a:sym typeface="Roboto Mono"/>
              </a:rPr>
              <a:t>код*/&lt;/</a:t>
            </a:r>
            <a:r>
              <a:rPr lang="en-US" sz="4400" dirty="0">
                <a:solidFill>
                  <a:srgbClr val="000000"/>
                </a:solidFill>
                <a:latin typeface="Roboto Mono"/>
                <a:ea typeface="Roboto Mono"/>
                <a:cs typeface="Roboto Mono"/>
                <a:sym typeface="Roboto Mono"/>
              </a:rPr>
              <a:t>style&gt;</a:t>
            </a:r>
          </a:p>
          <a:p>
            <a:pPr marL="0" lvl="0" indent="0" algn="l" rtl="0">
              <a:spcBef>
                <a:spcPts val="1600"/>
              </a:spcBef>
              <a:spcAft>
                <a:spcPts val="0"/>
              </a:spcAft>
              <a:buNone/>
            </a:pPr>
            <a:r>
              <a:rPr lang="ru-RU" sz="4400" dirty="0">
                <a:solidFill>
                  <a:schemeClr val="bg2"/>
                </a:solidFill>
              </a:rPr>
              <a:t>внешний файл</a:t>
            </a:r>
          </a:p>
          <a:p>
            <a:pPr marL="0" lvl="0" indent="0" algn="l" rtl="0">
              <a:spcBef>
                <a:spcPts val="1600"/>
              </a:spcBef>
              <a:spcAft>
                <a:spcPts val="0"/>
              </a:spcAft>
              <a:buNone/>
            </a:pPr>
            <a:r>
              <a:rPr lang="ru-RU" sz="4400" dirty="0">
                <a:solidFill>
                  <a:srgbClr val="000000"/>
                </a:solidFill>
                <a:latin typeface="Roboto Mono"/>
                <a:ea typeface="Roboto Mono"/>
                <a:cs typeface="Roboto Mono"/>
                <a:sym typeface="Roboto Mono"/>
              </a:rPr>
              <a:t>&lt;</a:t>
            </a:r>
            <a:r>
              <a:rPr lang="en-US" sz="4400" dirty="0">
                <a:solidFill>
                  <a:srgbClr val="000000"/>
                </a:solidFill>
                <a:latin typeface="Roboto Mono"/>
                <a:ea typeface="Roboto Mono"/>
                <a:cs typeface="Roboto Mono"/>
                <a:sym typeface="Roboto Mono"/>
              </a:rPr>
              <a:t>link </a:t>
            </a:r>
            <a:r>
              <a:rPr lang="en-US" sz="4400" dirty="0" err="1">
                <a:solidFill>
                  <a:srgbClr val="000000"/>
                </a:solidFill>
                <a:latin typeface="Roboto Mono"/>
                <a:ea typeface="Roboto Mono"/>
                <a:cs typeface="Roboto Mono"/>
                <a:sym typeface="Roboto Mono"/>
              </a:rPr>
              <a:t>rel</a:t>
            </a:r>
            <a:r>
              <a:rPr lang="en-US" sz="4400" dirty="0">
                <a:solidFill>
                  <a:srgbClr val="000000"/>
                </a:solidFill>
                <a:latin typeface="Roboto Mono"/>
                <a:ea typeface="Roboto Mono"/>
                <a:cs typeface="Roboto Mono"/>
                <a:sym typeface="Roboto Mono"/>
              </a:rPr>
              <a:t>="stylesheet" </a:t>
            </a:r>
            <a:r>
              <a:rPr lang="en-US" sz="4400" dirty="0" err="1">
                <a:solidFill>
                  <a:srgbClr val="000000"/>
                </a:solidFill>
                <a:latin typeface="Roboto Mono"/>
                <a:ea typeface="Roboto Mono"/>
                <a:cs typeface="Roboto Mono"/>
                <a:sym typeface="Roboto Mono"/>
              </a:rPr>
              <a:t>href</a:t>
            </a:r>
            <a:r>
              <a:rPr lang="en-US" sz="4400" dirty="0">
                <a:solidFill>
                  <a:srgbClr val="000000"/>
                </a:solidFill>
                <a:latin typeface="Roboto Mono"/>
                <a:ea typeface="Roboto Mono"/>
                <a:cs typeface="Roboto Mono"/>
                <a:sym typeface="Roboto Mono"/>
              </a:rPr>
              <a:t>="style.css"&gt;</a:t>
            </a:r>
          </a:p>
        </p:txBody>
      </p:sp>
      <p:cxnSp>
        <p:nvCxnSpPr>
          <p:cNvPr id="8" name="Прямая соединительная линия 7">
            <a:extLst>
              <a:ext uri="{FF2B5EF4-FFF2-40B4-BE49-F238E27FC236}">
                <a16:creationId xmlns:a16="http://schemas.microsoft.com/office/drawing/2014/main" id="{5A550E17-5224-4E4D-B9AB-BA17A57654A9}"/>
              </a:ext>
            </a:extLst>
          </p:cNvPr>
          <p:cNvCxnSpPr/>
          <p:nvPr/>
        </p:nvCxnSpPr>
        <p:spPr>
          <a:xfrm>
            <a:off x="1768337" y="3195741"/>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876"/>
            <a:ext cx="24384000" cy="13716000"/>
          </a:xfrm>
          <a:prstGeom prst="rect">
            <a:avLst/>
          </a:prstGeom>
        </p:spPr>
      </p:pic>
      <p:sp>
        <p:nvSpPr>
          <p:cNvPr id="5" name="Google Shape;82;p17"/>
          <p:cNvSpPr txBox="1">
            <a:spLocks/>
          </p:cNvSpPr>
          <p:nvPr/>
        </p:nvSpPr>
        <p:spPr>
          <a:xfrm>
            <a:off x="2536739" y="1420384"/>
            <a:ext cx="11356241" cy="170627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Синтаксис </a:t>
            </a:r>
            <a:r>
              <a:rPr lang="en-US" sz="8000" dirty="0">
                <a:solidFill>
                  <a:srgbClr val="7318F9"/>
                </a:solidFill>
              </a:rPr>
              <a:t>CSS</a:t>
            </a:r>
            <a:endParaRPr lang="ru-RU" sz="8000" dirty="0">
              <a:solidFill>
                <a:srgbClr val="7318F9"/>
              </a:solidFill>
            </a:endParaRPr>
          </a:p>
        </p:txBody>
      </p:sp>
      <p:sp>
        <p:nvSpPr>
          <p:cNvPr id="6" name="Google Shape;83;p17"/>
          <p:cNvSpPr txBox="1">
            <a:spLocks/>
          </p:cNvSpPr>
          <p:nvPr/>
        </p:nvSpPr>
        <p:spPr>
          <a:xfrm>
            <a:off x="2411013" y="3668528"/>
            <a:ext cx="20262300" cy="742488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bg2"/>
                </a:solidFill>
              </a:rPr>
              <a:t>селектор {</a:t>
            </a:r>
          </a:p>
          <a:p>
            <a:pPr hangingPunct="1"/>
            <a:r>
              <a:rPr lang="ru-RU" sz="4400" dirty="0">
                <a:solidFill>
                  <a:schemeClr val="bg2"/>
                </a:solidFill>
              </a:rPr>
              <a:t>	свойство: значение;</a:t>
            </a:r>
          </a:p>
          <a:p>
            <a:pPr hangingPunct="1"/>
            <a:r>
              <a:rPr lang="ru-RU" sz="4400" dirty="0">
                <a:solidFill>
                  <a:schemeClr val="bg2"/>
                </a:solidFill>
              </a:rPr>
              <a:t>	свойство2: значение2;</a:t>
            </a:r>
          </a:p>
          <a:p>
            <a:pPr hangingPunct="1"/>
            <a:r>
              <a:rPr lang="ru-RU" sz="4400" dirty="0">
                <a:solidFill>
                  <a:schemeClr val="bg2"/>
                </a:solidFill>
              </a:rPr>
              <a:t>}</a:t>
            </a:r>
          </a:p>
        </p:txBody>
      </p:sp>
      <p:cxnSp>
        <p:nvCxnSpPr>
          <p:cNvPr id="9" name="Прямая соединительная линия 8">
            <a:extLst>
              <a:ext uri="{FF2B5EF4-FFF2-40B4-BE49-F238E27FC236}">
                <a16:creationId xmlns:a16="http://schemas.microsoft.com/office/drawing/2014/main" id="{0F419078-80FA-431E-9BD9-FD59141486EA}"/>
              </a:ext>
            </a:extLst>
          </p:cNvPr>
          <p:cNvCxnSpPr/>
          <p:nvPr/>
        </p:nvCxnSpPr>
        <p:spPr>
          <a:xfrm>
            <a:off x="2536739" y="313674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876"/>
            <a:ext cx="24384000" cy="13716000"/>
          </a:xfrm>
          <a:prstGeom prst="rect">
            <a:avLst/>
          </a:prstGeom>
        </p:spPr>
      </p:pic>
      <p:sp>
        <p:nvSpPr>
          <p:cNvPr id="5" name="Google Shape;82;p17"/>
          <p:cNvSpPr txBox="1">
            <a:spLocks/>
          </p:cNvSpPr>
          <p:nvPr/>
        </p:nvSpPr>
        <p:spPr>
          <a:xfrm>
            <a:off x="2536739" y="1420384"/>
            <a:ext cx="11356241" cy="170627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Синтаксис </a:t>
            </a:r>
            <a:r>
              <a:rPr lang="en-US" sz="8000" dirty="0">
                <a:solidFill>
                  <a:srgbClr val="7318F9"/>
                </a:solidFill>
              </a:rPr>
              <a:t>CSS</a:t>
            </a:r>
            <a:endParaRPr lang="ru-RU" sz="8000" dirty="0">
              <a:solidFill>
                <a:srgbClr val="7318F9"/>
              </a:solidFill>
            </a:endParaRPr>
          </a:p>
        </p:txBody>
      </p:sp>
      <p:sp>
        <p:nvSpPr>
          <p:cNvPr id="6" name="Google Shape;83;p17"/>
          <p:cNvSpPr txBox="1">
            <a:spLocks/>
          </p:cNvSpPr>
          <p:nvPr/>
        </p:nvSpPr>
        <p:spPr>
          <a:xfrm>
            <a:off x="2411013" y="3668528"/>
            <a:ext cx="20262300" cy="7424884"/>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400" dirty="0">
                <a:solidFill>
                  <a:schemeClr val="bg2"/>
                </a:solidFill>
              </a:rPr>
              <a:t>CSS селекторы позволяют нацелиться на определенный элемент.</a:t>
            </a:r>
          </a:p>
          <a:p>
            <a:pPr hangingPunct="1"/>
            <a:r>
              <a:rPr lang="ru-RU" sz="4400" dirty="0">
                <a:solidFill>
                  <a:schemeClr val="bg2"/>
                </a:solidFill>
              </a:rPr>
              <a:t>CSS свойства - описание того, что мы хотим изменить.</a:t>
            </a:r>
          </a:p>
          <a:p>
            <a:pPr hangingPunct="1"/>
            <a:r>
              <a:rPr lang="ru-RU" sz="4400" dirty="0">
                <a:solidFill>
                  <a:schemeClr val="bg2"/>
                </a:solidFill>
              </a:rPr>
              <a:t>Значение свойства - то, на что мы можем поменять значение.</a:t>
            </a:r>
          </a:p>
          <a:p>
            <a:pPr hangingPunct="1"/>
            <a:endParaRPr lang="ru-RU" sz="4400" dirty="0">
              <a:solidFill>
                <a:schemeClr val="bg2"/>
              </a:solidFill>
            </a:endParaRPr>
          </a:p>
          <a:p>
            <a:pPr hangingPunct="1"/>
            <a:r>
              <a:rPr lang="ru-RU" sz="4400" dirty="0">
                <a:solidFill>
                  <a:schemeClr val="bg2"/>
                </a:solidFill>
              </a:rPr>
              <a:t>Свойств и значений может быть несколько, они разделяются ;</a:t>
            </a:r>
          </a:p>
          <a:p>
            <a:pPr hangingPunct="1"/>
            <a:r>
              <a:rPr lang="ru-RU" sz="4400" dirty="0">
                <a:solidFill>
                  <a:schemeClr val="bg2"/>
                </a:solidFill>
              </a:rPr>
              <a:t>Селекторов тоже может быть несколько.</a:t>
            </a:r>
          </a:p>
        </p:txBody>
      </p:sp>
      <p:cxnSp>
        <p:nvCxnSpPr>
          <p:cNvPr id="9" name="Прямая соединительная линия 8">
            <a:extLst>
              <a:ext uri="{FF2B5EF4-FFF2-40B4-BE49-F238E27FC236}">
                <a16:creationId xmlns:a16="http://schemas.microsoft.com/office/drawing/2014/main" id="{0F419078-80FA-431E-9BD9-FD59141486EA}"/>
              </a:ext>
            </a:extLst>
          </p:cNvPr>
          <p:cNvCxnSpPr/>
          <p:nvPr/>
        </p:nvCxnSpPr>
        <p:spPr>
          <a:xfrm>
            <a:off x="2536739" y="313674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715266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88;p18"/>
          <p:cNvSpPr txBox="1">
            <a:spLocks/>
          </p:cNvSpPr>
          <p:nvPr/>
        </p:nvSpPr>
        <p:spPr>
          <a:xfrm>
            <a:off x="1702217" y="2164663"/>
            <a:ext cx="20658541" cy="1719639"/>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На первое время</a:t>
            </a:r>
          </a:p>
        </p:txBody>
      </p:sp>
      <p:sp>
        <p:nvSpPr>
          <p:cNvPr id="8" name="Google Shape;89;p18"/>
          <p:cNvSpPr txBox="1">
            <a:spLocks/>
          </p:cNvSpPr>
          <p:nvPr/>
        </p:nvSpPr>
        <p:spPr>
          <a:xfrm>
            <a:off x="1796810" y="4606449"/>
            <a:ext cx="21599218" cy="7782196"/>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0" lvl="0" indent="0" algn="l" rtl="0">
              <a:spcBef>
                <a:spcPts val="0"/>
              </a:spcBef>
              <a:spcAft>
                <a:spcPts val="0"/>
              </a:spcAft>
              <a:buNone/>
            </a:pPr>
            <a:r>
              <a:rPr lang="ru-RU" sz="4000" b="1" dirty="0" err="1">
                <a:solidFill>
                  <a:schemeClr val="bg2"/>
                </a:solidFill>
              </a:rPr>
              <a:t>color</a:t>
            </a:r>
            <a:r>
              <a:rPr lang="ru-RU" sz="4000" dirty="0">
                <a:solidFill>
                  <a:schemeClr val="bg2"/>
                </a:solidFill>
              </a:rPr>
              <a:t> - свойство, отвечающее за цвет текста</a:t>
            </a:r>
          </a:p>
          <a:p>
            <a:pPr marL="0" lvl="0" indent="0" algn="l" rtl="0">
              <a:spcBef>
                <a:spcPts val="1600"/>
              </a:spcBef>
              <a:spcAft>
                <a:spcPts val="0"/>
              </a:spcAft>
              <a:buNone/>
            </a:pPr>
            <a:r>
              <a:rPr lang="ru-RU" sz="4000" dirty="0">
                <a:solidFill>
                  <a:schemeClr val="bg2"/>
                </a:solidFill>
              </a:rPr>
              <a:t>цвет задаётся несколькими способами:</a:t>
            </a:r>
          </a:p>
          <a:p>
            <a:pPr marL="0" lvl="0" indent="0" algn="l" rtl="0">
              <a:spcBef>
                <a:spcPts val="1600"/>
              </a:spcBef>
              <a:spcAft>
                <a:spcPts val="0"/>
              </a:spcAft>
              <a:buNone/>
            </a:pPr>
            <a:r>
              <a:rPr lang="ru-RU" sz="4000" dirty="0" err="1">
                <a:solidFill>
                  <a:srgbClr val="FF0000"/>
                </a:solidFill>
              </a:rPr>
              <a:t>red</a:t>
            </a:r>
            <a:r>
              <a:rPr lang="ru-RU" sz="4000" dirty="0"/>
              <a:t> </a:t>
            </a:r>
            <a:r>
              <a:rPr lang="ru-RU" sz="4000" dirty="0">
                <a:solidFill>
                  <a:schemeClr val="bg2"/>
                </a:solidFill>
              </a:rPr>
              <a:t>- просто слово описывающее цвет </a:t>
            </a:r>
            <a:r>
              <a:rPr lang="ru-RU" sz="4000" dirty="0"/>
              <a:t>(</a:t>
            </a:r>
            <a:r>
              <a:rPr lang="ru-RU" sz="4000" u="sng" dirty="0">
                <a:solidFill>
                  <a:schemeClr val="hlink"/>
                </a:solidFill>
                <a:hlinkClick r:id="rId3"/>
              </a:rPr>
              <a:t>есть определенный набор</a:t>
            </a:r>
            <a:r>
              <a:rPr lang="ru-RU" sz="4000" dirty="0"/>
              <a:t>)</a:t>
            </a:r>
          </a:p>
          <a:p>
            <a:pPr marL="0" lvl="0" indent="0" algn="l" rtl="0">
              <a:spcBef>
                <a:spcPts val="1600"/>
              </a:spcBef>
              <a:spcAft>
                <a:spcPts val="0"/>
              </a:spcAft>
              <a:buNone/>
            </a:pPr>
            <a:r>
              <a:rPr lang="ru-RU" sz="4000" dirty="0">
                <a:solidFill>
                  <a:srgbClr val="9EFA00"/>
                </a:solidFill>
              </a:rPr>
              <a:t>#9efa00 </a:t>
            </a:r>
            <a:r>
              <a:rPr lang="ru-RU" sz="4000" dirty="0">
                <a:solidFill>
                  <a:schemeClr val="bg2"/>
                </a:solidFill>
              </a:rPr>
              <a:t>- </a:t>
            </a:r>
            <a:r>
              <a:rPr lang="ru-RU" sz="4000" dirty="0" err="1">
                <a:solidFill>
                  <a:schemeClr val="bg2"/>
                </a:solidFill>
              </a:rPr>
              <a:t>hex</a:t>
            </a:r>
            <a:r>
              <a:rPr lang="ru-RU" sz="4000" dirty="0">
                <a:solidFill>
                  <a:schemeClr val="bg2"/>
                </a:solidFill>
              </a:rPr>
              <a:t>-код</a:t>
            </a:r>
          </a:p>
          <a:p>
            <a:pPr marL="0" lvl="0" indent="0" algn="l" rtl="0">
              <a:spcBef>
                <a:spcPts val="1600"/>
              </a:spcBef>
              <a:spcAft>
                <a:spcPts val="0"/>
              </a:spcAft>
              <a:buNone/>
            </a:pPr>
            <a:r>
              <a:rPr lang="ru-RU" sz="4000" dirty="0" err="1">
                <a:solidFill>
                  <a:srgbClr val="00FF00"/>
                </a:solidFill>
              </a:rPr>
              <a:t>rgb</a:t>
            </a:r>
            <a:r>
              <a:rPr lang="ru-RU" sz="4000" dirty="0">
                <a:solidFill>
                  <a:srgbClr val="00FF00"/>
                </a:solidFill>
              </a:rPr>
              <a:t>(0, 255, 0)</a:t>
            </a:r>
            <a:r>
              <a:rPr lang="ru-RU" sz="4000" dirty="0"/>
              <a:t> </a:t>
            </a:r>
            <a:r>
              <a:rPr lang="ru-RU" sz="4000" dirty="0">
                <a:solidFill>
                  <a:schemeClr val="bg2"/>
                </a:solidFill>
              </a:rPr>
              <a:t>- </a:t>
            </a:r>
            <a:r>
              <a:rPr lang="ru-RU" sz="4000" dirty="0" err="1">
                <a:solidFill>
                  <a:schemeClr val="bg2"/>
                </a:solidFill>
              </a:rPr>
              <a:t>rgb</a:t>
            </a:r>
            <a:r>
              <a:rPr lang="ru-RU" sz="4000" dirty="0">
                <a:solidFill>
                  <a:schemeClr val="bg2"/>
                </a:solidFill>
              </a:rPr>
              <a:t>-код</a:t>
            </a:r>
          </a:p>
          <a:p>
            <a:pPr marL="0" lvl="0" indent="0" algn="l" rtl="0">
              <a:spcBef>
                <a:spcPts val="1600"/>
              </a:spcBef>
              <a:spcAft>
                <a:spcPts val="1600"/>
              </a:spcAft>
              <a:buNone/>
            </a:pPr>
            <a:r>
              <a:rPr lang="ru-RU" sz="4000" dirty="0" err="1">
                <a:solidFill>
                  <a:schemeClr val="bg2"/>
                </a:solidFill>
              </a:rPr>
              <a:t>rgba</a:t>
            </a:r>
            <a:r>
              <a:rPr lang="ru-RU" sz="4000" dirty="0">
                <a:solidFill>
                  <a:schemeClr val="bg2"/>
                </a:solidFill>
              </a:rPr>
              <a:t>(0, 255, 0, 0.5) - </a:t>
            </a:r>
            <a:r>
              <a:rPr lang="ru-RU" sz="4000" dirty="0" err="1">
                <a:solidFill>
                  <a:schemeClr val="bg2"/>
                </a:solidFill>
              </a:rPr>
              <a:t>rgb</a:t>
            </a:r>
            <a:r>
              <a:rPr lang="ru-RU" sz="4000" dirty="0">
                <a:solidFill>
                  <a:schemeClr val="bg2"/>
                </a:solidFill>
              </a:rPr>
              <a:t> с альфа каналом</a:t>
            </a:r>
          </a:p>
        </p:txBody>
      </p:sp>
      <p:cxnSp>
        <p:nvCxnSpPr>
          <p:cNvPr id="11" name="Прямая соединительная линия 10">
            <a:extLst>
              <a:ext uri="{FF2B5EF4-FFF2-40B4-BE49-F238E27FC236}">
                <a16:creationId xmlns:a16="http://schemas.microsoft.com/office/drawing/2014/main" id="{F11C16C0-EC90-45FA-A5DC-F069B0280F01}"/>
              </a:ext>
            </a:extLst>
          </p:cNvPr>
          <p:cNvCxnSpPr/>
          <p:nvPr/>
        </p:nvCxnSpPr>
        <p:spPr>
          <a:xfrm>
            <a:off x="1828341" y="3667686"/>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94;p19"/>
          <p:cNvSpPr txBox="1">
            <a:spLocks/>
          </p:cNvSpPr>
          <p:nvPr/>
        </p:nvSpPr>
        <p:spPr>
          <a:xfrm>
            <a:off x="1439460" y="2395744"/>
            <a:ext cx="20235168" cy="148048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ru-RU" sz="8000" dirty="0">
                <a:solidFill>
                  <a:srgbClr val="7318F9"/>
                </a:solidFill>
              </a:rPr>
              <a:t>Простые селекторы</a:t>
            </a:r>
            <a:endParaRPr lang="en-US" sz="8000" dirty="0">
              <a:solidFill>
                <a:srgbClr val="7318F9"/>
              </a:solidFill>
            </a:endParaRPr>
          </a:p>
        </p:txBody>
      </p:sp>
      <p:sp>
        <p:nvSpPr>
          <p:cNvPr id="6" name="Google Shape;95;p19"/>
          <p:cNvSpPr txBox="1">
            <a:spLocks/>
          </p:cNvSpPr>
          <p:nvPr/>
        </p:nvSpPr>
        <p:spPr>
          <a:xfrm>
            <a:off x="1620852" y="4371554"/>
            <a:ext cx="20235166" cy="811344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hangingPunct="1"/>
            <a:r>
              <a:rPr lang="ru-RU" sz="4000" dirty="0">
                <a:solidFill>
                  <a:schemeClr val="bg2"/>
                </a:solidFill>
              </a:rPr>
              <a:t>Для выбора элемента можно воспользоваться одним из трех простых вариантов селекторов:</a:t>
            </a:r>
          </a:p>
          <a:p>
            <a:pPr hangingPunct="1"/>
            <a:r>
              <a:rPr lang="ru-RU" sz="4000" dirty="0">
                <a:solidFill>
                  <a:schemeClr val="bg2"/>
                </a:solidFill>
              </a:rPr>
              <a:t>По тегу, по классу и по </a:t>
            </a:r>
            <a:r>
              <a:rPr lang="ru-RU" sz="4000" dirty="0" err="1">
                <a:solidFill>
                  <a:schemeClr val="bg2"/>
                </a:solidFill>
              </a:rPr>
              <a:t>id</a:t>
            </a:r>
            <a:endParaRPr lang="ru-RU" sz="40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3AC2B9CF-7137-42C1-B92B-73D92275EA67}"/>
              </a:ext>
            </a:extLst>
          </p:cNvPr>
          <p:cNvCxnSpPr/>
          <p:nvPr/>
        </p:nvCxnSpPr>
        <p:spPr>
          <a:xfrm>
            <a:off x="1620852" y="394530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5" name="Google Shape;94;p19"/>
          <p:cNvSpPr txBox="1">
            <a:spLocks/>
          </p:cNvSpPr>
          <p:nvPr/>
        </p:nvSpPr>
        <p:spPr>
          <a:xfrm>
            <a:off x="1439460" y="2395744"/>
            <a:ext cx="20235168" cy="1480483"/>
          </a:xfrm>
          <a:prstGeom prst="rect">
            <a:avLst/>
          </a:prstGeom>
        </p:spPr>
        <p:txBody>
          <a:bodyPr spcFirstLastPara="1" wrap="square" lIns="91425" tIns="91425" rIns="91425" bIns="9142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r>
              <a:rPr lang="en-US" sz="8000" dirty="0">
                <a:solidFill>
                  <a:srgbClr val="7318F9"/>
                </a:solidFill>
              </a:rPr>
              <a:t>class</a:t>
            </a:r>
          </a:p>
        </p:txBody>
      </p:sp>
      <p:sp>
        <p:nvSpPr>
          <p:cNvPr id="6" name="Google Shape;95;p19"/>
          <p:cNvSpPr txBox="1">
            <a:spLocks/>
          </p:cNvSpPr>
          <p:nvPr/>
        </p:nvSpPr>
        <p:spPr>
          <a:xfrm>
            <a:off x="1620852" y="4371554"/>
            <a:ext cx="20235166" cy="8113445"/>
          </a:xfrm>
          <a:prstGeom prst="rect">
            <a:avLst/>
          </a:prstGeom>
        </p:spPr>
        <p:txBody>
          <a:bodyPr spcFirstLastPara="1" wrap="square" lIns="91425" tIns="91425" rIns="91425" bIns="9142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0" lvl="0" indent="0" algn="l" rtl="0">
              <a:spcBef>
                <a:spcPts val="0"/>
              </a:spcBef>
              <a:spcAft>
                <a:spcPts val="0"/>
              </a:spcAft>
              <a:buClr>
                <a:schemeClr val="dk2"/>
              </a:buClr>
              <a:buSzPts val="1100"/>
              <a:buFont typeface="Arial"/>
              <a:buNone/>
            </a:pPr>
            <a:r>
              <a:rPr lang="ru-RU" sz="4000" b="1" dirty="0" err="1">
                <a:solidFill>
                  <a:schemeClr val="bg2"/>
                </a:solidFill>
              </a:rPr>
              <a:t>class</a:t>
            </a:r>
            <a:r>
              <a:rPr lang="ru-RU" sz="4000" dirty="0">
                <a:solidFill>
                  <a:schemeClr val="bg2"/>
                </a:solidFill>
              </a:rPr>
              <a:t> - атрибут, позволяющий сгруппировать несколько тегов.</a:t>
            </a:r>
          </a:p>
          <a:p>
            <a:pPr marL="0" lvl="0" indent="0" algn="l" rtl="0">
              <a:spcBef>
                <a:spcPts val="1600"/>
              </a:spcBef>
              <a:spcAft>
                <a:spcPts val="0"/>
              </a:spcAft>
              <a:buNone/>
            </a:pPr>
            <a:r>
              <a:rPr lang="ru-RU" sz="4000" dirty="0">
                <a:solidFill>
                  <a:srgbClr val="000000"/>
                </a:solidFill>
                <a:latin typeface="Roboto Mono"/>
                <a:ea typeface="Roboto Mono"/>
                <a:cs typeface="Roboto Mono"/>
                <a:sym typeface="Roboto Mono"/>
              </a:rPr>
              <a:t>&lt;p </a:t>
            </a:r>
            <a:r>
              <a:rPr lang="ru-RU" sz="4000" dirty="0" err="1">
                <a:solidFill>
                  <a:srgbClr val="000000"/>
                </a:solidFill>
                <a:latin typeface="Roboto Mono"/>
                <a:ea typeface="Roboto Mono"/>
                <a:cs typeface="Roboto Mono"/>
                <a:sym typeface="Roboto Mono"/>
              </a:rPr>
              <a:t>class</a:t>
            </a:r>
            <a:r>
              <a:rPr lang="ru-RU" sz="4000" dirty="0">
                <a:solidFill>
                  <a:srgbClr val="000000"/>
                </a:solidFill>
                <a:latin typeface="Roboto Mono"/>
                <a:ea typeface="Roboto Mono"/>
                <a:cs typeface="Roboto Mono"/>
                <a:sym typeface="Roboto Mono"/>
              </a:rPr>
              <a:t>="</a:t>
            </a:r>
            <a:r>
              <a:rPr lang="ru-RU" sz="4000" dirty="0" err="1">
                <a:solidFill>
                  <a:srgbClr val="000000"/>
                </a:solidFill>
                <a:latin typeface="Roboto Mono"/>
                <a:ea typeface="Roboto Mono"/>
                <a:cs typeface="Roboto Mono"/>
                <a:sym typeface="Roboto Mono"/>
              </a:rPr>
              <a:t>my-class</a:t>
            </a:r>
            <a:r>
              <a:rPr lang="ru-RU" sz="4000" dirty="0">
                <a:solidFill>
                  <a:srgbClr val="000000"/>
                </a:solidFill>
                <a:latin typeface="Roboto Mono"/>
                <a:ea typeface="Roboto Mono"/>
                <a:cs typeface="Roboto Mono"/>
                <a:sym typeface="Roboto Mono"/>
              </a:rPr>
              <a:t>"&gt;&lt;/p&gt;</a:t>
            </a:r>
          </a:p>
          <a:p>
            <a:pPr marL="0" lvl="0" indent="0" algn="l" rtl="0">
              <a:spcBef>
                <a:spcPts val="1600"/>
              </a:spcBef>
              <a:spcAft>
                <a:spcPts val="0"/>
              </a:spcAft>
              <a:buNone/>
            </a:pPr>
            <a:r>
              <a:rPr lang="ru-RU" sz="4000" dirty="0">
                <a:solidFill>
                  <a:schemeClr val="bg2"/>
                </a:solidFill>
              </a:rPr>
              <a:t>Классов может быть несколько, они разделяются пробелами.</a:t>
            </a:r>
          </a:p>
          <a:p>
            <a:pPr marL="0" lvl="0" indent="0" algn="l" rtl="0">
              <a:spcBef>
                <a:spcPts val="1600"/>
              </a:spcBef>
              <a:spcAft>
                <a:spcPts val="0"/>
              </a:spcAft>
              <a:buNone/>
            </a:pPr>
            <a:r>
              <a:rPr lang="ru-RU" sz="4000" dirty="0">
                <a:solidFill>
                  <a:schemeClr val="bg2"/>
                </a:solidFill>
              </a:rPr>
              <a:t>Имя класса задается самостоятельно.</a:t>
            </a:r>
          </a:p>
          <a:p>
            <a:pPr marL="0" lvl="0" indent="0" algn="l" rtl="0">
              <a:spcBef>
                <a:spcPts val="1600"/>
              </a:spcBef>
              <a:spcAft>
                <a:spcPts val="0"/>
              </a:spcAft>
              <a:buNone/>
            </a:pPr>
            <a:r>
              <a:rPr lang="ru-RU" sz="4000" dirty="0">
                <a:solidFill>
                  <a:schemeClr val="bg2"/>
                </a:solidFill>
              </a:rPr>
              <a:t>Во избежание проблем не создавайте классы, состоящие только из цифр.</a:t>
            </a:r>
          </a:p>
          <a:p>
            <a:pPr marL="0" lvl="0" indent="0" algn="l" rtl="0">
              <a:spcBef>
                <a:spcPts val="1600"/>
              </a:spcBef>
              <a:spcAft>
                <a:spcPts val="1600"/>
              </a:spcAft>
              <a:buClr>
                <a:schemeClr val="dk2"/>
              </a:buClr>
              <a:buSzPts val="1100"/>
              <a:buFont typeface="Arial"/>
              <a:buNone/>
            </a:pPr>
            <a:r>
              <a:rPr lang="ru-RU" sz="4000" dirty="0">
                <a:solidFill>
                  <a:schemeClr val="bg2"/>
                </a:solidFill>
              </a:rPr>
              <a:t>ОДИН И ТОТ ЖЕ КЛАСС МОЖЕТ БЫТЬ У НЕСКОЛЬКИХ ЭЛЕМЕНТОВ!</a:t>
            </a:r>
          </a:p>
        </p:txBody>
      </p:sp>
      <p:cxnSp>
        <p:nvCxnSpPr>
          <p:cNvPr id="9" name="Прямая соединительная линия 8">
            <a:extLst>
              <a:ext uri="{FF2B5EF4-FFF2-40B4-BE49-F238E27FC236}">
                <a16:creationId xmlns:a16="http://schemas.microsoft.com/office/drawing/2014/main" id="{3AC2B9CF-7137-42C1-B92B-73D92275EA67}"/>
              </a:ext>
            </a:extLst>
          </p:cNvPr>
          <p:cNvCxnSpPr/>
          <p:nvPr/>
        </p:nvCxnSpPr>
        <p:spPr>
          <a:xfrm>
            <a:off x="1620852" y="3945305"/>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5387593"/>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1749</TotalTime>
  <Words>712</Words>
  <Application>Microsoft Office PowerPoint</Application>
  <PresentationFormat>Произвольный</PresentationFormat>
  <Paragraphs>108</Paragraphs>
  <Slides>16</Slides>
  <Notes>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16</vt:i4>
      </vt:variant>
    </vt:vector>
  </HeadingPairs>
  <TitlesOfParts>
    <vt:vector size="26" baseType="lpstr">
      <vt:lpstr>Arial</vt:lpstr>
      <vt:lpstr>Helvetica Light</vt:lpstr>
      <vt:lpstr>Helvetica Neue</vt:lpstr>
      <vt:lpstr>Lato</vt:lpstr>
      <vt:lpstr>Montserrat</vt:lpstr>
      <vt:lpstr>Montserrat Medium</vt:lpstr>
      <vt:lpstr>Open Sans</vt:lpstr>
      <vt:lpstr>Open Sans Semibold</vt:lpstr>
      <vt:lpstr>Roboto Mono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177</cp:revision>
  <dcterms:modified xsi:type="dcterms:W3CDTF">2022-01-20T08:27:48Z</dcterms:modified>
</cp:coreProperties>
</file>