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84" r:id="rId2"/>
    <p:sldId id="286" r:id="rId3"/>
    <p:sldId id="262" r:id="rId4"/>
    <p:sldId id="263" r:id="rId5"/>
    <p:sldId id="287" r:id="rId6"/>
    <p:sldId id="281" r:id="rId7"/>
    <p:sldId id="285" r:id="rId8"/>
    <p:sldId id="270" r:id="rId9"/>
    <p:sldId id="282" r:id="rId10"/>
    <p:sldId id="293" r:id="rId11"/>
    <p:sldId id="294" r:id="rId12"/>
    <p:sldId id="295" r:id="rId13"/>
    <p:sldId id="290" r:id="rId14"/>
    <p:sldId id="292" r:id="rId15"/>
    <p:sldId id="291" r:id="rId16"/>
    <p:sldId id="310" r:id="rId17"/>
    <p:sldId id="311" r:id="rId18"/>
    <p:sldId id="312" r:id="rId19"/>
    <p:sldId id="309"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3" d="100"/>
          <a:sy n="33" d="100"/>
        </p:scale>
        <p:origin x="11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4255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746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3137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04089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10713"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5782074"/>
            <a:ext cx="12026274" cy="6192086"/>
            <a:chOff x="2195123" y="2090951"/>
            <a:chExt cx="12026274" cy="6192086"/>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2773837"/>
              <a:ext cx="12026274" cy="5509200"/>
            </a:xfrm>
            <a:prstGeom prst="rect">
              <a:avLst/>
            </a:prstGeom>
          </p:spPr>
          <p:txBody>
            <a:bodyPr wrap="square">
              <a:spAutoFit/>
            </a:bodyPr>
            <a:lstStyle/>
            <a:p>
              <a:r>
                <a:rPr lang="ru-RU" sz="8800" b="1" dirty="0">
                  <a:solidFill>
                    <a:schemeClr val="bg1"/>
                  </a:solidFill>
                  <a:latin typeface="Montserrat" pitchFamily="2" charset="0"/>
                </a:rPr>
                <a:t>Блочная структура элементов. Свойство </a:t>
              </a:r>
              <a:r>
                <a:rPr lang="ru-RU" sz="8800" b="1" dirty="0" err="1">
                  <a:solidFill>
                    <a:schemeClr val="bg1"/>
                  </a:solidFill>
                  <a:latin typeface="Montserrat" pitchFamily="2" charset="0"/>
                </a:rPr>
                <a:t>display</a:t>
              </a:r>
              <a:r>
                <a:rPr lang="ru-RU" sz="8800" b="1" dirty="0">
                  <a:solidFill>
                    <a:schemeClr val="bg1"/>
                  </a:solidFill>
                  <a:latin typeface="Montserrat" pitchFamily="2" charset="0"/>
                </a:rPr>
                <a:t>. Размеры</a:t>
              </a:r>
              <a:endParaRPr lang="en-US" sz="88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090951"/>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a:t>
              </a:r>
              <a:r>
                <a:rPr lang="en-US" sz="3600" dirty="0">
                  <a:solidFill>
                    <a:schemeClr val="accent5"/>
                  </a:solidFill>
                  <a:latin typeface="Montserrat" pitchFamily="2" charset="0"/>
                </a:rPr>
                <a:t>5</a:t>
              </a: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3639903"/>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20;p23"/>
          <p:cNvSpPr txBox="1">
            <a:spLocks noGrp="1"/>
          </p:cNvSpPr>
          <p:nvPr/>
        </p:nvSpPr>
        <p:spPr>
          <a:xfrm>
            <a:off x="1975825" y="4316196"/>
            <a:ext cx="11710677" cy="51227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457200" lvl="0" indent="-342900" algn="l" rtl="0">
              <a:spcBef>
                <a:spcPts val="0"/>
              </a:spcBef>
              <a:spcAft>
                <a:spcPts val="0"/>
              </a:spcAft>
              <a:buSzPts val="1800"/>
              <a:buChar char="●"/>
            </a:pPr>
            <a:r>
              <a:rPr lang="ru" sz="4800" dirty="0">
                <a:solidFill>
                  <a:schemeClr val="bg2"/>
                </a:solidFill>
              </a:rPr>
              <a:t>padding-top</a:t>
            </a:r>
            <a:endParaRPr sz="4800" dirty="0">
              <a:solidFill>
                <a:schemeClr val="bg2"/>
              </a:solidFill>
            </a:endParaRPr>
          </a:p>
          <a:p>
            <a:pPr marL="457200" lvl="0" indent="-342900" algn="l" rtl="0">
              <a:spcBef>
                <a:spcPts val="0"/>
              </a:spcBef>
              <a:spcAft>
                <a:spcPts val="0"/>
              </a:spcAft>
              <a:buSzPts val="1800"/>
              <a:buChar char="●"/>
            </a:pPr>
            <a:r>
              <a:rPr lang="ru" sz="4800" dirty="0">
                <a:solidFill>
                  <a:schemeClr val="bg2"/>
                </a:solidFill>
              </a:rPr>
              <a:t>padding-left</a:t>
            </a:r>
            <a:endParaRPr sz="4800" dirty="0">
              <a:solidFill>
                <a:schemeClr val="bg2"/>
              </a:solidFill>
            </a:endParaRPr>
          </a:p>
          <a:p>
            <a:pPr marL="457200" lvl="0" indent="-342900" algn="l" rtl="0">
              <a:spcBef>
                <a:spcPts val="0"/>
              </a:spcBef>
              <a:spcAft>
                <a:spcPts val="0"/>
              </a:spcAft>
              <a:buSzPts val="1800"/>
              <a:buChar char="●"/>
            </a:pPr>
            <a:r>
              <a:rPr lang="ru" sz="4800" dirty="0">
                <a:solidFill>
                  <a:schemeClr val="bg2"/>
                </a:solidFill>
              </a:rPr>
              <a:t>padding-right</a:t>
            </a:r>
            <a:endParaRPr sz="4800" dirty="0">
              <a:solidFill>
                <a:schemeClr val="bg2"/>
              </a:solidFill>
            </a:endParaRPr>
          </a:p>
          <a:p>
            <a:pPr marL="457200" lvl="0" indent="-342900" algn="l" rtl="0">
              <a:spcBef>
                <a:spcPts val="0"/>
              </a:spcBef>
              <a:spcAft>
                <a:spcPts val="0"/>
              </a:spcAft>
              <a:buSzPts val="1800"/>
              <a:buChar char="●"/>
            </a:pPr>
            <a:r>
              <a:rPr lang="ru" sz="4800" dirty="0">
                <a:solidFill>
                  <a:schemeClr val="bg2"/>
                </a:solidFill>
              </a:rPr>
              <a:t>padding-bottom</a:t>
            </a:r>
            <a:endParaRPr sz="4800" dirty="0">
              <a:solidFill>
                <a:schemeClr val="bg2"/>
              </a:solidFill>
            </a:endParaRPr>
          </a:p>
          <a:p>
            <a:pPr marL="0" lvl="0" indent="0" algn="l" rtl="0">
              <a:spcBef>
                <a:spcPts val="1600"/>
              </a:spcBef>
              <a:spcAft>
                <a:spcPts val="1600"/>
              </a:spcAft>
              <a:buNone/>
            </a:pPr>
            <a:endParaRPr sz="4800" dirty="0">
              <a:solidFill>
                <a:schemeClr val="bg2"/>
              </a:solidFill>
            </a:endParaRPr>
          </a:p>
        </p:txBody>
      </p:sp>
      <p:sp>
        <p:nvSpPr>
          <p:cNvPr id="8" name="Google Shape;111;p22"/>
          <p:cNvSpPr txBox="1">
            <a:spLocks noGrp="1"/>
          </p:cNvSpPr>
          <p:nvPr/>
        </p:nvSpPr>
        <p:spPr>
          <a:xfrm>
            <a:off x="1975826" y="2084642"/>
            <a:ext cx="15150131" cy="1229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padding</a:t>
            </a:r>
            <a:r>
              <a:rPr kumimoji="0" lang="ru" sz="7200" b="1" i="0" u="none" strike="noStrike" kern="0" cap="none" spc="0" normalizeH="0" baseline="0" noProof="0" dirty="0">
                <a:ln>
                  <a:noFill/>
                </a:ln>
                <a:solidFill>
                  <a:srgbClr val="000000"/>
                </a:solidFill>
                <a:effectLst/>
                <a:uLnTx/>
                <a:uFillTx/>
                <a:latin typeface="Raleway"/>
                <a:sym typeface="Raleway"/>
              </a:rPr>
              <a:t> </a:t>
            </a:r>
            <a:endParaRPr kumimoji="0" sz="7200" b="1" i="0" u="none" strike="noStrike" kern="0" cap="none" spc="0" normalizeH="0" baseline="0" noProof="0" dirty="0">
              <a:ln>
                <a:noFill/>
              </a:ln>
              <a:solidFill>
                <a:srgbClr val="000000"/>
              </a:solidFill>
              <a:effectLst/>
              <a:uLnTx/>
              <a:uFillTx/>
              <a:latin typeface="Raleway"/>
              <a:sym typeface="Raleway"/>
            </a:endParaRPr>
          </a:p>
        </p:txBody>
      </p:sp>
      <p:cxnSp>
        <p:nvCxnSpPr>
          <p:cNvPr id="12" name="Прямая соединительная линия 11">
            <a:extLst>
              <a:ext uri="{FF2B5EF4-FFF2-40B4-BE49-F238E27FC236}">
                <a16:creationId xmlns:a16="http://schemas.microsoft.com/office/drawing/2014/main" id="{6B131A20-EDA9-4BB9-A26B-BECE5BBB82F1}"/>
              </a:ext>
            </a:extLst>
          </p:cNvPr>
          <p:cNvCxnSpPr>
            <a:cxnSpLocks/>
          </p:cNvCxnSpPr>
          <p:nvPr/>
        </p:nvCxnSpPr>
        <p:spPr>
          <a:xfrm>
            <a:off x="1975826"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125;p24"/>
          <p:cNvSpPr txBox="1">
            <a:spLocks noGrp="1"/>
          </p:cNvSpPr>
          <p:nvPr/>
        </p:nvSpPr>
        <p:spPr>
          <a:xfrm>
            <a:off x="1975826" y="2029673"/>
            <a:ext cx="15047570" cy="14268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margin</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126;p24"/>
          <p:cNvSpPr txBox="1">
            <a:spLocks noGrp="1"/>
          </p:cNvSpPr>
          <p:nvPr/>
        </p:nvSpPr>
        <p:spPr>
          <a:xfrm>
            <a:off x="1975826" y="3667686"/>
            <a:ext cx="20432348" cy="8867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Расстояние от границы элемента до другого элемента или края страницы.</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Задаётся аналогично padding, до 4-ых значений, также есть значения для 4-ех сторон: margin-top, margin-left, margin-right, margin-bottom.</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ВАЖНО! У двух стоящих друг над другом элементов margin-top нижнего и margin-bottom верхнего эти значения не складываются, а схлопываются! То есть, расстояние между двумя этими элементами будет равно большему из margin.</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Если для блочного элемента прописать левый и правый margin в значении auto, то элемент станет по центру.</a:t>
            </a: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CBBAF2C9-76AD-4F17-84AD-922DBE90308B}"/>
              </a:ext>
            </a:extLst>
          </p:cNvPr>
          <p:cNvCxnSpPr>
            <a:cxnSpLocks/>
          </p:cNvCxnSpPr>
          <p:nvPr/>
        </p:nvCxnSpPr>
        <p:spPr>
          <a:xfrm>
            <a:off x="1975826" y="3431710"/>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31;p25"/>
          <p:cNvSpPr txBox="1">
            <a:spLocks noGrp="1"/>
          </p:cNvSpPr>
          <p:nvPr/>
        </p:nvSpPr>
        <p:spPr>
          <a:xfrm>
            <a:off x="1975826" y="1919974"/>
            <a:ext cx="16120996" cy="13997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border</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2" name="Google Shape;132;p25"/>
          <p:cNvSpPr txBox="1">
            <a:spLocks noGrp="1"/>
          </p:cNvSpPr>
          <p:nvPr/>
        </p:nvSpPr>
        <p:spPr>
          <a:xfrm>
            <a:off x="1975826" y="3671775"/>
            <a:ext cx="19497826" cy="65830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Граница элемента</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border: border-style | border-width | border-color</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border-width - ширина границы</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border-color - цвет границы</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border-style - минимальное необходимое значение для задания границы. Тип границы.</a:t>
            </a: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33104550-B7D1-4826-B15B-FF584E71CFA6}"/>
              </a:ext>
            </a:extLst>
          </p:cNvPr>
          <p:cNvCxnSpPr>
            <a:cxnSpLocks/>
          </p:cNvCxnSpPr>
          <p:nvPr/>
        </p:nvCxnSpPr>
        <p:spPr>
          <a:xfrm>
            <a:off x="1975826" y="346121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735839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37;p26"/>
          <p:cNvSpPr txBox="1">
            <a:spLocks noGrp="1"/>
          </p:cNvSpPr>
          <p:nvPr/>
        </p:nvSpPr>
        <p:spPr>
          <a:xfrm>
            <a:off x="2074276" y="1577297"/>
            <a:ext cx="8520600" cy="13830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border-style</a:t>
            </a:r>
            <a:endParaRPr kumimoji="0" sz="7200" b="1" i="0" u="none" strike="noStrike" kern="0" cap="none" spc="0" normalizeH="0" baseline="0" noProof="0" dirty="0">
              <a:ln>
                <a:noFill/>
              </a:ln>
              <a:solidFill>
                <a:srgbClr val="7318F9"/>
              </a:solidFill>
              <a:effectLst/>
              <a:uLnTx/>
              <a:uFillTx/>
              <a:latin typeface="Raleway"/>
              <a:sym typeface="Raleway"/>
            </a:endParaRPr>
          </a:p>
        </p:txBody>
      </p:sp>
      <p:pic>
        <p:nvPicPr>
          <p:cNvPr id="14" name="Google Shape;139;p26"/>
          <p:cNvPicPr preferRelativeResize="0"/>
          <p:nvPr/>
        </p:nvPicPr>
        <p:blipFill>
          <a:blip r:embed="rId3">
            <a:alphaModFix/>
          </a:blip>
          <a:stretch>
            <a:fillRect/>
          </a:stretch>
        </p:blipFill>
        <p:spPr>
          <a:xfrm>
            <a:off x="3839680" y="3911526"/>
            <a:ext cx="14570491" cy="7988499"/>
          </a:xfrm>
          <a:prstGeom prst="rect">
            <a:avLst/>
          </a:prstGeom>
          <a:noFill/>
          <a:ln>
            <a:noFill/>
          </a:ln>
        </p:spPr>
      </p:pic>
      <p:cxnSp>
        <p:nvCxnSpPr>
          <p:cNvPr id="8" name="Прямая соединительная линия 7">
            <a:extLst>
              <a:ext uri="{FF2B5EF4-FFF2-40B4-BE49-F238E27FC236}">
                <a16:creationId xmlns:a16="http://schemas.microsoft.com/office/drawing/2014/main" id="{502F5A5E-86CD-47F1-AB2A-D5E2E93BD2C0}"/>
              </a:ext>
            </a:extLst>
          </p:cNvPr>
          <p:cNvCxnSpPr>
            <a:cxnSpLocks/>
          </p:cNvCxnSpPr>
          <p:nvPr/>
        </p:nvCxnSpPr>
        <p:spPr>
          <a:xfrm>
            <a:off x="2039680" y="306107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972411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7" name="Google Shape;146;p27"/>
          <p:cNvPicPr preferRelativeResize="0"/>
          <p:nvPr/>
        </p:nvPicPr>
        <p:blipFill>
          <a:blip r:embed="rId3">
            <a:alphaModFix/>
          </a:blip>
          <a:stretch>
            <a:fillRect/>
          </a:stretch>
        </p:blipFill>
        <p:spPr>
          <a:xfrm>
            <a:off x="3744387" y="1914916"/>
            <a:ext cx="16195866" cy="10456416"/>
          </a:xfrm>
          <a:prstGeom prst="rect">
            <a:avLst/>
          </a:prstGeom>
          <a:noFill/>
          <a:ln>
            <a:noFill/>
          </a:ln>
        </p:spPr>
      </p:pic>
    </p:spTree>
    <p:extLst>
      <p:ext uri="{BB962C8B-B14F-4D97-AF65-F5344CB8AC3E}">
        <p14:creationId xmlns:p14="http://schemas.microsoft.com/office/powerpoint/2010/main" val="24582300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51;p28"/>
          <p:cNvSpPr txBox="1">
            <a:spLocks noGrp="1"/>
          </p:cNvSpPr>
          <p:nvPr/>
        </p:nvSpPr>
        <p:spPr>
          <a:xfrm>
            <a:off x="1846252" y="2191950"/>
            <a:ext cx="10545003" cy="1072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Размеры элементов</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0" name="Google Shape;152;p28"/>
          <p:cNvSpPr txBox="1">
            <a:spLocks noGrp="1"/>
          </p:cNvSpPr>
          <p:nvPr/>
        </p:nvSpPr>
        <p:spPr>
          <a:xfrm>
            <a:off x="1975826" y="4273545"/>
            <a:ext cx="19202858" cy="57978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Если задать размеры элементу и посмотреть его в инспекторе объектов, то можно увидеть несоответствие.</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Размеры по умолчанию рассчитываются следующим образом:</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Размеры + отступы + границы </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E6A0883F-36F5-4612-8235-CF8157B5E7DF}"/>
              </a:ext>
            </a:extLst>
          </p:cNvPr>
          <p:cNvCxnSpPr>
            <a:cxnSpLocks/>
          </p:cNvCxnSpPr>
          <p:nvPr/>
        </p:nvCxnSpPr>
        <p:spPr>
          <a:xfrm>
            <a:off x="1975826"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29743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4" name="Google Shape;157;p29"/>
          <p:cNvSpPr txBox="1">
            <a:spLocks noGrp="1"/>
          </p:cNvSpPr>
          <p:nvPr/>
        </p:nvSpPr>
        <p:spPr>
          <a:xfrm>
            <a:off x="1975826" y="1900159"/>
            <a:ext cx="15971768" cy="1471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Способ изменения размеров</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5" name="Google Shape;158;p29"/>
          <p:cNvSpPr txBox="1">
            <a:spLocks noGrp="1"/>
          </p:cNvSpPr>
          <p:nvPr/>
        </p:nvSpPr>
        <p:spPr>
          <a:xfrm>
            <a:off x="1975826" y="4446087"/>
            <a:ext cx="19527322" cy="4823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box-sizing: border-box </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border-box - Свойства width и height включают в себя значения полей и границ, но не отступов (margin).</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7B7241A1-77E0-4AE2-BF3E-F1AC2205CF8E}"/>
              </a:ext>
            </a:extLst>
          </p:cNvPr>
          <p:cNvCxnSpPr>
            <a:cxnSpLocks/>
          </p:cNvCxnSpPr>
          <p:nvPr/>
        </p:nvCxnSpPr>
        <p:spPr>
          <a:xfrm>
            <a:off x="1975826"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700789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9" name="Google Shape;165;p30"/>
          <p:cNvPicPr preferRelativeResize="0"/>
          <p:nvPr/>
        </p:nvPicPr>
        <p:blipFill rotWithShape="1">
          <a:blip r:embed="rId4">
            <a:alphaModFix/>
          </a:blip>
          <a:srcRect/>
          <a:stretch/>
        </p:blipFill>
        <p:spPr>
          <a:xfrm>
            <a:off x="8740927" y="1118902"/>
            <a:ext cx="6833370" cy="11092763"/>
          </a:xfrm>
          <a:prstGeom prst="rect">
            <a:avLst/>
          </a:prstGeom>
          <a:noFill/>
          <a:ln>
            <a:noFill/>
          </a:ln>
        </p:spPr>
      </p:pic>
    </p:spTree>
    <p:extLst>
      <p:ext uri="{BB962C8B-B14F-4D97-AF65-F5344CB8AC3E}">
        <p14:creationId xmlns:p14="http://schemas.microsoft.com/office/powerpoint/2010/main" val="16781488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4" name="Google Shape;170;p31"/>
          <p:cNvSpPr txBox="1">
            <a:spLocks noGrp="1"/>
          </p:cNvSpPr>
          <p:nvPr/>
        </p:nvSpPr>
        <p:spPr>
          <a:xfrm>
            <a:off x="1975826" y="1979454"/>
            <a:ext cx="16091038" cy="1603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Задание (чуть-чуть творческое)</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5" name="Google Shape;171;p31"/>
          <p:cNvSpPr txBox="1">
            <a:spLocks noGrp="1"/>
          </p:cNvSpPr>
          <p:nvPr/>
        </p:nvSpPr>
        <p:spPr>
          <a:xfrm>
            <a:off x="1975826" y="4019207"/>
            <a:ext cx="20795684" cy="1834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Используя все знания, сформировать карточки уроков.</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Например:</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pic>
        <p:nvPicPr>
          <p:cNvPr id="16" name="Google Shape;172;p31"/>
          <p:cNvPicPr preferRelativeResize="0"/>
          <p:nvPr/>
        </p:nvPicPr>
        <p:blipFill rotWithShape="1">
          <a:blip r:embed="rId4">
            <a:alphaModFix/>
          </a:blip>
          <a:srcRect t="37882" b="37818"/>
          <a:stretch/>
        </p:blipFill>
        <p:spPr>
          <a:xfrm>
            <a:off x="2696650" y="6858000"/>
            <a:ext cx="18990700" cy="4081816"/>
          </a:xfrm>
          <a:prstGeom prst="rect">
            <a:avLst/>
          </a:prstGeom>
          <a:noFill/>
          <a:ln>
            <a:noFill/>
          </a:ln>
        </p:spPr>
      </p:pic>
      <p:cxnSp>
        <p:nvCxnSpPr>
          <p:cNvPr id="9" name="Прямая соединительная линия 8">
            <a:extLst>
              <a:ext uri="{FF2B5EF4-FFF2-40B4-BE49-F238E27FC236}">
                <a16:creationId xmlns:a16="http://schemas.microsoft.com/office/drawing/2014/main" id="{2043CC01-92D2-4518-91F7-01A74BC90E06}"/>
              </a:ext>
            </a:extLst>
          </p:cNvPr>
          <p:cNvCxnSpPr>
            <a:cxnSpLocks/>
          </p:cNvCxnSpPr>
          <p:nvPr/>
        </p:nvCxnSpPr>
        <p:spPr>
          <a:xfrm>
            <a:off x="1975826"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2977453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К чему мы пришли?</a:t>
            </a:r>
            <a:endParaRPr sz="40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71;p15"/>
          <p:cNvSpPr txBox="1">
            <a:spLocks/>
          </p:cNvSpPr>
          <p:nvPr/>
        </p:nvSpPr>
        <p:spPr>
          <a:xfrm>
            <a:off x="1769585" y="2157411"/>
            <a:ext cx="18393743" cy="1581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ru-RU" sz="7200" dirty="0">
                <a:solidFill>
                  <a:srgbClr val="7318F9"/>
                </a:solidFill>
                <a:latin typeface="Montserrat"/>
              </a:rPr>
              <a:t>БЛОЧНЫЕ И СТРОЧНЫЕ ЭЛЕМЕНТЫ</a:t>
            </a:r>
            <a:endParaRPr kumimoji="0" lang="ru-RU" sz="7200" b="1" i="0" u="none" strike="noStrike" kern="0" cap="none" spc="0" normalizeH="0" baseline="0" noProof="0" dirty="0">
              <a:ln>
                <a:noFill/>
              </a:ln>
              <a:solidFill>
                <a:srgbClr val="7318F9"/>
              </a:solidFill>
              <a:effectLst/>
              <a:uLnTx/>
              <a:uFillTx/>
              <a:latin typeface="Montserrat"/>
              <a:sym typeface="Raleway"/>
            </a:endParaRPr>
          </a:p>
        </p:txBody>
      </p:sp>
      <p:pic>
        <p:nvPicPr>
          <p:cNvPr id="9" name="Google Shape;71;p15" descr="ÐÐ°ÑÑÐ¸Ð½ÐºÐ¸ Ð¿Ð¾ Ð·Ð°Ð¿ÑÐ¾ÑÑ Ð±Ð»Ð¾ÑÐ½ÑÐµ Ð¸ ÑÑÑÐ¾ÑÐ½ÑÐµ ÑÐ»ÐµÐ¼ÐµÐ½ÑÑ"/>
          <p:cNvPicPr preferRelativeResize="0"/>
          <p:nvPr/>
        </p:nvPicPr>
        <p:blipFill rotWithShape="1">
          <a:blip r:embed="rId3">
            <a:alphaModFix/>
          </a:blip>
          <a:srcRect/>
          <a:stretch/>
        </p:blipFill>
        <p:spPr>
          <a:xfrm>
            <a:off x="3190874" y="3637274"/>
            <a:ext cx="16424913" cy="8130656"/>
          </a:xfrm>
          <a:prstGeom prst="rect">
            <a:avLst/>
          </a:prstGeom>
          <a:noFill/>
          <a:ln>
            <a:noFill/>
          </a:ln>
        </p:spPr>
      </p:pic>
      <p:cxnSp>
        <p:nvCxnSpPr>
          <p:cNvPr id="10" name="Прямая соединительная линия 9">
            <a:extLst>
              <a:ext uri="{FF2B5EF4-FFF2-40B4-BE49-F238E27FC236}">
                <a16:creationId xmlns:a16="http://schemas.microsoft.com/office/drawing/2014/main" id="{67631238-0CBB-4BA2-976E-E163EFEF9C44}"/>
              </a:ext>
            </a:extLst>
          </p:cNvPr>
          <p:cNvCxnSpPr/>
          <p:nvPr/>
        </p:nvCxnSpPr>
        <p:spPr>
          <a:xfrm>
            <a:off x="1975826"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6" name="Google Shape;76;p16"/>
          <p:cNvSpPr txBox="1">
            <a:spLocks noGrp="1"/>
          </p:cNvSpPr>
          <p:nvPr/>
        </p:nvSpPr>
        <p:spPr>
          <a:xfrm>
            <a:off x="1828341" y="2264720"/>
            <a:ext cx="15186717" cy="1295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Блочные и строчные элементы</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77;p16"/>
          <p:cNvSpPr txBox="1">
            <a:spLocks noGrp="1"/>
          </p:cNvSpPr>
          <p:nvPr/>
        </p:nvSpPr>
        <p:spPr>
          <a:xfrm>
            <a:off x="1828341" y="4659432"/>
            <a:ext cx="19940278" cy="7099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Блочные элементы представляют собой некий условный раздел страницы, занимающий всё пространство по ширине и имеющий возможность включать в себя другие блочные элементы (то есть разделы).</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Строчные элементы представляют собой некий условный раздел текста, они встраиваются в текст как отдельное слово и могут включать в себя только строчные элементы.</a:t>
            </a: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8" name="Прямая соединительная линия 7">
            <a:extLst>
              <a:ext uri="{FF2B5EF4-FFF2-40B4-BE49-F238E27FC236}">
                <a16:creationId xmlns:a16="http://schemas.microsoft.com/office/drawing/2014/main" id="{23AC9D8B-5940-4D8A-80D4-B5E0BF04C2CE}"/>
              </a:ext>
            </a:extLst>
          </p:cNvPr>
          <p:cNvCxnSpPr/>
          <p:nvPr/>
        </p:nvCxnSpPr>
        <p:spPr>
          <a:xfrm>
            <a:off x="1828341"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82;p17"/>
          <p:cNvSpPr txBox="1">
            <a:spLocks noGrp="1"/>
          </p:cNvSpPr>
          <p:nvPr/>
        </p:nvSpPr>
        <p:spPr>
          <a:xfrm>
            <a:off x="1828341" y="2052875"/>
            <a:ext cx="14172926" cy="133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Теги div и span</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83;p17"/>
          <p:cNvSpPr txBox="1">
            <a:spLocks noGrp="1"/>
          </p:cNvSpPr>
          <p:nvPr/>
        </p:nvSpPr>
        <p:spPr>
          <a:xfrm>
            <a:off x="1828341" y="3968253"/>
            <a:ext cx="14172926" cy="7298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1" i="0" u="none" strike="noStrike" kern="0" cap="none" spc="0" normalizeH="0" baseline="0" noProof="0" dirty="0">
                <a:ln>
                  <a:noFill/>
                </a:ln>
                <a:solidFill>
                  <a:schemeClr val="bg2"/>
                </a:solidFill>
                <a:effectLst/>
                <a:uLnTx/>
                <a:uFillTx/>
                <a:latin typeface="Source Sans Pro"/>
                <a:sym typeface="Source Sans Pro"/>
              </a:rPr>
              <a:t>div </a:t>
            </a:r>
            <a:r>
              <a:rPr kumimoji="0" lang="ru" sz="4800" b="0" i="0" u="none" strike="noStrike" kern="0" cap="none" spc="0" normalizeH="0" baseline="0" noProof="0" dirty="0">
                <a:ln>
                  <a:noFill/>
                </a:ln>
                <a:solidFill>
                  <a:schemeClr val="bg2"/>
                </a:solidFill>
                <a:effectLst/>
                <a:uLnTx/>
                <a:uFillTx/>
                <a:latin typeface="Source Sans Pro"/>
                <a:sym typeface="Source Sans Pro"/>
              </a:rPr>
              <a:t>- это простой блочный контейнер</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 sz="4800" b="1" i="0" u="none" strike="noStrike" kern="0" cap="none" spc="0" normalizeH="0" baseline="0" noProof="0" dirty="0">
                <a:ln>
                  <a:noFill/>
                </a:ln>
                <a:solidFill>
                  <a:schemeClr val="bg2"/>
                </a:solidFill>
                <a:effectLst/>
                <a:uLnTx/>
                <a:uFillTx/>
                <a:latin typeface="Source Sans Pro"/>
                <a:sym typeface="Source Sans Pro"/>
              </a:rPr>
              <a:t>span</a:t>
            </a:r>
            <a:r>
              <a:rPr kumimoji="0" lang="ru" sz="4800" b="0" i="0" u="none" strike="noStrike" kern="0" cap="none" spc="0" normalizeH="0" baseline="0" noProof="0" dirty="0">
                <a:ln>
                  <a:noFill/>
                </a:ln>
                <a:solidFill>
                  <a:schemeClr val="bg2"/>
                </a:solidFill>
                <a:effectLst/>
                <a:uLnTx/>
                <a:uFillTx/>
                <a:latin typeface="Source Sans Pro"/>
                <a:sym typeface="Source Sans Pro"/>
              </a:rPr>
              <a:t> - это простой строчный контейнер</a:t>
            </a: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8" name="Прямая соединительная линия 7">
            <a:extLst>
              <a:ext uri="{FF2B5EF4-FFF2-40B4-BE49-F238E27FC236}">
                <a16:creationId xmlns:a16="http://schemas.microsoft.com/office/drawing/2014/main" id="{8723BAB7-59BB-40F5-BDF2-80E503D6D9EA}"/>
              </a:ext>
            </a:extLst>
          </p:cNvPr>
          <p:cNvCxnSpPr/>
          <p:nvPr/>
        </p:nvCxnSpPr>
        <p:spPr>
          <a:xfrm>
            <a:off x="1828341"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noGrp="1"/>
          </p:cNvSpPr>
          <p:nvPr/>
        </p:nvSpPr>
        <p:spPr>
          <a:xfrm>
            <a:off x="1975826" y="2042312"/>
            <a:ext cx="13457309" cy="1143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display</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89;p18"/>
          <p:cNvSpPr txBox="1">
            <a:spLocks noGrp="1"/>
          </p:cNvSpPr>
          <p:nvPr/>
        </p:nvSpPr>
        <p:spPr>
          <a:xfrm>
            <a:off x="1975825" y="4260540"/>
            <a:ext cx="20854677" cy="6269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Свойство display меняет способ отображения элементов. </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Некоторые возможные значения</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block - делает элемент блочным</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inline - делает элемент строчным</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none - удаляет элемент из потока</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inline-block - делает элемент блочно-строчным</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Блочно-строчные элементы ведут себя как строчные, но имеют размеры.</a:t>
            </a: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AEB54DFF-AC9F-4398-8B8D-FC2F36172CC1}"/>
              </a:ext>
            </a:extLst>
          </p:cNvPr>
          <p:cNvCxnSpPr/>
          <p:nvPr/>
        </p:nvCxnSpPr>
        <p:spPr>
          <a:xfrm>
            <a:off x="1975826"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3" y="0"/>
            <a:ext cx="24384000" cy="13716000"/>
          </a:xfrm>
          <a:prstGeom prst="rect">
            <a:avLst/>
          </a:prstGeom>
        </p:spPr>
      </p:pic>
      <p:sp>
        <p:nvSpPr>
          <p:cNvPr id="12" name="Google Shape;94;p19"/>
          <p:cNvSpPr txBox="1">
            <a:spLocks noGrp="1"/>
          </p:cNvSpPr>
          <p:nvPr/>
        </p:nvSpPr>
        <p:spPr>
          <a:xfrm>
            <a:off x="1975826" y="2158833"/>
            <a:ext cx="11847170" cy="1286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Размеры элементов</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3" name="Google Shape;95;p19"/>
          <p:cNvSpPr txBox="1">
            <a:spLocks noGrp="1"/>
          </p:cNvSpPr>
          <p:nvPr/>
        </p:nvSpPr>
        <p:spPr>
          <a:xfrm>
            <a:off x="1975825" y="4112046"/>
            <a:ext cx="20559709" cy="6403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За размеры элементов отвечают свойства width, max-width, min-width, height, max-height, min-height</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width - ширина, height - высота</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max-width, max-height - максимально возможная ширина/высота элемента</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min-width, min-height - минимально возможная ширина/высота элемента</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3428855F-EEE1-482C-9FFD-7368A114B819}"/>
              </a:ext>
            </a:extLst>
          </p:cNvPr>
          <p:cNvCxnSpPr/>
          <p:nvPr/>
        </p:nvCxnSpPr>
        <p:spPr>
          <a:xfrm>
            <a:off x="1975826"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00;p20"/>
          <p:cNvSpPr txBox="1">
            <a:spLocks noGrp="1"/>
          </p:cNvSpPr>
          <p:nvPr/>
        </p:nvSpPr>
        <p:spPr>
          <a:xfrm>
            <a:off x="1975826" y="2132388"/>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overflow</a:t>
            </a:r>
            <a:endParaRPr kumimoji="0"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101;p20"/>
          <p:cNvSpPr txBox="1">
            <a:spLocks noGrp="1"/>
          </p:cNvSpPr>
          <p:nvPr/>
        </p:nvSpPr>
        <p:spPr>
          <a:xfrm>
            <a:off x="1975826" y="4025623"/>
            <a:ext cx="20736690" cy="7326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Свойство, которое срабатывает при переполнении элемента содержимым, то есть когда указанные ширина и высота не вмещают содержимое.</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hidden - содержимое, выходящее за пределы, скроется </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scroll - добавятся полосы прокрутки </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visible - содержимое, выходящее за пределы, останется видимым</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auto - автоматический режим</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Помимо свойства overflow, есть ещё и overflow-x и overflow-y, отвечающие за переполнение по горизонтали и вертикали соответственно.</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02FB4E77-5465-4898-8F9A-41E5F40C7836}"/>
              </a:ext>
            </a:extLst>
          </p:cNvPr>
          <p:cNvCxnSpPr/>
          <p:nvPr/>
        </p:nvCxnSpPr>
        <p:spPr>
          <a:xfrm>
            <a:off x="1975826"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7" name="Прямоугольник 26">
            <a:extLst>
              <a:ext uri="{FF2B5EF4-FFF2-40B4-BE49-F238E27FC236}">
                <a16:creationId xmlns:a16="http://schemas.microsoft.com/office/drawing/2014/main" id="{1C4A5931-B3F5-0448-9D38-A32E1171A3EA}"/>
              </a:ext>
            </a:extLst>
          </p:cNvPr>
          <p:cNvSpPr/>
          <p:nvPr/>
        </p:nvSpPr>
        <p:spPr>
          <a:xfrm>
            <a:off x="-10713" y="-3095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823853"/>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2021349" y="82604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6" name="Google Shape;106;p21"/>
          <p:cNvSpPr txBox="1">
            <a:spLocks noGrp="1"/>
          </p:cNvSpPr>
          <p:nvPr/>
        </p:nvSpPr>
        <p:spPr>
          <a:xfrm>
            <a:off x="5854373" y="5219103"/>
            <a:ext cx="15303122" cy="13383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sz="8800" dirty="0">
                <a:solidFill>
                  <a:srgbClr val="F8F8F8"/>
                </a:solidFill>
              </a:rPr>
              <a:t>P</a:t>
            </a:r>
            <a:r>
              <a:rPr lang="ru" sz="8800" dirty="0">
                <a:solidFill>
                  <a:srgbClr val="F8F8F8"/>
                </a:solidFill>
              </a:rPr>
              <a:t>adding-border-margin</a:t>
            </a:r>
            <a:endParaRPr sz="8800" dirty="0">
              <a:solidFill>
                <a:srgbClr val="F8F8F8"/>
              </a:solidFill>
            </a:endParaRPr>
          </a:p>
        </p:txBody>
      </p:sp>
    </p:spTree>
    <p:extLst>
      <p:ext uri="{BB962C8B-B14F-4D97-AF65-F5344CB8AC3E}">
        <p14:creationId xmlns:p14="http://schemas.microsoft.com/office/powerpoint/2010/main" val="27745304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111;p22"/>
          <p:cNvSpPr txBox="1">
            <a:spLocks noGrp="1"/>
          </p:cNvSpPr>
          <p:nvPr/>
        </p:nvSpPr>
        <p:spPr>
          <a:xfrm>
            <a:off x="1975826" y="1974664"/>
            <a:ext cx="15150131" cy="1298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 sz="7200" b="1" i="0" u="none" strike="noStrike" kern="0" cap="none" spc="0" normalizeH="0" baseline="0" noProof="0" dirty="0">
                <a:ln>
                  <a:noFill/>
                </a:ln>
                <a:solidFill>
                  <a:srgbClr val="7318F9"/>
                </a:solidFill>
                <a:effectLst/>
                <a:uLnTx/>
                <a:uFillTx/>
                <a:latin typeface="Raleway"/>
                <a:sym typeface="Raleway"/>
              </a:rPr>
              <a:t>padding</a:t>
            </a:r>
            <a:r>
              <a:rPr kumimoji="0" lang="ru" sz="7200" b="1" i="0" u="none" strike="noStrike" kern="0" cap="none" spc="0" normalizeH="0" baseline="0" noProof="0" dirty="0">
                <a:ln>
                  <a:noFill/>
                </a:ln>
                <a:solidFill>
                  <a:srgbClr val="000000"/>
                </a:solidFill>
                <a:effectLst/>
                <a:uLnTx/>
                <a:uFillTx/>
                <a:latin typeface="Raleway"/>
                <a:sym typeface="Raleway"/>
              </a:rPr>
              <a:t> </a:t>
            </a:r>
            <a:endParaRPr kumimoji="0" sz="7200" b="1" i="0" u="none" strike="noStrike" kern="0" cap="none" spc="0" normalizeH="0" baseline="0" noProof="0" dirty="0">
              <a:ln>
                <a:noFill/>
              </a:ln>
              <a:solidFill>
                <a:srgbClr val="000000"/>
              </a:solidFill>
              <a:effectLst/>
              <a:uLnTx/>
              <a:uFillTx/>
              <a:latin typeface="Raleway"/>
              <a:sym typeface="Raleway"/>
            </a:endParaRPr>
          </a:p>
        </p:txBody>
      </p:sp>
      <p:sp>
        <p:nvSpPr>
          <p:cNvPr id="16" name="Google Shape;112;p22"/>
          <p:cNvSpPr txBox="1">
            <a:spLocks noGrp="1"/>
          </p:cNvSpPr>
          <p:nvPr/>
        </p:nvSpPr>
        <p:spPr>
          <a:xfrm>
            <a:off x="1975826" y="3881575"/>
            <a:ext cx="20412226" cy="88315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Внутренние отступы элемента, поля. Расстояние от границы элемента до его содержимого.</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Можно задать до 4 значений padding, которые будут по очереди верхним, правым, нижним и левым отступом.</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ПРАВИЛО: Начиная сверху по часовой стрелке.</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Если какое-то значение отсутствует, то значение берется из противоположной стороны.</a:t>
            </a:r>
            <a:endParaRPr kumimoji="0"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 sz="4800" b="0" i="0" u="none" strike="noStrike" kern="0" cap="none" spc="0" normalizeH="0" baseline="0" noProof="0" dirty="0">
                <a:ln>
                  <a:noFill/>
                </a:ln>
                <a:solidFill>
                  <a:schemeClr val="bg2"/>
                </a:solidFill>
                <a:effectLst/>
                <a:uLnTx/>
                <a:uFillTx/>
                <a:latin typeface="Source Sans Pro"/>
                <a:sym typeface="Source Sans Pro"/>
              </a:rPr>
              <a:t>Также существуют свойства для отдельных сторон.</a:t>
            </a:r>
            <a:endParaRPr kumimoji="0"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10" name="Прямая соединительная линия 9">
            <a:extLst>
              <a:ext uri="{FF2B5EF4-FFF2-40B4-BE49-F238E27FC236}">
                <a16:creationId xmlns:a16="http://schemas.microsoft.com/office/drawing/2014/main" id="{EFBB470E-E83A-424E-832B-DEEAED26CF77}"/>
              </a:ext>
            </a:extLst>
          </p:cNvPr>
          <p:cNvCxnSpPr>
            <a:cxnSpLocks/>
          </p:cNvCxnSpPr>
          <p:nvPr/>
        </p:nvCxnSpPr>
        <p:spPr>
          <a:xfrm>
            <a:off x="1975826"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nvGrpSpPr>
          <p:cNvPr id="11" name="Группа 10">
            <a:extLst>
              <a:ext uri="{FF2B5EF4-FFF2-40B4-BE49-F238E27FC236}">
                <a16:creationId xmlns:a16="http://schemas.microsoft.com/office/drawing/2014/main" id="{63BD2478-99DF-4283-B589-5B35D7BB7DF5}"/>
              </a:ext>
            </a:extLst>
          </p:cNvPr>
          <p:cNvGrpSpPr/>
          <p:nvPr/>
        </p:nvGrpSpPr>
        <p:grpSpPr>
          <a:xfrm>
            <a:off x="19164144" y="6858000"/>
            <a:ext cx="4221882" cy="2626832"/>
            <a:chOff x="7365025" y="2419650"/>
            <a:chExt cx="1712155" cy="962298"/>
          </a:xfrm>
        </p:grpSpPr>
        <p:sp>
          <p:nvSpPr>
            <p:cNvPr id="12" name="Google Shape;113;p22">
              <a:extLst>
                <a:ext uri="{FF2B5EF4-FFF2-40B4-BE49-F238E27FC236}">
                  <a16:creationId xmlns:a16="http://schemas.microsoft.com/office/drawing/2014/main" id="{58B71A12-7D97-4316-B747-50C2BA0FC01D}"/>
                </a:ext>
              </a:extLst>
            </p:cNvPr>
            <p:cNvSpPr/>
            <p:nvPr/>
          </p:nvSpPr>
          <p:spPr>
            <a:xfrm>
              <a:off x="7937780" y="2419650"/>
              <a:ext cx="1139400" cy="791100"/>
            </a:xfrm>
            <a:prstGeom prst="uturnArrow">
              <a:avLst>
                <a:gd name="adj1" fmla="val 25000"/>
                <a:gd name="adj2" fmla="val 25000"/>
                <a:gd name="adj3" fmla="val 25000"/>
                <a:gd name="adj4" fmla="val 43750"/>
                <a:gd name="adj5" fmla="val 7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p22">
              <a:extLst>
                <a:ext uri="{FF2B5EF4-FFF2-40B4-BE49-F238E27FC236}">
                  <a16:creationId xmlns:a16="http://schemas.microsoft.com/office/drawing/2014/main" id="{1FF68DB7-BB46-423D-9269-6CA740DAB8B4}"/>
                </a:ext>
              </a:extLst>
            </p:cNvPr>
            <p:cNvSpPr/>
            <p:nvPr/>
          </p:nvSpPr>
          <p:spPr>
            <a:xfrm>
              <a:off x="7365025" y="2889348"/>
              <a:ext cx="1230900" cy="49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527</Words>
  <Application>Microsoft Office PowerPoint</Application>
  <PresentationFormat>Произвольный</PresentationFormat>
  <Paragraphs>72</Paragraphs>
  <Slides>19</Slides>
  <Notes>6</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19</vt:i4>
      </vt:variant>
    </vt:vector>
  </HeadingPairs>
  <TitlesOfParts>
    <vt:vector size="29" baseType="lpstr">
      <vt:lpstr>Arial</vt:lpstr>
      <vt:lpstr>Helvetica Light</vt:lpstr>
      <vt:lpstr>Helvetica Neue</vt:lpstr>
      <vt:lpstr>Montserrat</vt:lpstr>
      <vt:lpstr>Montserrat Medium</vt:lpstr>
      <vt:lpstr>Open Sans</vt:lpstr>
      <vt:lpstr>Open Sans Semibold</vt:lpstr>
      <vt:lpstr>Raleway</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183</cp:revision>
  <dcterms:modified xsi:type="dcterms:W3CDTF">2022-01-20T11:25:44Z</dcterms:modified>
</cp:coreProperties>
</file>