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4" r:id="rId2"/>
    <p:sldId id="286" r:id="rId3"/>
    <p:sldId id="262" r:id="rId4"/>
    <p:sldId id="263" r:id="rId5"/>
    <p:sldId id="287" r:id="rId6"/>
    <p:sldId id="281" r:id="rId7"/>
    <p:sldId id="285" r:id="rId8"/>
    <p:sldId id="282" r:id="rId9"/>
    <p:sldId id="293" r:id="rId10"/>
    <p:sldId id="294" r:id="rId11"/>
    <p:sldId id="310" r:id="rId12"/>
    <p:sldId id="311" r:id="rId13"/>
    <p:sldId id="312" r:id="rId14"/>
    <p:sldId id="30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197796" cy="2225611"/>
            <a:chOff x="2195123" y="2474412"/>
            <a:chExt cx="10197796" cy="2225611"/>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197796" cy="1631216"/>
            </a:xfrm>
            <a:prstGeom prst="rect">
              <a:avLst/>
            </a:prstGeom>
          </p:spPr>
          <p:txBody>
            <a:bodyPr wrap="square">
              <a:spAutoFit/>
            </a:bodyPr>
            <a:lstStyle/>
            <a:p>
              <a:r>
                <a:rPr lang="ru-RU" sz="10000" b="1" dirty="0">
                  <a:solidFill>
                    <a:schemeClr val="bg1"/>
                  </a:solidFill>
                  <a:latin typeface="Montserrat" pitchFamily="2" charset="0"/>
                </a:rPr>
                <a:t>Формы</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№10</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851814"/>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TEXTAREA</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285500" y="3831926"/>
            <a:ext cx="19812999" cy="7514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85800" lvl="0" indent="-685800" defTabSz="914400" hangingPunct="1">
              <a:spcAft>
                <a:spcPts val="1600"/>
              </a:spcAft>
              <a:buClr>
                <a:srgbClr val="7F7F7F"/>
              </a:buClr>
              <a:buFont typeface="Arial" panose="020B0604020202020204" pitchFamily="34" charset="0"/>
              <a:buChar char="•"/>
              <a:defRPr/>
            </a:pPr>
            <a:r>
              <a:rPr lang="ru-RU" sz="4800" dirty="0">
                <a:solidFill>
                  <a:schemeClr val="bg2"/>
                </a:solidFill>
              </a:rPr>
              <a:t>Поле </a:t>
            </a:r>
            <a:r>
              <a:rPr lang="ru-RU" sz="4800" b="1" dirty="0">
                <a:solidFill>
                  <a:schemeClr val="bg2"/>
                </a:solidFill>
              </a:rPr>
              <a:t>&lt;</a:t>
            </a:r>
            <a:r>
              <a:rPr lang="ru-RU" sz="4800" b="1" dirty="0" err="1">
                <a:solidFill>
                  <a:schemeClr val="bg2"/>
                </a:solidFill>
              </a:rPr>
              <a:t>textarea</a:t>
            </a:r>
            <a:r>
              <a:rPr lang="ru-RU" sz="4800" b="1" dirty="0">
                <a:solidFill>
                  <a:schemeClr val="bg2"/>
                </a:solidFill>
              </a:rPr>
              <a:t>&gt; </a:t>
            </a:r>
            <a:r>
              <a:rPr lang="ru-RU" sz="4800" dirty="0">
                <a:solidFill>
                  <a:schemeClr val="bg2"/>
                </a:solidFill>
              </a:rPr>
              <a:t>представляет собой элемент формы для создания области, в которую можно вводить несколько строк текста. В отличие от тега &lt;</a:t>
            </a:r>
            <a:r>
              <a:rPr lang="ru-RU" sz="4800" dirty="0" err="1">
                <a:solidFill>
                  <a:schemeClr val="bg2"/>
                </a:solidFill>
              </a:rPr>
              <a:t>input</a:t>
            </a:r>
            <a:r>
              <a:rPr lang="ru-RU" sz="4800" dirty="0">
                <a:solidFill>
                  <a:schemeClr val="bg2"/>
                </a:solidFill>
              </a:rPr>
              <a:t>&gt; в текстовом поле допустимо делать переносы строк, они сохраняются при отправке данных на сервер.</a:t>
            </a:r>
          </a:p>
          <a:p>
            <a:pPr marL="685800" lvl="0" indent="-685800" defTabSz="914400" hangingPunct="1">
              <a:spcAft>
                <a:spcPts val="1600"/>
              </a:spcAft>
              <a:buClr>
                <a:srgbClr val="7F7F7F"/>
              </a:buClr>
              <a:buFont typeface="Arial" panose="020B0604020202020204" pitchFamily="34" charset="0"/>
              <a:buChar char="•"/>
              <a:defRPr/>
            </a:pPr>
            <a:r>
              <a:rPr lang="ru-RU" sz="4800" dirty="0">
                <a:solidFill>
                  <a:schemeClr val="bg2"/>
                </a:solidFill>
              </a:rPr>
              <a:t>Между тегами &lt;</a:t>
            </a:r>
            <a:r>
              <a:rPr lang="ru-RU" sz="4800" dirty="0" err="1">
                <a:solidFill>
                  <a:schemeClr val="bg2"/>
                </a:solidFill>
              </a:rPr>
              <a:t>textarea</a:t>
            </a:r>
            <a:r>
              <a:rPr lang="ru-RU" sz="4800" dirty="0">
                <a:solidFill>
                  <a:schemeClr val="bg2"/>
                </a:solidFill>
              </a:rPr>
              <a:t>&gt; и &lt;/</a:t>
            </a:r>
            <a:r>
              <a:rPr lang="ru-RU" sz="4800" dirty="0" err="1">
                <a:solidFill>
                  <a:schemeClr val="bg2"/>
                </a:solidFill>
              </a:rPr>
              <a:t>textarea</a:t>
            </a:r>
            <a:r>
              <a:rPr lang="ru-RU" sz="4800" dirty="0">
                <a:solidFill>
                  <a:schemeClr val="bg2"/>
                </a:solidFill>
              </a:rPr>
              <a:t>&gt; можно поместить любой текст, который будет отображаться внутри поля.</a:t>
            </a:r>
          </a:p>
          <a:p>
            <a:pPr marL="685800" lvl="0" indent="-685800" defTabSz="914400" hangingPunct="1">
              <a:spcAft>
                <a:spcPts val="1600"/>
              </a:spcAft>
              <a:buClr>
                <a:srgbClr val="7F7F7F"/>
              </a:buClr>
              <a:buFont typeface="Arial" panose="020B0604020202020204" pitchFamily="34" charset="0"/>
              <a:buChar char="•"/>
              <a:defRPr/>
            </a:pPr>
            <a:r>
              <a:rPr lang="ru-RU" sz="4800" dirty="0">
                <a:solidFill>
                  <a:schemeClr val="bg2"/>
                </a:solidFill>
              </a:rPr>
              <a:t>Свойство </a:t>
            </a:r>
            <a:r>
              <a:rPr lang="ru-RU" sz="4800" dirty="0" err="1">
                <a:solidFill>
                  <a:schemeClr val="bg2"/>
                </a:solidFill>
              </a:rPr>
              <a:t>resize</a:t>
            </a:r>
            <a:r>
              <a:rPr lang="ru-RU" sz="4800" dirty="0">
                <a:solidFill>
                  <a:schemeClr val="bg2"/>
                </a:solidFill>
              </a:rPr>
              <a:t> со значением </a:t>
            </a:r>
            <a:r>
              <a:rPr lang="ru-RU" sz="4800" dirty="0" err="1">
                <a:solidFill>
                  <a:schemeClr val="bg2"/>
                </a:solidFill>
              </a:rPr>
              <a:t>none</a:t>
            </a:r>
            <a:r>
              <a:rPr lang="ru-RU" sz="4800" dirty="0">
                <a:solidFill>
                  <a:schemeClr val="bg2"/>
                </a:solidFill>
              </a:rPr>
              <a:t> позволит отключить возможность изменения размеров </a:t>
            </a:r>
            <a:r>
              <a:rPr lang="ru-RU" sz="4800" dirty="0" err="1">
                <a:solidFill>
                  <a:schemeClr val="bg2"/>
                </a:solidFill>
              </a:rPr>
              <a:t>textarea</a:t>
            </a:r>
            <a:r>
              <a:rPr lang="ru-RU" sz="4800" dirty="0">
                <a:solidFill>
                  <a:schemeClr val="bg2"/>
                </a:solidFill>
              </a:rPr>
              <a:t>.</a:t>
            </a:r>
          </a:p>
        </p:txBody>
      </p:sp>
      <p:cxnSp>
        <p:nvCxnSpPr>
          <p:cNvPr id="7" name="Прямая соединительная линия 6">
            <a:extLst>
              <a:ext uri="{FF2B5EF4-FFF2-40B4-BE49-F238E27FC236}">
                <a16:creationId xmlns:a16="http://schemas.microsoft.com/office/drawing/2014/main" id="{C69CE3D7-C139-4193-AD28-E42814968945}"/>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87584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LABEL</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238204" y="3926519"/>
            <a:ext cx="19907592" cy="7514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685800" lvl="0" indent="-685800" defTabSz="914400" hangingPunct="1">
              <a:spcAft>
                <a:spcPts val="1600"/>
              </a:spcAft>
              <a:buClr>
                <a:srgbClr val="7F7F7F"/>
              </a:buClr>
              <a:buFont typeface="Arial" panose="020B0604020202020204" pitchFamily="34" charset="0"/>
              <a:buChar char="•"/>
              <a:defRPr/>
            </a:pPr>
            <a:r>
              <a:rPr lang="ru-RU" sz="4800" dirty="0">
                <a:solidFill>
                  <a:schemeClr val="bg2"/>
                </a:solidFill>
              </a:rPr>
              <a:t>Тег &lt;</a:t>
            </a:r>
            <a:r>
              <a:rPr lang="ru-RU" sz="4800" dirty="0" err="1">
                <a:solidFill>
                  <a:schemeClr val="bg2"/>
                </a:solidFill>
              </a:rPr>
              <a:t>label</a:t>
            </a:r>
            <a:r>
              <a:rPr lang="ru-RU" sz="4800" dirty="0">
                <a:solidFill>
                  <a:schemeClr val="bg2"/>
                </a:solidFill>
              </a:rPr>
              <a:t>&gt; устанавливает связь между определенной меткой, в качестве которой обычно выступает текст, и элементом формы (&lt;</a:t>
            </a:r>
            <a:r>
              <a:rPr lang="ru-RU" sz="4800" dirty="0" err="1">
                <a:solidFill>
                  <a:schemeClr val="bg2"/>
                </a:solidFill>
              </a:rPr>
              <a:t>input</a:t>
            </a:r>
            <a:r>
              <a:rPr lang="ru-RU" sz="4800" dirty="0">
                <a:solidFill>
                  <a:schemeClr val="bg2"/>
                </a:solidFill>
              </a:rPr>
              <a:t>&gt;, &lt;</a:t>
            </a:r>
            <a:r>
              <a:rPr lang="ru-RU" sz="4800" dirty="0" err="1">
                <a:solidFill>
                  <a:schemeClr val="bg2"/>
                </a:solidFill>
              </a:rPr>
              <a:t>select</a:t>
            </a:r>
            <a:r>
              <a:rPr lang="ru-RU" sz="4800" dirty="0">
                <a:solidFill>
                  <a:schemeClr val="bg2"/>
                </a:solidFill>
              </a:rPr>
              <a:t>&gt;, &lt;</a:t>
            </a:r>
            <a:r>
              <a:rPr lang="ru-RU" sz="4800" dirty="0" err="1">
                <a:solidFill>
                  <a:schemeClr val="bg2"/>
                </a:solidFill>
              </a:rPr>
              <a:t>textarea</a:t>
            </a:r>
            <a:r>
              <a:rPr lang="ru-RU" sz="4800" dirty="0">
                <a:solidFill>
                  <a:schemeClr val="bg2"/>
                </a:solidFill>
              </a:rPr>
              <a:t>&gt;). Такая связь необходима, чтобы изменять значения элементов формы при нажатии курсором мыши на текст. </a:t>
            </a:r>
          </a:p>
          <a:p>
            <a:pPr marL="685800" lvl="0" indent="-685800" defTabSz="914400" hangingPunct="1">
              <a:spcAft>
                <a:spcPts val="1600"/>
              </a:spcAft>
              <a:buClr>
                <a:srgbClr val="7F7F7F"/>
              </a:buClr>
              <a:buFont typeface="Arial" panose="020B0604020202020204" pitchFamily="34" charset="0"/>
              <a:buChar char="•"/>
              <a:defRPr/>
            </a:pPr>
            <a:r>
              <a:rPr lang="ru-RU" sz="4800" dirty="0">
                <a:solidFill>
                  <a:schemeClr val="bg2"/>
                </a:solidFill>
              </a:rPr>
              <a:t>Существует два способа связывания объекта и метки. Первый заключается в использовании идентификатора </a:t>
            </a:r>
            <a:r>
              <a:rPr lang="ru-RU" sz="4800" dirty="0" err="1">
                <a:solidFill>
                  <a:schemeClr val="bg2"/>
                </a:solidFill>
              </a:rPr>
              <a:t>id</a:t>
            </a:r>
            <a:r>
              <a:rPr lang="ru-RU" sz="4800" dirty="0">
                <a:solidFill>
                  <a:schemeClr val="bg2"/>
                </a:solidFill>
              </a:rPr>
              <a:t> внутри элемента формы и указании его имени в качестве атрибута </a:t>
            </a:r>
            <a:r>
              <a:rPr lang="ru-RU" sz="4800" dirty="0" err="1">
                <a:solidFill>
                  <a:schemeClr val="bg2"/>
                </a:solidFill>
              </a:rPr>
              <a:t>for</a:t>
            </a:r>
            <a:r>
              <a:rPr lang="ru-RU" sz="4800" dirty="0">
                <a:solidFill>
                  <a:schemeClr val="bg2"/>
                </a:solidFill>
              </a:rPr>
              <a:t> тега &lt;</a:t>
            </a:r>
            <a:r>
              <a:rPr lang="ru-RU" sz="4800" dirty="0" err="1">
                <a:solidFill>
                  <a:schemeClr val="bg2"/>
                </a:solidFill>
              </a:rPr>
              <a:t>label</a:t>
            </a:r>
            <a:r>
              <a:rPr lang="ru-RU" sz="4800" dirty="0">
                <a:solidFill>
                  <a:schemeClr val="bg2"/>
                </a:solidFill>
              </a:rPr>
              <a:t>&gt;. При втором способе элемент формы помещается внутрь контейнера &lt;</a:t>
            </a:r>
            <a:r>
              <a:rPr lang="ru-RU" sz="4800" dirty="0" err="1">
                <a:solidFill>
                  <a:schemeClr val="bg2"/>
                </a:solidFill>
              </a:rPr>
              <a:t>label</a:t>
            </a:r>
            <a:r>
              <a:rPr lang="ru-RU" sz="4800" dirty="0">
                <a:solidFill>
                  <a:schemeClr val="bg2"/>
                </a:solidFill>
              </a:rPr>
              <a:t>&gt;.</a:t>
            </a:r>
          </a:p>
          <a:p>
            <a:pPr marL="0" lvl="0" indent="0" defTabSz="914400" hangingPunct="1">
              <a:spcAft>
                <a:spcPts val="1600"/>
              </a:spcAft>
              <a:buClr>
                <a:srgbClr val="7F7F7F"/>
              </a:buClr>
              <a:buNone/>
              <a:defRPr/>
            </a:pP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29E2EAB1-D181-4FA0-A805-F87BF82AF0B1}"/>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172922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903136"/>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FIELDSET</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4052643"/>
            <a:ext cx="19213909" cy="7235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a:solidFill>
                  <a:schemeClr val="bg2"/>
                </a:solidFill>
              </a:rPr>
              <a:t>Элемент </a:t>
            </a:r>
            <a:r>
              <a:rPr lang="ru-RU" sz="4800" b="1" dirty="0">
                <a:solidFill>
                  <a:schemeClr val="bg2"/>
                </a:solidFill>
              </a:rPr>
              <a:t>&lt;</a:t>
            </a:r>
            <a:r>
              <a:rPr lang="ru-RU" sz="4800" b="1" dirty="0" err="1">
                <a:solidFill>
                  <a:schemeClr val="bg2"/>
                </a:solidFill>
              </a:rPr>
              <a:t>fieldset</a:t>
            </a:r>
            <a:r>
              <a:rPr lang="ru-RU" sz="4800" b="1" dirty="0">
                <a:solidFill>
                  <a:schemeClr val="bg2"/>
                </a:solidFill>
              </a:rPr>
              <a:t>&gt; </a:t>
            </a:r>
            <a:r>
              <a:rPr lang="ru-RU" sz="4800" dirty="0">
                <a:solidFill>
                  <a:schemeClr val="bg2"/>
                </a:solidFill>
              </a:rPr>
              <a:t>предназначен для группирования элементов формы. Такая группировка облегчает работу с формами, содержащими большое число данных. Например, один блок может быть предназначен для ввода текстовой информации, а другой — для флажков.</a:t>
            </a:r>
          </a:p>
          <a:p>
            <a:pPr marL="0" lvl="0" indent="0" defTabSz="914400" hangingPunct="1">
              <a:spcAft>
                <a:spcPts val="1600"/>
              </a:spcAft>
              <a:buClr>
                <a:srgbClr val="7F7F7F"/>
              </a:buClr>
              <a:buNone/>
              <a:defRPr/>
            </a:pPr>
            <a:r>
              <a:rPr lang="ru-RU" sz="4800" dirty="0">
                <a:solidFill>
                  <a:schemeClr val="bg2"/>
                </a:solidFill>
              </a:rPr>
              <a:t>Браузеры для повышения наглядности отображают результат использования тега &lt;</a:t>
            </a:r>
            <a:r>
              <a:rPr lang="ru-RU" sz="4800" dirty="0" err="1">
                <a:solidFill>
                  <a:schemeClr val="bg2"/>
                </a:solidFill>
              </a:rPr>
              <a:t>fieldset</a:t>
            </a:r>
            <a:r>
              <a:rPr lang="ru-RU" sz="4800" dirty="0">
                <a:solidFill>
                  <a:schemeClr val="bg2"/>
                </a:solidFill>
              </a:rPr>
              <a:t>&gt; в виде рамки.</a:t>
            </a:r>
          </a:p>
          <a:p>
            <a:pPr marL="0" lvl="0" indent="0" defTabSz="914400" hangingPunct="1">
              <a:spcAft>
                <a:spcPts val="1600"/>
              </a:spcAft>
              <a:buClr>
                <a:srgbClr val="7F7F7F"/>
              </a:buClr>
              <a:buNone/>
              <a:defRPr/>
            </a:pP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948C3D07-6F69-4B0E-A3BD-4A173A0B740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861186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851814"/>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LEGEND</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3926519"/>
            <a:ext cx="20254433" cy="7514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a:solidFill>
                  <a:schemeClr val="bg2"/>
                </a:solidFill>
              </a:rPr>
              <a:t>Тег </a:t>
            </a:r>
            <a:r>
              <a:rPr lang="ru-RU" sz="4800" b="1" dirty="0">
                <a:solidFill>
                  <a:schemeClr val="bg2"/>
                </a:solidFill>
              </a:rPr>
              <a:t>&lt;</a:t>
            </a:r>
            <a:r>
              <a:rPr lang="ru-RU" sz="4800" b="1" dirty="0" err="1">
                <a:solidFill>
                  <a:schemeClr val="bg2"/>
                </a:solidFill>
              </a:rPr>
              <a:t>legend</a:t>
            </a:r>
            <a:r>
              <a:rPr lang="ru-RU" sz="4800" b="1" dirty="0">
                <a:solidFill>
                  <a:schemeClr val="bg2"/>
                </a:solidFill>
              </a:rPr>
              <a:t>&gt; </a:t>
            </a:r>
            <a:r>
              <a:rPr lang="ru-RU" sz="4800" dirty="0">
                <a:solidFill>
                  <a:schemeClr val="bg2"/>
                </a:solidFill>
              </a:rPr>
              <a:t>применяется для создания заголовка группы элементов формы, которая определяется с помощью тега &lt;</a:t>
            </a:r>
            <a:r>
              <a:rPr lang="ru-RU" sz="4800" dirty="0" err="1">
                <a:solidFill>
                  <a:schemeClr val="bg2"/>
                </a:solidFill>
              </a:rPr>
              <a:t>fieldset</a:t>
            </a:r>
            <a:r>
              <a:rPr lang="ru-RU" sz="4800" dirty="0">
                <a:solidFill>
                  <a:schemeClr val="bg2"/>
                </a:solidFill>
              </a:rPr>
              <a:t>&gt;. Группа элементов обозначается в браузере с помощью рамки, а текст, который располагается внутри контейнера &lt;</a:t>
            </a:r>
            <a:r>
              <a:rPr lang="ru-RU" sz="4800" dirty="0" err="1">
                <a:solidFill>
                  <a:schemeClr val="bg2"/>
                </a:solidFill>
              </a:rPr>
              <a:t>legend</a:t>
            </a:r>
            <a:r>
              <a:rPr lang="ru-RU" sz="4800" dirty="0">
                <a:solidFill>
                  <a:schemeClr val="bg2"/>
                </a:solidFill>
              </a:rPr>
              <a:t>&gt;, встраивается в эту рамку.</a:t>
            </a:r>
          </a:p>
        </p:txBody>
      </p:sp>
      <p:cxnSp>
        <p:nvCxnSpPr>
          <p:cNvPr id="7" name="Прямая соединительная линия 6">
            <a:extLst>
              <a:ext uri="{FF2B5EF4-FFF2-40B4-BE49-F238E27FC236}">
                <a16:creationId xmlns:a16="http://schemas.microsoft.com/office/drawing/2014/main" id="{3EA6275A-829A-40A7-8A1B-9BBE5DD49C5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495689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71;p15"/>
          <p:cNvSpPr txBox="1">
            <a:spLocks/>
          </p:cNvSpPr>
          <p:nvPr/>
        </p:nvSpPr>
        <p:spPr>
          <a:xfrm>
            <a:off x="2637098" y="1929007"/>
            <a:ext cx="15202620" cy="146935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ФОРМА</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2;p15"/>
          <p:cNvSpPr txBox="1">
            <a:spLocks/>
          </p:cNvSpPr>
          <p:nvPr/>
        </p:nvSpPr>
        <p:spPr>
          <a:xfrm>
            <a:off x="2637098" y="3738488"/>
            <a:ext cx="20475150" cy="732273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buClr>
                <a:srgbClr val="7F7F7F"/>
              </a:buClr>
              <a:buSzPts val="1500"/>
              <a:defRPr/>
            </a:pPr>
            <a:r>
              <a:rPr lang="ru-RU" sz="4800" dirty="0">
                <a:solidFill>
                  <a:schemeClr val="bg2"/>
                </a:solidFill>
              </a:rPr>
              <a:t>Форма предназначена для обмена данными между пользователем и сервером. Область применения форм не ограничена отправкой данных на сервер, с помощью клиентских скриптов можно получить доступ к любому элементу формы, изменять его и применять по своему усмотрению.</a:t>
            </a:r>
          </a:p>
          <a:p>
            <a:pPr marL="177800" lvl="0" indent="-171450" defTabSz="914400" hangingPunct="1">
              <a:lnSpc>
                <a:spcPct val="120000"/>
              </a:lnSpc>
              <a:buClr>
                <a:srgbClr val="7F7F7F"/>
              </a:buClr>
              <a:buSzPts val="1500"/>
              <a:defRPr/>
            </a:pPr>
            <a:r>
              <a:rPr lang="ru-RU" sz="4800" dirty="0">
                <a:solidFill>
                  <a:schemeClr val="bg2"/>
                </a:solidFill>
              </a:rPr>
              <a:t>Документ может содержать любое количество форм, но одновременно на сервер может быть отправлена только одна форма. По этой причине данные форм должны быть независимы друг от друга.</a:t>
            </a:r>
            <a:br>
              <a:rPr lang="ru-RU" sz="4800" dirty="0">
                <a:solidFill>
                  <a:schemeClr val="bg2"/>
                </a:solidFill>
              </a:rPr>
            </a:b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6AD9A867-098A-4FBB-88ED-C41A6096087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2" name="Google Shape;77;p16"/>
          <p:cNvSpPr txBox="1">
            <a:spLocks/>
          </p:cNvSpPr>
          <p:nvPr/>
        </p:nvSpPr>
        <p:spPr>
          <a:xfrm>
            <a:off x="2637098" y="2028121"/>
            <a:ext cx="16787580" cy="122910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611BB8"/>
              </a:buClr>
              <a:buSzPts val="2400"/>
              <a:defRPr/>
            </a:pPr>
            <a:r>
              <a:rPr lang="ru-RU" sz="7200" dirty="0">
                <a:solidFill>
                  <a:srgbClr val="7318F9"/>
                </a:solidFill>
              </a:rPr>
              <a:t>ФОРМЫ</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8;p16"/>
          <p:cNvSpPr txBox="1">
            <a:spLocks/>
          </p:cNvSpPr>
          <p:nvPr/>
        </p:nvSpPr>
        <p:spPr>
          <a:xfrm>
            <a:off x="2637098" y="4260541"/>
            <a:ext cx="18867068" cy="486358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0" defTabSz="914400" hangingPunct="1">
              <a:lnSpc>
                <a:spcPct val="100000"/>
              </a:lnSpc>
              <a:buClr>
                <a:srgbClr val="7F7F7F"/>
              </a:buClr>
              <a:buNone/>
              <a:defRPr/>
            </a:pPr>
            <a:r>
              <a:rPr lang="ru-RU" sz="4800" dirty="0">
                <a:solidFill>
                  <a:schemeClr val="bg2"/>
                </a:solidFill>
                <a:latin typeface="Roboto Mono"/>
                <a:ea typeface="Roboto Mono"/>
                <a:cs typeface="Roboto Mono"/>
                <a:sym typeface="Roboto Mono"/>
              </a:rPr>
              <a:t>&lt;</a:t>
            </a:r>
            <a:r>
              <a:rPr lang="ru-RU" sz="4800" dirty="0" err="1">
                <a:solidFill>
                  <a:schemeClr val="bg2"/>
                </a:solidFill>
                <a:latin typeface="Roboto Mono"/>
                <a:ea typeface="Roboto Mono"/>
                <a:cs typeface="Roboto Mono"/>
                <a:sym typeface="Roboto Mono"/>
              </a:rPr>
              <a:t>form</a:t>
            </a:r>
            <a:r>
              <a:rPr lang="ru-RU" sz="4800" dirty="0">
                <a:solidFill>
                  <a:schemeClr val="bg2"/>
                </a:solidFill>
                <a:latin typeface="Roboto Mono"/>
                <a:ea typeface="Roboto Mono"/>
                <a:cs typeface="Roboto Mono"/>
                <a:sym typeface="Roboto Mono"/>
              </a:rPr>
              <a:t> </a:t>
            </a:r>
            <a:r>
              <a:rPr lang="ru-RU" sz="4800" dirty="0" err="1">
                <a:solidFill>
                  <a:schemeClr val="bg2"/>
                </a:solidFill>
                <a:latin typeface="Roboto Mono"/>
                <a:ea typeface="Roboto Mono"/>
                <a:cs typeface="Roboto Mono"/>
                <a:sym typeface="Roboto Mono"/>
              </a:rPr>
              <a:t>action</a:t>
            </a:r>
            <a:r>
              <a:rPr lang="ru-RU" sz="4800" dirty="0">
                <a:solidFill>
                  <a:schemeClr val="bg2"/>
                </a:solidFill>
                <a:latin typeface="Roboto Mono"/>
                <a:ea typeface="Roboto Mono"/>
                <a:cs typeface="Roboto Mono"/>
                <a:sym typeface="Roboto Mono"/>
              </a:rPr>
              <a:t>="URL" </a:t>
            </a:r>
            <a:r>
              <a:rPr lang="ru-RU" sz="4800" dirty="0" err="1">
                <a:solidFill>
                  <a:schemeClr val="bg2"/>
                </a:solidFill>
                <a:latin typeface="Roboto Mono"/>
                <a:ea typeface="Roboto Mono"/>
                <a:cs typeface="Roboto Mono"/>
                <a:sym typeface="Roboto Mono"/>
              </a:rPr>
              <a:t>method</a:t>
            </a:r>
            <a:r>
              <a:rPr lang="ru-RU" sz="4800" dirty="0">
                <a:solidFill>
                  <a:schemeClr val="bg2"/>
                </a:solidFill>
                <a:latin typeface="Roboto Mono"/>
                <a:ea typeface="Roboto Mono"/>
                <a:cs typeface="Roboto Mono"/>
                <a:sym typeface="Roboto Mono"/>
              </a:rPr>
              <a:t>=“GET”&gt; ... &lt;/</a:t>
            </a:r>
            <a:r>
              <a:rPr lang="ru-RU" sz="4800" dirty="0" err="1">
                <a:solidFill>
                  <a:schemeClr val="bg2"/>
                </a:solidFill>
                <a:latin typeface="Roboto Mono"/>
                <a:ea typeface="Roboto Mono"/>
                <a:cs typeface="Roboto Mono"/>
                <a:sym typeface="Roboto Mono"/>
              </a:rPr>
              <a:t>form</a:t>
            </a:r>
            <a:r>
              <a:rPr lang="ru-RU" sz="4800" dirty="0">
                <a:solidFill>
                  <a:schemeClr val="bg2"/>
                </a:solidFill>
                <a:latin typeface="Roboto Mono"/>
                <a:ea typeface="Roboto Mono"/>
                <a:cs typeface="Roboto Mono"/>
                <a:sym typeface="Roboto Mono"/>
              </a:rPr>
              <a:t>&gt;</a:t>
            </a:r>
          </a:p>
          <a:p>
            <a:pPr marL="177800" lvl="0" indent="0" defTabSz="914400" hangingPunct="1">
              <a:lnSpc>
                <a:spcPct val="100000"/>
              </a:lnSpc>
              <a:buClr>
                <a:srgbClr val="7F7F7F"/>
              </a:buClr>
              <a:buNone/>
              <a:defRPr/>
            </a:pPr>
            <a:endParaRPr lang="ru-RU" sz="4800" dirty="0">
              <a:solidFill>
                <a:schemeClr val="bg2"/>
              </a:solidFill>
              <a:latin typeface="Roboto Mono"/>
              <a:ea typeface="Roboto Mono"/>
              <a:cs typeface="Roboto Mono"/>
              <a:sym typeface="Roboto Mono"/>
            </a:endParaRPr>
          </a:p>
          <a:p>
            <a:pPr marL="177800" lvl="0" indent="0" defTabSz="914400" hangingPunct="1">
              <a:lnSpc>
                <a:spcPct val="100000"/>
              </a:lnSpc>
              <a:buClr>
                <a:srgbClr val="7F7F7F"/>
              </a:buClr>
              <a:buNone/>
              <a:defRPr/>
            </a:pPr>
            <a:r>
              <a:rPr lang="ru-RU" sz="4800" dirty="0">
                <a:solidFill>
                  <a:schemeClr val="bg2"/>
                </a:solidFill>
                <a:latin typeface="Roboto Mono"/>
                <a:ea typeface="Roboto Mono"/>
                <a:cs typeface="Roboto Mono"/>
                <a:sym typeface="Roboto Mono"/>
              </a:rPr>
              <a:t>Атрибут </a:t>
            </a:r>
            <a:r>
              <a:rPr lang="ru-RU" sz="4800" dirty="0" err="1">
                <a:solidFill>
                  <a:schemeClr val="bg2"/>
                </a:solidFill>
                <a:latin typeface="Roboto Mono"/>
                <a:ea typeface="Roboto Mono"/>
                <a:cs typeface="Roboto Mono"/>
                <a:sym typeface="Roboto Mono"/>
              </a:rPr>
              <a:t>action</a:t>
            </a:r>
            <a:r>
              <a:rPr lang="ru-RU" sz="4800" dirty="0">
                <a:solidFill>
                  <a:schemeClr val="bg2"/>
                </a:solidFill>
                <a:latin typeface="Roboto Mono"/>
                <a:ea typeface="Roboto Mono"/>
                <a:cs typeface="Roboto Mono"/>
                <a:sym typeface="Roboto Mono"/>
              </a:rPr>
              <a:t> содержит адрес, на который отправляется форма, если адрес не указан, то данные отправляются на ту же страницу.</a:t>
            </a:r>
          </a:p>
          <a:p>
            <a:pPr marL="177800" lvl="0" indent="0" defTabSz="914400" hangingPunct="1">
              <a:lnSpc>
                <a:spcPct val="100000"/>
              </a:lnSpc>
              <a:buClr>
                <a:srgbClr val="7F7F7F"/>
              </a:buClr>
              <a:buNone/>
              <a:defRPr/>
            </a:pPr>
            <a:endParaRPr lang="ru-RU" sz="4800" dirty="0">
              <a:solidFill>
                <a:schemeClr val="bg2"/>
              </a:solidFill>
              <a:latin typeface="Roboto Mono"/>
              <a:ea typeface="Roboto Mono"/>
              <a:cs typeface="Roboto Mono"/>
              <a:sym typeface="Roboto Mono"/>
            </a:endParaRPr>
          </a:p>
          <a:p>
            <a:pPr marL="177800" lvl="0" indent="0" defTabSz="914400" hangingPunct="1">
              <a:lnSpc>
                <a:spcPct val="100000"/>
              </a:lnSpc>
              <a:buClr>
                <a:srgbClr val="7F7F7F"/>
              </a:buClr>
              <a:buNone/>
              <a:defRPr/>
            </a:pPr>
            <a:r>
              <a:rPr lang="ru-RU" sz="4800" dirty="0">
                <a:solidFill>
                  <a:schemeClr val="bg2"/>
                </a:solidFill>
                <a:latin typeface="Roboto Mono"/>
                <a:ea typeface="Roboto Mono"/>
                <a:cs typeface="Roboto Mono"/>
                <a:sym typeface="Roboto Mono"/>
              </a:rPr>
              <a:t>Атрибут </a:t>
            </a:r>
            <a:r>
              <a:rPr lang="ru-RU" sz="4800" dirty="0" err="1">
                <a:solidFill>
                  <a:schemeClr val="bg2"/>
                </a:solidFill>
                <a:latin typeface="Roboto Mono"/>
                <a:ea typeface="Roboto Mono"/>
                <a:cs typeface="Roboto Mono"/>
                <a:sym typeface="Roboto Mono"/>
              </a:rPr>
              <a:t>method</a:t>
            </a:r>
            <a:r>
              <a:rPr lang="ru-RU" sz="4800" dirty="0">
                <a:solidFill>
                  <a:schemeClr val="bg2"/>
                </a:solidFill>
                <a:latin typeface="Roboto Mono"/>
                <a:ea typeface="Roboto Mono"/>
                <a:cs typeface="Roboto Mono"/>
                <a:sym typeface="Roboto Mono"/>
              </a:rPr>
              <a:t> определяет способ отправки данных.</a:t>
            </a:r>
          </a:p>
        </p:txBody>
      </p:sp>
      <p:cxnSp>
        <p:nvCxnSpPr>
          <p:cNvPr id="8" name="Прямая соединительная линия 7">
            <a:extLst>
              <a:ext uri="{FF2B5EF4-FFF2-40B4-BE49-F238E27FC236}">
                <a16:creationId xmlns:a16="http://schemas.microsoft.com/office/drawing/2014/main" id="{494FECA4-52AB-403A-A0C8-A36CDAC2AB8E}"/>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3;p17"/>
          <p:cNvSpPr txBox="1">
            <a:spLocks/>
          </p:cNvSpPr>
          <p:nvPr/>
        </p:nvSpPr>
        <p:spPr>
          <a:xfrm>
            <a:off x="2637098" y="2031110"/>
            <a:ext cx="17397180" cy="117103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ТЕГ &lt;</a:t>
            </a:r>
            <a:r>
              <a:rPr lang="en-US" sz="7200" dirty="0">
                <a:solidFill>
                  <a:srgbClr val="7318F9"/>
                </a:solidFill>
              </a:rPr>
              <a:t>INPUT&gt;</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1" name="Google Shape;84;p17"/>
          <p:cNvSpPr txBox="1">
            <a:spLocks/>
          </p:cNvSpPr>
          <p:nvPr/>
        </p:nvSpPr>
        <p:spPr>
          <a:xfrm>
            <a:off x="2427390" y="3895368"/>
            <a:ext cx="19529219" cy="948113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571500" lvl="0" indent="-571500" defTabSz="914400" hangingPunct="1">
              <a:lnSpc>
                <a:spcPct val="12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Тег &lt;</a:t>
            </a:r>
            <a:r>
              <a:rPr lang="ru-RU" sz="4400" dirty="0" err="1">
                <a:solidFill>
                  <a:schemeClr val="bg2"/>
                </a:solidFill>
                <a:latin typeface="Roboto Mono"/>
                <a:ea typeface="Roboto Mono"/>
                <a:cs typeface="Roboto Mono"/>
                <a:sym typeface="Roboto Mono"/>
              </a:rPr>
              <a:t>input</a:t>
            </a:r>
            <a:r>
              <a:rPr lang="ru-RU" sz="4400" dirty="0">
                <a:solidFill>
                  <a:schemeClr val="bg2"/>
                </a:solidFill>
                <a:latin typeface="Roboto Mono"/>
                <a:ea typeface="Roboto Mono"/>
                <a:cs typeface="Roboto Mono"/>
                <a:sym typeface="Roboto Mono"/>
              </a:rPr>
              <a:t>&gt; является одним из разносторонних элементов формы и позволяет создавать разные элементы интерфейса и обеспечить взаимодействие с пользователем. Главным образом &lt;</a:t>
            </a:r>
            <a:r>
              <a:rPr lang="ru-RU" sz="4400" dirty="0" err="1">
                <a:solidFill>
                  <a:schemeClr val="bg2"/>
                </a:solidFill>
                <a:latin typeface="Roboto Mono"/>
                <a:ea typeface="Roboto Mono"/>
                <a:cs typeface="Roboto Mono"/>
                <a:sym typeface="Roboto Mono"/>
              </a:rPr>
              <a:t>input</a:t>
            </a:r>
            <a:r>
              <a:rPr lang="ru-RU" sz="4400" dirty="0">
                <a:solidFill>
                  <a:schemeClr val="bg2"/>
                </a:solidFill>
                <a:latin typeface="Roboto Mono"/>
                <a:ea typeface="Roboto Mono"/>
                <a:cs typeface="Roboto Mono"/>
                <a:sym typeface="Roboto Mono"/>
              </a:rPr>
              <a:t>&gt; предназначен для создания текстовых полей, различных кнопок, переключателей и флажков.</a:t>
            </a:r>
          </a:p>
          <a:p>
            <a:pPr marL="571500" lvl="0" indent="-571500" defTabSz="914400" hangingPunct="1">
              <a:lnSpc>
                <a:spcPct val="12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Основной атрибут тега &lt;</a:t>
            </a:r>
            <a:r>
              <a:rPr lang="ru-RU" sz="4400" dirty="0" err="1">
                <a:solidFill>
                  <a:schemeClr val="bg2"/>
                </a:solidFill>
                <a:latin typeface="Roboto Mono"/>
                <a:ea typeface="Roboto Mono"/>
                <a:cs typeface="Roboto Mono"/>
                <a:sym typeface="Roboto Mono"/>
              </a:rPr>
              <a:t>input</a:t>
            </a:r>
            <a:r>
              <a:rPr lang="ru-RU" sz="4400" dirty="0">
                <a:solidFill>
                  <a:schemeClr val="bg2"/>
                </a:solidFill>
                <a:latin typeface="Roboto Mono"/>
                <a:ea typeface="Roboto Mono"/>
                <a:cs typeface="Roboto Mono"/>
                <a:sym typeface="Roboto Mono"/>
              </a:rPr>
              <a:t>&gt;, определяющий вид элемента — </a:t>
            </a:r>
            <a:r>
              <a:rPr lang="ru-RU" sz="4400" dirty="0" err="1">
                <a:solidFill>
                  <a:schemeClr val="bg2"/>
                </a:solidFill>
                <a:latin typeface="Roboto Mono"/>
                <a:ea typeface="Roboto Mono"/>
                <a:cs typeface="Roboto Mono"/>
                <a:sym typeface="Roboto Mono"/>
              </a:rPr>
              <a:t>type</a:t>
            </a:r>
            <a:r>
              <a:rPr lang="ru-RU" sz="4400" dirty="0">
                <a:solidFill>
                  <a:schemeClr val="bg2"/>
                </a:solidFill>
                <a:latin typeface="Roboto Mono"/>
                <a:ea typeface="Roboto Mono"/>
                <a:cs typeface="Roboto Mono"/>
                <a:sym typeface="Roboto Mono"/>
              </a:rPr>
              <a:t>.</a:t>
            </a:r>
          </a:p>
          <a:p>
            <a:pPr marL="571500" lvl="0" indent="-571500" defTabSz="914400" hangingPunct="1">
              <a:lnSpc>
                <a:spcPct val="12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Атрибут </a:t>
            </a:r>
            <a:r>
              <a:rPr lang="ru-RU" sz="4400" dirty="0" err="1">
                <a:solidFill>
                  <a:schemeClr val="bg2"/>
                </a:solidFill>
                <a:latin typeface="Roboto Mono"/>
                <a:ea typeface="Roboto Mono"/>
                <a:cs typeface="Roboto Mono"/>
                <a:sym typeface="Roboto Mono"/>
              </a:rPr>
              <a:t>name</a:t>
            </a:r>
            <a:r>
              <a:rPr lang="ru-RU" sz="4400" dirty="0">
                <a:solidFill>
                  <a:schemeClr val="bg2"/>
                </a:solidFill>
                <a:latin typeface="Roboto Mono"/>
                <a:ea typeface="Roboto Mono"/>
                <a:cs typeface="Roboto Mono"/>
                <a:sym typeface="Roboto Mono"/>
              </a:rPr>
              <a:t> определяет имя, с которым данные будут отправлены.</a:t>
            </a:r>
          </a:p>
          <a:p>
            <a:pPr marL="571500" lvl="0" indent="-571500" defTabSz="914400" hangingPunct="1">
              <a:lnSpc>
                <a:spcPct val="12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Данные хранятся в атрибуте </a:t>
            </a:r>
            <a:r>
              <a:rPr lang="ru-RU" sz="4400" dirty="0" err="1">
                <a:solidFill>
                  <a:schemeClr val="bg2"/>
                </a:solidFill>
                <a:latin typeface="Roboto Mono"/>
                <a:ea typeface="Roboto Mono"/>
                <a:cs typeface="Roboto Mono"/>
                <a:sym typeface="Roboto Mono"/>
              </a:rPr>
              <a:t>value</a:t>
            </a:r>
            <a:r>
              <a:rPr lang="ru-RU" sz="4400" dirty="0">
                <a:solidFill>
                  <a:schemeClr val="bg2"/>
                </a:solidFill>
                <a:latin typeface="Roboto Mono"/>
                <a:ea typeface="Roboto Mono"/>
                <a:cs typeface="Roboto Mono"/>
                <a:sym typeface="Roboto Mono"/>
              </a:rPr>
              <a:t>.</a:t>
            </a:r>
          </a:p>
          <a:p>
            <a:pPr marL="571500" lvl="0" indent="-571500" defTabSz="914400" hangingPunct="1">
              <a:lnSpc>
                <a:spcPct val="12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Атрибут </a:t>
            </a:r>
            <a:r>
              <a:rPr lang="ru-RU" sz="4400" dirty="0" err="1">
                <a:solidFill>
                  <a:schemeClr val="bg2"/>
                </a:solidFill>
                <a:latin typeface="Roboto Mono"/>
                <a:ea typeface="Roboto Mono"/>
                <a:cs typeface="Roboto Mono"/>
                <a:sym typeface="Roboto Mono"/>
              </a:rPr>
              <a:t>required</a:t>
            </a:r>
            <a:r>
              <a:rPr lang="ru-RU" sz="4400" dirty="0">
                <a:solidFill>
                  <a:schemeClr val="bg2"/>
                </a:solidFill>
                <a:latin typeface="Roboto Mono"/>
                <a:ea typeface="Roboto Mono"/>
                <a:cs typeface="Roboto Mono"/>
                <a:sym typeface="Roboto Mono"/>
              </a:rPr>
              <a:t> не позволит отправить данный тег не заполненным.</a:t>
            </a:r>
          </a:p>
        </p:txBody>
      </p:sp>
      <p:cxnSp>
        <p:nvCxnSpPr>
          <p:cNvPr id="8" name="Прямая соединительная линия 7">
            <a:extLst>
              <a:ext uri="{FF2B5EF4-FFF2-40B4-BE49-F238E27FC236}">
                <a16:creationId xmlns:a16="http://schemas.microsoft.com/office/drawing/2014/main" id="{2D15B4D5-C897-4D21-9818-DC0EEB3A2BA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5" name="Google Shape;90;p18"/>
          <p:cNvSpPr txBox="1">
            <a:spLocks/>
          </p:cNvSpPr>
          <p:nvPr/>
        </p:nvSpPr>
        <p:spPr>
          <a:xfrm>
            <a:off x="1462087" y="1882313"/>
            <a:ext cx="21459825" cy="1074106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749300" lvl="0" indent="-571500" defTabSz="914400" hangingPunct="1">
              <a:lnSpc>
                <a:spcPct val="100000"/>
              </a:lnSpc>
              <a:buClr>
                <a:srgbClr val="7F7F7F"/>
              </a:buClr>
              <a:buFont typeface="Arial" panose="020B0604020202020204" pitchFamily="34" charset="0"/>
              <a:buChar char="•"/>
              <a:defRPr/>
            </a:pPr>
            <a:r>
              <a:rPr lang="ru-RU" sz="4000" dirty="0">
                <a:solidFill>
                  <a:schemeClr val="bg2"/>
                </a:solidFill>
              </a:rPr>
              <a:t>Тип		Описание</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button</a:t>
            </a:r>
            <a:r>
              <a:rPr lang="ru-RU" sz="4000" dirty="0">
                <a:solidFill>
                  <a:schemeClr val="bg2"/>
                </a:solidFill>
              </a:rPr>
              <a:t>		Кнопка.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checkbox</a:t>
            </a:r>
            <a:r>
              <a:rPr lang="ru-RU" sz="4000" dirty="0">
                <a:solidFill>
                  <a:schemeClr val="bg2"/>
                </a:solidFill>
              </a:rPr>
              <a:t>	Флажки. Позволяют выбрать более одного варианта из предложенных.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file</a:t>
            </a:r>
            <a:r>
              <a:rPr lang="ru-RU" sz="4000" dirty="0">
                <a:solidFill>
                  <a:schemeClr val="bg2"/>
                </a:solidFill>
              </a:rPr>
              <a:t>		         Поле для ввода имени файла, который пересылается на сервер.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hidden</a:t>
            </a:r>
            <a:r>
              <a:rPr lang="ru-RU" sz="4000" dirty="0">
                <a:solidFill>
                  <a:schemeClr val="bg2"/>
                </a:solidFill>
              </a:rPr>
              <a:t>		Скрытое поле. Оно никак не отображается на веб-странице.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image</a:t>
            </a:r>
            <a:r>
              <a:rPr lang="ru-RU" sz="4000" dirty="0">
                <a:solidFill>
                  <a:schemeClr val="bg2"/>
                </a:solidFill>
              </a:rPr>
              <a:t>		Поле с изображением. При нажатии на рисунок данные формы отправляются на</a:t>
            </a:r>
          </a:p>
          <a:p>
            <a:pPr marL="749300" lvl="0" indent="-571500" defTabSz="914400" hangingPunct="1">
              <a:lnSpc>
                <a:spcPct val="100000"/>
              </a:lnSpc>
              <a:buClr>
                <a:srgbClr val="7F7F7F"/>
              </a:buClr>
              <a:buFont typeface="Arial" panose="020B0604020202020204" pitchFamily="34" charset="0"/>
              <a:buChar char="•"/>
              <a:defRPr/>
            </a:pPr>
            <a:r>
              <a:rPr lang="ru-RU" sz="4000" dirty="0">
                <a:solidFill>
                  <a:schemeClr val="bg2"/>
                </a:solidFill>
              </a:rPr>
              <a:t>                         сервер.</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password</a:t>
            </a:r>
            <a:r>
              <a:rPr lang="ru-RU" sz="4000" dirty="0">
                <a:solidFill>
                  <a:schemeClr val="bg2"/>
                </a:solidFill>
              </a:rPr>
              <a:t>	Обычное текстовое поле, но отличается от него тем, что все символы</a:t>
            </a:r>
          </a:p>
          <a:p>
            <a:pPr marL="749300" lvl="0" indent="-571500" defTabSz="914400" hangingPunct="1">
              <a:lnSpc>
                <a:spcPct val="100000"/>
              </a:lnSpc>
              <a:buClr>
                <a:srgbClr val="7F7F7F"/>
              </a:buClr>
              <a:buFont typeface="Arial" panose="020B0604020202020204" pitchFamily="34" charset="0"/>
              <a:buChar char="•"/>
              <a:defRPr/>
            </a:pPr>
            <a:r>
              <a:rPr lang="ru-RU" sz="4000" dirty="0">
                <a:solidFill>
                  <a:schemeClr val="bg2"/>
                </a:solidFill>
              </a:rPr>
              <a:t>                         показываются звездочками. Предназначено для того, чтобы никто не подглядел</a:t>
            </a:r>
          </a:p>
          <a:p>
            <a:pPr marL="749300" lvl="0" indent="-571500" defTabSz="914400" hangingPunct="1">
              <a:lnSpc>
                <a:spcPct val="100000"/>
              </a:lnSpc>
              <a:buClr>
                <a:srgbClr val="7F7F7F"/>
              </a:buClr>
              <a:buFont typeface="Arial" panose="020B0604020202020204" pitchFamily="34" charset="0"/>
              <a:buChar char="•"/>
              <a:defRPr/>
            </a:pPr>
            <a:r>
              <a:rPr lang="ru-RU" sz="4000" dirty="0">
                <a:solidFill>
                  <a:schemeClr val="bg2"/>
                </a:solidFill>
              </a:rPr>
              <a:t>                         вводимый пароль.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radio</a:t>
            </a:r>
            <a:r>
              <a:rPr lang="ru-RU" sz="4000" dirty="0">
                <a:solidFill>
                  <a:schemeClr val="bg2"/>
                </a:solidFill>
              </a:rPr>
              <a:t>		Переключатели. Используются, когда следует выбрать один вариант из</a:t>
            </a:r>
          </a:p>
          <a:p>
            <a:pPr marL="749300" lvl="0" indent="-571500" defTabSz="914400" hangingPunct="1">
              <a:lnSpc>
                <a:spcPct val="100000"/>
              </a:lnSpc>
              <a:buClr>
                <a:srgbClr val="7F7F7F"/>
              </a:buClr>
              <a:buFont typeface="Arial" panose="020B0604020202020204" pitchFamily="34" charset="0"/>
              <a:buChar char="•"/>
              <a:defRPr/>
            </a:pPr>
            <a:r>
              <a:rPr lang="ru-RU" sz="4000" dirty="0">
                <a:solidFill>
                  <a:schemeClr val="bg2"/>
                </a:solidFill>
              </a:rPr>
              <a:t>                         нескольких предложенных.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reset</a:t>
            </a:r>
            <a:r>
              <a:rPr lang="ru-RU" sz="4000" dirty="0">
                <a:solidFill>
                  <a:schemeClr val="bg2"/>
                </a:solidFill>
              </a:rPr>
              <a:t>		Кнопка для возвращения данных формы в первоначальное значение.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submit</a:t>
            </a:r>
            <a:r>
              <a:rPr lang="ru-RU" sz="4000" dirty="0">
                <a:solidFill>
                  <a:schemeClr val="bg2"/>
                </a:solidFill>
              </a:rPr>
              <a:t>		Кнопка для отправки данных формы на сервер.	</a:t>
            </a:r>
          </a:p>
          <a:p>
            <a:pPr marL="749300" lvl="0" indent="-571500" defTabSz="914400" hangingPunct="1">
              <a:lnSpc>
                <a:spcPct val="100000"/>
              </a:lnSpc>
              <a:buClr>
                <a:srgbClr val="7F7F7F"/>
              </a:buClr>
              <a:buFont typeface="Arial" panose="020B0604020202020204" pitchFamily="34" charset="0"/>
              <a:buChar char="•"/>
              <a:defRPr/>
            </a:pPr>
            <a:r>
              <a:rPr lang="ru-RU" sz="4000" dirty="0" err="1">
                <a:solidFill>
                  <a:schemeClr val="bg2"/>
                </a:solidFill>
              </a:rPr>
              <a:t>text</a:t>
            </a:r>
            <a:r>
              <a:rPr lang="ru-RU" sz="4000" dirty="0">
                <a:solidFill>
                  <a:schemeClr val="bg2"/>
                </a:solidFill>
              </a:rPr>
              <a:t>		Текстовое поле. Предназначено для ввода символов с помощью клавиатуры.</a:t>
            </a:r>
          </a:p>
        </p:txBody>
      </p: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96;p19"/>
          <p:cNvSpPr txBox="1">
            <a:spLocks/>
          </p:cNvSpPr>
          <p:nvPr/>
        </p:nvSpPr>
        <p:spPr>
          <a:xfrm>
            <a:off x="2197392" y="1307546"/>
            <a:ext cx="15074074" cy="1298175"/>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lnSpc>
                <a:spcPct val="90000"/>
              </a:lnSpc>
              <a:buClr>
                <a:schemeClr val="dk1"/>
              </a:buClr>
              <a:buSzPts val="2400"/>
            </a:pPr>
            <a:r>
              <a:rPr lang="en-US" sz="7200" dirty="0">
                <a:solidFill>
                  <a:srgbClr val="7318F9"/>
                </a:solidFill>
              </a:rPr>
              <a:t>TYPE </a:t>
            </a:r>
            <a:r>
              <a:rPr lang="ru-RU" sz="7200" dirty="0">
                <a:solidFill>
                  <a:srgbClr val="7318F9"/>
                </a:solidFill>
              </a:rPr>
              <a:t>В </a:t>
            </a:r>
            <a:r>
              <a:rPr lang="en-US" sz="7200" dirty="0">
                <a:solidFill>
                  <a:srgbClr val="7318F9"/>
                </a:solidFill>
              </a:rPr>
              <a:t>HTML5</a:t>
            </a:r>
            <a:endParaRPr lang="en-US" dirty="0">
              <a:solidFill>
                <a:srgbClr val="7318F9"/>
              </a:solidFill>
            </a:endParaRPr>
          </a:p>
        </p:txBody>
      </p:sp>
      <p:sp>
        <p:nvSpPr>
          <p:cNvPr id="8" name="Google Shape;97;p19"/>
          <p:cNvSpPr txBox="1">
            <a:spLocks/>
          </p:cNvSpPr>
          <p:nvPr/>
        </p:nvSpPr>
        <p:spPr>
          <a:xfrm>
            <a:off x="2197392" y="2952562"/>
            <a:ext cx="16882996" cy="9897706"/>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77800" lvl="0" indent="-171450">
              <a:lnSpc>
                <a:spcPct val="120000"/>
              </a:lnSpc>
              <a:buSzPts val="1500"/>
              <a:buChar char="●"/>
            </a:pPr>
            <a:r>
              <a:rPr lang="ru-RU" sz="3600" dirty="0" err="1">
                <a:solidFill>
                  <a:schemeClr val="bg2"/>
                </a:solidFill>
              </a:rPr>
              <a:t>color</a:t>
            </a:r>
            <a:r>
              <a:rPr lang="ru-RU" sz="3600" dirty="0">
                <a:solidFill>
                  <a:schemeClr val="bg2"/>
                </a:solidFill>
              </a:rPr>
              <a:t>		</a:t>
            </a:r>
            <a:r>
              <a:rPr lang="ru-RU" sz="3600" dirty="0" err="1">
                <a:solidFill>
                  <a:schemeClr val="bg2"/>
                </a:solidFill>
              </a:rPr>
              <a:t>Виджет</a:t>
            </a:r>
            <a:r>
              <a:rPr lang="ru-RU" sz="3600" dirty="0">
                <a:solidFill>
                  <a:schemeClr val="bg2"/>
                </a:solidFill>
              </a:rPr>
              <a:t> для выбора цвета.</a:t>
            </a:r>
          </a:p>
          <a:p>
            <a:pPr marL="177800" lvl="0" indent="-171450">
              <a:lnSpc>
                <a:spcPct val="120000"/>
              </a:lnSpc>
              <a:spcBef>
                <a:spcPts val="800"/>
              </a:spcBef>
              <a:buSzPts val="1500"/>
              <a:buChar char="●"/>
            </a:pPr>
            <a:r>
              <a:rPr lang="ru-RU" sz="3600" dirty="0" err="1">
                <a:solidFill>
                  <a:schemeClr val="bg2"/>
                </a:solidFill>
              </a:rPr>
              <a:t>date</a:t>
            </a:r>
            <a:r>
              <a:rPr lang="ru-RU" sz="3600" dirty="0">
                <a:solidFill>
                  <a:schemeClr val="bg2"/>
                </a:solidFill>
              </a:rPr>
              <a:t>		Поле для выбора календарной даты.</a:t>
            </a:r>
          </a:p>
          <a:p>
            <a:pPr marL="177800" lvl="0" indent="-171450">
              <a:lnSpc>
                <a:spcPct val="120000"/>
              </a:lnSpc>
              <a:spcBef>
                <a:spcPts val="800"/>
              </a:spcBef>
              <a:buSzPts val="1500"/>
              <a:buChar char="●"/>
            </a:pPr>
            <a:r>
              <a:rPr lang="ru-RU" sz="3600" dirty="0" err="1">
                <a:solidFill>
                  <a:schemeClr val="bg2"/>
                </a:solidFill>
              </a:rPr>
              <a:t>datetime</a:t>
            </a:r>
            <a:r>
              <a:rPr lang="ru-RU" sz="3600" dirty="0">
                <a:solidFill>
                  <a:schemeClr val="bg2"/>
                </a:solidFill>
              </a:rPr>
              <a:t>	Указание даты и времени.</a:t>
            </a:r>
          </a:p>
          <a:p>
            <a:pPr marL="177800" lvl="0" indent="-171450">
              <a:lnSpc>
                <a:spcPct val="120000"/>
              </a:lnSpc>
              <a:spcBef>
                <a:spcPts val="800"/>
              </a:spcBef>
              <a:buSzPts val="1500"/>
              <a:buChar char="●"/>
            </a:pPr>
            <a:r>
              <a:rPr lang="ru-RU" sz="3600" dirty="0" err="1">
                <a:solidFill>
                  <a:schemeClr val="bg2"/>
                </a:solidFill>
              </a:rPr>
              <a:t>datetime-local</a:t>
            </a:r>
            <a:r>
              <a:rPr lang="ru-RU" sz="3600" dirty="0">
                <a:solidFill>
                  <a:schemeClr val="bg2"/>
                </a:solidFill>
              </a:rPr>
              <a:t>	   Указание местной даты и времени.</a:t>
            </a:r>
          </a:p>
          <a:p>
            <a:pPr marL="177800" lvl="0" indent="-171450">
              <a:lnSpc>
                <a:spcPct val="120000"/>
              </a:lnSpc>
              <a:spcBef>
                <a:spcPts val="800"/>
              </a:spcBef>
              <a:buSzPts val="1500"/>
              <a:buChar char="●"/>
            </a:pPr>
            <a:r>
              <a:rPr lang="ru-RU" sz="3600" dirty="0" err="1">
                <a:solidFill>
                  <a:schemeClr val="bg2"/>
                </a:solidFill>
              </a:rPr>
              <a:t>email</a:t>
            </a:r>
            <a:r>
              <a:rPr lang="ru-RU" sz="3600" dirty="0">
                <a:solidFill>
                  <a:schemeClr val="bg2"/>
                </a:solidFill>
              </a:rPr>
              <a:t>		Для адресов электронной почты.</a:t>
            </a:r>
          </a:p>
          <a:p>
            <a:pPr marL="177800" lvl="0" indent="-171450">
              <a:lnSpc>
                <a:spcPct val="120000"/>
              </a:lnSpc>
              <a:spcBef>
                <a:spcPts val="800"/>
              </a:spcBef>
              <a:buSzPts val="1500"/>
              <a:buChar char="●"/>
            </a:pPr>
            <a:r>
              <a:rPr lang="ru-RU" sz="3600" dirty="0" err="1">
                <a:solidFill>
                  <a:schemeClr val="bg2"/>
                </a:solidFill>
              </a:rPr>
              <a:t>number</a:t>
            </a:r>
            <a:r>
              <a:rPr lang="ru-RU" sz="3600" dirty="0">
                <a:solidFill>
                  <a:schemeClr val="bg2"/>
                </a:solidFill>
              </a:rPr>
              <a:t>	Ввод чисел.</a:t>
            </a:r>
          </a:p>
          <a:p>
            <a:pPr marL="177800" lvl="0" indent="-171450">
              <a:lnSpc>
                <a:spcPct val="120000"/>
              </a:lnSpc>
              <a:spcBef>
                <a:spcPts val="800"/>
              </a:spcBef>
              <a:buSzPts val="1500"/>
              <a:buChar char="●"/>
            </a:pPr>
            <a:r>
              <a:rPr lang="ru-RU" sz="3600" dirty="0" err="1">
                <a:solidFill>
                  <a:schemeClr val="bg2"/>
                </a:solidFill>
              </a:rPr>
              <a:t>range</a:t>
            </a:r>
            <a:r>
              <a:rPr lang="ru-RU" sz="3600" dirty="0">
                <a:solidFill>
                  <a:schemeClr val="bg2"/>
                </a:solidFill>
              </a:rPr>
              <a:t>		Ползунок для выбора чисел в указанном диапазоне.</a:t>
            </a:r>
          </a:p>
          <a:p>
            <a:pPr marL="177800" lvl="0" indent="-171450">
              <a:lnSpc>
                <a:spcPct val="120000"/>
              </a:lnSpc>
              <a:spcBef>
                <a:spcPts val="800"/>
              </a:spcBef>
              <a:buSzPts val="1500"/>
              <a:buChar char="●"/>
            </a:pPr>
            <a:r>
              <a:rPr lang="ru-RU" sz="3600" dirty="0" err="1">
                <a:solidFill>
                  <a:schemeClr val="bg2"/>
                </a:solidFill>
              </a:rPr>
              <a:t>search</a:t>
            </a:r>
            <a:r>
              <a:rPr lang="ru-RU" sz="3600" dirty="0">
                <a:solidFill>
                  <a:schemeClr val="bg2"/>
                </a:solidFill>
              </a:rPr>
              <a:t>		Поле для поиска.</a:t>
            </a:r>
          </a:p>
          <a:p>
            <a:pPr marL="177800" lvl="0" indent="-171450">
              <a:lnSpc>
                <a:spcPct val="120000"/>
              </a:lnSpc>
              <a:spcBef>
                <a:spcPts val="800"/>
              </a:spcBef>
              <a:buSzPts val="1500"/>
              <a:buChar char="●"/>
            </a:pPr>
            <a:r>
              <a:rPr lang="ru-RU" sz="3600" dirty="0" err="1">
                <a:solidFill>
                  <a:schemeClr val="bg2"/>
                </a:solidFill>
              </a:rPr>
              <a:t>tel</a:t>
            </a:r>
            <a:r>
              <a:rPr lang="ru-RU" sz="3600" dirty="0">
                <a:solidFill>
                  <a:schemeClr val="bg2"/>
                </a:solidFill>
              </a:rPr>
              <a:t>		       Для телефонных номеров.</a:t>
            </a:r>
          </a:p>
          <a:p>
            <a:pPr marL="177800" lvl="0" indent="-171450">
              <a:lnSpc>
                <a:spcPct val="120000"/>
              </a:lnSpc>
              <a:spcBef>
                <a:spcPts val="800"/>
              </a:spcBef>
              <a:buSzPts val="1500"/>
              <a:buChar char="●"/>
            </a:pPr>
            <a:r>
              <a:rPr lang="ru-RU" sz="3600" dirty="0" err="1">
                <a:solidFill>
                  <a:schemeClr val="bg2"/>
                </a:solidFill>
              </a:rPr>
              <a:t>time</a:t>
            </a:r>
            <a:r>
              <a:rPr lang="ru-RU" sz="3600" dirty="0">
                <a:solidFill>
                  <a:schemeClr val="bg2"/>
                </a:solidFill>
              </a:rPr>
              <a:t>		Для времени.</a:t>
            </a:r>
          </a:p>
          <a:p>
            <a:pPr marL="177800" lvl="0" indent="-171450">
              <a:lnSpc>
                <a:spcPct val="120000"/>
              </a:lnSpc>
              <a:spcBef>
                <a:spcPts val="800"/>
              </a:spcBef>
              <a:buSzPts val="1500"/>
              <a:buChar char="●"/>
            </a:pPr>
            <a:r>
              <a:rPr lang="ru-RU" sz="3600" dirty="0" err="1">
                <a:solidFill>
                  <a:schemeClr val="bg2"/>
                </a:solidFill>
              </a:rPr>
              <a:t>url</a:t>
            </a:r>
            <a:r>
              <a:rPr lang="ru-RU" sz="3600" dirty="0">
                <a:solidFill>
                  <a:schemeClr val="bg2"/>
                </a:solidFill>
              </a:rPr>
              <a:t>		       Для веб-адресов.</a:t>
            </a:r>
          </a:p>
          <a:p>
            <a:pPr marL="177800" lvl="0" indent="-171450">
              <a:lnSpc>
                <a:spcPct val="120000"/>
              </a:lnSpc>
              <a:spcBef>
                <a:spcPts val="800"/>
              </a:spcBef>
              <a:buSzPts val="1500"/>
              <a:buChar char="●"/>
            </a:pPr>
            <a:r>
              <a:rPr lang="ru-RU" sz="3600" dirty="0" err="1">
                <a:solidFill>
                  <a:schemeClr val="bg2"/>
                </a:solidFill>
              </a:rPr>
              <a:t>month</a:t>
            </a:r>
            <a:r>
              <a:rPr lang="ru-RU" sz="3600" dirty="0">
                <a:solidFill>
                  <a:schemeClr val="bg2"/>
                </a:solidFill>
              </a:rPr>
              <a:t>		Выбор месяца.</a:t>
            </a:r>
          </a:p>
          <a:p>
            <a:pPr marL="177800" lvl="0" indent="-171450">
              <a:lnSpc>
                <a:spcPct val="120000"/>
              </a:lnSpc>
              <a:spcBef>
                <a:spcPts val="800"/>
              </a:spcBef>
              <a:spcAft>
                <a:spcPts val="1600"/>
              </a:spcAft>
              <a:buSzPts val="1500"/>
              <a:buChar char="●"/>
            </a:pPr>
            <a:r>
              <a:rPr lang="ru-RU" sz="3600" dirty="0" err="1">
                <a:solidFill>
                  <a:schemeClr val="bg2"/>
                </a:solidFill>
              </a:rPr>
              <a:t>week</a:t>
            </a:r>
            <a:r>
              <a:rPr lang="ru-RU" sz="3600" dirty="0">
                <a:solidFill>
                  <a:schemeClr val="bg2"/>
                </a:solidFill>
              </a:rPr>
              <a:t>		Выбор недели.</a:t>
            </a:r>
          </a:p>
        </p:txBody>
      </p:sp>
      <p:cxnSp>
        <p:nvCxnSpPr>
          <p:cNvPr id="11" name="Прямая соединительная линия 10">
            <a:extLst>
              <a:ext uri="{FF2B5EF4-FFF2-40B4-BE49-F238E27FC236}">
                <a16:creationId xmlns:a16="http://schemas.microsoft.com/office/drawing/2014/main" id="{46DEA02B-4409-482B-AD98-F7EC36D6037B}"/>
              </a:ext>
            </a:extLst>
          </p:cNvPr>
          <p:cNvCxnSpPr/>
          <p:nvPr/>
        </p:nvCxnSpPr>
        <p:spPr>
          <a:xfrm>
            <a:off x="2197392" y="265816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637098" y="1698905"/>
            <a:ext cx="16137649" cy="21007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Дополнительные атрибуты</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3;p20"/>
          <p:cNvSpPr txBox="1">
            <a:spLocks/>
          </p:cNvSpPr>
          <p:nvPr/>
        </p:nvSpPr>
        <p:spPr>
          <a:xfrm>
            <a:off x="2637098" y="3929601"/>
            <a:ext cx="19615788" cy="678352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buClr>
                <a:srgbClr val="7F7F7F"/>
              </a:buClr>
              <a:buSzPts val="1500"/>
              <a:defRPr/>
            </a:pPr>
            <a:r>
              <a:rPr lang="ru-RU" sz="4800" dirty="0" err="1">
                <a:solidFill>
                  <a:schemeClr val="bg2"/>
                </a:solidFill>
              </a:rPr>
              <a:t>hidden</a:t>
            </a:r>
            <a:r>
              <a:rPr lang="ru-RU" sz="4800" dirty="0">
                <a:solidFill>
                  <a:schemeClr val="bg2"/>
                </a:solidFill>
              </a:rPr>
              <a:t> - скроет поле ввода, однако данные из </a:t>
            </a:r>
            <a:r>
              <a:rPr lang="ru-RU" sz="4800" dirty="0" err="1">
                <a:solidFill>
                  <a:schemeClr val="bg2"/>
                </a:solidFill>
              </a:rPr>
              <a:t>value</a:t>
            </a:r>
            <a:r>
              <a:rPr lang="ru-RU" sz="4800" dirty="0">
                <a:solidFill>
                  <a:schemeClr val="bg2"/>
                </a:solidFill>
              </a:rPr>
              <a:t> отправятся.</a:t>
            </a:r>
          </a:p>
          <a:p>
            <a:pPr marL="177800" lvl="0" indent="-171450" defTabSz="914400" hangingPunct="1">
              <a:lnSpc>
                <a:spcPct val="120000"/>
              </a:lnSpc>
              <a:buClr>
                <a:srgbClr val="7F7F7F"/>
              </a:buClr>
              <a:buSzPts val="1500"/>
              <a:defRPr/>
            </a:pPr>
            <a:r>
              <a:rPr lang="ru-RU" sz="4800" dirty="0" err="1">
                <a:solidFill>
                  <a:schemeClr val="bg2"/>
                </a:solidFill>
              </a:rPr>
              <a:t>disabled</a:t>
            </a:r>
            <a:r>
              <a:rPr lang="ru-RU" sz="4800" dirty="0">
                <a:solidFill>
                  <a:schemeClr val="bg2"/>
                </a:solidFill>
              </a:rPr>
              <a:t> - отключит использование поля для ввода.</a:t>
            </a:r>
          </a:p>
          <a:p>
            <a:pPr marL="177800" lvl="0" indent="-171450" defTabSz="914400" hangingPunct="1">
              <a:lnSpc>
                <a:spcPct val="120000"/>
              </a:lnSpc>
              <a:buClr>
                <a:srgbClr val="7F7F7F"/>
              </a:buClr>
              <a:buSzPts val="1500"/>
              <a:defRPr/>
            </a:pPr>
            <a:r>
              <a:rPr lang="ru-RU" sz="4800" dirty="0" err="1">
                <a:solidFill>
                  <a:schemeClr val="bg2"/>
                </a:solidFill>
              </a:rPr>
              <a:t>maxlength</a:t>
            </a:r>
            <a:r>
              <a:rPr lang="ru-RU" sz="4800" dirty="0">
                <a:solidFill>
                  <a:schemeClr val="bg2"/>
                </a:solidFill>
              </a:rPr>
              <a:t> - устанавливает ограничение на количество символов.</a:t>
            </a:r>
          </a:p>
          <a:p>
            <a:pPr marL="177800" lvl="0" indent="-171450" defTabSz="914400" hangingPunct="1">
              <a:lnSpc>
                <a:spcPct val="120000"/>
              </a:lnSpc>
              <a:buClr>
                <a:srgbClr val="7F7F7F"/>
              </a:buClr>
              <a:buSzPts val="1500"/>
              <a:defRPr/>
            </a:pPr>
            <a:r>
              <a:rPr lang="ru-RU" sz="4800" dirty="0" err="1">
                <a:solidFill>
                  <a:schemeClr val="bg2"/>
                </a:solidFill>
              </a:rPr>
              <a:t>min</a:t>
            </a:r>
            <a:r>
              <a:rPr lang="ru-RU" sz="4800" dirty="0">
                <a:solidFill>
                  <a:schemeClr val="bg2"/>
                </a:solidFill>
              </a:rPr>
              <a:t> и </a:t>
            </a:r>
            <a:r>
              <a:rPr lang="ru-RU" sz="4800" dirty="0" err="1">
                <a:solidFill>
                  <a:schemeClr val="bg2"/>
                </a:solidFill>
              </a:rPr>
              <a:t>max</a:t>
            </a:r>
            <a:r>
              <a:rPr lang="ru-RU" sz="4800" dirty="0">
                <a:solidFill>
                  <a:schemeClr val="bg2"/>
                </a:solidFill>
              </a:rPr>
              <a:t> - устанавливают минимальное и максимальное значение для </a:t>
            </a:r>
            <a:r>
              <a:rPr lang="ru-RU" sz="4800" dirty="0" err="1">
                <a:solidFill>
                  <a:schemeClr val="bg2"/>
                </a:solidFill>
              </a:rPr>
              <a:t>type</a:t>
            </a:r>
            <a:r>
              <a:rPr lang="ru-RU" sz="4800" dirty="0">
                <a:solidFill>
                  <a:schemeClr val="bg2"/>
                </a:solidFill>
              </a:rPr>
              <a:t> </a:t>
            </a:r>
            <a:r>
              <a:rPr lang="ru-RU" sz="4800" dirty="0" err="1">
                <a:solidFill>
                  <a:schemeClr val="bg2"/>
                </a:solidFill>
              </a:rPr>
              <a:t>number</a:t>
            </a:r>
            <a:r>
              <a:rPr lang="ru-RU" sz="4800" dirty="0">
                <a:solidFill>
                  <a:schemeClr val="bg2"/>
                </a:solidFill>
              </a:rPr>
              <a:t> и </a:t>
            </a:r>
            <a:r>
              <a:rPr lang="ru-RU" sz="4800" dirty="0" err="1">
                <a:solidFill>
                  <a:schemeClr val="bg2"/>
                </a:solidFill>
              </a:rPr>
              <a:t>range</a:t>
            </a:r>
            <a:r>
              <a:rPr lang="ru-RU" sz="4800" dirty="0">
                <a:solidFill>
                  <a:schemeClr val="bg2"/>
                </a:solidFill>
              </a:rPr>
              <a:t>.</a:t>
            </a:r>
          </a:p>
          <a:p>
            <a:pPr marL="177800" lvl="0" indent="-171450" defTabSz="914400" hangingPunct="1">
              <a:lnSpc>
                <a:spcPct val="120000"/>
              </a:lnSpc>
              <a:buClr>
                <a:srgbClr val="7F7F7F"/>
              </a:buClr>
              <a:buSzPts val="1500"/>
              <a:defRPr/>
            </a:pPr>
            <a:r>
              <a:rPr lang="ru-RU" sz="4800" dirty="0" err="1">
                <a:solidFill>
                  <a:schemeClr val="bg2"/>
                </a:solidFill>
              </a:rPr>
              <a:t>step</a:t>
            </a:r>
            <a:r>
              <a:rPr lang="ru-RU" sz="4800" dirty="0">
                <a:solidFill>
                  <a:schemeClr val="bg2"/>
                </a:solidFill>
              </a:rPr>
              <a:t> - установит шаг в </a:t>
            </a:r>
            <a:r>
              <a:rPr lang="ru-RU" sz="4800" dirty="0" err="1">
                <a:solidFill>
                  <a:schemeClr val="bg2"/>
                </a:solidFill>
              </a:rPr>
              <a:t>number</a:t>
            </a:r>
            <a:r>
              <a:rPr lang="ru-RU" sz="4800" dirty="0">
                <a:solidFill>
                  <a:schemeClr val="bg2"/>
                </a:solidFill>
              </a:rPr>
              <a:t> и </a:t>
            </a:r>
            <a:r>
              <a:rPr lang="ru-RU" sz="4800" dirty="0" err="1">
                <a:solidFill>
                  <a:schemeClr val="bg2"/>
                </a:solidFill>
              </a:rPr>
              <a:t>range</a:t>
            </a:r>
            <a:r>
              <a:rPr lang="ru-RU" sz="4800" dirty="0">
                <a:solidFill>
                  <a:schemeClr val="bg2"/>
                </a:solidFill>
              </a:rPr>
              <a:t>.</a:t>
            </a:r>
          </a:p>
          <a:p>
            <a:pPr marL="177800" lvl="0" indent="-171450" defTabSz="914400" hangingPunct="1">
              <a:lnSpc>
                <a:spcPct val="120000"/>
              </a:lnSpc>
              <a:buClr>
                <a:srgbClr val="7F7F7F"/>
              </a:buClr>
              <a:buSzPts val="1500"/>
              <a:defRPr/>
            </a:pPr>
            <a:r>
              <a:rPr lang="ru-RU" sz="4800" dirty="0" err="1">
                <a:solidFill>
                  <a:schemeClr val="bg2"/>
                </a:solidFill>
              </a:rPr>
              <a:t>readonly</a:t>
            </a:r>
            <a:r>
              <a:rPr lang="ru-RU" sz="4800" dirty="0">
                <a:solidFill>
                  <a:schemeClr val="bg2"/>
                </a:solidFill>
              </a:rPr>
              <a:t>="</a:t>
            </a:r>
            <a:r>
              <a:rPr lang="ru-RU" sz="4800" dirty="0" err="1">
                <a:solidFill>
                  <a:schemeClr val="bg2"/>
                </a:solidFill>
              </a:rPr>
              <a:t>readonly</a:t>
            </a:r>
            <a:r>
              <a:rPr lang="ru-RU" sz="4800" dirty="0">
                <a:solidFill>
                  <a:schemeClr val="bg2"/>
                </a:solidFill>
              </a:rPr>
              <a:t>" - установит </a:t>
            </a:r>
            <a:r>
              <a:rPr lang="ru-RU" sz="4800" dirty="0" err="1">
                <a:solidFill>
                  <a:schemeClr val="bg2"/>
                </a:solidFill>
              </a:rPr>
              <a:t>input</a:t>
            </a:r>
            <a:r>
              <a:rPr lang="ru-RU" sz="4800" dirty="0">
                <a:solidFill>
                  <a:schemeClr val="bg2"/>
                </a:solidFill>
              </a:rPr>
              <a:t> в режим только для чтения.</a:t>
            </a:r>
          </a:p>
          <a:p>
            <a:pPr marL="177800" lvl="0" indent="-171450" defTabSz="914400" hangingPunct="1">
              <a:lnSpc>
                <a:spcPct val="120000"/>
              </a:lnSpc>
              <a:buClr>
                <a:srgbClr val="7F7F7F"/>
              </a:buClr>
              <a:buSzPts val="1500"/>
              <a:defRPr/>
            </a:pPr>
            <a:r>
              <a:rPr lang="ru-RU" sz="4800" dirty="0" err="1">
                <a:solidFill>
                  <a:schemeClr val="bg2"/>
                </a:solidFill>
              </a:rPr>
              <a:t>placeholder</a:t>
            </a:r>
            <a:r>
              <a:rPr lang="ru-RU" sz="4800" dirty="0">
                <a:solidFill>
                  <a:schemeClr val="bg2"/>
                </a:solidFill>
              </a:rPr>
              <a:t> - добавит строку подсказку для поля ввода.</a:t>
            </a:r>
          </a:p>
        </p:txBody>
      </p:sp>
      <p:cxnSp>
        <p:nvCxnSpPr>
          <p:cNvPr id="9" name="Прямая соединительная линия 8">
            <a:extLst>
              <a:ext uri="{FF2B5EF4-FFF2-40B4-BE49-F238E27FC236}">
                <a16:creationId xmlns:a16="http://schemas.microsoft.com/office/drawing/2014/main" id="{8E01D432-1858-43C1-BA89-8F320F1A61C5}"/>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108;p21"/>
          <p:cNvSpPr txBox="1">
            <a:spLocks/>
          </p:cNvSpPr>
          <p:nvPr/>
        </p:nvSpPr>
        <p:spPr>
          <a:xfrm>
            <a:off x="2637098" y="2029794"/>
            <a:ext cx="8974621" cy="10657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BUTTON</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109;p21"/>
          <p:cNvSpPr txBox="1">
            <a:spLocks/>
          </p:cNvSpPr>
          <p:nvPr/>
        </p:nvSpPr>
        <p:spPr>
          <a:xfrm>
            <a:off x="2637098" y="3855671"/>
            <a:ext cx="19434626" cy="600465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spcAft>
                <a:spcPts val="1600"/>
              </a:spcAft>
              <a:buClr>
                <a:srgbClr val="7F7F7F"/>
              </a:buClr>
              <a:buSzPts val="1500"/>
              <a:defRPr/>
            </a:pPr>
            <a:r>
              <a:rPr lang="ru-RU" sz="4800" dirty="0">
                <a:solidFill>
                  <a:schemeClr val="bg2"/>
                </a:solidFill>
              </a:rPr>
              <a:t>Тег </a:t>
            </a:r>
            <a:r>
              <a:rPr lang="ru-RU" sz="4800" b="1" dirty="0">
                <a:solidFill>
                  <a:schemeClr val="bg2"/>
                </a:solidFill>
              </a:rPr>
              <a:t>&lt;</a:t>
            </a:r>
            <a:r>
              <a:rPr lang="ru-RU" sz="4800" b="1" dirty="0" err="1">
                <a:solidFill>
                  <a:schemeClr val="bg2"/>
                </a:solidFill>
              </a:rPr>
              <a:t>button</a:t>
            </a:r>
            <a:r>
              <a:rPr lang="ru-RU" sz="4800" b="1" dirty="0">
                <a:solidFill>
                  <a:schemeClr val="bg2"/>
                </a:solidFill>
              </a:rPr>
              <a:t>&gt; </a:t>
            </a:r>
            <a:r>
              <a:rPr lang="ru-RU" sz="4800" dirty="0">
                <a:solidFill>
                  <a:schemeClr val="bg2"/>
                </a:solidFill>
              </a:rPr>
              <a:t>создает на веб-странице кнопки и по своему действию напоминает результат, получаемый с помощью тега &lt;</a:t>
            </a:r>
            <a:r>
              <a:rPr lang="ru-RU" sz="4800" dirty="0" err="1">
                <a:solidFill>
                  <a:schemeClr val="bg2"/>
                </a:solidFill>
              </a:rPr>
              <a:t>input</a:t>
            </a:r>
            <a:r>
              <a:rPr lang="ru-RU" sz="4800" dirty="0">
                <a:solidFill>
                  <a:schemeClr val="bg2"/>
                </a:solidFill>
              </a:rPr>
              <a:t>&gt; (с атрибутом </a:t>
            </a:r>
            <a:r>
              <a:rPr lang="ru-RU" sz="4800" dirty="0" err="1">
                <a:solidFill>
                  <a:schemeClr val="bg2"/>
                </a:solidFill>
              </a:rPr>
              <a:t>type</a:t>
            </a:r>
            <a:r>
              <a:rPr lang="ru-RU" sz="4800" dirty="0">
                <a:solidFill>
                  <a:schemeClr val="bg2"/>
                </a:solidFill>
              </a:rPr>
              <a:t>="</a:t>
            </a:r>
            <a:r>
              <a:rPr lang="ru-RU" sz="4800" dirty="0" err="1">
                <a:solidFill>
                  <a:schemeClr val="bg2"/>
                </a:solidFill>
              </a:rPr>
              <a:t>button</a:t>
            </a:r>
            <a:r>
              <a:rPr lang="ru-RU" sz="4800" dirty="0">
                <a:solidFill>
                  <a:schemeClr val="bg2"/>
                </a:solidFill>
              </a:rPr>
              <a:t> | </a:t>
            </a:r>
            <a:r>
              <a:rPr lang="ru-RU" sz="4800" dirty="0" err="1">
                <a:solidFill>
                  <a:schemeClr val="bg2"/>
                </a:solidFill>
              </a:rPr>
              <a:t>reset</a:t>
            </a:r>
            <a:r>
              <a:rPr lang="ru-RU" sz="4800" dirty="0">
                <a:solidFill>
                  <a:schemeClr val="bg2"/>
                </a:solidFill>
              </a:rPr>
              <a:t> | </a:t>
            </a:r>
            <a:r>
              <a:rPr lang="ru-RU" sz="4800" dirty="0" err="1">
                <a:solidFill>
                  <a:schemeClr val="bg2"/>
                </a:solidFill>
              </a:rPr>
              <a:t>submit</a:t>
            </a:r>
            <a:r>
              <a:rPr lang="ru-RU" sz="4800" dirty="0">
                <a:solidFill>
                  <a:schemeClr val="bg2"/>
                </a:solidFill>
              </a:rPr>
              <a:t>"). В отличие от этого тега, &lt;</a:t>
            </a:r>
            <a:r>
              <a:rPr lang="ru-RU" sz="4800" dirty="0" err="1">
                <a:solidFill>
                  <a:schemeClr val="bg2"/>
                </a:solidFill>
              </a:rPr>
              <a:t>button</a:t>
            </a:r>
            <a:r>
              <a:rPr lang="ru-RU" sz="4800" dirty="0">
                <a:solidFill>
                  <a:schemeClr val="bg2"/>
                </a:solidFill>
              </a:rPr>
              <a:t>&gt; предлагает расширенные возможности по созданию кнопок. Например, на подобной кнопке можно размещать любые элементы HTML, в том числе изображения. Используя стили можно определить вид кнопки путем изменения шрифта, цвета фона, размеров и других параметров.</a:t>
            </a:r>
          </a:p>
        </p:txBody>
      </p:sp>
      <p:cxnSp>
        <p:nvCxnSpPr>
          <p:cNvPr id="7" name="Прямая соединительная линия 6">
            <a:extLst>
              <a:ext uri="{FF2B5EF4-FFF2-40B4-BE49-F238E27FC236}">
                <a16:creationId xmlns:a16="http://schemas.microsoft.com/office/drawing/2014/main" id="{A65E03D5-60CE-4A58-BC62-8561CA0A120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14;p22"/>
          <p:cNvSpPr txBox="1">
            <a:spLocks/>
          </p:cNvSpPr>
          <p:nvPr/>
        </p:nvSpPr>
        <p:spPr>
          <a:xfrm>
            <a:off x="2637098" y="1896716"/>
            <a:ext cx="10142566" cy="1129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SELECT</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15;p22"/>
          <p:cNvSpPr txBox="1">
            <a:spLocks/>
          </p:cNvSpPr>
          <p:nvPr/>
        </p:nvSpPr>
        <p:spPr>
          <a:xfrm>
            <a:off x="2637098" y="3988528"/>
            <a:ext cx="19340033" cy="5738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a:solidFill>
                  <a:schemeClr val="bg2"/>
                </a:solidFill>
              </a:rPr>
              <a:t>Тег </a:t>
            </a:r>
            <a:r>
              <a:rPr lang="ru-RU" sz="4800" b="1" dirty="0">
                <a:solidFill>
                  <a:schemeClr val="bg2"/>
                </a:solidFill>
              </a:rPr>
              <a:t>&lt;</a:t>
            </a:r>
            <a:r>
              <a:rPr lang="ru-RU" sz="4800" b="1" dirty="0" err="1">
                <a:solidFill>
                  <a:schemeClr val="bg2"/>
                </a:solidFill>
              </a:rPr>
              <a:t>select</a:t>
            </a:r>
            <a:r>
              <a:rPr lang="ru-RU" sz="4800" b="1" dirty="0">
                <a:solidFill>
                  <a:schemeClr val="bg2"/>
                </a:solidFill>
              </a:rPr>
              <a:t>&gt; </a:t>
            </a:r>
            <a:r>
              <a:rPr lang="ru-RU" sz="4800" dirty="0">
                <a:solidFill>
                  <a:schemeClr val="bg2"/>
                </a:solidFill>
              </a:rPr>
              <a:t>позволяет создать элемент интерфейса в виде раскрывающегося списка, а также список с одним или множественным выбором. Конечный вид зависит от использования атрибута </a:t>
            </a:r>
            <a:r>
              <a:rPr lang="ru-RU" sz="4800" dirty="0" err="1">
                <a:solidFill>
                  <a:schemeClr val="bg2"/>
                </a:solidFill>
              </a:rPr>
              <a:t>size</a:t>
            </a:r>
            <a:r>
              <a:rPr lang="ru-RU" sz="4800" dirty="0">
                <a:solidFill>
                  <a:schemeClr val="bg2"/>
                </a:solidFill>
              </a:rPr>
              <a:t> тега &lt;</a:t>
            </a:r>
            <a:r>
              <a:rPr lang="ru-RU" sz="4800" dirty="0" err="1">
                <a:solidFill>
                  <a:schemeClr val="bg2"/>
                </a:solidFill>
              </a:rPr>
              <a:t>select</a:t>
            </a:r>
            <a:r>
              <a:rPr lang="ru-RU" sz="4800" dirty="0">
                <a:solidFill>
                  <a:schemeClr val="bg2"/>
                </a:solidFill>
              </a:rPr>
              <a:t>&gt;, который устанавливает высоту списка. </a:t>
            </a:r>
          </a:p>
          <a:p>
            <a:pPr marL="0" lvl="0" indent="0" defTabSz="914400" hangingPunct="1">
              <a:spcAft>
                <a:spcPts val="1600"/>
              </a:spcAft>
              <a:buClr>
                <a:srgbClr val="7F7F7F"/>
              </a:buClr>
              <a:buNone/>
              <a:defRPr/>
            </a:pPr>
            <a:r>
              <a:rPr lang="ru-RU" sz="4800" dirty="0">
                <a:solidFill>
                  <a:schemeClr val="bg2"/>
                </a:solidFill>
              </a:rPr>
              <a:t>Ширина списка определяется самым широким текстом, указанным в теге &lt;</a:t>
            </a:r>
            <a:r>
              <a:rPr lang="ru-RU" sz="4800" dirty="0" err="1">
                <a:solidFill>
                  <a:schemeClr val="bg2"/>
                </a:solidFill>
              </a:rPr>
              <a:t>option</a:t>
            </a:r>
            <a:r>
              <a:rPr lang="ru-RU" sz="4800" dirty="0">
                <a:solidFill>
                  <a:schemeClr val="bg2"/>
                </a:solidFill>
              </a:rPr>
              <a:t>&gt;, а также может изменяться с помощью стилей. Каждый пункт создается с помощью тега &lt;</a:t>
            </a:r>
            <a:r>
              <a:rPr lang="ru-RU" sz="4800" dirty="0" err="1">
                <a:solidFill>
                  <a:schemeClr val="bg2"/>
                </a:solidFill>
              </a:rPr>
              <a:t>option</a:t>
            </a:r>
            <a:r>
              <a:rPr lang="ru-RU" sz="4800" dirty="0">
                <a:solidFill>
                  <a:schemeClr val="bg2"/>
                </a:solidFill>
              </a:rPr>
              <a:t>&gt;, который должен быть вложен в контейнер &lt;</a:t>
            </a:r>
            <a:r>
              <a:rPr lang="ru-RU" sz="4800" dirty="0" err="1">
                <a:solidFill>
                  <a:schemeClr val="bg2"/>
                </a:solidFill>
              </a:rPr>
              <a:t>select</a:t>
            </a:r>
            <a:r>
              <a:rPr lang="ru-RU" sz="4800" dirty="0">
                <a:solidFill>
                  <a:schemeClr val="bg2"/>
                </a:solidFill>
              </a:rPr>
              <a:t>&gt;. </a:t>
            </a:r>
          </a:p>
        </p:txBody>
      </p:sp>
      <p:cxnSp>
        <p:nvCxnSpPr>
          <p:cNvPr id="7" name="Прямая соединительная линия 6">
            <a:extLst>
              <a:ext uri="{FF2B5EF4-FFF2-40B4-BE49-F238E27FC236}">
                <a16:creationId xmlns:a16="http://schemas.microsoft.com/office/drawing/2014/main" id="{00474A28-0559-4D64-B68B-C6FF281E6564}"/>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989</Words>
  <Application>Microsoft Office PowerPoint</Application>
  <PresentationFormat>Произвольный</PresentationFormat>
  <Paragraphs>77</Paragraphs>
  <Slides>14</Slides>
  <Notes>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14</vt:i4>
      </vt:variant>
    </vt:vector>
  </HeadingPairs>
  <TitlesOfParts>
    <vt:vector size="25" baseType="lpstr">
      <vt:lpstr>Arial</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185</cp:revision>
  <dcterms:modified xsi:type="dcterms:W3CDTF">2022-01-20T13:06:30Z</dcterms:modified>
</cp:coreProperties>
</file>