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</p:sldMasterIdLst>
  <p:notesMasterIdLst>
    <p:notesMasterId r:id="rId19"/>
  </p:notesMasterIdLst>
  <p:handoutMasterIdLst>
    <p:handoutMasterId r:id="rId20"/>
  </p:handoutMasterIdLst>
  <p:sldIdLst>
    <p:sldId id="797" r:id="rId4"/>
    <p:sldId id="852" r:id="rId5"/>
    <p:sldId id="861" r:id="rId6"/>
    <p:sldId id="862" r:id="rId7"/>
    <p:sldId id="863" r:id="rId8"/>
    <p:sldId id="864" r:id="rId9"/>
    <p:sldId id="865" r:id="rId10"/>
    <p:sldId id="853" r:id="rId11"/>
    <p:sldId id="854" r:id="rId12"/>
    <p:sldId id="855" r:id="rId13"/>
    <p:sldId id="856" r:id="rId14"/>
    <p:sldId id="857" r:id="rId15"/>
    <p:sldId id="859" r:id="rId16"/>
    <p:sldId id="860" r:id="rId17"/>
    <p:sldId id="858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83394" autoAdjust="0"/>
  </p:normalViewPr>
  <p:slideViewPr>
    <p:cSldViewPr snapToGrid="0">
      <p:cViewPr varScale="1">
        <p:scale>
          <a:sx n="93" d="100"/>
          <a:sy n="93" d="100"/>
        </p:scale>
        <p:origin x="-6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dirty="0" smtClean="0">
                <a:ea typeface="ＭＳ Ｐゴシック" pitchFamily="34" charset="-128"/>
              </a:rPr>
              <a:t>Planning for Redundancy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dirty="0" smtClean="0">
                <a:ea typeface="ＭＳ Ｐゴシック" pitchFamily="34" charset="-128"/>
              </a:rPr>
              <a:t>Increasing Bandwidth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1.2.1.2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Port Density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1.2.1.3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Forwarding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Rates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1.2.2.3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Router Hardware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Network Hierarchy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The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Access Layer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ARP inspection – validates ARP packets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to mitigate spoofing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The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Distribution Layer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The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Core Layer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1.1.2.5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Two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-Tier Collapsed Core Design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dirty="0" smtClean="0">
                <a:ea typeface="ＭＳ Ｐゴシック" pitchFamily="34" charset="-128"/>
              </a:rPr>
              <a:t>Hierarchical Network Design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1.1.1.5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dirty="0" smtClean="0">
                <a:ea typeface="ＭＳ Ｐゴシック" pitchFamily="34" charset="-128"/>
              </a:rPr>
              <a:t>Failure Domains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dirty="0" smtClean="0">
                <a:ea typeface="ＭＳ Ｐゴシック" pitchFamily="34" charset="-128"/>
              </a:rPr>
              <a:t>Design for Scalability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1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516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0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87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91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110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15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2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21/06/2016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7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td/docs/solutions/Enterprise/Campus/campover.html" TargetMode="External"/><Relationship Id="rId2" Type="http://schemas.openxmlformats.org/officeDocument/2006/relationships/hyperlink" Target="http://www.cisco.com/c/en/us/solutions/enterprise/design-zone-campus/design-guide-listing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cisco.com/c/en/us/td/docs/solutions/Enterprise/Campus/routed-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Hierarchical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Access</a:t>
            </a:r>
          </a:p>
          <a:p>
            <a:r>
              <a:rPr lang="en-NZ" dirty="0" smtClean="0"/>
              <a:t>Distribution</a:t>
            </a:r>
          </a:p>
          <a:p>
            <a:r>
              <a:rPr lang="en-NZ" dirty="0" smtClean="0"/>
              <a:t>Core</a:t>
            </a: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Expanding the Network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Designing for Scalability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1" y="1390434"/>
            <a:ext cx="7798130" cy="4962865"/>
          </a:xfrm>
        </p:spPr>
        <p:txBody>
          <a:bodyPr/>
          <a:lstStyle/>
          <a:p>
            <a:r>
              <a:rPr lang="en-US" sz="2000" dirty="0" smtClean="0"/>
              <a:t>Use expandable, modular equipment or clustered devices.</a:t>
            </a:r>
          </a:p>
          <a:p>
            <a:r>
              <a:rPr lang="en-US" sz="2000" dirty="0" smtClean="0"/>
              <a:t>Include design modules that can be added, upgraded, and modified, without affecting the design of the other functional areas of the network.</a:t>
            </a:r>
          </a:p>
          <a:p>
            <a:r>
              <a:rPr lang="en-US" sz="2000" dirty="0" smtClean="0"/>
              <a:t>Create a hierarchical addressing scheme.</a:t>
            </a:r>
          </a:p>
          <a:p>
            <a:r>
              <a:rPr lang="en-US" sz="2000" dirty="0" smtClean="0"/>
              <a:t>Use routers or multilayer switches to limit broadcasts and filter traffic.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3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Expanding the Network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Planning for Redundancy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0" y="1390433"/>
            <a:ext cx="8069944" cy="4676537"/>
          </a:xfrm>
        </p:spPr>
        <p:txBody>
          <a:bodyPr/>
          <a:lstStyle/>
          <a:p>
            <a:r>
              <a:rPr lang="en-US" sz="2000" dirty="0" smtClean="0"/>
              <a:t>Installing duplicate equipment</a:t>
            </a:r>
          </a:p>
          <a:p>
            <a:r>
              <a:rPr lang="en-US" sz="2000" dirty="0" smtClean="0"/>
              <a:t>Providing redundant paths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7410" t="38524" r="15108" b="20833"/>
          <a:stretch>
            <a:fillRect/>
          </a:stretch>
        </p:blipFill>
        <p:spPr bwMode="auto">
          <a:xfrm>
            <a:off x="1152524" y="2278743"/>
            <a:ext cx="7082971" cy="431800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2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Expanding the Network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Increasing Bandwidth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0" y="1390433"/>
            <a:ext cx="8069944" cy="4676537"/>
          </a:xfrm>
        </p:spPr>
        <p:txBody>
          <a:bodyPr/>
          <a:lstStyle/>
          <a:p>
            <a:r>
              <a:rPr lang="en-US" sz="2000" dirty="0" smtClean="0"/>
              <a:t>Link aggregation increases the amount of bandwidth between devices by creating one logical link made up of several physical links. </a:t>
            </a:r>
          </a:p>
          <a:p>
            <a:r>
              <a:rPr lang="en-US" sz="2000" dirty="0" smtClean="0"/>
              <a:t>EtherChannel is a form of link aggregation used in switched networks.</a:t>
            </a:r>
            <a:endParaRPr 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9266" t="41270" r="28272" b="23016"/>
          <a:stretch>
            <a:fillRect/>
          </a:stretch>
        </p:blipFill>
        <p:spPr bwMode="auto">
          <a:xfrm>
            <a:off x="2173515" y="2940503"/>
            <a:ext cx="5256109" cy="32512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7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 Hardware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Density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7816" t="34921" r="29499" b="19444"/>
          <a:stretch>
            <a:fillRect/>
          </a:stretch>
        </p:blipFill>
        <p:spPr bwMode="auto">
          <a:xfrm>
            <a:off x="1353787" y="1414720"/>
            <a:ext cx="6453068" cy="506554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71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 Hardware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Forwarding Rates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0" y="1390433"/>
            <a:ext cx="8069944" cy="46765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processing capabilities of a switch are rated by how much data the switch can process per second. </a:t>
            </a:r>
            <a:endParaRPr 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42278" t="38066" r="31842" b="20040"/>
          <a:stretch>
            <a:fillRect/>
          </a:stretch>
        </p:blipFill>
        <p:spPr bwMode="auto">
          <a:xfrm>
            <a:off x="2161309" y="2154917"/>
            <a:ext cx="4772890" cy="434388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51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Router Hardware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 Hardware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1" y="1390433"/>
            <a:ext cx="7779658" cy="4981337"/>
          </a:xfrm>
        </p:spPr>
        <p:txBody>
          <a:bodyPr/>
          <a:lstStyle/>
          <a:p>
            <a:r>
              <a:rPr lang="en-US" sz="2000" dirty="0" smtClean="0"/>
              <a:t>Fixed configuration – Built-in interfaces. </a:t>
            </a:r>
          </a:p>
          <a:p>
            <a:r>
              <a:rPr lang="en-US" sz="2000" dirty="0" smtClean="0"/>
              <a:t>Modular – Slots allow different interfaces to be added.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36701" t="37451" r="29610" b="19940"/>
          <a:stretch>
            <a:fillRect/>
          </a:stretch>
        </p:blipFill>
        <p:spPr bwMode="auto">
          <a:xfrm>
            <a:off x="1611087" y="2351313"/>
            <a:ext cx="5834742" cy="414897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8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100" dirty="0" smtClean="0"/>
              <a:t>Design Guides</a:t>
            </a:r>
          </a:p>
          <a:p>
            <a:pPr marL="0" indent="0">
              <a:buNone/>
            </a:pPr>
            <a:r>
              <a:rPr lang="en-NZ" sz="2100" dirty="0">
                <a:hlinkClick r:id="rId2"/>
              </a:rPr>
              <a:t>http://</a:t>
            </a:r>
            <a:r>
              <a:rPr lang="en-NZ" sz="2100" dirty="0" smtClean="0">
                <a:hlinkClick r:id="rId2"/>
              </a:rPr>
              <a:t>www.cisco.com/c/en/us/solutions/enterprise/design-zone-campus/design-guide-listing.html</a:t>
            </a:r>
            <a:endParaRPr lang="en-NZ" sz="2100" dirty="0" smtClean="0"/>
          </a:p>
          <a:p>
            <a:endParaRPr lang="en-NZ" sz="2100" dirty="0" smtClean="0"/>
          </a:p>
          <a:p>
            <a:r>
              <a:rPr lang="en-NZ" sz="2100" dirty="0" smtClean="0"/>
              <a:t>Campus 3.0 architecture</a:t>
            </a:r>
            <a:endParaRPr lang="en-NZ" sz="2100" dirty="0" smtClean="0"/>
          </a:p>
          <a:p>
            <a:pPr marL="0" indent="0">
              <a:buNone/>
            </a:pPr>
            <a:r>
              <a:rPr lang="en-NZ" sz="2100" dirty="0">
                <a:hlinkClick r:id="rId3"/>
              </a:rPr>
              <a:t>http://</a:t>
            </a:r>
            <a:r>
              <a:rPr lang="en-NZ" sz="2100" dirty="0" smtClean="0">
                <a:hlinkClick r:id="rId3"/>
              </a:rPr>
              <a:t>www.cisco.com/c/en/us/td/docs/solutions/Enterprise/Campus/campover.html</a:t>
            </a:r>
            <a:endParaRPr lang="en-NZ" sz="2100" dirty="0" smtClean="0"/>
          </a:p>
          <a:p>
            <a:pPr marL="0" indent="0">
              <a:buNone/>
            </a:pPr>
            <a:endParaRPr lang="en-NZ" sz="2100" dirty="0"/>
          </a:p>
          <a:p>
            <a:r>
              <a:rPr lang="en-NZ" sz="2100" dirty="0" smtClean="0"/>
              <a:t>Campus design routed access layer</a:t>
            </a:r>
          </a:p>
          <a:p>
            <a:pPr marL="0" indent="0">
              <a:buNone/>
            </a:pPr>
            <a:r>
              <a:rPr lang="en-NZ" sz="2100" dirty="0">
                <a:hlinkClick r:id="rId4"/>
              </a:rPr>
              <a:t>http://</a:t>
            </a:r>
            <a:r>
              <a:rPr lang="en-NZ" sz="2100" dirty="0" smtClean="0">
                <a:hlinkClick r:id="rId4"/>
              </a:rPr>
              <a:t>www.cisco.com/c/en/us/td/docs/solutions/Enterprise/Campus/routed-ex.html</a:t>
            </a:r>
            <a:endParaRPr lang="en-NZ" sz="2100" dirty="0" smtClean="0"/>
          </a:p>
          <a:p>
            <a:pPr marL="0" indent="0">
              <a:buNone/>
            </a:pPr>
            <a:endParaRPr lang="en-NZ" sz="2100" dirty="0" smtClean="0"/>
          </a:p>
          <a:p>
            <a:endParaRPr lang="en-NZ" sz="21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797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Network Hierarchy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2630023"/>
          </a:xfrm>
        </p:spPr>
        <p:txBody>
          <a:bodyPr/>
          <a:lstStyle/>
          <a:p>
            <a:r>
              <a:rPr lang="en-US" sz="2000" b="1" dirty="0" smtClean="0"/>
              <a:t>Access layer </a:t>
            </a:r>
            <a:r>
              <a:rPr lang="en-US" sz="2000" dirty="0" smtClean="0"/>
              <a:t>– Provides workgroup or user access to the network.</a:t>
            </a:r>
          </a:p>
          <a:p>
            <a:r>
              <a:rPr lang="en-US" sz="2000" b="1" dirty="0" smtClean="0"/>
              <a:t>Distribution layer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policy-based connectivity.</a:t>
            </a:r>
          </a:p>
          <a:p>
            <a:r>
              <a:rPr lang="en-US" sz="2000" b="1" dirty="0" smtClean="0"/>
              <a:t>Core layer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fast transport between distribution switches.</a:t>
            </a:r>
          </a:p>
          <a:p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57605" y="2699651"/>
            <a:ext cx="4557484" cy="407687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1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Access Layer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375920"/>
            <a:ext cx="3788229" cy="5010365"/>
          </a:xfrm>
        </p:spPr>
        <p:txBody>
          <a:bodyPr/>
          <a:lstStyle/>
          <a:p>
            <a:r>
              <a:rPr lang="en-US" sz="2000" dirty="0" smtClean="0"/>
              <a:t>Layer 2 switching</a:t>
            </a:r>
          </a:p>
          <a:p>
            <a:r>
              <a:rPr lang="en-US" sz="2000" dirty="0" smtClean="0"/>
              <a:t>High availability</a:t>
            </a:r>
          </a:p>
          <a:p>
            <a:r>
              <a:rPr lang="en-US" sz="2000" dirty="0" smtClean="0"/>
              <a:t>Port security</a:t>
            </a:r>
          </a:p>
          <a:p>
            <a:r>
              <a:rPr lang="en-US" sz="2000" dirty="0" smtClean="0"/>
              <a:t>QoS classification and marking and trust boundaries</a:t>
            </a:r>
          </a:p>
          <a:p>
            <a:r>
              <a:rPr lang="en-US" sz="2000" dirty="0" smtClean="0"/>
              <a:t>Address Resolution Protocol (ARP) inspection</a:t>
            </a:r>
          </a:p>
          <a:p>
            <a:r>
              <a:rPr lang="en-US" sz="2000" dirty="0" smtClean="0"/>
              <a:t>Virtual access control lists (VACLs)</a:t>
            </a:r>
          </a:p>
          <a:p>
            <a:r>
              <a:rPr lang="en-US" sz="2000" dirty="0" smtClean="0"/>
              <a:t>Spanning tree</a:t>
            </a:r>
          </a:p>
          <a:p>
            <a:r>
              <a:rPr lang="en-US" sz="2000" dirty="0" smtClean="0"/>
              <a:t>Power over Ethernet (PoE) and auxiliary VLANs for VoIP</a:t>
            </a:r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71058" y="1493994"/>
            <a:ext cx="4525701" cy="449221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7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Distribution Layer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4473337"/>
          </a:xfrm>
        </p:spPr>
        <p:txBody>
          <a:bodyPr/>
          <a:lstStyle/>
          <a:p>
            <a:r>
              <a:rPr lang="en-US" sz="2000" dirty="0" smtClean="0"/>
              <a:t>Aggregation of LAN or WAN links</a:t>
            </a:r>
          </a:p>
          <a:p>
            <a:r>
              <a:rPr lang="en-US" sz="2000" dirty="0" smtClean="0"/>
              <a:t>Policy-based security in the form of access control lists (ACLs) and filtering</a:t>
            </a:r>
          </a:p>
          <a:p>
            <a:r>
              <a:rPr lang="en-US" sz="2000" dirty="0" smtClean="0"/>
              <a:t>Routing services between LANs and VLANs and between routing domains (e.g., EIGRP to OSPF)</a:t>
            </a:r>
          </a:p>
          <a:p>
            <a:r>
              <a:rPr lang="en-US" sz="2000" dirty="0" smtClean="0"/>
              <a:t>Redundancy and load balancing</a:t>
            </a:r>
          </a:p>
          <a:p>
            <a:r>
              <a:rPr lang="en-US" sz="2000" dirty="0" smtClean="0"/>
              <a:t>A boundary for route aggregation and summarization configured on interfaces toward the core layer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48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Core Layer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4473337"/>
          </a:xfrm>
        </p:spPr>
        <p:txBody>
          <a:bodyPr/>
          <a:lstStyle/>
          <a:p>
            <a:r>
              <a:rPr lang="en-US" sz="2000" dirty="0" smtClean="0"/>
              <a:t>Provides high-speed switching (i.e., fast transport)</a:t>
            </a:r>
          </a:p>
          <a:p>
            <a:r>
              <a:rPr lang="en-US" sz="2000" dirty="0" smtClean="0"/>
              <a:t>Provides reliability and fault tolerance</a:t>
            </a:r>
          </a:p>
          <a:p>
            <a:r>
              <a:rPr lang="en-US" sz="2000" dirty="0" smtClean="0"/>
              <a:t>Scales by using faster, and not more, equipment</a:t>
            </a:r>
          </a:p>
          <a:p>
            <a:r>
              <a:rPr lang="en-US" sz="2000" dirty="0" smtClean="0"/>
              <a:t>Avoids CPU-intensive packet manipulation caused by security, inspection, quality of service (QoS) classification, or other processes</a:t>
            </a:r>
          </a:p>
          <a:p>
            <a:pP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9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Two-Tier Collapsed Core Design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3512457" cy="4473337"/>
          </a:xfrm>
        </p:spPr>
        <p:txBody>
          <a:bodyPr/>
          <a:lstStyle/>
          <a:p>
            <a:r>
              <a:rPr lang="en-US" sz="2000" dirty="0" smtClean="0"/>
              <a:t>A two-tier hierarchical “collapsed core” is when the distribution layer and core layer functions are implemented by a single device.</a:t>
            </a:r>
          </a:p>
          <a:p>
            <a:r>
              <a:rPr lang="en-US" sz="2000" dirty="0" smtClean="0"/>
              <a:t>Used by smaller businesses to reduce network cost  while maintaining most of the benefits of the three-tier hierarchical model. 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91428" y="1465942"/>
            <a:ext cx="4731658" cy="489131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73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Hierarchical Network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186057" cy="463299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This model divides the network functionality into three distinct layers.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9195" t="34127" r="22136" b="18452"/>
          <a:stretch>
            <a:fillRect/>
          </a:stretch>
        </p:blipFill>
        <p:spPr bwMode="auto">
          <a:xfrm>
            <a:off x="2445135" y="1836511"/>
            <a:ext cx="4675483" cy="4348018"/>
          </a:xfrm>
          <a:prstGeom prst="rect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Failure Domains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1" y="1390434"/>
            <a:ext cx="7997372" cy="4632994"/>
          </a:xfrm>
        </p:spPr>
        <p:txBody>
          <a:bodyPr/>
          <a:lstStyle/>
          <a:p>
            <a:r>
              <a:rPr lang="en-US" sz="2000" dirty="0" smtClean="0"/>
              <a:t>Failure Domains are areas of a network that are impacted when a critical device or network service experiences problems.</a:t>
            </a:r>
          </a:p>
          <a:p>
            <a:r>
              <a:rPr lang="en-US" sz="2000" dirty="0" smtClean="0"/>
              <a:t>Redundant links and enterprise class equipment minimize disruption of network.</a:t>
            </a:r>
          </a:p>
          <a:p>
            <a:r>
              <a:rPr lang="en-US" sz="2000" dirty="0" smtClean="0"/>
              <a:t>Smaller failure domains reduce the impact of a failure on company productivity.</a:t>
            </a:r>
          </a:p>
          <a:p>
            <a:r>
              <a:rPr lang="en-US" sz="2000" dirty="0" smtClean="0"/>
              <a:t>Smaller failure domains also simplify troubleshooting.</a:t>
            </a:r>
          </a:p>
          <a:p>
            <a:r>
              <a:rPr lang="en-US" sz="2000" dirty="0" smtClean="0"/>
              <a:t>Switch block deployment – each switch block acts independently of the others. Failure of a single device does not impact the whole network.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19531</TotalTime>
  <Pages>28</Pages>
  <Words>461</Words>
  <Application>Microsoft Office PowerPoint</Application>
  <PresentationFormat>On-screen Show (4:3)</PresentationFormat>
  <Paragraphs>101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PPT-TMPLT-WHT_C</vt:lpstr>
      <vt:lpstr>Office Theme</vt:lpstr>
      <vt:lpstr>NetAcad-4F_PPT-WHT_060408</vt:lpstr>
      <vt:lpstr>Hierarchical Design</vt:lpstr>
      <vt:lpstr>Resources</vt:lpstr>
      <vt:lpstr>Hierarchical Network Design Network Hierarchy</vt:lpstr>
      <vt:lpstr>Hierarchical Network Design Access Layer</vt:lpstr>
      <vt:lpstr>Hierarchical Network Design Distribution Layer</vt:lpstr>
      <vt:lpstr>Hierarchical Network Design Core Layer</vt:lpstr>
      <vt:lpstr>Hierarchical Network Design Two-Tier Collapsed Core Design</vt:lpstr>
      <vt:lpstr>Hierarchical Network Design  Hierarchical Network Design</vt:lpstr>
      <vt:lpstr>Hierarchical Network Design Failure Domains</vt:lpstr>
      <vt:lpstr>Expanding the Network Designing for Scalability</vt:lpstr>
      <vt:lpstr>Expanding the Network Planning for Redundancy</vt:lpstr>
      <vt:lpstr>Expanding the Network Increasing Bandwidth</vt:lpstr>
      <vt:lpstr>Switch Hardware Port Density</vt:lpstr>
      <vt:lpstr>Switch Hardware Forwarding Rates</vt:lpstr>
      <vt:lpstr>Router Hardware Router Hardware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Playtech</cp:lastModifiedBy>
  <cp:revision>899</cp:revision>
  <cp:lastPrinted>2014-07-29T02:35:53Z</cp:lastPrinted>
  <dcterms:created xsi:type="dcterms:W3CDTF">2006-10-23T15:07:30Z</dcterms:created>
  <dcterms:modified xsi:type="dcterms:W3CDTF">2016-06-21T02:26:09Z</dcterms:modified>
</cp:coreProperties>
</file>