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4292" r:id="rId2"/>
    <p:sldMasterId id="2147484304" r:id="rId3"/>
  </p:sldMasterIdLst>
  <p:notesMasterIdLst>
    <p:notesMasterId r:id="rId17"/>
  </p:notesMasterIdLst>
  <p:handoutMasterIdLst>
    <p:handoutMasterId r:id="rId18"/>
  </p:handoutMasterIdLst>
  <p:sldIdLst>
    <p:sldId id="797" r:id="rId4"/>
    <p:sldId id="855" r:id="rId5"/>
    <p:sldId id="843" r:id="rId6"/>
    <p:sldId id="844" r:id="rId7"/>
    <p:sldId id="845" r:id="rId8"/>
    <p:sldId id="846" r:id="rId9"/>
    <p:sldId id="847" r:id="rId10"/>
    <p:sldId id="849" r:id="rId11"/>
    <p:sldId id="850" r:id="rId12"/>
    <p:sldId id="851" r:id="rId13"/>
    <p:sldId id="852" r:id="rId14"/>
    <p:sldId id="853" r:id="rId15"/>
    <p:sldId id="854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18" clrIdx="0"/>
  <p:cmAuthor id="1" name="carykell" initials="c" lastIdx="1" clrIdx="1"/>
  <p:cmAuthor id="2" name="Jane Gibbons" initials="JG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83394" autoAdjust="0"/>
  </p:normalViewPr>
  <p:slideViewPr>
    <p:cSldViewPr snapToGrid="0">
      <p:cViewPr varScale="1">
        <p:scale>
          <a:sx n="95" d="100"/>
          <a:sy n="95" d="100"/>
        </p:scale>
        <p:origin x="-9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108548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E09094E-08C8-408C-AB8A-4622A2A54240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655816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73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DFC9B780-5DB9-4EA3-984D-3ED5FA4B04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73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52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3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3.2.2.2 Troubleshooting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Routed</a:t>
            </a:r>
            <a:r>
              <a:rPr lang="en-NZ" baseline="0" dirty="0" smtClean="0"/>
              <a:t> port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9B780-5DB9-4EA3-984D-3ED5FA4B047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3.1.1.1 Introduction to Link Aggregation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3.1.1.2 Advantages of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3.1.2.1 Implementation  Restrictions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3.1.2.2 Port Aggregation Protocol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r>
              <a:rPr lang="en-US" b="1" dirty="0" err="1" smtClean="0"/>
              <a:t>PAgP</a:t>
            </a:r>
            <a:r>
              <a:rPr lang="en-US" b="1" dirty="0" smtClean="0"/>
              <a:t> is cisco proprietary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3.1.2.3 Link Aggregation Control Protocol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3.2.1.1 Configuration Guidelines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3.2.1.2 Configuring Interfaces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1200" b="0" baseline="0" dirty="0" smtClean="0">
                <a:ea typeface="ＭＳ Ｐゴシック" pitchFamily="34" charset="-128"/>
              </a:rPr>
              <a:t>3.2.2.1 Verifying EtherChannel</a:t>
            </a:r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14175902-A877-41A6-8074-EFDE366EA7F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93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22785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69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4731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089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814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5131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2460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478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4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8438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7655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3467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2559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4186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5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88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493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3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452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8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373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99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6639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75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6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5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24BAFCA-80F5-44F5-A63D-77FAB14221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5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91" r:id="rId13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8293-8846-44B9-8113-DF048D08A9F4}" type="datetimeFigureOut">
              <a:rPr lang="en-NZ" smtClean="0"/>
              <a:t>6/04/2016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99B9-592A-4708-8DE8-58671E1C7FE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688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3" r:id="rId1"/>
    <p:sldLayoutId id="2147484294" r:id="rId2"/>
    <p:sldLayoutId id="2147484295" r:id="rId3"/>
    <p:sldLayoutId id="2147484296" r:id="rId4"/>
    <p:sldLayoutId id="2147484297" r:id="rId5"/>
    <p:sldLayoutId id="2147484298" r:id="rId6"/>
    <p:sldLayoutId id="2147484299" r:id="rId7"/>
    <p:sldLayoutId id="2147484300" r:id="rId8"/>
    <p:sldLayoutId id="2147484301" r:id="rId9"/>
    <p:sldLayoutId id="2147484302" r:id="rId10"/>
    <p:sldLayoutId id="21474843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61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  <p:sldLayoutId id="2147484306" r:id="rId2"/>
    <p:sldLayoutId id="2147484307" r:id="rId3"/>
    <p:sldLayoutId id="2147484308" r:id="rId4"/>
    <p:sldLayoutId id="2147484309" r:id="rId5"/>
    <p:sldLayoutId id="2147484310" r:id="rId6"/>
    <p:sldLayoutId id="2147484311" r:id="rId7"/>
    <p:sldLayoutId id="2147484312" r:id="rId8"/>
    <p:sldLayoutId id="2147484313" r:id="rId9"/>
    <p:sldLayoutId id="2147484314" r:id="rId10"/>
    <p:sldLayoutId id="214748431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sco.com/c/en/us/td/docs/switches/lan/catalyst2960/software/release/12-2_55_se/configuration/guide/scg_2960/swethchl.html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Etherchannel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953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and Troubleshooting 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r>
              <a:rPr lang="en-US" sz="2000" b="1" dirty="0" smtClean="0">
                <a:latin typeface="Courier New"/>
                <a:cs typeface="Courier New"/>
              </a:rPr>
              <a:t>show interface Port-channel </a:t>
            </a:r>
            <a:r>
              <a:rPr lang="en-US" sz="2000" dirty="0" smtClean="0"/>
              <a:t>– Displays the general status of the EtherChannel interface.</a:t>
            </a:r>
            <a:endParaRPr lang="en-US" sz="2000" b="1" dirty="0" smtClean="0"/>
          </a:p>
          <a:p>
            <a:r>
              <a:rPr lang="en-US" sz="2000" b="1" dirty="0" smtClean="0">
                <a:latin typeface="Courier New"/>
                <a:cs typeface="Courier New"/>
              </a:rPr>
              <a:t>show etherchannel summary </a:t>
            </a:r>
            <a:r>
              <a:rPr lang="en-US" sz="2000" dirty="0"/>
              <a:t>– Displays </a:t>
            </a:r>
            <a:r>
              <a:rPr lang="en-US" sz="2000" dirty="0" smtClean="0"/>
              <a:t>one line of information per port channel.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show </a:t>
            </a:r>
            <a:r>
              <a:rPr lang="en-US" sz="2000" b="1" dirty="0" err="1" smtClean="0">
                <a:latin typeface="Courier New"/>
                <a:cs typeface="Courier New"/>
              </a:rPr>
              <a:t>etherchannel</a:t>
            </a:r>
            <a:r>
              <a:rPr lang="en-US" sz="2000" b="1" dirty="0" smtClean="0">
                <a:latin typeface="Courier New"/>
                <a:cs typeface="Courier New"/>
              </a:rPr>
              <a:t> port-channel</a:t>
            </a:r>
            <a:r>
              <a:rPr lang="en-US" sz="2000" dirty="0" smtClean="0"/>
              <a:t> </a:t>
            </a:r>
            <a:r>
              <a:rPr lang="en-US" sz="2000" dirty="0"/>
              <a:t>– Displays information </a:t>
            </a:r>
            <a:r>
              <a:rPr lang="en-US" sz="2000" dirty="0" smtClean="0"/>
              <a:t>about a specific port channel interface.</a:t>
            </a:r>
          </a:p>
          <a:p>
            <a:r>
              <a:rPr lang="en-US" sz="2000" b="1" dirty="0" smtClean="0">
                <a:latin typeface="Courier New"/>
                <a:cs typeface="Courier New"/>
              </a:rPr>
              <a:t>show interfaces </a:t>
            </a:r>
            <a:r>
              <a:rPr lang="en-US" sz="2000" b="1" dirty="0" err="1" smtClean="0">
                <a:latin typeface="Courier New"/>
                <a:cs typeface="Courier New"/>
              </a:rPr>
              <a:t>etherchannel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information about the role of the interface in the EtherChannel.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47745" t="38591" r="16335" b="36111"/>
          <a:stretch>
            <a:fillRect/>
          </a:stretch>
        </p:blipFill>
        <p:spPr bwMode="auto">
          <a:xfrm>
            <a:off x="2162628" y="4521200"/>
            <a:ext cx="4673600" cy="1850572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00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Verifying and Troubleshooting 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Troubleshooting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47745" t="34623" r="18560" b="14135"/>
          <a:stretch>
            <a:fillRect/>
          </a:stretch>
        </p:blipFill>
        <p:spPr bwMode="auto">
          <a:xfrm>
            <a:off x="304800" y="1698171"/>
            <a:ext cx="4311754" cy="368662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 l="47769" t="34871" r="18431" b="13938"/>
          <a:stretch>
            <a:fillRect/>
          </a:stretch>
        </p:blipFill>
        <p:spPr bwMode="auto">
          <a:xfrm>
            <a:off x="4602040" y="1698172"/>
            <a:ext cx="4348695" cy="370284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825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Layer 3 </a:t>
            </a:r>
            <a:r>
              <a:rPr lang="en-NZ" dirty="0" err="1" smtClean="0"/>
              <a:t>Etherchannel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2014538"/>
            <a:ext cx="8217057" cy="3571875"/>
          </a:xfrm>
        </p:spPr>
        <p:txBody>
          <a:bodyPr/>
          <a:lstStyle/>
          <a:p>
            <a:pPr marL="0" indent="0">
              <a:buNone/>
            </a:pP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SW1(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range </a:t>
            </a:r>
            <a:r>
              <a:rPr lang="en-NZ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fastEthernet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0/1 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- 2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SW1(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-if-range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lang="en-NZ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switchport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SW1(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-if-range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)#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channel-group 12 mode on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Creating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port-channel interface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Port-channel 12</a:t>
            </a:r>
          </a:p>
          <a:p>
            <a:pPr marL="0" indent="0">
              <a:buNone/>
            </a:pP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SW1(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)#interface port-channel 12</a:t>
            </a:r>
          </a:p>
          <a:p>
            <a:pPr marL="0" indent="0">
              <a:buNone/>
            </a:pP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SW1(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-if)#</a:t>
            </a:r>
            <a:r>
              <a:rPr lang="en-NZ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address 192.168.12.1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255.255.255.0</a:t>
            </a:r>
            <a:endParaRPr lang="en-N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0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Etherchannel</a:t>
            </a:r>
            <a:r>
              <a:rPr lang="en-NZ" dirty="0" smtClean="0"/>
              <a:t> Load-balancing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port-channel load-balance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dst-ip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NZ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-mac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src-dst-ip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NZ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-mac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src-ip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| </a:t>
            </a:r>
            <a:r>
              <a:rPr lang="en-NZ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NZ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-mac</a:t>
            </a:r>
            <a:r>
              <a:rPr lang="en-NZ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NZ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NZ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800" b="1" dirty="0" err="1" smtClean="0"/>
              <a:t>dst-ip</a:t>
            </a:r>
            <a:r>
              <a:rPr lang="en-NZ" sz="1800" dirty="0"/>
              <a:t> —Load distribution is based on the destination-host IP address.</a:t>
            </a:r>
          </a:p>
          <a:p>
            <a:r>
              <a:rPr lang="en-NZ" sz="1800" b="1" dirty="0"/>
              <a:t> </a:t>
            </a:r>
            <a:r>
              <a:rPr lang="en-NZ" sz="1800" b="1" dirty="0" err="1"/>
              <a:t>dst</a:t>
            </a:r>
            <a:r>
              <a:rPr lang="en-NZ" sz="1800" b="1" dirty="0"/>
              <a:t>-mac</a:t>
            </a:r>
            <a:r>
              <a:rPr lang="en-NZ" sz="1800" dirty="0"/>
              <a:t> —Load distribution is based on the destination-host MAC address of the incoming packet.</a:t>
            </a:r>
          </a:p>
          <a:p>
            <a:r>
              <a:rPr lang="en-NZ" sz="1800" b="1" dirty="0"/>
              <a:t> </a:t>
            </a:r>
            <a:r>
              <a:rPr lang="en-NZ" sz="1800" b="1" dirty="0" err="1"/>
              <a:t>src-dst-ip</a:t>
            </a:r>
            <a:r>
              <a:rPr lang="en-NZ" sz="1800" dirty="0"/>
              <a:t> —Load distribution is based on the source-and-destination host-IP address.</a:t>
            </a:r>
          </a:p>
          <a:p>
            <a:r>
              <a:rPr lang="en-NZ" sz="1800" b="1" dirty="0"/>
              <a:t> </a:t>
            </a:r>
            <a:r>
              <a:rPr lang="en-NZ" sz="1800" b="1" dirty="0" err="1"/>
              <a:t>src</a:t>
            </a:r>
            <a:r>
              <a:rPr lang="en-NZ" sz="1800" b="1" dirty="0"/>
              <a:t>-</a:t>
            </a:r>
            <a:r>
              <a:rPr lang="en-NZ" sz="1800" b="1" dirty="0" err="1"/>
              <a:t>dst</a:t>
            </a:r>
            <a:r>
              <a:rPr lang="en-NZ" sz="1800" b="1" dirty="0"/>
              <a:t>-mac</a:t>
            </a:r>
            <a:r>
              <a:rPr lang="en-NZ" sz="1800" dirty="0"/>
              <a:t> —Load distribution is based on the source-and-destination host-MAC address.</a:t>
            </a:r>
          </a:p>
          <a:p>
            <a:r>
              <a:rPr lang="en-NZ" sz="1800" b="1" dirty="0"/>
              <a:t> </a:t>
            </a:r>
            <a:r>
              <a:rPr lang="en-NZ" sz="1800" b="1" dirty="0" err="1"/>
              <a:t>src-ip</a:t>
            </a:r>
            <a:r>
              <a:rPr lang="en-NZ" sz="1800" dirty="0"/>
              <a:t> —Load distribution is based on the source-host IP address.</a:t>
            </a:r>
          </a:p>
          <a:p>
            <a:r>
              <a:rPr lang="en-NZ" sz="1800" b="1" dirty="0"/>
              <a:t> </a:t>
            </a:r>
            <a:r>
              <a:rPr lang="en-NZ" sz="1800" b="1" dirty="0" err="1"/>
              <a:t>src</a:t>
            </a:r>
            <a:r>
              <a:rPr lang="en-NZ" sz="1800" b="1" dirty="0"/>
              <a:t>-mac</a:t>
            </a:r>
            <a:r>
              <a:rPr lang="en-NZ" sz="1800" dirty="0"/>
              <a:t> —Load distribution is based on the source-MAC address of the incoming </a:t>
            </a:r>
            <a:r>
              <a:rPr lang="en-NZ" sz="1800" dirty="0" smtClean="0"/>
              <a:t>packet (Default)</a:t>
            </a:r>
            <a:endParaRPr lang="en-NZ" sz="1800" dirty="0"/>
          </a:p>
          <a:p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163305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Resources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800" dirty="0" smtClean="0"/>
              <a:t>2960 12.2(55)SE</a:t>
            </a:r>
          </a:p>
          <a:p>
            <a:pPr marL="0" indent="0">
              <a:buNone/>
            </a:pPr>
            <a:r>
              <a:rPr lang="en-NZ" sz="1800" dirty="0" smtClean="0">
                <a:hlinkClick r:id="rId2"/>
              </a:rPr>
              <a:t>http</a:t>
            </a:r>
            <a:r>
              <a:rPr lang="en-NZ" sz="1800" dirty="0">
                <a:hlinkClick r:id="rId2"/>
              </a:rPr>
              <a:t>://</a:t>
            </a:r>
            <a:r>
              <a:rPr lang="en-NZ" sz="1800" dirty="0" smtClean="0">
                <a:hlinkClick r:id="rId2"/>
              </a:rPr>
              <a:t>www.cisco.com/c/en/us/td/docs/switches/lan/catalyst2960/software/release/12-2_55_se/configuration/guide/scg_2960/swethchl.html</a:t>
            </a:r>
            <a:endParaRPr lang="en-NZ" sz="1800" dirty="0" smtClean="0"/>
          </a:p>
          <a:p>
            <a:pPr marL="0" indent="0">
              <a:buNone/>
            </a:pP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218815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Link Aggregation 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Introduction to Link Aggregation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3571875"/>
          </a:xfrm>
        </p:spPr>
        <p:txBody>
          <a:bodyPr/>
          <a:lstStyle/>
          <a:p>
            <a:r>
              <a:rPr lang="en-US" sz="2000" dirty="0" smtClean="0"/>
              <a:t>Link aggregation allows the creation of logical links made up of several physical links.</a:t>
            </a:r>
          </a:p>
          <a:p>
            <a:r>
              <a:rPr lang="en-US" sz="2000" dirty="0" smtClean="0"/>
              <a:t>EtherChannel is a form of link aggregation used in switched networks.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39980" r="14551" b="19345"/>
          <a:stretch>
            <a:fillRect/>
          </a:stretch>
        </p:blipFill>
        <p:spPr bwMode="auto">
          <a:xfrm>
            <a:off x="1393371" y="2874254"/>
            <a:ext cx="6296439" cy="376317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831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Link Aggregation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Advantages of EtherChannel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2" y="1463006"/>
            <a:ext cx="7940675" cy="4299165"/>
          </a:xfrm>
        </p:spPr>
        <p:txBody>
          <a:bodyPr/>
          <a:lstStyle/>
          <a:p>
            <a:r>
              <a:rPr lang="en-US" sz="2000" dirty="0" smtClean="0"/>
              <a:t>Most configurations are done on the EtherChannel interface ensuring consistency throughout links.</a:t>
            </a:r>
          </a:p>
          <a:p>
            <a:r>
              <a:rPr lang="en-US" sz="2000" dirty="0" smtClean="0"/>
              <a:t>Relies on existing switch ports – no need for upgrades.</a:t>
            </a:r>
          </a:p>
          <a:p>
            <a:r>
              <a:rPr lang="en-US" sz="2000" dirty="0" smtClean="0"/>
              <a:t>Load-balances between links on the same EtherChannnel.</a:t>
            </a:r>
          </a:p>
          <a:p>
            <a:r>
              <a:rPr lang="en-US" sz="2000" dirty="0" smtClean="0"/>
              <a:t>Creates an aggregation viewed as one logical link by STP.</a:t>
            </a:r>
          </a:p>
          <a:p>
            <a:r>
              <a:rPr lang="en-US" sz="2000" dirty="0" smtClean="0"/>
              <a:t>Provides redundancy because the overall link is viewed as one logical connection. If one physical link within channel goes down, this does not cause a change in the topology and does not require STP recalculation.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Implementation  Restrictions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4424358" cy="5082937"/>
          </a:xfrm>
        </p:spPr>
        <p:txBody>
          <a:bodyPr/>
          <a:lstStyle/>
          <a:p>
            <a:r>
              <a:rPr lang="en-US" sz="2000" dirty="0" smtClean="0"/>
              <a:t>EtherChannel implemented by grouping multiple physical ports into one or more logical EtherChannel links.</a:t>
            </a:r>
          </a:p>
          <a:p>
            <a:r>
              <a:rPr lang="en-US" sz="2000" dirty="0" smtClean="0"/>
              <a:t>Interface types cannot be mixed.</a:t>
            </a:r>
          </a:p>
          <a:p>
            <a:r>
              <a:rPr lang="en-US" sz="2000" dirty="0" smtClean="0"/>
              <a:t>EtherChannel provides full-duplex bandwidth up to 800 Mb/s (Fast EtherChannel) or 8 Gb/s (Gigabit EtherChannel). </a:t>
            </a:r>
          </a:p>
          <a:p>
            <a:r>
              <a:rPr lang="en-US" sz="2000" dirty="0" smtClean="0"/>
              <a:t>EtherChannel can consist of up to 16 compatibly-configured Ethernet ports.</a:t>
            </a:r>
          </a:p>
          <a:p>
            <a:r>
              <a:rPr lang="en-US" sz="2000" dirty="0" smtClean="0"/>
              <a:t>The Cisco </a:t>
            </a:r>
            <a:r>
              <a:rPr lang="en-US" sz="2000" dirty="0"/>
              <a:t>IOS switch currently </a:t>
            </a:r>
            <a:r>
              <a:rPr lang="en-US" sz="2000" dirty="0" smtClean="0"/>
              <a:t>supports six EtherChannels.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2318" t="44643" r="14885" b="14484"/>
          <a:stretch>
            <a:fillRect/>
          </a:stretch>
        </p:blipFill>
        <p:spPr bwMode="auto">
          <a:xfrm>
            <a:off x="4746171" y="2191657"/>
            <a:ext cx="4267200" cy="298994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753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Aggregation Protocol (</a:t>
            </a:r>
            <a:r>
              <a:rPr lang="en-US" dirty="0" smtClean="0"/>
              <a:t>PAgP)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7951328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33588" r="13993" b="14385"/>
          <a:stretch>
            <a:fillRect/>
          </a:stretch>
        </p:blipFill>
        <p:spPr bwMode="auto">
          <a:xfrm>
            <a:off x="1436913" y="1465942"/>
            <a:ext cx="6342743" cy="4779289"/>
          </a:xfrm>
          <a:prstGeom prst="rect">
            <a:avLst/>
          </a:prstGeom>
          <a:noFill/>
          <a:ln w="9525" cap="rnd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44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EtherChannel Operation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3000" dirty="0" smtClean="0">
                <a:ea typeface="ＭＳ Ｐゴシック" pitchFamily="34" charset="-128"/>
              </a:rPr>
              <a:t>Link Aggregation Control Protocol (</a:t>
            </a:r>
            <a:r>
              <a:rPr lang="en-US" sz="3000" dirty="0" smtClean="0"/>
              <a:t>LACP)</a:t>
            </a:r>
            <a:endParaRPr lang="en-US" sz="3000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46741" t="33532" r="13993" b="16270"/>
          <a:stretch>
            <a:fillRect/>
          </a:stretch>
        </p:blipFill>
        <p:spPr bwMode="auto">
          <a:xfrm>
            <a:off x="1219200" y="1436914"/>
            <a:ext cx="6381236" cy="458651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3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EtherChannel 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Configuration Guidelines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r>
              <a:rPr lang="en-US" sz="2000" dirty="0" smtClean="0"/>
              <a:t>EtherChannel must be supported.</a:t>
            </a:r>
          </a:p>
          <a:p>
            <a:r>
              <a:rPr lang="en-US" sz="2000" dirty="0" smtClean="0"/>
              <a:t>Speed and duplex must match.</a:t>
            </a:r>
          </a:p>
          <a:p>
            <a:r>
              <a:rPr lang="en-US" sz="2000" dirty="0" smtClean="0"/>
              <a:t>VLAN match – All interfaces are in the same VLAN. </a:t>
            </a:r>
          </a:p>
          <a:p>
            <a:r>
              <a:rPr lang="en-US" sz="2000" dirty="0" smtClean="0"/>
              <a:t>Range of VLAN</a:t>
            </a:r>
            <a:r>
              <a:rPr lang="en-US" sz="2000" b="1" dirty="0" smtClean="0"/>
              <a:t> </a:t>
            </a:r>
            <a:r>
              <a:rPr lang="en-US" sz="2000" dirty="0"/>
              <a:t> –</a:t>
            </a:r>
            <a:r>
              <a:rPr lang="en-US" sz="2000" b="1" dirty="0" smtClean="0"/>
              <a:t> </a:t>
            </a:r>
            <a:r>
              <a:rPr lang="en-US" sz="2000" dirty="0" smtClean="0"/>
              <a:t>Same range on all interfaces.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46294" t="36111" r="14774" b="15079"/>
          <a:stretch>
            <a:fillRect/>
          </a:stretch>
        </p:blipFill>
        <p:spPr bwMode="auto">
          <a:xfrm>
            <a:off x="2373087" y="3178629"/>
            <a:ext cx="4898571" cy="3452861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5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sz="1800" dirty="0" smtClean="0">
                <a:ea typeface="ＭＳ Ｐゴシック" pitchFamily="34" charset="-128"/>
              </a:rPr>
              <a:t>Configuring EtherChannel 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Interfaces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43" y="1463005"/>
            <a:ext cx="8038414" cy="5082937"/>
          </a:xfrm>
        </p:spPr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47187" t="29167" r="16447" b="21825"/>
          <a:stretch>
            <a:fillRect/>
          </a:stretch>
        </p:blipFill>
        <p:spPr bwMode="auto">
          <a:xfrm>
            <a:off x="1320800" y="1407560"/>
            <a:ext cx="6821714" cy="51686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62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19595</TotalTime>
  <Pages>28</Pages>
  <Words>348</Words>
  <Application>Microsoft Office PowerPoint</Application>
  <PresentationFormat>On-screen Show (4:3)</PresentationFormat>
  <Paragraphs>90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PPT-TMPLT-WHT_C</vt:lpstr>
      <vt:lpstr>Office Theme</vt:lpstr>
      <vt:lpstr>NetAcad-4F_PPT-WHT_060408</vt:lpstr>
      <vt:lpstr>Etherchannel</vt:lpstr>
      <vt:lpstr>Resources</vt:lpstr>
      <vt:lpstr>Link Aggregation   Introduction to Link Aggregation</vt:lpstr>
      <vt:lpstr>Link Aggregation  Advantages of EtherChannel</vt:lpstr>
      <vt:lpstr>EtherChannel Operation  Implementation  Restrictions</vt:lpstr>
      <vt:lpstr>EtherChannel Operation  Port Aggregation Protocol (PAgP)</vt:lpstr>
      <vt:lpstr>EtherChannel Operation  Link Aggregation Control Protocol (LACP)</vt:lpstr>
      <vt:lpstr>Configuring EtherChannel  Configuration Guidelines</vt:lpstr>
      <vt:lpstr> Configuring EtherChannel  Configuring Interfaces</vt:lpstr>
      <vt:lpstr>Verifying and Troubleshooting  EtherChannel  Verifying EtherChannel</vt:lpstr>
      <vt:lpstr>Verifying and Troubleshooting  EtherChannel  Troubleshooting EtherChannel</vt:lpstr>
      <vt:lpstr>Layer 3 Etherchannel</vt:lpstr>
      <vt:lpstr>Etherchannel Load-balancing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Playtech</cp:lastModifiedBy>
  <cp:revision>902</cp:revision>
  <cp:lastPrinted>2014-07-29T02:35:53Z</cp:lastPrinted>
  <dcterms:created xsi:type="dcterms:W3CDTF">2006-10-23T15:07:30Z</dcterms:created>
  <dcterms:modified xsi:type="dcterms:W3CDTF">2016-04-06T02:34:34Z</dcterms:modified>
</cp:coreProperties>
</file>