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960" r:id="rId1"/>
  </p:sldMasterIdLst>
  <p:notesMasterIdLst>
    <p:notesMasterId r:id="rId33"/>
  </p:notesMasterIdLst>
  <p:handoutMasterIdLst>
    <p:handoutMasterId r:id="rId34"/>
  </p:handoutMasterIdLst>
  <p:sldIdLst>
    <p:sldId id="813" r:id="rId2"/>
    <p:sldId id="927" r:id="rId3"/>
    <p:sldId id="933" r:id="rId4"/>
    <p:sldId id="932" r:id="rId5"/>
    <p:sldId id="878" r:id="rId6"/>
    <p:sldId id="880" r:id="rId7"/>
    <p:sldId id="881" r:id="rId8"/>
    <p:sldId id="882" r:id="rId9"/>
    <p:sldId id="883" r:id="rId10"/>
    <p:sldId id="884" r:id="rId11"/>
    <p:sldId id="885" r:id="rId12"/>
    <p:sldId id="936" r:id="rId13"/>
    <p:sldId id="886" r:id="rId14"/>
    <p:sldId id="887" r:id="rId15"/>
    <p:sldId id="937" r:id="rId16"/>
    <p:sldId id="889" r:id="rId17"/>
    <p:sldId id="888" r:id="rId18"/>
    <p:sldId id="890" r:id="rId19"/>
    <p:sldId id="891" r:id="rId20"/>
    <p:sldId id="892" r:id="rId21"/>
    <p:sldId id="893" r:id="rId22"/>
    <p:sldId id="894" r:id="rId23"/>
    <p:sldId id="895" r:id="rId24"/>
    <p:sldId id="896" r:id="rId25"/>
    <p:sldId id="934" r:id="rId26"/>
    <p:sldId id="935" r:id="rId27"/>
    <p:sldId id="814" r:id="rId28"/>
    <p:sldId id="900" r:id="rId29"/>
    <p:sldId id="902" r:id="rId30"/>
    <p:sldId id="903" r:id="rId31"/>
    <p:sldId id="904" r:id="rId32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9">
          <p15:clr>
            <a:srgbClr val="A4A3A4"/>
          </p15:clr>
        </p15:guide>
        <p15:guide id="2" pos="176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566"/>
    <a:srgbClr val="9EC5E6"/>
    <a:srgbClr val="678DC5"/>
    <a:srgbClr val="FFFF99"/>
    <a:srgbClr val="C0C0C4"/>
    <a:srgbClr val="3E67A4"/>
    <a:srgbClr val="3E8DC5"/>
    <a:srgbClr val="5F5F65"/>
    <a:srgbClr val="7E7E8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74" autoAdjust="0"/>
    <p:restoredTop sz="76642" autoAdjust="0"/>
  </p:normalViewPr>
  <p:slideViewPr>
    <p:cSldViewPr snapToGrid="0" showGuides="1">
      <p:cViewPr varScale="1">
        <p:scale>
          <a:sx n="67" d="100"/>
          <a:sy n="67" d="100"/>
        </p:scale>
        <p:origin x="-1104" y="-90"/>
      </p:cViewPr>
      <p:guideLst>
        <p:guide orient="horz" pos="2169"/>
        <p:guide pos="176"/>
      </p:guideLst>
    </p:cSldViewPr>
  </p:slideViewPr>
  <p:outlineViewPr>
    <p:cViewPr>
      <p:scale>
        <a:sx n="33" d="100"/>
        <a:sy n="33" d="100"/>
      </p:scale>
      <p:origin x="0" y="-305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190"/>
    </p:cViewPr>
  </p:sorterViewPr>
  <p:notesViewPr>
    <p:cSldViewPr snapToGrid="0" showGuides="1">
      <p:cViewPr>
        <p:scale>
          <a:sx n="100" d="100"/>
          <a:sy n="100" d="100"/>
        </p:scale>
        <p:origin x="-1500" y="233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© </a:t>
            </a:r>
            <a:r>
              <a:rPr lang="en-US" sz="800" dirty="0" smtClean="0"/>
              <a:t>2010, </a:t>
            </a:r>
            <a:r>
              <a:rPr lang="en-US" sz="800" dirty="0"/>
              <a:t>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Presentation_ID.scr</a:t>
            </a:r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086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  <a:defRPr/>
            </a:pPr>
            <a:fld id="{AEAAA42D-7350-4E1A-927F-F0F0D6BE9213}" type="slidenum">
              <a:rPr lang="en-US" sz="800"/>
              <a:pPr algn="r" defTabSz="903288">
                <a:lnSpc>
                  <a:spcPct val="100000"/>
                </a:lnSpc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434203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4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3305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22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© 2006, Cisco Systems, Inc. All rights </a:t>
            </a:r>
            <a:r>
              <a:rPr lang="en-US" sz="800"/>
              <a:t>reserved</a:t>
            </a:r>
            <a:r>
              <a:rPr lang="en-US" sz="800" smtClean="0"/>
              <a:t>.</a:t>
            </a:r>
            <a:endParaRPr lang="en-US" sz="800" dirty="0"/>
          </a:p>
        </p:txBody>
      </p:sp>
      <p:sp>
        <p:nvSpPr>
          <p:cNvPr id="183306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/>
            </a:lvl1pPr>
          </a:lstStyle>
          <a:p>
            <a:pPr>
              <a:defRPr/>
            </a:pPr>
            <a:fld id="{48A860EF-3C9C-408F-AA5B-BAB3242BE1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8438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6196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5.3.1.1 </a:t>
            </a:r>
            <a:r>
              <a:rPr lang="en-US" b="1" dirty="0" smtClean="0">
                <a:ea typeface="ＭＳ Ｐゴシック" pitchFamily="34" charset="-128"/>
              </a:rPr>
              <a:t>Introduction to Layer 3 Switching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Layer 2</a:t>
            </a:r>
            <a:r>
              <a:rPr lang="en-NZ" baseline="0" dirty="0" smtClean="0"/>
              <a:t> protocols are not supported </a:t>
            </a:r>
            <a:r>
              <a:rPr lang="en-NZ" baseline="0" dirty="0" err="1" smtClean="0"/>
              <a:t>e.g</a:t>
            </a:r>
            <a:r>
              <a:rPr lang="en-NZ" baseline="0" dirty="0" smtClean="0"/>
              <a:t> STP, however LACP/PAGP will still function at layer 3</a:t>
            </a:r>
            <a:r>
              <a:rPr lang="en-NZ" baseline="0" dirty="0" smtClean="0"/>
              <a:t>.</a:t>
            </a:r>
          </a:p>
          <a:p>
            <a:r>
              <a:rPr lang="en-NZ" baseline="0" dirty="0" smtClean="0"/>
              <a:t>Routing convergence more deterministic and faster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A860EF-3C9C-408F-AA5B-BAB3242BE1D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382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No need to run STP </a:t>
            </a:r>
            <a:r>
              <a:rPr lang="en-NZ" dirty="0" err="1" smtClean="0"/>
              <a:t>etc</a:t>
            </a:r>
            <a:endParaRPr lang="en-NZ" dirty="0" smtClean="0"/>
          </a:p>
          <a:p>
            <a:r>
              <a:rPr lang="en-NZ" dirty="0" smtClean="0"/>
              <a:t>Good for point to point links.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A860EF-3C9C-408F-AA5B-BAB3242BE1D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31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A860EF-3C9C-408F-AA5B-BAB3242BE1D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0710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25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5.3.2.1 </a:t>
            </a:r>
            <a:r>
              <a:rPr lang="en-US" b="1" dirty="0" smtClean="0">
                <a:ea typeface="ＭＳ Ｐゴシック" pitchFamily="34" charset="-128"/>
              </a:rPr>
              <a:t>Layer 3 Switch Configuration Issues</a:t>
            </a:r>
            <a:endParaRPr lang="en-US" b="1" baseline="0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26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5.3.2.1 </a:t>
            </a:r>
            <a:r>
              <a:rPr lang="en-US" b="1" dirty="0" smtClean="0">
                <a:ea typeface="ＭＳ Ｐゴシック" pitchFamily="34" charset="-128"/>
              </a:rPr>
              <a:t>Layer 3 Switching Configuration Issues</a:t>
            </a:r>
            <a:endParaRPr lang="en-US" b="1" baseline="0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A860EF-3C9C-408F-AA5B-BAB3242BE1D0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675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A860EF-3C9C-408F-AA5B-BAB3242BE1D0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0558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L3 </a:t>
            </a:r>
            <a:r>
              <a:rPr lang="en-NZ" dirty="0" err="1" smtClean="0"/>
              <a:t>etherchannel</a:t>
            </a:r>
            <a:r>
              <a:rPr lang="en-NZ" dirty="0" smtClean="0"/>
              <a:t> not </a:t>
            </a:r>
            <a:r>
              <a:rPr lang="en-NZ" smtClean="0"/>
              <a:t>working yet in </a:t>
            </a:r>
            <a:r>
              <a:rPr lang="en-NZ" dirty="0" smtClean="0"/>
              <a:t>VIRL (2016)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A860EF-3C9C-408F-AA5B-BAB3242BE1D0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623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5.3.1.5 </a:t>
            </a:r>
            <a:r>
              <a:rPr lang="en-US" b="1" dirty="0" smtClean="0">
                <a:ea typeface="ＭＳ Ｐゴシック" pitchFamily="34" charset="-128"/>
              </a:rPr>
              <a:t>Configuring Static Routes on a Catalyst 2960</a:t>
            </a:r>
            <a:endParaRPr lang="en-US" b="1" baseline="0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A860EF-3C9C-408F-AA5B-BAB3242BE1D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76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A860EF-3C9C-408F-AA5B-BAB3242BE1D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155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A860EF-3C9C-408F-AA5B-BAB3242BE1D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639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5.3.1.2 </a:t>
            </a:r>
            <a:r>
              <a:rPr lang="en-US" b="1" dirty="0" smtClean="0">
                <a:ea typeface="ＭＳ Ｐゴシック" pitchFamily="34" charset="-128"/>
              </a:rPr>
              <a:t>Inter-VLAN Routing with Switch</a:t>
            </a:r>
            <a:r>
              <a:rPr lang="en-US" b="1" baseline="0" dirty="0" smtClean="0">
                <a:ea typeface="ＭＳ Ｐゴシック" pitchFamily="34" charset="-128"/>
              </a:rPr>
              <a:t> Virtual Interfaces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A860EF-3C9C-408F-AA5B-BAB3242BE1D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668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5.3.1.3 </a:t>
            </a:r>
            <a:r>
              <a:rPr lang="en-US" b="1" dirty="0" smtClean="0">
                <a:ea typeface="ＭＳ Ｐゴシック" pitchFamily="34" charset="-128"/>
              </a:rPr>
              <a:t>Inter-VLAN Routing with Switch</a:t>
            </a:r>
            <a:r>
              <a:rPr lang="en-US" b="1" baseline="0" dirty="0" smtClean="0">
                <a:ea typeface="ＭＳ Ｐゴシック" pitchFamily="34" charset="-128"/>
              </a:rPr>
              <a:t> Virtual Interfaces </a:t>
            </a:r>
            <a:r>
              <a:rPr lang="en-US" b="1" dirty="0" smtClean="0">
                <a:ea typeface="ＭＳ Ｐゴシック" pitchFamily="34" charset="-128"/>
              </a:rPr>
              <a:t>(cont)</a:t>
            </a:r>
            <a:endParaRPr lang="en-US" b="1" baseline="0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A860EF-3C9C-408F-AA5B-BAB3242BE1D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943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PPt_4face_021208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C0C0C4"/>
                </a:solidFill>
              </a:rPr>
              <a:t>© </a:t>
            </a:r>
            <a:r>
              <a:rPr lang="en-US" sz="700" dirty="0" smtClean="0">
                <a:solidFill>
                  <a:srgbClr val="C0C0C4"/>
                </a:solidFill>
              </a:rPr>
              <a:t>2007 – 2016, </a:t>
            </a:r>
            <a:r>
              <a:rPr lang="en-US" sz="700" dirty="0">
                <a:solidFill>
                  <a:srgbClr val="C0C0C4"/>
                </a:solidFill>
              </a:rPr>
              <a:t>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>
                <a:solidFill>
                  <a:srgbClr val="C0C0C4"/>
                </a:solidFill>
              </a:rPr>
              <a:t>Cisco Public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1699671" cy="19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 smtClean="0">
                <a:solidFill>
                  <a:schemeClr val="tx1"/>
                </a:solidFill>
              </a:rPr>
              <a:t>SWITCH v7.1 Chapter </a:t>
            </a:r>
            <a:r>
              <a:rPr lang="en-US" sz="7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F03A2297-76DB-42C1-A7DF-76792C553C4F}" type="slidenum">
              <a:rPr lang="en-US" sz="1000">
                <a:solidFill>
                  <a:schemeClr val="tx1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581836"/>
            <a:ext cx="4174789" cy="1021976"/>
          </a:xfrm>
          <a:prstGeom prst="rect">
            <a:avLst/>
          </a:prstGeom>
          <a:ln/>
        </p:spPr>
        <p:txBody>
          <a:bodyPr anchor="ctr">
            <a:normAutofit/>
          </a:bodyPr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49" y="4672013"/>
            <a:ext cx="8510122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12" name="Picture 331" descr="Cisco_New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mand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941" y="365379"/>
            <a:ext cx="8522208" cy="7406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mtClean="0"/>
              <a:t>Command Example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79400" y="1193356"/>
            <a:ext cx="8316913" cy="4919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3533" y="1731395"/>
            <a:ext cx="7745412" cy="377078"/>
          </a:xfrm>
        </p:spPr>
        <p:txBody>
          <a:bodyPr/>
          <a:lstStyle>
            <a:lvl1pPr>
              <a:buNone/>
              <a:defRPr sz="1600" b="0">
                <a:latin typeface="Courier New" pitchFamily="49" charset="0"/>
                <a:cs typeface="Courier New" pitchFamily="49" charset="0"/>
              </a:defRPr>
            </a:lvl1pPr>
            <a:lvl2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2pPr>
            <a:lvl3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3pPr>
            <a:lvl4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4pPr>
            <a:lvl5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Router(config)#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326" y="2191282"/>
            <a:ext cx="7745412" cy="377078"/>
          </a:xfrm>
          <a:ln w="28575">
            <a:solidFill>
              <a:schemeClr val="tx1"/>
            </a:solidFill>
          </a:ln>
        </p:spPr>
        <p:txBody>
          <a:bodyPr/>
          <a:lstStyle>
            <a:lvl1pPr>
              <a:buNone/>
              <a:defRPr sz="1600" b="1" i="0">
                <a:latin typeface="Courier New" pitchFamily="49" charset="0"/>
                <a:cs typeface="Courier New" pitchFamily="49" charset="0"/>
              </a:defRPr>
            </a:lvl1pPr>
            <a:lvl2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2pPr>
            <a:lvl3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3pPr>
            <a:lvl4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4pPr>
            <a:lvl5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Command parameters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279400" y="2852057"/>
            <a:ext cx="8316913" cy="332014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9400" y="365379"/>
            <a:ext cx="8521700" cy="7406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smtClean="0"/>
              <a:t>2 Rows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279400" y="1206653"/>
            <a:ext cx="8520354" cy="2526255"/>
          </a:xfrm>
        </p:spPr>
        <p:txBody>
          <a:bodyPr>
            <a:normAutofit/>
          </a:bodyPr>
          <a:lstStyle>
            <a:lvl1pPr>
              <a:defRPr sz="2400"/>
            </a:lvl1pPr>
            <a:lvl2pPr marL="461963" indent="-236538">
              <a:buFont typeface="Arial" pitchFamily="34" charset="0"/>
              <a:buChar char="•"/>
              <a:defRPr sz="2000"/>
            </a:lvl2pPr>
            <a:lvl3pPr marL="688975" indent="-227013">
              <a:buFont typeface="Arial" pitchFamily="34" charset="0"/>
              <a:buChar char="•"/>
              <a:defRPr sz="1800"/>
            </a:lvl3pPr>
            <a:lvl4pPr marL="565150" indent="176213">
              <a:buFont typeface="Arial" pitchFamily="34" charset="0"/>
              <a:buChar char="•"/>
              <a:defRPr/>
            </a:lvl4pPr>
            <a:lvl5pPr marL="744538" indent="169863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279400" y="3797451"/>
            <a:ext cx="8520354" cy="2669685"/>
          </a:xfrm>
        </p:spPr>
        <p:txBody>
          <a:bodyPr>
            <a:normAutofit/>
          </a:bodyPr>
          <a:lstStyle>
            <a:lvl1pPr>
              <a:defRPr sz="2400"/>
            </a:lvl1pPr>
            <a:lvl2pPr marL="461963" indent="-236538">
              <a:buFont typeface="Arial" pitchFamily="34" charset="0"/>
              <a:buChar char="•"/>
              <a:defRPr sz="2000"/>
            </a:lvl2pPr>
            <a:lvl3pPr marL="688975" indent="-227013">
              <a:buFont typeface="Arial" pitchFamily="34" charset="0"/>
              <a:buChar char="•"/>
              <a:defRPr sz="1800"/>
            </a:lvl3pPr>
            <a:lvl4pPr marL="565150" indent="176213">
              <a:buFont typeface="Arial" pitchFamily="34" charset="0"/>
              <a:buChar char="•"/>
              <a:defRPr/>
            </a:lvl4pPr>
            <a:lvl5pPr marL="744538" indent="169863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Rows Graphic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9400" y="365379"/>
            <a:ext cx="8521700" cy="7406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smtClean="0"/>
              <a:t>2 Rows Graphic Top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279400" y="3897849"/>
            <a:ext cx="8520354" cy="2526255"/>
          </a:xfrm>
        </p:spPr>
        <p:txBody>
          <a:bodyPr>
            <a:normAutofit/>
          </a:bodyPr>
          <a:lstStyle>
            <a:lvl1pPr>
              <a:defRPr sz="2400"/>
            </a:lvl1pPr>
            <a:lvl2pPr marL="461963" indent="-236538">
              <a:buFont typeface="Arial" pitchFamily="34" charset="0"/>
              <a:buChar char="•"/>
              <a:defRPr sz="2000"/>
            </a:lvl2pPr>
            <a:lvl3pPr marL="688975" indent="-227013">
              <a:buFont typeface="Arial" pitchFamily="34" charset="0"/>
              <a:buChar char="•"/>
              <a:defRPr sz="1800"/>
            </a:lvl3pPr>
            <a:lvl4pPr marL="565150" indent="176213">
              <a:buFont typeface="Arial" pitchFamily="34" charset="0"/>
              <a:buChar char="•"/>
              <a:defRPr/>
            </a:lvl4pPr>
            <a:lvl5pPr marL="744538" indent="169863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279400" y="1076325"/>
            <a:ext cx="8531225" cy="2732088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Rows Graphic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9400" y="365379"/>
            <a:ext cx="8521700" cy="7406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smtClean="0"/>
              <a:t>2 Rows Graphic Bottom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279400" y="1174380"/>
            <a:ext cx="8520354" cy="2160492"/>
          </a:xfrm>
        </p:spPr>
        <p:txBody>
          <a:bodyPr>
            <a:normAutofit/>
          </a:bodyPr>
          <a:lstStyle>
            <a:lvl1pPr>
              <a:defRPr sz="2400"/>
            </a:lvl1pPr>
            <a:lvl2pPr marL="461963" indent="-236538">
              <a:buFont typeface="Arial" pitchFamily="34" charset="0"/>
              <a:buChar char="•"/>
              <a:defRPr sz="2000"/>
            </a:lvl2pPr>
            <a:lvl3pPr marL="688975" indent="-227013">
              <a:buFont typeface="Arial" pitchFamily="34" charset="0"/>
              <a:buChar char="•"/>
              <a:defRPr sz="1800"/>
            </a:lvl3pPr>
            <a:lvl4pPr marL="565150" indent="176213">
              <a:buFont typeface="Arial" pitchFamily="34" charset="0"/>
              <a:buChar char="•"/>
              <a:defRPr/>
            </a:lvl4pPr>
            <a:lvl5pPr marL="744538" indent="169863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279400" y="3443288"/>
            <a:ext cx="8520113" cy="3097212"/>
          </a:xfrm>
        </p:spPr>
        <p:txBody>
          <a:bodyPr>
            <a:norm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Command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9400" y="365379"/>
            <a:ext cx="8521700" cy="7406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smtClean="0"/>
              <a:t>Config Example 2 Rows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279400" y="1174379"/>
            <a:ext cx="8520354" cy="2496283"/>
          </a:xfrm>
        </p:spPr>
        <p:txBody>
          <a:bodyPr>
            <a:normAutofit/>
          </a:bodyPr>
          <a:lstStyle>
            <a:lvl1pPr>
              <a:defRPr sz="2400"/>
            </a:lvl1pPr>
            <a:lvl2pPr marL="461963" indent="-236538">
              <a:buFont typeface="Arial" pitchFamily="34" charset="0"/>
              <a:buChar char="•"/>
              <a:defRPr sz="2000"/>
            </a:lvl2pPr>
            <a:lvl3pPr marL="688975" indent="-227013">
              <a:buFont typeface="Arial" pitchFamily="34" charset="0"/>
              <a:buChar char="•"/>
              <a:defRPr sz="1800"/>
            </a:lvl3pPr>
            <a:lvl4pPr marL="565150" indent="176213">
              <a:buFont typeface="Arial" pitchFamily="34" charset="0"/>
              <a:buChar char="•"/>
              <a:defRPr/>
            </a:lvl4pPr>
            <a:lvl5pPr marL="744538" indent="169863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279400" y="3762102"/>
            <a:ext cx="8520113" cy="277839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 smtClean="0"/>
              <a:t>Config example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g Example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941" y="365379"/>
            <a:ext cx="8532159" cy="7406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mtClean="0"/>
              <a:t>Config Example 2 column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0"/>
          </p:nvPr>
        </p:nvSpPr>
        <p:spPr>
          <a:xfrm>
            <a:off x="279399" y="1186191"/>
            <a:ext cx="4152751" cy="3957760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000" baseline="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4659554" y="1186191"/>
            <a:ext cx="4152751" cy="3957760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000" baseline="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279400" y="5254375"/>
            <a:ext cx="8552628" cy="1178698"/>
          </a:xfrm>
          <a:ln w="19050"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 algn="l" defTabSz="8143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aseline="0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 sz="2000" baseline="0">
                <a:latin typeface="Courier New" pitchFamily="49" charset="0"/>
                <a:cs typeface="Courier New" pitchFamily="49" charset="0"/>
              </a:defRPr>
            </a:lvl2pPr>
            <a:lvl3pPr>
              <a:buNone/>
              <a:defRPr sz="1800">
                <a:latin typeface="Courier New" pitchFamily="49" charset="0"/>
                <a:cs typeface="Courier New" pitchFamily="49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algn="l" defTabSz="814388">
              <a:defRPr/>
            </a:pPr>
            <a:r>
              <a:rPr lang="en-US" sz="1800" b="0" smtClean="0">
                <a:latin typeface="Courier New" pitchFamily="49" charset="0"/>
              </a:rPr>
              <a:t>RTB(config-if)# </a:t>
            </a:r>
            <a:r>
              <a:rPr lang="en-US" sz="1800" b="1" smtClean="0">
                <a:latin typeface="Courier New" pitchFamily="49" charset="0"/>
              </a:rPr>
              <a:t>ip ospf network non-broadcast</a:t>
            </a:r>
          </a:p>
          <a:p>
            <a:pPr algn="l" defTabSz="814388">
              <a:defRPr/>
            </a:pPr>
            <a:r>
              <a:rPr lang="en-US" sz="1800" b="0" smtClean="0">
                <a:latin typeface="Courier New" pitchFamily="49" charset="0"/>
              </a:rPr>
              <a:t>RTB(config-router)# </a:t>
            </a:r>
            <a:r>
              <a:rPr lang="en-US" sz="1800" b="1" smtClean="0">
                <a:latin typeface="Courier New" pitchFamily="49" charset="0"/>
              </a:rPr>
              <a:t>network 3.1.1.0 0.0.0.255 area 0</a:t>
            </a:r>
          </a:p>
          <a:p>
            <a:pPr algn="l" defTabSz="814388">
              <a:defRPr/>
            </a:pPr>
            <a:r>
              <a:rPr lang="en-US" sz="1800" b="0" smtClean="0">
                <a:latin typeface="Courier New" pitchFamily="49" charset="0"/>
              </a:rPr>
              <a:t>RTB(config-router)# </a:t>
            </a:r>
            <a:r>
              <a:rPr lang="en-US" sz="1800" b="1" smtClean="0">
                <a:latin typeface="Courier New" pitchFamily="49" charset="0"/>
              </a:rPr>
              <a:t>neighbor 3.1.1.1</a:t>
            </a:r>
          </a:p>
          <a:p>
            <a:pPr algn="l" defTabSz="814388">
              <a:defRPr/>
            </a:pPr>
            <a:r>
              <a:rPr lang="en-US" sz="1800" b="0" smtClean="0">
                <a:latin typeface="Courier New" pitchFamily="49" charset="0"/>
              </a:rPr>
              <a:t>RTB(config-router)# </a:t>
            </a:r>
            <a:r>
              <a:rPr lang="en-US" sz="1800" b="1" smtClean="0">
                <a:latin typeface="Courier New" pitchFamily="49" charset="0"/>
              </a:rPr>
              <a:t>neighbor 3.1.1.3 </a:t>
            </a:r>
            <a:endParaRPr lang="en-US" sz="1800" b="1">
              <a:latin typeface="Courier New" pitchFamily="49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941" y="365379"/>
            <a:ext cx="8532159" cy="7406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mtClean="0"/>
              <a:t>Output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79399" y="1183340"/>
            <a:ext cx="8531114" cy="5217459"/>
          </a:xfrm>
          <a:ln w="19050">
            <a:solidFill>
              <a:schemeClr val="tx1"/>
            </a:solidFill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400">
                <a:latin typeface="Courier New" pitchFamily="49" charset="0"/>
                <a:cs typeface="Courier New" pitchFamily="49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Courier New" pitchFamily="49" charset="0"/>
                <a:cs typeface="Courier New" pitchFamily="49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Courier New" pitchFamily="49" charset="0"/>
                <a:cs typeface="Courier New" pitchFamily="49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>
                <a:latin typeface="Courier New" pitchFamily="49" charset="0"/>
                <a:cs typeface="Courier New" pitchFamily="49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Router# show command</a:t>
            </a:r>
          </a:p>
          <a:p>
            <a:pPr lvl="0"/>
            <a:r>
              <a:rPr lang="en-US" smtClean="0"/>
              <a:t>Output output output output output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tp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941" y="365379"/>
            <a:ext cx="8532159" cy="7406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mtClean="0"/>
              <a:t>Output with Explanation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79399" y="2000922"/>
            <a:ext cx="8531114" cy="4399878"/>
          </a:xfrm>
          <a:ln w="19050">
            <a:solidFill>
              <a:schemeClr val="tx1"/>
            </a:solidFill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>
                <a:latin typeface="Courier New" pitchFamily="49" charset="0"/>
                <a:cs typeface="Courier New" pitchFamily="49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Courier New" pitchFamily="49" charset="0"/>
                <a:cs typeface="Courier New" pitchFamily="49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Courier New" pitchFamily="49" charset="0"/>
                <a:cs typeface="Courier New" pitchFamily="49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>
                <a:latin typeface="Courier New" pitchFamily="49" charset="0"/>
                <a:cs typeface="Courier New" pitchFamily="49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Router# show command</a:t>
            </a:r>
          </a:p>
          <a:p>
            <a:pPr lvl="0"/>
            <a:r>
              <a:rPr lang="en-US" smtClean="0"/>
              <a:t>Output output output output output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279400" y="1215615"/>
            <a:ext cx="8520113" cy="687798"/>
          </a:xfrm>
        </p:spPr>
        <p:txBody>
          <a:bodyPr>
            <a:normAutofit/>
          </a:bodyPr>
          <a:lstStyle>
            <a:lvl1pPr marL="11113" indent="-11113">
              <a:buNone/>
              <a:defRPr sz="2000" b="0"/>
            </a:lvl1pPr>
          </a:lstStyle>
          <a:p>
            <a:pPr lvl="0"/>
            <a:r>
              <a:rPr lang="en-US" smtClean="0"/>
              <a:t>Brief explanation of the command.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2 column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365379"/>
            <a:ext cx="8521700" cy="62071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279400" y="1152863"/>
            <a:ext cx="8520354" cy="2526255"/>
          </a:xfrm>
        </p:spPr>
        <p:txBody>
          <a:bodyPr/>
          <a:lstStyle>
            <a:lvl1pPr>
              <a:defRPr sz="2400"/>
            </a:lvl1pPr>
            <a:lvl2pPr marL="461963" indent="-236538">
              <a:buFont typeface="Arial" pitchFamily="34" charset="0"/>
              <a:buChar char="•"/>
              <a:defRPr sz="2000"/>
            </a:lvl2pPr>
            <a:lvl3pPr marL="688975" indent="-227013">
              <a:buFont typeface="Arial" pitchFamily="34" charset="0"/>
              <a:buChar char="•"/>
              <a:defRPr sz="1800"/>
            </a:lvl3pPr>
            <a:lvl4pPr marL="565150" indent="176213">
              <a:buFont typeface="Arial" pitchFamily="34" charset="0"/>
              <a:buChar char="•"/>
              <a:defRPr/>
            </a:lvl4pPr>
            <a:lvl5pPr marL="744538" indent="169863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279400" y="3897849"/>
            <a:ext cx="8520354" cy="2526255"/>
          </a:xfrm>
        </p:spPr>
        <p:txBody>
          <a:bodyPr/>
          <a:lstStyle>
            <a:lvl1pPr>
              <a:defRPr sz="2400"/>
            </a:lvl1pPr>
            <a:lvl2pPr marL="461963" indent="-236538">
              <a:buFont typeface="Arial" pitchFamily="34" charset="0"/>
              <a:buChar char="•"/>
              <a:defRPr sz="2000"/>
            </a:lvl2pPr>
            <a:lvl3pPr marL="688975" indent="-227013">
              <a:buFont typeface="Arial" pitchFamily="34" charset="0"/>
              <a:buChar char="•"/>
              <a:defRPr sz="1800"/>
            </a:lvl3pPr>
            <a:lvl4pPr marL="565150" indent="176213">
              <a:buFont typeface="Arial" pitchFamily="34" charset="0"/>
              <a:buChar char="•"/>
              <a:defRPr/>
            </a:lvl4pPr>
            <a:lvl5pPr marL="744538" indent="169863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797" y="69551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mmand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365379"/>
            <a:ext cx="8532159" cy="62071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79400" y="1139566"/>
            <a:ext cx="8316913" cy="4919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3533" y="1677605"/>
            <a:ext cx="7745412" cy="377078"/>
          </a:xfrm>
        </p:spPr>
        <p:txBody>
          <a:bodyPr/>
          <a:lstStyle>
            <a:lvl1pPr>
              <a:buNone/>
              <a:defRPr sz="1600" b="0">
                <a:latin typeface="Courier New" pitchFamily="49" charset="0"/>
                <a:cs typeface="Courier New" pitchFamily="49" charset="0"/>
              </a:defRPr>
            </a:lvl1pPr>
            <a:lvl2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2pPr>
            <a:lvl3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3pPr>
            <a:lvl4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4pPr>
            <a:lvl5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Router(config)#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326" y="2137492"/>
            <a:ext cx="7745412" cy="377078"/>
          </a:xfrm>
          <a:ln w="28575">
            <a:solidFill>
              <a:schemeClr val="tx1"/>
            </a:solidFill>
          </a:ln>
        </p:spPr>
        <p:txBody>
          <a:bodyPr/>
          <a:lstStyle>
            <a:lvl1pPr>
              <a:buNone/>
              <a:defRPr sz="1600" b="1" i="0">
                <a:latin typeface="Courier New" pitchFamily="49" charset="0"/>
                <a:cs typeface="Courier New" pitchFamily="49" charset="0"/>
              </a:defRPr>
            </a:lvl1pPr>
            <a:lvl2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2pPr>
            <a:lvl3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3pPr>
            <a:lvl4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4pPr>
            <a:lvl5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Command parameters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365379"/>
            <a:ext cx="8532159" cy="62071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79401" y="1122948"/>
            <a:ext cx="4066688" cy="5191792"/>
          </a:xfrm>
        </p:spPr>
        <p:txBody>
          <a:bodyPr/>
          <a:lstStyle>
            <a:lvl1pPr>
              <a:defRPr sz="2400"/>
            </a:lvl1pPr>
            <a:lvl2pPr marL="461963" indent="-236538">
              <a:buFont typeface="Arial" pitchFamily="34" charset="0"/>
              <a:buChar char="•"/>
              <a:defRPr sz="2000"/>
            </a:lvl2pPr>
            <a:lvl3pPr marL="688975" indent="-227013">
              <a:buFont typeface="Arial" pitchFamily="34" charset="0"/>
              <a:buChar char="•"/>
              <a:defRPr sz="1800"/>
            </a:lvl3pPr>
            <a:lvl4pPr marL="565150" indent="176213">
              <a:buFont typeface="Arial" pitchFamily="34" charset="0"/>
              <a:buChar char="•"/>
              <a:defRPr/>
            </a:lvl4pPr>
            <a:lvl5pPr marL="744538" indent="169863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4702589" y="1122948"/>
            <a:ext cx="4066688" cy="5191792"/>
          </a:xfrm>
        </p:spPr>
        <p:txBody>
          <a:bodyPr/>
          <a:lstStyle>
            <a:lvl1pPr>
              <a:defRPr sz="2400"/>
            </a:lvl1pPr>
            <a:lvl2pPr marL="461963" indent="-236538">
              <a:buFont typeface="Arial" pitchFamily="34" charset="0"/>
              <a:buChar char="•"/>
              <a:defRPr sz="2000"/>
            </a:lvl2pPr>
            <a:lvl3pPr marL="688975" indent="-227013">
              <a:buFont typeface="Arial" pitchFamily="34" charset="0"/>
              <a:buChar char="•"/>
              <a:defRPr sz="1800"/>
            </a:lvl3pPr>
            <a:lvl4pPr marL="565150" indent="176213">
              <a:buFont typeface="Arial" pitchFamily="34" charset="0"/>
              <a:buChar char="•"/>
              <a:defRPr/>
            </a:lvl4pPr>
            <a:lvl5pPr marL="744538" indent="169863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fig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365379"/>
            <a:ext cx="8532159" cy="62071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0"/>
          </p:nvPr>
        </p:nvSpPr>
        <p:spPr>
          <a:xfrm>
            <a:off x="279399" y="1078611"/>
            <a:ext cx="4152751" cy="3957760"/>
          </a:xfrm>
        </p:spPr>
        <p:txBody>
          <a:bodyPr/>
          <a:lstStyle>
            <a:lvl1pPr>
              <a:defRPr sz="2400" baseline="0"/>
            </a:lvl1pPr>
            <a:lvl2pPr>
              <a:defRPr sz="2000" baseline="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4659554" y="1078611"/>
            <a:ext cx="4152751" cy="3957760"/>
          </a:xfrm>
        </p:spPr>
        <p:txBody>
          <a:bodyPr/>
          <a:lstStyle>
            <a:lvl1pPr>
              <a:defRPr sz="2400" baseline="0"/>
            </a:lvl1pPr>
            <a:lvl2pPr>
              <a:defRPr sz="2000" baseline="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279400" y="5254375"/>
            <a:ext cx="8552628" cy="995821"/>
          </a:xfrm>
        </p:spPr>
        <p:txBody>
          <a:bodyPr/>
          <a:lstStyle>
            <a:lvl1pPr marL="0" indent="0" algn="l" defTabSz="814388">
              <a:lnSpc>
                <a:spcPts val="1800"/>
              </a:lnSpc>
              <a:spcBef>
                <a:spcPts val="0"/>
              </a:spcBef>
              <a:buNone/>
              <a:defRPr sz="1600" baseline="0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 sz="2000" baseline="0">
                <a:latin typeface="Courier New" pitchFamily="49" charset="0"/>
                <a:cs typeface="Courier New" pitchFamily="49" charset="0"/>
              </a:defRPr>
            </a:lvl2pPr>
            <a:lvl3pPr>
              <a:buNone/>
              <a:defRPr sz="1800">
                <a:latin typeface="Courier New" pitchFamily="49" charset="0"/>
                <a:cs typeface="Courier New" pitchFamily="49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algn="l" defTabSz="814388">
              <a:defRPr/>
            </a:pPr>
            <a:r>
              <a:rPr lang="en-US" sz="1800" b="0" smtClean="0">
                <a:latin typeface="Courier New" pitchFamily="49" charset="0"/>
              </a:rPr>
              <a:t>RTB(config-if)# </a:t>
            </a:r>
            <a:r>
              <a:rPr lang="en-US" sz="1800" b="1" smtClean="0">
                <a:latin typeface="Courier New" pitchFamily="49" charset="0"/>
              </a:rPr>
              <a:t>ip ospf network non-broadcast</a:t>
            </a:r>
          </a:p>
          <a:p>
            <a:pPr algn="l" defTabSz="814388">
              <a:defRPr/>
            </a:pPr>
            <a:r>
              <a:rPr lang="en-US" sz="1800" b="0" smtClean="0">
                <a:latin typeface="Courier New" pitchFamily="49" charset="0"/>
              </a:rPr>
              <a:t>RTB(config-router)# </a:t>
            </a:r>
            <a:r>
              <a:rPr lang="en-US" sz="1800" b="1" smtClean="0">
                <a:latin typeface="Courier New" pitchFamily="49" charset="0"/>
              </a:rPr>
              <a:t>network 3.1.1.0 0.0.0.255 area 0</a:t>
            </a:r>
          </a:p>
          <a:p>
            <a:pPr algn="l" defTabSz="814388">
              <a:defRPr/>
            </a:pPr>
            <a:r>
              <a:rPr lang="en-US" sz="1800" b="0" smtClean="0">
                <a:latin typeface="Courier New" pitchFamily="49" charset="0"/>
              </a:rPr>
              <a:t>RTB(config-router)# </a:t>
            </a:r>
            <a:r>
              <a:rPr lang="en-US" sz="1800" b="1" smtClean="0">
                <a:latin typeface="Courier New" pitchFamily="49" charset="0"/>
              </a:rPr>
              <a:t>neighbor 3.1.1.1</a:t>
            </a:r>
          </a:p>
          <a:p>
            <a:pPr algn="l" defTabSz="814388">
              <a:defRPr/>
            </a:pPr>
            <a:r>
              <a:rPr lang="en-US" sz="1800" b="0" smtClean="0">
                <a:latin typeface="Courier New" pitchFamily="49" charset="0"/>
              </a:rPr>
              <a:t>RTB(config-router)# </a:t>
            </a:r>
            <a:r>
              <a:rPr lang="en-US" sz="1800" b="1" smtClean="0">
                <a:latin typeface="Courier New" pitchFamily="49" charset="0"/>
              </a:rPr>
              <a:t>neighbor 3.1.1.3 </a:t>
            </a:r>
            <a:endParaRPr lang="en-US" sz="1800" b="1">
              <a:latin typeface="Courier New" pitchFamily="49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365379"/>
            <a:ext cx="8532159" cy="62071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9401" y="1122948"/>
            <a:ext cx="8520354" cy="5191792"/>
          </a:xfrm>
          <a:ln w="25400">
            <a:solidFill>
              <a:schemeClr val="tx1"/>
            </a:solidFill>
          </a:ln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latin typeface="Courier New" pitchFamily="49" charset="0"/>
                <a:cs typeface="Courier New" pitchFamily="49" charset="0"/>
              </a:defRPr>
            </a:lvl1pPr>
            <a:lvl2pPr marL="461963" indent="-236538">
              <a:buFont typeface="Arial" pitchFamily="34" charset="0"/>
              <a:buNone/>
              <a:defRPr sz="2000">
                <a:latin typeface="Courier New" pitchFamily="49" charset="0"/>
                <a:cs typeface="Courier New" pitchFamily="49" charset="0"/>
              </a:defRPr>
            </a:lvl2pPr>
            <a:lvl3pPr marL="688975" indent="-227013">
              <a:buFont typeface="Arial" pitchFamily="34" charset="0"/>
              <a:buNone/>
              <a:defRPr sz="1800">
                <a:latin typeface="Courier New" pitchFamily="49" charset="0"/>
                <a:cs typeface="Courier New" pitchFamily="49" charset="0"/>
              </a:defRPr>
            </a:lvl3pPr>
            <a:lvl4pPr marL="565150" indent="176213">
              <a:buFont typeface="Arial" pitchFamily="34" charset="0"/>
              <a:buChar char="•"/>
              <a:defRPr/>
            </a:lvl4pPr>
            <a:lvl5pPr marL="744538" indent="169863">
              <a:buFont typeface="Arial" pitchFamily="34" charset="0"/>
              <a:buChar char="•"/>
              <a:defRPr/>
            </a:lvl5pPr>
          </a:lstStyle>
          <a:p>
            <a:pPr algn="l">
              <a:lnSpc>
                <a:spcPct val="100000"/>
              </a:lnSpc>
              <a:defRPr/>
            </a:pPr>
            <a:r>
              <a:rPr lang="en-US" sz="1000" b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RouterA# </a:t>
            </a:r>
            <a:r>
              <a:rPr lang="en-US" sz="1000" b="1" smtClean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show command</a:t>
            </a:r>
          </a:p>
          <a:p>
            <a:pPr algn="l">
              <a:lnSpc>
                <a:spcPct val="100000"/>
              </a:lnSpc>
              <a:defRPr/>
            </a:pPr>
            <a:r>
              <a:rPr lang="en-US" sz="10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1000" b="1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0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OSPF Router with ID (10.0.0.11) (Process ID 1)</a:t>
            </a:r>
          </a:p>
          <a:p>
            <a:pPr algn="l">
              <a:lnSpc>
                <a:spcPct val="100000"/>
              </a:lnSpc>
              <a:defRPr/>
            </a:pPr>
            <a:r>
              <a:rPr lang="en-US" sz="10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             Router Link States (Area 0)</a:t>
            </a:r>
          </a:p>
          <a:p>
            <a:pPr algn="l">
              <a:lnSpc>
                <a:spcPct val="100000"/>
              </a:lnSpc>
              <a:defRPr/>
            </a:pPr>
            <a:r>
              <a:rPr lang="en-US" sz="10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Link ID         ADV Router      Age         Seq#       Checksum Link count</a:t>
            </a:r>
          </a:p>
          <a:p>
            <a:pPr algn="l">
              <a:lnSpc>
                <a:spcPct val="100000"/>
              </a:lnSpc>
              <a:defRPr/>
            </a:pPr>
            <a:r>
              <a:rPr lang="en-US" sz="10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10.0.0.11       10.0.0.11       548         0x80000002 0x00401A 1</a:t>
            </a:r>
          </a:p>
          <a:p>
            <a:pPr algn="l">
              <a:lnSpc>
                <a:spcPct val="100000"/>
              </a:lnSpc>
              <a:defRPr/>
            </a:pPr>
            <a:r>
              <a:rPr lang="en-US" sz="10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10.0.0.12       10.0.0.12       549         0x80000004 0x003A1B 1</a:t>
            </a:r>
          </a:p>
          <a:p>
            <a:pPr algn="l">
              <a:lnSpc>
                <a:spcPct val="100000"/>
              </a:lnSpc>
              <a:defRPr/>
            </a:pPr>
            <a:r>
              <a:rPr lang="en-US" sz="10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100.100.100.100 100.100.100.100 548         0x800002D7 0x00EEA9 2</a:t>
            </a:r>
          </a:p>
          <a:p>
            <a:pPr algn="l">
              <a:lnSpc>
                <a:spcPct val="100000"/>
              </a:lnSpc>
              <a:defRPr/>
            </a:pPr>
            <a:r>
              <a:rPr lang="en-US" sz="10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             Net Link States (Area 0)</a:t>
            </a:r>
          </a:p>
          <a:p>
            <a:pPr algn="l">
              <a:lnSpc>
                <a:spcPct val="100000"/>
              </a:lnSpc>
              <a:defRPr/>
            </a:pPr>
            <a:r>
              <a:rPr lang="en-US" sz="10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Link ID         ADV Router      Age         Seq#       Checksum</a:t>
            </a:r>
          </a:p>
          <a:p>
            <a:pPr algn="l">
              <a:lnSpc>
                <a:spcPct val="100000"/>
              </a:lnSpc>
              <a:defRPr/>
            </a:pPr>
            <a:r>
              <a:rPr lang="en-US" sz="10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172.31.1.3      100.100.100.100 549         0x80000001 0x004EC9</a:t>
            </a:r>
          </a:p>
          <a:p>
            <a:pPr algn="l">
              <a:lnSpc>
                <a:spcPct val="100000"/>
              </a:lnSpc>
              <a:defRPr/>
            </a:pPr>
            <a:r>
              <a:rPr lang="en-US" sz="10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             Summary Net Link States (Area 0)</a:t>
            </a:r>
          </a:p>
          <a:p>
            <a:pPr algn="l">
              <a:lnSpc>
                <a:spcPct val="100000"/>
              </a:lnSpc>
              <a:defRPr/>
            </a:pPr>
            <a:r>
              <a:rPr lang="en-US" sz="10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Link ID         ADV Router      Age         Seq#       Checksum</a:t>
            </a:r>
          </a:p>
          <a:p>
            <a:pPr algn="l">
              <a:lnSpc>
                <a:spcPct val="100000"/>
              </a:lnSpc>
              <a:defRPr/>
            </a:pPr>
            <a:r>
              <a:rPr lang="en-US" sz="10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10.1.0.0        10.0.0.11       654         0x80000001 0x00FB11</a:t>
            </a:r>
          </a:p>
          <a:p>
            <a:pPr algn="l">
              <a:lnSpc>
                <a:spcPct val="100000"/>
              </a:lnSpc>
              <a:defRPr/>
            </a:pPr>
            <a:r>
              <a:rPr lang="en-US" sz="10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10.1.0.0        10.0.0.12       601         0x80000001 0x00F516</a:t>
            </a:r>
          </a:p>
          <a:p>
            <a:pPr algn="l">
              <a:lnSpc>
                <a:spcPct val="100000"/>
              </a:lnSpc>
              <a:defRPr/>
            </a:pPr>
            <a:r>
              <a:rPr lang="en-US" sz="10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&lt;output omitted&gt;</a:t>
            </a:r>
            <a:endParaRPr lang="en-US" sz="1000" b="1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9400" y="365761"/>
            <a:ext cx="8522208" cy="7406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mtClean="0"/>
              <a:t>Title Only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9400" y="365378"/>
            <a:ext cx="8521700" cy="7426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mtClean="0"/>
              <a:t>Title and Content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1" y="1183340"/>
            <a:ext cx="8520354" cy="5131399"/>
          </a:xfrm>
        </p:spPr>
        <p:txBody>
          <a:bodyPr>
            <a:normAutofit/>
          </a:bodyPr>
          <a:lstStyle>
            <a:lvl1pPr>
              <a:defRPr sz="2400"/>
            </a:lvl1pPr>
            <a:lvl2pPr marL="461963" indent="-236538">
              <a:buFont typeface="Arial" pitchFamily="34" charset="0"/>
              <a:buChar char="•"/>
              <a:defRPr sz="2000"/>
            </a:lvl2pPr>
            <a:lvl3pPr marL="688975" indent="-227013">
              <a:buFont typeface="Arial" pitchFamily="34" charset="0"/>
              <a:buChar char="•"/>
              <a:defRPr sz="1800"/>
            </a:lvl3pPr>
            <a:lvl4pPr marL="565150" indent="176213">
              <a:buFont typeface="Arial" pitchFamily="34" charset="0"/>
              <a:buChar char="•"/>
              <a:defRPr/>
            </a:lvl4pPr>
            <a:lvl5pPr marL="744538" indent="169863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sub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9400" y="365760"/>
            <a:ext cx="8522208" cy="7406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mtClean="0"/>
              <a:t>Title with Subtext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279400" y="1161826"/>
            <a:ext cx="8423275" cy="774924"/>
          </a:xfrm>
        </p:spPr>
        <p:txBody>
          <a:bodyPr>
            <a:normAutofit/>
          </a:bodyPr>
          <a:lstStyle>
            <a:lvl1pPr marL="11113" indent="-11113">
              <a:buNone/>
              <a:defRPr sz="2000" b="0" baseline="0"/>
            </a:lvl1pPr>
          </a:lstStyle>
          <a:p>
            <a:pPr lvl="0"/>
            <a:r>
              <a:rPr lang="en-US" smtClean="0"/>
              <a:t>Subtext here to describe graphic below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279400" y="2033588"/>
            <a:ext cx="8445500" cy="44958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9400" y="365379"/>
            <a:ext cx="8521700" cy="7406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mtClean="0"/>
              <a:t>Title and Graphic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79400" y="1226372"/>
            <a:ext cx="8509000" cy="5314128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941" y="365379"/>
            <a:ext cx="8522208" cy="7406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mtClean="0"/>
              <a:t>2 Column Content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79401" y="1198254"/>
            <a:ext cx="4066688" cy="5191792"/>
          </a:xfrm>
        </p:spPr>
        <p:txBody>
          <a:bodyPr>
            <a:normAutofit/>
          </a:bodyPr>
          <a:lstStyle>
            <a:lvl1pPr>
              <a:defRPr sz="2400"/>
            </a:lvl1pPr>
            <a:lvl2pPr marL="461963" indent="-236538">
              <a:buFont typeface="Arial" pitchFamily="34" charset="0"/>
              <a:buChar char="•"/>
              <a:defRPr sz="2000"/>
            </a:lvl2pPr>
            <a:lvl3pPr marL="688975" indent="-227013">
              <a:buFont typeface="Arial" pitchFamily="34" charset="0"/>
              <a:buChar char="•"/>
              <a:defRPr sz="1800"/>
            </a:lvl3pPr>
            <a:lvl4pPr marL="565150" indent="176213">
              <a:buFont typeface="Arial" pitchFamily="34" charset="0"/>
              <a:buChar char="•"/>
              <a:defRPr/>
            </a:lvl4pPr>
            <a:lvl5pPr marL="744538" indent="169863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4702589" y="1198254"/>
            <a:ext cx="4066688" cy="5191792"/>
          </a:xfrm>
        </p:spPr>
        <p:txBody>
          <a:bodyPr>
            <a:normAutofit/>
          </a:bodyPr>
          <a:lstStyle>
            <a:lvl1pPr>
              <a:defRPr sz="2400"/>
            </a:lvl1pPr>
            <a:lvl2pPr marL="461963" indent="-236538">
              <a:buFont typeface="Arial" pitchFamily="34" charset="0"/>
              <a:buChar char="•"/>
              <a:defRPr sz="2000"/>
            </a:lvl2pPr>
            <a:lvl3pPr marL="688975" indent="-227013">
              <a:buFont typeface="Arial" pitchFamily="34" charset="0"/>
              <a:buChar char="•"/>
              <a:defRPr sz="1800"/>
            </a:lvl3pPr>
            <a:lvl4pPr marL="565150" indent="176213">
              <a:buFont typeface="Arial" pitchFamily="34" charset="0"/>
              <a:buChar char="•"/>
              <a:defRPr/>
            </a:lvl4pPr>
            <a:lvl5pPr marL="744538" indent="169863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9400" y="365380"/>
            <a:ext cx="8521700" cy="7406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mtClean="0"/>
              <a:t>Table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79400" y="2592592"/>
            <a:ext cx="8488082" cy="3711389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79400" y="1516063"/>
            <a:ext cx="8499475" cy="1001712"/>
          </a:xfrm>
          <a:ln w="19050"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aseline="0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 sz="1600">
                <a:latin typeface="Courier New" pitchFamily="49" charset="0"/>
                <a:cs typeface="Courier New" pitchFamily="49" charset="0"/>
              </a:defRPr>
            </a:lvl2pPr>
            <a:lvl3pPr>
              <a:buNone/>
              <a:defRPr sz="1600">
                <a:latin typeface="Courier New" pitchFamily="49" charset="0"/>
                <a:cs typeface="Courier New" pitchFamily="49" charset="0"/>
              </a:defRPr>
            </a:lvl3pPr>
            <a:lvl4pPr>
              <a:buFont typeface="Arial" pitchFamily="34" charset="0"/>
              <a:buNone/>
              <a:defRPr sz="1600">
                <a:latin typeface="Courier New" pitchFamily="49" charset="0"/>
                <a:cs typeface="Courier New" pitchFamily="49" charset="0"/>
              </a:defRPr>
            </a:lvl4pPr>
            <a:lvl5pPr>
              <a:buFont typeface="Arial" pitchFamily="34" charset="0"/>
              <a:buNone/>
              <a:defRPr sz="1600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Command keywords and parameters. Keywords in bold, parameters italic, not bold.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79400" y="1130300"/>
            <a:ext cx="5024438" cy="36512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en-US" sz="1800" smtClean="0">
                <a:latin typeface="Courier New" pitchFamily="49" charset="0"/>
                <a:cs typeface="Courier New" pitchFamily="49" charset="0"/>
              </a:rPr>
              <a:t>Router(config)#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able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9400" y="365380"/>
            <a:ext cx="8521700" cy="7406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mtClean="0"/>
              <a:t>Table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79400" y="1204856"/>
            <a:ext cx="8316913" cy="509912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220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19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 smtClean="0">
                <a:solidFill>
                  <a:schemeClr val="tx1"/>
                </a:solidFill>
              </a:rPr>
              <a:t>Chapter 5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289221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BD5F09F1-C393-45BD-BF68-67F6E7FD2B5F}" type="slidenum">
              <a:rPr lang="en-US" sz="1000">
                <a:solidFill>
                  <a:schemeClr val="tx1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400" y="1106906"/>
            <a:ext cx="8316914" cy="52081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89224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</a:t>
            </a:r>
            <a:r>
              <a:rPr lang="en-US" sz="700" dirty="0" smtClean="0">
                <a:solidFill>
                  <a:srgbClr val="D3D3D3"/>
                </a:solidFill>
              </a:rPr>
              <a:t>2007 – 2016, </a:t>
            </a:r>
            <a:r>
              <a:rPr lang="en-US" sz="700" dirty="0">
                <a:solidFill>
                  <a:srgbClr val="D3D3D3"/>
                </a:solidFill>
              </a:rPr>
              <a:t>Cisco Systems, Inc. All rights reserved.</a:t>
            </a:r>
          </a:p>
        </p:txBody>
      </p:sp>
      <p:sp>
        <p:nvSpPr>
          <p:cNvPr id="1289225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  <p:pic>
        <p:nvPicPr>
          <p:cNvPr id="12" name="Picture 8" descr="Rev08_Cisco_BrandBar10_060408.png"/>
          <p:cNvPicPr>
            <a:picLocks noChangeAspect="1"/>
          </p:cNvPicPr>
          <p:nvPr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  <p:sldLayoutId id="2147483973" r:id="rId13"/>
    <p:sldLayoutId id="2147483974" r:id="rId14"/>
    <p:sldLayoutId id="2147483975" r:id="rId15"/>
    <p:sldLayoutId id="2147483976" r:id="rId16"/>
    <p:sldLayoutId id="2147483977" r:id="rId17"/>
    <p:sldLayoutId id="2147483978" r:id="rId18"/>
    <p:sldLayoutId id="2147483958" r:id="rId19"/>
    <p:sldLayoutId id="2147483959" r:id="rId20"/>
    <p:sldLayoutId id="2147483879" r:id="rId21"/>
    <p:sldLayoutId id="2147483886" r:id="rId22"/>
    <p:sldLayoutId id="2147483888" r:id="rId23"/>
  </p:sldLayoutIdLst>
  <p:txStyles>
    <p:titleStyle>
      <a:lvl1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461963" indent="-236538" algn="l" defTabSz="814388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rgbClr val="708CA1"/>
        </a:buClr>
        <a:buFont typeface="Arial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688975" indent="-227013" algn="l" defTabSz="814388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rgbClr val="708CA1"/>
        </a:buClr>
        <a:buFont typeface="Arial" pitchFamily="34" charset="0"/>
        <a:buChar char="•"/>
        <a:defRPr sz="1800">
          <a:solidFill>
            <a:schemeClr val="tx1"/>
          </a:solidFill>
          <a:latin typeface="+mn-lt"/>
        </a:defRPr>
      </a:lvl3pPr>
      <a:lvl4pPr marL="1254125" indent="117475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38" descr="ss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00200"/>
            <a:ext cx="9144000" cy="319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Rectangle 35"/>
          <p:cNvSpPr>
            <a:spLocks noChangeArrowheads="1"/>
          </p:cNvSpPr>
          <p:nvPr/>
        </p:nvSpPr>
        <p:spPr bwMode="auto">
          <a:xfrm>
            <a:off x="0" y="0"/>
            <a:ext cx="9144000" cy="1600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ctr">
            <a:spAutoFit/>
          </a:bodyPr>
          <a:lstStyle/>
          <a:p>
            <a:endParaRPr lang="en-US"/>
          </a:p>
        </p:txBody>
      </p:sp>
      <p:sp>
        <p:nvSpPr>
          <p:cNvPr id="7172" name="Rectangle 32"/>
          <p:cNvSpPr>
            <a:spLocks noGrp="1" noChangeArrowheads="1"/>
          </p:cNvSpPr>
          <p:nvPr>
            <p:ph type="title" idx="4294967295"/>
          </p:nvPr>
        </p:nvSpPr>
        <p:spPr>
          <a:xfrm>
            <a:off x="279400" y="1841500"/>
            <a:ext cx="3233738" cy="2743200"/>
          </a:xfrm>
          <a:prstGeom prst="rect">
            <a:avLst/>
          </a:prstGeom>
          <a:noFill/>
        </p:spPr>
        <p:txBody>
          <a:bodyPr anchor="ctr"/>
          <a:lstStyle/>
          <a:p>
            <a:r>
              <a:rPr lang="en-US" sz="3000" b="0" dirty="0">
                <a:solidFill>
                  <a:schemeClr val="bg1"/>
                </a:solidFill>
              </a:rPr>
              <a:t>Describing Inter-VLAN Routing</a:t>
            </a:r>
            <a:endParaRPr lang="en-US" sz="3000" b="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err="1"/>
              <a:t>External</a:t>
            </a:r>
            <a:r>
              <a:rPr lang="pt-PT" dirty="0"/>
              <a:t> Routers: </a:t>
            </a:r>
            <a:r>
              <a:rPr lang="pt-PT" dirty="0" err="1"/>
              <a:t>Advantages</a:t>
            </a:r>
            <a:r>
              <a:rPr lang="pt-PT" dirty="0"/>
              <a:t> </a:t>
            </a:r>
            <a:r>
              <a:rPr lang="pt-PT" dirty="0" err="1"/>
              <a:t>Disadvantages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following are advantages of external router usage:</a:t>
            </a:r>
          </a:p>
          <a:p>
            <a:r>
              <a:rPr lang="en-US" dirty="0" smtClean="0"/>
              <a:t>An </a:t>
            </a:r>
            <a:r>
              <a:rPr lang="en-US" dirty="0"/>
              <a:t>external router works with any switch because Layer 3 services are not </a:t>
            </a:r>
            <a:r>
              <a:rPr lang="en-US" dirty="0" smtClean="0"/>
              <a:t>required on </a:t>
            </a:r>
            <a:r>
              <a:rPr lang="en-US" dirty="0"/>
              <a:t>the switch. Many switches do not contain Layer 3 forwarding capability, </a:t>
            </a:r>
            <a:r>
              <a:rPr lang="en-US" dirty="0" smtClean="0"/>
              <a:t>especially switches </a:t>
            </a:r>
            <a:r>
              <a:rPr lang="en-US" dirty="0"/>
              <a:t>that are used at the access layer of a hierarchical network.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implementation is simple. Only one switch port and one router interface </a:t>
            </a:r>
            <a:r>
              <a:rPr lang="en-US" dirty="0" smtClean="0"/>
              <a:t>require configuration</a:t>
            </a:r>
            <a:r>
              <a:rPr lang="en-US" dirty="0"/>
              <a:t>. </a:t>
            </a:r>
          </a:p>
          <a:p>
            <a:r>
              <a:rPr lang="en-US" dirty="0" smtClean="0"/>
              <a:t>If </a:t>
            </a:r>
            <a:r>
              <a:rPr lang="en-US" dirty="0"/>
              <a:t>the network </a:t>
            </a:r>
            <a:r>
              <a:rPr lang="en-US" dirty="0" smtClean="0"/>
              <a:t>design includes </a:t>
            </a:r>
            <a:r>
              <a:rPr lang="en-US" dirty="0"/>
              <a:t>only Layer 2 switches, the design and also the process for </a:t>
            </a:r>
            <a:r>
              <a:rPr lang="en-US" dirty="0" smtClean="0"/>
              <a:t>troubleshooting traffic </a:t>
            </a:r>
            <a:r>
              <a:rPr lang="en-US" dirty="0"/>
              <a:t>flow become very simple because there is only one place in the </a:t>
            </a:r>
            <a:r>
              <a:rPr lang="en-US" dirty="0" smtClean="0"/>
              <a:t>network </a:t>
            </a:r>
            <a:r>
              <a:rPr lang="pt-PT" dirty="0" err="1" smtClean="0"/>
              <a:t>where</a:t>
            </a:r>
            <a:r>
              <a:rPr lang="pt-PT" dirty="0" smtClean="0"/>
              <a:t> </a:t>
            </a:r>
            <a:r>
              <a:rPr lang="pt-PT" dirty="0" err="1"/>
              <a:t>VLANs</a:t>
            </a:r>
            <a:r>
              <a:rPr lang="pt-PT" dirty="0"/>
              <a:t> </a:t>
            </a:r>
            <a:r>
              <a:rPr lang="pt-PT" dirty="0" err="1"/>
              <a:t>interconnect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9149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err="1"/>
              <a:t>External</a:t>
            </a:r>
            <a:r>
              <a:rPr lang="pt-PT" dirty="0"/>
              <a:t> Routers: </a:t>
            </a:r>
            <a:r>
              <a:rPr lang="pt-PT" dirty="0" err="1"/>
              <a:t>Advantages</a:t>
            </a:r>
            <a:r>
              <a:rPr lang="pt-PT" dirty="0"/>
              <a:t> </a:t>
            </a:r>
            <a:r>
              <a:rPr lang="pt-PT" dirty="0" err="1"/>
              <a:t>Disadvantages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following are disadvantages of external router usage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router is a single point of failure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single traffic path may become congested. With a router-on-a-stick model, </a:t>
            </a:r>
            <a:r>
              <a:rPr lang="en-US" dirty="0" smtClean="0"/>
              <a:t>the trunk </a:t>
            </a:r>
            <a:r>
              <a:rPr lang="en-US" dirty="0"/>
              <a:t>link is limited by the speed of the router interface being shared across </a:t>
            </a:r>
            <a:r>
              <a:rPr lang="en-US" dirty="0" smtClean="0"/>
              <a:t>all trunked VLANs</a:t>
            </a:r>
          </a:p>
          <a:p>
            <a:endParaRPr lang="en-US" dirty="0" smtClean="0"/>
          </a:p>
          <a:p>
            <a:r>
              <a:rPr lang="en-US" dirty="0" smtClean="0"/>
              <a:t>Latency </a:t>
            </a:r>
            <a:r>
              <a:rPr lang="en-US" dirty="0"/>
              <a:t>may be introduced as frames leave and reenter the switch chassis </a:t>
            </a:r>
            <a:r>
              <a:rPr lang="en-US" dirty="0" smtClean="0"/>
              <a:t>multiple times </a:t>
            </a:r>
            <a:r>
              <a:rPr lang="en-US" dirty="0"/>
              <a:t>and as the router makes software-based routing decisions.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37849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6069" y="1535578"/>
            <a:ext cx="7940675" cy="5024880"/>
          </a:xfrm>
        </p:spPr>
        <p:txBody>
          <a:bodyPr/>
          <a:lstStyle/>
          <a:p>
            <a:r>
              <a:rPr lang="en-US" sz="2000" dirty="0" smtClean="0"/>
              <a:t>Today’s routing </a:t>
            </a:r>
            <a:r>
              <a:rPr lang="en-US" sz="2000" dirty="0"/>
              <a:t>has become faster and </a:t>
            </a:r>
            <a:r>
              <a:rPr lang="en-US" sz="2000" dirty="0" smtClean="0"/>
              <a:t>cheaper</a:t>
            </a:r>
            <a:r>
              <a:rPr lang="en-US" sz="2000" dirty="0"/>
              <a:t> </a:t>
            </a:r>
            <a:r>
              <a:rPr lang="en-US" sz="2000" dirty="0" smtClean="0"/>
              <a:t>and can be performed at hardware speed.</a:t>
            </a:r>
          </a:p>
          <a:p>
            <a:r>
              <a:rPr lang="en-US" sz="2000" dirty="0" smtClean="0"/>
              <a:t>Routing can be transferred to core and distribution devices with little to no impact on network performance.</a:t>
            </a:r>
          </a:p>
          <a:p>
            <a:r>
              <a:rPr lang="en-US" sz="2000" dirty="0"/>
              <a:t>Many users are in separate VLANs, and each VLAN is usually a separate </a:t>
            </a:r>
            <a:r>
              <a:rPr lang="en-US" sz="2000" dirty="0" smtClean="0"/>
              <a:t>subnet. This </a:t>
            </a:r>
            <a:r>
              <a:rPr lang="en-US" sz="2000" dirty="0"/>
              <a:t>implies that each distribution switch must have IP addresses matching each access switch </a:t>
            </a:r>
            <a:r>
              <a:rPr lang="en-US" sz="2000" dirty="0" smtClean="0"/>
              <a:t>VLAN.</a:t>
            </a:r>
          </a:p>
          <a:p>
            <a:r>
              <a:rPr lang="en-US" sz="2000" dirty="0"/>
              <a:t>Layer 3 (routed) ports are normally implemented between the distribution and the core </a:t>
            </a:r>
            <a:r>
              <a:rPr lang="en-US" sz="2000" dirty="0" smtClean="0"/>
              <a:t>layer. This model is less dependent on spanning tree, because there are no loops in the Layer 2 portion of the topology.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6069" y="508917"/>
            <a:ext cx="8310560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>
            <a:lvl1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+mj-lt"/>
                <a:ea typeface="+mj-ea"/>
                <a:cs typeface="+mj-cs"/>
              </a:defRPr>
            </a:lvl1pPr>
            <a:lvl2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2pPr>
            <a:lvl3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3pPr>
            <a:lvl4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4pPr>
            <a:lvl5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5pPr>
            <a:lvl6pPr marL="4572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6pPr>
            <a:lvl7pPr marL="9144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7pPr>
            <a:lvl8pPr marL="13716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8pPr>
            <a:lvl9pPr marL="18288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9pPr>
          </a:lstStyle>
          <a:p>
            <a:pPr defTabSz="782638" eaLnBrk="1" hangingPunct="1"/>
            <a:r>
              <a:rPr lang="en-US" sz="1800" dirty="0" smtClean="0">
                <a:ea typeface="ＭＳ Ｐゴシック" pitchFamily="34" charset="-128"/>
              </a:rPr>
              <a:t>Layer 3 Switching Operation and Configuration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sz="2700" dirty="0" smtClean="0">
                <a:ea typeface="ＭＳ Ｐゴシック" pitchFamily="34" charset="-128"/>
              </a:rPr>
              <a:t>Inter-VLAN Routing with Switch Virtual Interfaces</a:t>
            </a:r>
          </a:p>
        </p:txBody>
      </p:sp>
    </p:spTree>
    <p:extLst>
      <p:ext uri="{BB962C8B-B14F-4D97-AF65-F5344CB8AC3E}">
        <p14:creationId xmlns:p14="http://schemas.microsoft.com/office/powerpoint/2010/main" val="109709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Inter-VLAN Routing Using Switch Virtual Interfaces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SVI is a virtual interface configured within a multilayer switch, as compared to </a:t>
            </a:r>
            <a:r>
              <a:rPr lang="en-US" dirty="0" smtClean="0"/>
              <a:t>external router configuration</a:t>
            </a:r>
          </a:p>
          <a:p>
            <a:r>
              <a:rPr lang="en-US" dirty="0" smtClean="0"/>
              <a:t>An </a:t>
            </a:r>
            <a:r>
              <a:rPr lang="en-US" dirty="0"/>
              <a:t>SVI </a:t>
            </a:r>
            <a:r>
              <a:rPr lang="en-US" dirty="0" smtClean="0"/>
              <a:t>can be </a:t>
            </a:r>
            <a:r>
              <a:rPr lang="en-US" dirty="0"/>
              <a:t>created for any VLAN that exists on the </a:t>
            </a:r>
            <a:r>
              <a:rPr lang="en-US" dirty="0" smtClean="0"/>
              <a:t>switch. Only </a:t>
            </a:r>
            <a:r>
              <a:rPr lang="en-US" dirty="0"/>
              <a:t>one VLAN associates with one </a:t>
            </a:r>
            <a:r>
              <a:rPr lang="en-US" dirty="0" smtClean="0"/>
              <a:t>SVI.</a:t>
            </a:r>
            <a:endParaRPr lang="pt-P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645" y="3094583"/>
            <a:ext cx="7239866" cy="287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68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Virtual Interfaces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An SVI is “virtual” in that there is no physical </a:t>
            </a:r>
            <a:r>
              <a:rPr lang="en-US" sz="2000" dirty="0" smtClean="0"/>
              <a:t>port dedicated </a:t>
            </a:r>
            <a:r>
              <a:rPr lang="en-US" sz="2000" dirty="0"/>
              <a:t>to the interface, yet it can perform the same functions for the VLAN as </a:t>
            </a:r>
            <a:r>
              <a:rPr lang="en-US" sz="2000" dirty="0" smtClean="0"/>
              <a:t>a router </a:t>
            </a:r>
            <a:r>
              <a:rPr lang="en-US" sz="2000" dirty="0"/>
              <a:t>interface would 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Can </a:t>
            </a:r>
            <a:r>
              <a:rPr lang="en-US" sz="2000" dirty="0"/>
              <a:t>be configured in much the same way as a router </a:t>
            </a:r>
            <a:r>
              <a:rPr lang="en-US" sz="2000" dirty="0" smtClean="0"/>
              <a:t>interface (IP </a:t>
            </a:r>
            <a:r>
              <a:rPr lang="en-US" sz="2000" dirty="0"/>
              <a:t>address, inbound/outbound access control lists [ACLs], and so on).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SVI for </a:t>
            </a:r>
            <a:r>
              <a:rPr lang="en-US" sz="2000" dirty="0" smtClean="0"/>
              <a:t>the VLAN </a:t>
            </a:r>
            <a:r>
              <a:rPr lang="en-US" sz="2000" dirty="0"/>
              <a:t>provides Layer 3 processing for packets to or from all switch ports </a:t>
            </a:r>
            <a:r>
              <a:rPr lang="en-US" sz="2000" dirty="0" smtClean="0"/>
              <a:t>associated </a:t>
            </a:r>
            <a:r>
              <a:rPr lang="pt-PT" sz="2000" dirty="0" smtClean="0"/>
              <a:t>with </a:t>
            </a:r>
            <a:r>
              <a:rPr lang="pt-PT" sz="2000" dirty="0"/>
              <a:t>that VLAN</a:t>
            </a:r>
            <a:r>
              <a:rPr lang="pt-PT" sz="2000" dirty="0" smtClean="0"/>
              <a:t>.</a:t>
            </a:r>
          </a:p>
          <a:p>
            <a:endParaRPr lang="pt-PT" sz="2000" dirty="0" smtClean="0"/>
          </a:p>
          <a:p>
            <a:r>
              <a:rPr lang="en-US" sz="2000" dirty="0"/>
              <a:t>By default, an SVI is created for the default VLAN (VLAN1) to permit remote </a:t>
            </a:r>
            <a:r>
              <a:rPr lang="en-US" sz="2000" dirty="0" smtClean="0"/>
              <a:t>switch </a:t>
            </a:r>
            <a:r>
              <a:rPr lang="pt-PT" sz="2000" dirty="0" smtClean="0"/>
              <a:t>administration</a:t>
            </a:r>
            <a:r>
              <a:rPr lang="pt-PT" sz="2000" dirty="0" smtClean="0"/>
              <a:t>.</a:t>
            </a:r>
          </a:p>
          <a:p>
            <a:endParaRPr lang="pt-PT" sz="2000" dirty="0" smtClean="0"/>
          </a:p>
          <a:p>
            <a:r>
              <a:rPr lang="en-US" sz="2000" dirty="0"/>
              <a:t>Additional SVIs must be explicitly </a:t>
            </a:r>
            <a:r>
              <a:rPr lang="en-US" sz="2000" dirty="0" smtClean="0"/>
              <a:t>created and the number </a:t>
            </a:r>
            <a:r>
              <a:rPr lang="en-US" sz="2000" dirty="0"/>
              <a:t>used </a:t>
            </a:r>
            <a:r>
              <a:rPr lang="en-US" sz="2000" dirty="0" smtClean="0"/>
              <a:t>corresponds to </a:t>
            </a:r>
            <a:r>
              <a:rPr lang="en-US" sz="2000" dirty="0"/>
              <a:t>the VLAN tag </a:t>
            </a:r>
            <a:r>
              <a:rPr lang="en-US" sz="2000" dirty="0" smtClean="0"/>
              <a:t>associated.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3975025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442" y="1550092"/>
            <a:ext cx="8125501" cy="5024880"/>
          </a:xfrm>
        </p:spPr>
        <p:txBody>
          <a:bodyPr/>
          <a:lstStyle/>
          <a:p>
            <a:r>
              <a:rPr lang="en-US" sz="2000" dirty="0" smtClean="0"/>
              <a:t>SVIs </a:t>
            </a:r>
            <a:r>
              <a:rPr lang="en-US" sz="2000" dirty="0"/>
              <a:t>are created the first time the VLAN interface configuration mode is entered for a particular VLAN </a:t>
            </a:r>
            <a:r>
              <a:rPr lang="en-US" sz="2000" dirty="0" smtClean="0"/>
              <a:t>SVI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Enter the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interface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vlan 10 </a:t>
            </a:r>
            <a:r>
              <a:rPr lang="en-US" sz="2000" dirty="0"/>
              <a:t> command </a:t>
            </a:r>
            <a:r>
              <a:rPr lang="en-US" sz="2000" dirty="0" smtClean="0"/>
              <a:t>to create an SVI named VLAN 10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/>
              <a:t>The VLAN number used corresponds to the VLAN tag associated with data frames on an </a:t>
            </a:r>
            <a:r>
              <a:rPr lang="en-US" sz="2000" dirty="0" smtClean="0"/>
              <a:t>802.1Q encapsulated trunk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When </a:t>
            </a:r>
            <a:r>
              <a:rPr lang="en-US" sz="2000" dirty="0"/>
              <a:t>the SVI is created, ensure that </a:t>
            </a:r>
            <a:r>
              <a:rPr lang="en-US" sz="2000" dirty="0" smtClean="0"/>
              <a:t>the specific VLAN </a:t>
            </a:r>
            <a:r>
              <a:rPr lang="en-US" sz="2000" dirty="0"/>
              <a:t>is present in the VLAN </a:t>
            </a:r>
            <a:r>
              <a:rPr lang="en-US" sz="2000" dirty="0" smtClean="0"/>
              <a:t>database.</a:t>
            </a:r>
          </a:p>
          <a:p>
            <a:endParaRPr lang="en-US" sz="2000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12526" y="52297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>
            <a:lvl1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+mj-lt"/>
                <a:ea typeface="+mj-ea"/>
                <a:cs typeface="+mj-cs"/>
              </a:defRPr>
            </a:lvl1pPr>
            <a:lvl2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2pPr>
            <a:lvl3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3pPr>
            <a:lvl4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4pPr>
            <a:lvl5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5pPr>
            <a:lvl6pPr marL="4572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6pPr>
            <a:lvl7pPr marL="9144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7pPr>
            <a:lvl8pPr marL="13716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8pPr>
            <a:lvl9pPr marL="18288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Layer 3 Switching Operation and Configuration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Inter-VLAN Routing with SVIs (Cont.)</a:t>
            </a:r>
          </a:p>
        </p:txBody>
      </p:sp>
    </p:spTree>
    <p:extLst>
      <p:ext uri="{BB962C8B-B14F-4D97-AF65-F5344CB8AC3E}">
        <p14:creationId xmlns:p14="http://schemas.microsoft.com/office/powerpoint/2010/main" val="74573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Reasons</a:t>
            </a:r>
            <a:r>
              <a:rPr lang="pt-PT" dirty="0" smtClean="0"/>
              <a:t> </a:t>
            </a:r>
            <a:r>
              <a:rPr lang="pt-PT" dirty="0"/>
              <a:t>to configure SVI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provide a gateway for a VLAN so that traffic can be routed into or out of </a:t>
            </a:r>
            <a:r>
              <a:rPr lang="en-US" dirty="0" smtClean="0"/>
              <a:t>that </a:t>
            </a:r>
            <a:r>
              <a:rPr lang="pt-PT" dirty="0" smtClean="0"/>
              <a:t>VLAN</a:t>
            </a:r>
            <a:endParaRPr lang="pt-PT" dirty="0"/>
          </a:p>
          <a:p>
            <a:r>
              <a:rPr lang="en-US" dirty="0" smtClean="0"/>
              <a:t>To </a:t>
            </a:r>
            <a:r>
              <a:rPr lang="en-US" dirty="0"/>
              <a:t>provide Layer 3 IP connectivity to the switch</a:t>
            </a:r>
          </a:p>
          <a:p>
            <a:r>
              <a:rPr lang="en-US" dirty="0" smtClean="0"/>
              <a:t>To </a:t>
            </a:r>
            <a:r>
              <a:rPr lang="en-US" dirty="0"/>
              <a:t>support routing protocol </a:t>
            </a:r>
            <a:r>
              <a:rPr lang="en-US" dirty="0" smtClean="0"/>
              <a:t>configurations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3522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SVI: </a:t>
            </a:r>
            <a:r>
              <a:rPr lang="pt-PT" dirty="0" err="1"/>
              <a:t>Advantages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Disadvantages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following are some of the advantages of SVI:</a:t>
            </a:r>
          </a:p>
          <a:p>
            <a:r>
              <a:rPr lang="en-US" sz="2000" dirty="0" smtClean="0"/>
              <a:t>It </a:t>
            </a:r>
            <a:r>
              <a:rPr lang="en-US" sz="2000" dirty="0"/>
              <a:t>is much faster than router-on-a-stick because everything is hardware switched </a:t>
            </a:r>
            <a:r>
              <a:rPr lang="en-US" sz="2000" dirty="0" smtClean="0"/>
              <a:t>and </a:t>
            </a:r>
            <a:r>
              <a:rPr lang="pt-PT" sz="2000" dirty="0" err="1" smtClean="0"/>
              <a:t>routed</a:t>
            </a:r>
            <a:r>
              <a:rPr lang="pt-PT" sz="2000" dirty="0"/>
              <a:t>.</a:t>
            </a:r>
          </a:p>
          <a:p>
            <a:r>
              <a:rPr lang="en-US" sz="2000" dirty="0" smtClean="0"/>
              <a:t>No </a:t>
            </a:r>
            <a:r>
              <a:rPr lang="en-US" sz="2000" dirty="0"/>
              <a:t>need for external links from the switch to the router for routing.</a:t>
            </a:r>
          </a:p>
          <a:p>
            <a:r>
              <a:rPr lang="en-US" sz="2000" dirty="0" smtClean="0"/>
              <a:t>Not </a:t>
            </a:r>
            <a:r>
              <a:rPr lang="en-US" sz="2000" dirty="0"/>
              <a:t>limited to one link. Layer 2 </a:t>
            </a:r>
            <a:r>
              <a:rPr lang="en-US" sz="2000" dirty="0" err="1"/>
              <a:t>EtherChannels</a:t>
            </a:r>
            <a:r>
              <a:rPr lang="en-US" sz="2000" dirty="0"/>
              <a:t> can be used between the switches </a:t>
            </a:r>
            <a:r>
              <a:rPr lang="en-US" sz="2000" dirty="0" smtClean="0"/>
              <a:t>to </a:t>
            </a:r>
            <a:r>
              <a:rPr lang="pt-PT" sz="2000" dirty="0" err="1" smtClean="0"/>
              <a:t>get</a:t>
            </a:r>
            <a:r>
              <a:rPr lang="pt-PT" sz="2000" dirty="0" smtClean="0"/>
              <a:t> </a:t>
            </a:r>
            <a:r>
              <a:rPr lang="pt-PT" sz="2000" dirty="0"/>
              <a:t>more </a:t>
            </a:r>
            <a:r>
              <a:rPr lang="pt-PT" sz="2000" dirty="0" err="1"/>
              <a:t>bandwidth</a:t>
            </a:r>
            <a:r>
              <a:rPr lang="pt-PT" sz="2000" dirty="0"/>
              <a:t>.</a:t>
            </a:r>
          </a:p>
          <a:p>
            <a:r>
              <a:rPr lang="en-US" sz="2000" dirty="0" smtClean="0"/>
              <a:t>Latency </a:t>
            </a:r>
            <a:r>
              <a:rPr lang="en-US" sz="2000" dirty="0"/>
              <a:t>is much lower because it does not need to leave the switch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following are some of the disadvantages:</a:t>
            </a:r>
          </a:p>
          <a:p>
            <a:r>
              <a:rPr lang="en-US" sz="2000" dirty="0" smtClean="0"/>
              <a:t>It </a:t>
            </a:r>
            <a:r>
              <a:rPr lang="en-US" sz="2000" dirty="0"/>
              <a:t>needs a Layer 3 switch to perform inter-VLAN routing, which is more </a:t>
            </a:r>
            <a:r>
              <a:rPr lang="en-US" sz="2000" dirty="0" smtClean="0"/>
              <a:t>expensive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879683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Routing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Routed</a:t>
            </a:r>
            <a:r>
              <a:rPr lang="pt-PT" dirty="0"/>
              <a:t> </a:t>
            </a:r>
            <a:r>
              <a:rPr lang="pt-PT" dirty="0" err="1"/>
              <a:t>Ports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9036" y="887104"/>
            <a:ext cx="5022134" cy="5745708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A routed port is a physical port that acts similarly to a port on a traditional router </a:t>
            </a:r>
            <a:r>
              <a:rPr lang="en-US" sz="2000" dirty="0" smtClean="0"/>
              <a:t>with Layer </a:t>
            </a:r>
            <a:r>
              <a:rPr lang="en-US" sz="2000" dirty="0"/>
              <a:t>3 addresses configured.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Unlike </a:t>
            </a:r>
            <a:r>
              <a:rPr lang="en-US" sz="2000" dirty="0"/>
              <a:t>an access port, a routed port is not associated </a:t>
            </a:r>
            <a:r>
              <a:rPr lang="en-US" sz="2000" dirty="0" smtClean="0"/>
              <a:t>with a </a:t>
            </a:r>
            <a:r>
              <a:rPr lang="en-US" sz="2000" dirty="0"/>
              <a:t>particular VLAN. A routed port behaves like a regular router interface.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Layer </a:t>
            </a:r>
            <a:r>
              <a:rPr lang="en-US" sz="2000" dirty="0"/>
              <a:t>2 functionality </a:t>
            </a:r>
            <a:r>
              <a:rPr lang="en-US" sz="2000" dirty="0" smtClean="0"/>
              <a:t>is </a:t>
            </a:r>
            <a:r>
              <a:rPr lang="en-US" sz="2000" dirty="0" smtClean="0"/>
              <a:t>removed (e.g. STP).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Routed </a:t>
            </a:r>
            <a:r>
              <a:rPr lang="en-US" sz="2000" dirty="0"/>
              <a:t>ports are used for point-to-point </a:t>
            </a:r>
            <a:r>
              <a:rPr lang="en-US" sz="2000" dirty="0" smtClean="0"/>
              <a:t>links.</a:t>
            </a:r>
          </a:p>
          <a:p>
            <a:endParaRPr lang="en-US" sz="2000" dirty="0" smtClean="0"/>
          </a:p>
          <a:p>
            <a:r>
              <a:rPr lang="en-US" sz="2000" dirty="0" smtClean="0"/>
              <a:t>Routed </a:t>
            </a:r>
            <a:r>
              <a:rPr lang="en-US" sz="2000" dirty="0"/>
              <a:t>interfaces do not support </a:t>
            </a:r>
            <a:r>
              <a:rPr lang="en-US" sz="2000" dirty="0" err="1"/>
              <a:t>subinterfaces</a:t>
            </a:r>
            <a:r>
              <a:rPr lang="en-US" sz="2000" dirty="0"/>
              <a:t> as with Cisco IOS routers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Configure </a:t>
            </a:r>
            <a:r>
              <a:rPr lang="en-US" sz="2000" dirty="0"/>
              <a:t>the respective interface as a Layer </a:t>
            </a:r>
            <a:r>
              <a:rPr lang="en-US" sz="2000" dirty="0" smtClean="0"/>
              <a:t>3 interface </a:t>
            </a:r>
            <a:r>
              <a:rPr lang="en-US" sz="2000" dirty="0"/>
              <a:t>using the </a:t>
            </a:r>
            <a:r>
              <a:rPr lang="en-US" sz="2000" b="1" dirty="0"/>
              <a:t>no </a:t>
            </a:r>
            <a:r>
              <a:rPr lang="en-US" sz="2000" b="1" dirty="0" err="1"/>
              <a:t>switchport</a:t>
            </a:r>
            <a:r>
              <a:rPr lang="en-US" sz="2000" b="1" dirty="0"/>
              <a:t> </a:t>
            </a:r>
            <a:r>
              <a:rPr lang="en-US" sz="2000" dirty="0"/>
              <a:t>interface command</a:t>
            </a:r>
            <a:endParaRPr lang="pt-PT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99" y="1183339"/>
            <a:ext cx="3719637" cy="513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83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Routed</a:t>
            </a:r>
            <a:r>
              <a:rPr lang="pt-PT" dirty="0"/>
              <a:t> </a:t>
            </a:r>
            <a:r>
              <a:rPr lang="pt-PT" dirty="0" err="1"/>
              <a:t>Ports</a:t>
            </a:r>
            <a:r>
              <a:rPr lang="pt-PT" dirty="0"/>
              <a:t>: </a:t>
            </a:r>
            <a:r>
              <a:rPr lang="pt-PT" dirty="0" err="1"/>
              <a:t>Advantages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Following are some of the advantages of routed ports:</a:t>
            </a:r>
          </a:p>
          <a:p>
            <a:r>
              <a:rPr lang="en-US" dirty="0" smtClean="0"/>
              <a:t>A </a:t>
            </a:r>
            <a:r>
              <a:rPr lang="en-US" dirty="0"/>
              <a:t>multilayer switch can have SVI and routed ports in a single switch.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Multilayer </a:t>
            </a:r>
            <a:r>
              <a:rPr lang="en-US" dirty="0"/>
              <a:t>switches forward either Layer 2 or Layer 3 traffic in hardware, so it </a:t>
            </a:r>
            <a:r>
              <a:rPr lang="en-US" dirty="0" smtClean="0"/>
              <a:t>helps </a:t>
            </a:r>
            <a:r>
              <a:rPr lang="pt-PT" dirty="0" smtClean="0"/>
              <a:t>to </a:t>
            </a:r>
            <a:r>
              <a:rPr lang="pt-PT" dirty="0"/>
              <a:t>do routing faster</a:t>
            </a:r>
            <a:r>
              <a:rPr lang="pt-PT" dirty="0" smtClean="0"/>
              <a:t>.</a:t>
            </a:r>
          </a:p>
          <a:p>
            <a:endParaRPr lang="pt-PT" dirty="0"/>
          </a:p>
          <a:p>
            <a:r>
              <a:rPr lang="en-NZ" dirty="0" smtClean="0"/>
              <a:t>STP </a:t>
            </a:r>
            <a:r>
              <a:rPr lang="en-NZ" dirty="0"/>
              <a:t>domain </a:t>
            </a:r>
            <a:r>
              <a:rPr lang="en-NZ" dirty="0" smtClean="0"/>
              <a:t>not extended to other switches. However separate subnets are required.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6143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6413" y="1553029"/>
            <a:ext cx="8499246" cy="5036457"/>
          </a:xfrm>
        </p:spPr>
        <p:txBody>
          <a:bodyPr/>
          <a:lstStyle/>
          <a:p>
            <a:r>
              <a:rPr lang="en-US" sz="2000" dirty="0" smtClean="0"/>
              <a:t>Layer </a:t>
            </a:r>
            <a:r>
              <a:rPr lang="en-US" sz="2000" dirty="0"/>
              <a:t>3 switches usually have packet-switching throughputs in the millions of packets per second (pps</a:t>
            </a:r>
            <a:r>
              <a:rPr lang="en-US" sz="2000" dirty="0" smtClean="0"/>
              <a:t>).</a:t>
            </a:r>
          </a:p>
          <a:p>
            <a:r>
              <a:rPr lang="en-US" sz="2000" dirty="0" smtClean="0"/>
              <a:t>All Catalyst multilayer switches support the following types of Layer 3 interfaces: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Routed </a:t>
            </a:r>
            <a:r>
              <a:rPr lang="en-US" dirty="0"/>
              <a:t>p</a:t>
            </a:r>
            <a:r>
              <a:rPr lang="en-US" dirty="0" smtClean="0"/>
              <a:t>ort</a:t>
            </a:r>
            <a:endParaRPr lang="en-US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Switch virtual interface (SVI)</a:t>
            </a:r>
          </a:p>
          <a:p>
            <a:r>
              <a:rPr lang="en-US" sz="2000" dirty="0" smtClean="0"/>
              <a:t>High-performance </a:t>
            </a:r>
            <a:r>
              <a:rPr lang="en-US" sz="2000" dirty="0"/>
              <a:t>switches, such as the Catalyst 6500 and Catalyst </a:t>
            </a:r>
            <a:r>
              <a:rPr lang="en-US" sz="2000" dirty="0" smtClean="0"/>
              <a:t>4500, are able to perform most of the router’s functions.</a:t>
            </a:r>
          </a:p>
          <a:p>
            <a:r>
              <a:rPr lang="en-US" sz="2000" dirty="0" smtClean="0"/>
              <a:t>Several </a:t>
            </a:r>
            <a:r>
              <a:rPr lang="en-US" sz="2000" dirty="0"/>
              <a:t>models of Catalyst switches require enhanced software for specific routing protocol </a:t>
            </a:r>
            <a:r>
              <a:rPr lang="en-US" sz="2000" dirty="0" smtClean="0"/>
              <a:t>features.</a:t>
            </a:r>
          </a:p>
          <a:p>
            <a:endParaRPr lang="en-US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96412" y="530001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>
            <a:lvl1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+mj-lt"/>
                <a:ea typeface="+mj-ea"/>
                <a:cs typeface="+mj-cs"/>
              </a:defRPr>
            </a:lvl1pPr>
            <a:lvl2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2pPr>
            <a:lvl3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3pPr>
            <a:lvl4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4pPr>
            <a:lvl5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5pPr>
            <a:lvl6pPr marL="4572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6pPr>
            <a:lvl7pPr marL="9144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7pPr>
            <a:lvl8pPr marL="13716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8pPr>
            <a:lvl9pPr marL="18288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Layer 3 Switching Operation and Configuration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Introduction to Layer 3 Switching</a:t>
            </a:r>
          </a:p>
        </p:txBody>
      </p:sp>
    </p:spTree>
    <p:extLst>
      <p:ext uri="{BB962C8B-B14F-4D97-AF65-F5344CB8AC3E}">
        <p14:creationId xmlns:p14="http://schemas.microsoft.com/office/powerpoint/2010/main" val="137879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Configuring Inter-VLAN Routing Using SVI and Routed Ports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548" y="1248232"/>
            <a:ext cx="7154059" cy="514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506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Configuring</a:t>
            </a:r>
            <a:r>
              <a:rPr lang="pt-PT" dirty="0" smtClean="0"/>
              <a:t> </a:t>
            </a:r>
            <a:r>
              <a:rPr lang="en-US" dirty="0"/>
              <a:t>Routing on a Multilayer Switch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Step 1. </a:t>
            </a:r>
            <a:r>
              <a:rPr lang="en-US" dirty="0"/>
              <a:t>C</a:t>
            </a:r>
            <a:r>
              <a:rPr lang="en-US" dirty="0" smtClean="0"/>
              <a:t>reate </a:t>
            </a:r>
            <a:r>
              <a:rPr lang="en-US" dirty="0"/>
              <a:t>VLANs 10 and 20:</a:t>
            </a:r>
          </a:p>
          <a:p>
            <a:r>
              <a:rPr lang="pt-PT" sz="2000" dirty="0">
                <a:latin typeface="Consolas" panose="020B0609020204030204" pitchFamily="49" charset="0"/>
              </a:rPr>
              <a:t>DSW1(</a:t>
            </a:r>
            <a:r>
              <a:rPr lang="pt-PT" sz="2000" dirty="0" err="1">
                <a:latin typeface="Consolas" panose="020B0609020204030204" pitchFamily="49" charset="0"/>
              </a:rPr>
              <a:t>config</a:t>
            </a:r>
            <a:r>
              <a:rPr lang="pt-PT" sz="2000" dirty="0">
                <a:latin typeface="Consolas" panose="020B0609020204030204" pitchFamily="49" charset="0"/>
              </a:rPr>
              <a:t>)# </a:t>
            </a:r>
            <a:r>
              <a:rPr lang="pt-PT" sz="2000" b="1" dirty="0" err="1">
                <a:latin typeface="Consolas" panose="020B0609020204030204" pitchFamily="49" charset="0"/>
              </a:rPr>
              <a:t>vlan</a:t>
            </a:r>
            <a:r>
              <a:rPr lang="pt-PT" sz="2000" b="1" dirty="0">
                <a:latin typeface="Consolas" panose="020B0609020204030204" pitchFamily="49" charset="0"/>
              </a:rPr>
              <a:t> 10</a:t>
            </a:r>
          </a:p>
          <a:p>
            <a:r>
              <a:rPr lang="pt-PT" sz="2000" dirty="0">
                <a:latin typeface="Consolas" panose="020B0609020204030204" pitchFamily="49" charset="0"/>
              </a:rPr>
              <a:t>DSW1(</a:t>
            </a:r>
            <a:r>
              <a:rPr lang="pt-PT" sz="2000" dirty="0" err="1">
                <a:latin typeface="Consolas" panose="020B0609020204030204" pitchFamily="49" charset="0"/>
              </a:rPr>
              <a:t>config-vlan</a:t>
            </a:r>
            <a:r>
              <a:rPr lang="pt-PT" sz="2000" dirty="0">
                <a:latin typeface="Consolas" panose="020B0609020204030204" pitchFamily="49" charset="0"/>
              </a:rPr>
              <a:t>)# </a:t>
            </a:r>
            <a:r>
              <a:rPr lang="pt-PT" sz="2000" b="1" dirty="0" err="1">
                <a:latin typeface="Consolas" panose="020B0609020204030204" pitchFamily="49" charset="0"/>
              </a:rPr>
              <a:t>vlan</a:t>
            </a:r>
            <a:r>
              <a:rPr lang="pt-PT" sz="2000" b="1" dirty="0">
                <a:latin typeface="Consolas" panose="020B0609020204030204" pitchFamily="49" charset="0"/>
              </a:rPr>
              <a:t> </a:t>
            </a:r>
            <a:r>
              <a:rPr lang="pt-PT" sz="2000" b="1" dirty="0" smtClean="0">
                <a:latin typeface="Consolas" panose="020B0609020204030204" pitchFamily="49" charset="0"/>
              </a:rPr>
              <a:t>20</a:t>
            </a:r>
          </a:p>
          <a:p>
            <a:pPr marL="0" indent="0">
              <a:buNone/>
            </a:pPr>
            <a:r>
              <a:rPr lang="en-US" b="1" dirty="0"/>
              <a:t>Step 2. </a:t>
            </a:r>
            <a:r>
              <a:rPr lang="en-US" dirty="0"/>
              <a:t>On DSW1, enable IPv4 routing:</a:t>
            </a:r>
          </a:p>
          <a:p>
            <a:r>
              <a:rPr lang="pt-PT" sz="2000" dirty="0">
                <a:latin typeface="Consolas" panose="020B0609020204030204" pitchFamily="49" charset="0"/>
              </a:rPr>
              <a:t>DSW1(</a:t>
            </a:r>
            <a:r>
              <a:rPr lang="pt-PT" sz="2000" dirty="0" err="1">
                <a:latin typeface="Consolas" panose="020B0609020204030204" pitchFamily="49" charset="0"/>
              </a:rPr>
              <a:t>config</a:t>
            </a:r>
            <a:r>
              <a:rPr lang="pt-PT" sz="2000" dirty="0">
                <a:latin typeface="Consolas" panose="020B0609020204030204" pitchFamily="49" charset="0"/>
              </a:rPr>
              <a:t>)# </a:t>
            </a:r>
            <a:r>
              <a:rPr lang="pt-PT" sz="2000" b="1" dirty="0" err="1">
                <a:latin typeface="Consolas" panose="020B0609020204030204" pitchFamily="49" charset="0"/>
              </a:rPr>
              <a:t>ip</a:t>
            </a:r>
            <a:r>
              <a:rPr lang="pt-PT" sz="2000" b="1" dirty="0">
                <a:latin typeface="Consolas" panose="020B0609020204030204" pitchFamily="49" charset="0"/>
              </a:rPr>
              <a:t> </a:t>
            </a:r>
            <a:r>
              <a:rPr lang="pt-PT" sz="2000" b="1" dirty="0" err="1" smtClean="0">
                <a:latin typeface="Consolas" panose="020B0609020204030204" pitchFamily="49" charset="0"/>
              </a:rPr>
              <a:t>routing</a:t>
            </a:r>
            <a:endParaRPr lang="pt-PT" sz="2000" b="1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/>
              <a:t>Step 3. </a:t>
            </a:r>
            <a:r>
              <a:rPr lang="en-US" dirty="0"/>
              <a:t>C</a:t>
            </a:r>
            <a:r>
              <a:rPr lang="en-US" dirty="0" smtClean="0"/>
              <a:t>onfigure </a:t>
            </a:r>
            <a:r>
              <a:rPr lang="en-US" dirty="0"/>
              <a:t>SVI for </a:t>
            </a:r>
            <a:r>
              <a:rPr lang="en-US" dirty="0" smtClean="0"/>
              <a:t>VLANs </a:t>
            </a:r>
            <a:r>
              <a:rPr lang="en-US" dirty="0"/>
              <a:t>with IP </a:t>
            </a:r>
            <a:r>
              <a:rPr lang="en-US" dirty="0" smtClean="0"/>
              <a:t>address</a:t>
            </a:r>
            <a:endParaRPr lang="en-US" dirty="0"/>
          </a:p>
          <a:p>
            <a:r>
              <a:rPr lang="pt-PT" sz="2200" dirty="0" smtClean="0">
                <a:latin typeface="Consolas" panose="020B0609020204030204" pitchFamily="49" charset="0"/>
              </a:rPr>
              <a:t>DSW1(</a:t>
            </a:r>
            <a:r>
              <a:rPr lang="pt-PT" sz="2200" dirty="0" err="1" smtClean="0">
                <a:latin typeface="Consolas" panose="020B0609020204030204" pitchFamily="49" charset="0"/>
              </a:rPr>
              <a:t>config</a:t>
            </a:r>
            <a:r>
              <a:rPr lang="pt-PT" sz="2200" dirty="0">
                <a:latin typeface="Consolas" panose="020B0609020204030204" pitchFamily="49" charset="0"/>
              </a:rPr>
              <a:t>)# </a:t>
            </a:r>
            <a:r>
              <a:rPr lang="pt-PT" sz="2200" b="1" dirty="0">
                <a:latin typeface="Consolas" panose="020B0609020204030204" pitchFamily="49" charset="0"/>
              </a:rPr>
              <a:t>interface </a:t>
            </a:r>
            <a:r>
              <a:rPr lang="pt-PT" sz="2200" b="1" dirty="0" err="1">
                <a:latin typeface="Consolas" panose="020B0609020204030204" pitchFamily="49" charset="0"/>
              </a:rPr>
              <a:t>vlan</a:t>
            </a:r>
            <a:r>
              <a:rPr lang="pt-PT" sz="2200" b="1" dirty="0">
                <a:latin typeface="Consolas" panose="020B0609020204030204" pitchFamily="49" charset="0"/>
              </a:rPr>
              <a:t> 10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DSW1(</a:t>
            </a:r>
            <a:r>
              <a:rPr lang="en-US" sz="2200" dirty="0" err="1">
                <a:latin typeface="Consolas" panose="020B0609020204030204" pitchFamily="49" charset="0"/>
              </a:rPr>
              <a:t>config</a:t>
            </a:r>
            <a:r>
              <a:rPr lang="en-US" sz="2200" dirty="0">
                <a:latin typeface="Consolas" panose="020B0609020204030204" pitchFamily="49" charset="0"/>
              </a:rPr>
              <a:t>-if)# </a:t>
            </a:r>
            <a:r>
              <a:rPr lang="en-US" sz="2200" b="1" dirty="0" err="1">
                <a:latin typeface="Consolas" panose="020B0609020204030204" pitchFamily="49" charset="0"/>
              </a:rPr>
              <a:t>ip</a:t>
            </a:r>
            <a:r>
              <a:rPr lang="en-US" sz="2200" b="1" dirty="0">
                <a:latin typeface="Consolas" panose="020B0609020204030204" pitchFamily="49" charset="0"/>
              </a:rPr>
              <a:t> address 10.0.10.1 255.255.255.0</a:t>
            </a:r>
          </a:p>
          <a:p>
            <a:r>
              <a:rPr lang="pt-PT" sz="2200" dirty="0" smtClean="0">
                <a:latin typeface="Consolas" panose="020B0609020204030204" pitchFamily="49" charset="0"/>
              </a:rPr>
              <a:t>DSW1(</a:t>
            </a:r>
            <a:r>
              <a:rPr lang="pt-PT" sz="2200" dirty="0" err="1" smtClean="0">
                <a:latin typeface="Consolas" panose="020B0609020204030204" pitchFamily="49" charset="0"/>
              </a:rPr>
              <a:t>config-if</a:t>
            </a:r>
            <a:r>
              <a:rPr lang="pt-PT" sz="2200" dirty="0" smtClean="0">
                <a:latin typeface="Consolas" panose="020B0609020204030204" pitchFamily="49" charset="0"/>
              </a:rPr>
              <a:t>)# </a:t>
            </a:r>
            <a:r>
              <a:rPr lang="pt-PT" sz="2200" b="1" dirty="0" smtClean="0">
                <a:latin typeface="Consolas" panose="020B0609020204030204" pitchFamily="49" charset="0"/>
              </a:rPr>
              <a:t>no </a:t>
            </a:r>
            <a:r>
              <a:rPr lang="pt-PT" sz="2200" b="1" dirty="0" err="1" smtClean="0">
                <a:latin typeface="Consolas" panose="020B0609020204030204" pitchFamily="49" charset="0"/>
              </a:rPr>
              <a:t>shutdown</a:t>
            </a:r>
            <a:endParaRPr lang="pt-PT" sz="2200" b="1" dirty="0" smtClean="0">
              <a:latin typeface="Consolas" panose="020B0609020204030204" pitchFamily="49" charset="0"/>
            </a:endParaRPr>
          </a:p>
          <a:p>
            <a:r>
              <a:rPr lang="pt-PT" sz="2200" dirty="0">
                <a:latin typeface="Consolas" panose="020B0609020204030204" pitchFamily="49" charset="0"/>
              </a:rPr>
              <a:t>DSW1(</a:t>
            </a:r>
            <a:r>
              <a:rPr lang="pt-PT" sz="2200" dirty="0" err="1">
                <a:latin typeface="Consolas" panose="020B0609020204030204" pitchFamily="49" charset="0"/>
              </a:rPr>
              <a:t>config</a:t>
            </a:r>
            <a:r>
              <a:rPr lang="pt-PT" sz="2200" dirty="0">
                <a:latin typeface="Consolas" panose="020B0609020204030204" pitchFamily="49" charset="0"/>
              </a:rPr>
              <a:t>)# </a:t>
            </a:r>
            <a:r>
              <a:rPr lang="pt-PT" sz="2200" b="1" dirty="0">
                <a:latin typeface="Consolas" panose="020B0609020204030204" pitchFamily="49" charset="0"/>
              </a:rPr>
              <a:t>interface </a:t>
            </a:r>
            <a:r>
              <a:rPr lang="pt-PT" sz="2200" b="1" dirty="0" err="1">
                <a:latin typeface="Consolas" panose="020B0609020204030204" pitchFamily="49" charset="0"/>
              </a:rPr>
              <a:t>vlan</a:t>
            </a:r>
            <a:r>
              <a:rPr lang="pt-PT" sz="2200" b="1" dirty="0">
                <a:latin typeface="Consolas" panose="020B0609020204030204" pitchFamily="49" charset="0"/>
              </a:rPr>
              <a:t> 20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DSW1(</a:t>
            </a:r>
            <a:r>
              <a:rPr lang="en-US" sz="2200" dirty="0" err="1">
                <a:latin typeface="Consolas" panose="020B0609020204030204" pitchFamily="49" charset="0"/>
              </a:rPr>
              <a:t>config</a:t>
            </a:r>
            <a:r>
              <a:rPr lang="en-US" sz="2200" dirty="0">
                <a:latin typeface="Consolas" panose="020B0609020204030204" pitchFamily="49" charset="0"/>
              </a:rPr>
              <a:t>-if)# </a:t>
            </a:r>
            <a:r>
              <a:rPr lang="en-US" sz="2200" b="1" dirty="0" err="1">
                <a:latin typeface="Consolas" panose="020B0609020204030204" pitchFamily="49" charset="0"/>
              </a:rPr>
              <a:t>ip</a:t>
            </a:r>
            <a:r>
              <a:rPr lang="en-US" sz="2200" b="1" dirty="0">
                <a:latin typeface="Consolas" panose="020B0609020204030204" pitchFamily="49" charset="0"/>
              </a:rPr>
              <a:t> address 10.0.20.1 255.255.255.0</a:t>
            </a:r>
          </a:p>
          <a:p>
            <a:r>
              <a:rPr lang="pt-PT" sz="2200" dirty="0">
                <a:latin typeface="Consolas" panose="020B0609020204030204" pitchFamily="49" charset="0"/>
              </a:rPr>
              <a:t>DSW1(</a:t>
            </a:r>
            <a:r>
              <a:rPr lang="pt-PT" sz="2200" dirty="0" err="1">
                <a:latin typeface="Consolas" panose="020B0609020204030204" pitchFamily="49" charset="0"/>
              </a:rPr>
              <a:t>config-if</a:t>
            </a:r>
            <a:r>
              <a:rPr lang="pt-PT" sz="2200" dirty="0">
                <a:latin typeface="Consolas" panose="020B0609020204030204" pitchFamily="49" charset="0"/>
              </a:rPr>
              <a:t>)# </a:t>
            </a:r>
            <a:r>
              <a:rPr lang="pt-PT" sz="2200" b="1" dirty="0">
                <a:latin typeface="Consolas" panose="020B0609020204030204" pitchFamily="49" charset="0"/>
              </a:rPr>
              <a:t>no </a:t>
            </a:r>
            <a:r>
              <a:rPr lang="pt-PT" sz="2200" b="1" dirty="0" err="1">
                <a:latin typeface="Consolas" panose="020B0609020204030204" pitchFamily="49" charset="0"/>
              </a:rPr>
              <a:t>shutdown</a:t>
            </a:r>
            <a:endParaRPr lang="pt-PT" sz="19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855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Configuring</a:t>
            </a:r>
            <a:r>
              <a:rPr lang="pt-PT" dirty="0"/>
              <a:t> </a:t>
            </a:r>
            <a:r>
              <a:rPr lang="en-US" dirty="0"/>
              <a:t>Routing on a Multilayer Switch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Step </a:t>
            </a:r>
            <a:r>
              <a:rPr lang="en-US" b="1" dirty="0" smtClean="0"/>
              <a:t>4. </a:t>
            </a:r>
            <a:r>
              <a:rPr lang="en-US" dirty="0" smtClean="0"/>
              <a:t>Turn </a:t>
            </a:r>
            <a:r>
              <a:rPr lang="en-US" dirty="0"/>
              <a:t>the interface that connects to R1 (Ethernet 0/0) into a </a:t>
            </a:r>
            <a:r>
              <a:rPr lang="en-US" dirty="0" smtClean="0"/>
              <a:t>routed interface and </a:t>
            </a:r>
            <a:r>
              <a:rPr lang="en-US" dirty="0"/>
              <a:t>c</a:t>
            </a:r>
            <a:r>
              <a:rPr lang="en-US" dirty="0" smtClean="0"/>
              <a:t>onfigure </a:t>
            </a:r>
            <a:r>
              <a:rPr lang="en-US" dirty="0"/>
              <a:t>it with IP </a:t>
            </a:r>
            <a:r>
              <a:rPr lang="en-US" dirty="0" smtClean="0"/>
              <a:t>address.</a:t>
            </a:r>
            <a:endParaRPr lang="en-US" dirty="0"/>
          </a:p>
          <a:p>
            <a:r>
              <a:rPr lang="pt-PT" sz="2000" dirty="0" smtClean="0">
                <a:latin typeface="Consolas" panose="020B0609020204030204" pitchFamily="49" charset="0"/>
              </a:rPr>
              <a:t>DSW1(</a:t>
            </a:r>
            <a:r>
              <a:rPr lang="pt-PT" sz="2000" dirty="0" err="1" smtClean="0">
                <a:latin typeface="Consolas" panose="020B0609020204030204" pitchFamily="49" charset="0"/>
              </a:rPr>
              <a:t>config</a:t>
            </a:r>
            <a:r>
              <a:rPr lang="pt-PT" sz="2000" dirty="0">
                <a:latin typeface="Consolas" panose="020B0609020204030204" pitchFamily="49" charset="0"/>
              </a:rPr>
              <a:t>)# </a:t>
            </a:r>
            <a:r>
              <a:rPr lang="pt-PT" sz="2000" b="1" dirty="0">
                <a:latin typeface="Consolas" panose="020B0609020204030204" pitchFamily="49" charset="0"/>
              </a:rPr>
              <a:t>interface </a:t>
            </a:r>
            <a:r>
              <a:rPr lang="pt-PT" sz="2000" b="1" dirty="0" err="1">
                <a:latin typeface="Consolas" panose="020B0609020204030204" pitchFamily="49" charset="0"/>
              </a:rPr>
              <a:t>ethernet</a:t>
            </a:r>
            <a:r>
              <a:rPr lang="pt-PT" sz="2000" b="1" dirty="0">
                <a:latin typeface="Consolas" panose="020B0609020204030204" pitchFamily="49" charset="0"/>
              </a:rPr>
              <a:t> 0/2</a:t>
            </a:r>
          </a:p>
          <a:p>
            <a:r>
              <a:rPr lang="pt-PT" sz="2000" dirty="0">
                <a:latin typeface="Consolas" panose="020B0609020204030204" pitchFamily="49" charset="0"/>
              </a:rPr>
              <a:t>DSW1(</a:t>
            </a:r>
            <a:r>
              <a:rPr lang="pt-PT" sz="2000" dirty="0" err="1">
                <a:latin typeface="Consolas" panose="020B0609020204030204" pitchFamily="49" charset="0"/>
              </a:rPr>
              <a:t>config-if</a:t>
            </a:r>
            <a:r>
              <a:rPr lang="pt-PT" sz="2000" dirty="0">
                <a:latin typeface="Consolas" panose="020B0609020204030204" pitchFamily="49" charset="0"/>
              </a:rPr>
              <a:t>)# </a:t>
            </a:r>
            <a:r>
              <a:rPr lang="pt-PT" sz="2000" b="1" dirty="0">
                <a:latin typeface="Consolas" panose="020B0609020204030204" pitchFamily="49" charset="0"/>
              </a:rPr>
              <a:t>no </a:t>
            </a:r>
            <a:r>
              <a:rPr lang="pt-PT" sz="2000" b="1" dirty="0" err="1">
                <a:latin typeface="Consolas" panose="020B0609020204030204" pitchFamily="49" charset="0"/>
              </a:rPr>
              <a:t>switchport</a:t>
            </a:r>
            <a:endParaRPr lang="pt-PT" sz="2000" b="1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*Nov 28 15:03:55.138: %LINK-3-UPDOWN: Interface Ethernet0/2, </a:t>
            </a:r>
            <a:r>
              <a:rPr lang="en-US" sz="2000" dirty="0" smtClean="0">
                <a:latin typeface="Consolas" panose="020B0609020204030204" pitchFamily="49" charset="0"/>
              </a:rPr>
              <a:t>changed </a:t>
            </a:r>
            <a:r>
              <a:rPr lang="pt-PT" sz="2000" dirty="0" err="1" smtClean="0">
                <a:latin typeface="Consolas" panose="020B0609020204030204" pitchFamily="49" charset="0"/>
              </a:rPr>
              <a:t>state</a:t>
            </a:r>
            <a:r>
              <a:rPr lang="pt-PT" sz="2000" dirty="0" smtClean="0">
                <a:latin typeface="Consolas" panose="020B0609020204030204" pitchFamily="49" charset="0"/>
              </a:rPr>
              <a:t> </a:t>
            </a:r>
            <a:r>
              <a:rPr lang="pt-PT" sz="2000" dirty="0">
                <a:latin typeface="Consolas" panose="020B0609020204030204" pitchFamily="49" charset="0"/>
              </a:rPr>
              <a:t>to </a:t>
            </a:r>
            <a:r>
              <a:rPr lang="pt-PT" sz="2000" dirty="0" err="1">
                <a:latin typeface="Consolas" panose="020B0609020204030204" pitchFamily="49" charset="0"/>
              </a:rPr>
              <a:t>up</a:t>
            </a:r>
            <a:endParaRPr lang="pt-PT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*Nov 28 15:03:56.142: %LINEPROTO-5-UPDOWN: Line protocol on </a:t>
            </a:r>
            <a:r>
              <a:rPr lang="en-US" sz="2000" dirty="0" smtClean="0">
                <a:latin typeface="Consolas" panose="020B0609020204030204" pitchFamily="49" charset="0"/>
              </a:rPr>
              <a:t>Interface Ethernet0/2</a:t>
            </a:r>
            <a:r>
              <a:rPr lang="en-US" sz="2000" dirty="0">
                <a:latin typeface="Consolas" panose="020B0609020204030204" pitchFamily="49" charset="0"/>
              </a:rPr>
              <a:t>, changed state to up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DSW1(</a:t>
            </a:r>
            <a:r>
              <a:rPr lang="en-US" sz="2000" dirty="0" err="1">
                <a:latin typeface="Consolas" panose="020B0609020204030204" pitchFamily="49" charset="0"/>
              </a:rPr>
              <a:t>config</a:t>
            </a:r>
            <a:r>
              <a:rPr lang="en-US" sz="2000" dirty="0">
                <a:latin typeface="Consolas" panose="020B0609020204030204" pitchFamily="49" charset="0"/>
              </a:rPr>
              <a:t>-if)# </a:t>
            </a:r>
            <a:r>
              <a:rPr lang="en-US" sz="2000" b="1" dirty="0" err="1">
                <a:latin typeface="Consolas" panose="020B0609020204030204" pitchFamily="49" charset="0"/>
              </a:rPr>
              <a:t>ip</a:t>
            </a:r>
            <a:r>
              <a:rPr lang="en-US" sz="2000" b="1" dirty="0">
                <a:latin typeface="Consolas" panose="020B0609020204030204" pitchFamily="49" charset="0"/>
              </a:rPr>
              <a:t> address 10.0.99.1 </a:t>
            </a:r>
            <a:r>
              <a:rPr lang="en-US" sz="2000" b="1" dirty="0" smtClean="0">
                <a:latin typeface="Consolas" panose="020B0609020204030204" pitchFamily="49" charset="0"/>
              </a:rPr>
              <a:t>255.255.255.0</a:t>
            </a:r>
          </a:p>
          <a:p>
            <a:pPr marL="0" indent="0">
              <a:buNone/>
            </a:pPr>
            <a:r>
              <a:rPr lang="en-US" b="1" dirty="0"/>
              <a:t>Step </a:t>
            </a:r>
            <a:r>
              <a:rPr lang="en-US" b="1" dirty="0" smtClean="0"/>
              <a:t>5. </a:t>
            </a:r>
            <a:r>
              <a:rPr lang="en-US" dirty="0" smtClean="0"/>
              <a:t>Configure </a:t>
            </a:r>
            <a:r>
              <a:rPr lang="pt-PT" dirty="0" smtClean="0"/>
              <a:t>a </a:t>
            </a:r>
            <a:r>
              <a:rPr lang="pt-PT" dirty="0" err="1" smtClean="0"/>
              <a:t>Routing</a:t>
            </a:r>
            <a:r>
              <a:rPr lang="pt-PT" dirty="0" smtClean="0"/>
              <a:t> </a:t>
            </a:r>
            <a:r>
              <a:rPr lang="pt-PT" dirty="0" err="1" smtClean="0"/>
              <a:t>Protocol</a:t>
            </a:r>
            <a:endParaRPr lang="pt-PT" dirty="0"/>
          </a:p>
          <a:p>
            <a:r>
              <a:rPr lang="pt-PT" sz="2200" dirty="0" smtClean="0">
                <a:latin typeface="Consolas" panose="020B0609020204030204" pitchFamily="49" charset="0"/>
              </a:rPr>
              <a:t>DSW1(</a:t>
            </a:r>
            <a:r>
              <a:rPr lang="pt-PT" sz="2200" dirty="0" err="1" smtClean="0">
                <a:latin typeface="Consolas" panose="020B0609020204030204" pitchFamily="49" charset="0"/>
              </a:rPr>
              <a:t>config</a:t>
            </a:r>
            <a:r>
              <a:rPr lang="pt-PT" sz="2200" dirty="0">
                <a:latin typeface="Consolas" panose="020B0609020204030204" pitchFamily="49" charset="0"/>
              </a:rPr>
              <a:t>)# </a:t>
            </a:r>
            <a:r>
              <a:rPr lang="pt-PT" sz="2200" b="1" dirty="0">
                <a:latin typeface="Consolas" panose="020B0609020204030204" pitchFamily="49" charset="0"/>
              </a:rPr>
              <a:t>router </a:t>
            </a:r>
            <a:r>
              <a:rPr lang="pt-PT" sz="2200" b="1" dirty="0" err="1">
                <a:latin typeface="Consolas" panose="020B0609020204030204" pitchFamily="49" charset="0"/>
              </a:rPr>
              <a:t>eigrp</a:t>
            </a:r>
            <a:r>
              <a:rPr lang="pt-PT" sz="2200" b="1" dirty="0">
                <a:latin typeface="Consolas" panose="020B0609020204030204" pitchFamily="49" charset="0"/>
              </a:rPr>
              <a:t> 1</a:t>
            </a:r>
          </a:p>
          <a:p>
            <a:r>
              <a:rPr lang="pt-PT" sz="2200" dirty="0">
                <a:latin typeface="Consolas" panose="020B0609020204030204" pitchFamily="49" charset="0"/>
              </a:rPr>
              <a:t>DSW1(</a:t>
            </a:r>
            <a:r>
              <a:rPr lang="pt-PT" sz="2200" dirty="0" err="1">
                <a:latin typeface="Consolas" panose="020B0609020204030204" pitchFamily="49" charset="0"/>
              </a:rPr>
              <a:t>config</a:t>
            </a:r>
            <a:r>
              <a:rPr lang="pt-PT" sz="2200" dirty="0">
                <a:latin typeface="Consolas" panose="020B0609020204030204" pitchFamily="49" charset="0"/>
              </a:rPr>
              <a:t>-router)# </a:t>
            </a:r>
            <a:r>
              <a:rPr lang="pt-PT" sz="2200" b="1" dirty="0">
                <a:latin typeface="Consolas" panose="020B0609020204030204" pitchFamily="49" charset="0"/>
              </a:rPr>
              <a:t>network 10.0.0.0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*Nov 28 15:12:22.448: %DUAL-5-NBRCHANGE: EIGRP-IPv4 1: </a:t>
            </a:r>
            <a:r>
              <a:rPr lang="en-US" sz="2200" dirty="0" smtClean="0">
                <a:latin typeface="Consolas" panose="020B0609020204030204" pitchFamily="49" charset="0"/>
              </a:rPr>
              <a:t>Neighbor 10.0.99.2 </a:t>
            </a:r>
            <a:r>
              <a:rPr lang="en-US" sz="2200" dirty="0">
                <a:latin typeface="Consolas" panose="020B0609020204030204" pitchFamily="49" charset="0"/>
              </a:rPr>
              <a:t>(Ethernet0/2) is up: new adjacency</a:t>
            </a:r>
            <a:endParaRPr lang="pt-PT" sz="19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187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SVI </a:t>
            </a:r>
            <a:r>
              <a:rPr lang="en-US" dirty="0" err="1"/>
              <a:t>autostate</a:t>
            </a:r>
            <a:r>
              <a:rPr lang="en-US" dirty="0"/>
              <a:t> exclude Command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SVI interface is brought up when one Layer 2 port in the VLAN has had time </a:t>
            </a:r>
            <a:r>
              <a:rPr lang="en-US" dirty="0" smtClean="0"/>
              <a:t>to converge </a:t>
            </a:r>
            <a:r>
              <a:rPr lang="en-US" dirty="0"/>
              <a:t>(transition from STP listening-learning state to forwarding state). </a:t>
            </a:r>
            <a:endParaRPr lang="en-US" dirty="0" smtClean="0"/>
          </a:p>
          <a:p>
            <a:r>
              <a:rPr lang="en-US" dirty="0" smtClean="0"/>
              <a:t>The default action </a:t>
            </a:r>
            <a:r>
              <a:rPr lang="en-US" dirty="0"/>
              <a:t>when a VLAN has multiple ports is that the SVI goes down when all ports in </a:t>
            </a:r>
            <a:r>
              <a:rPr lang="en-US" dirty="0" smtClean="0"/>
              <a:t>the VLAN </a:t>
            </a:r>
            <a:r>
              <a:rPr lang="en-US" dirty="0"/>
              <a:t>go down.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action prevents features such as routing protocols from using </a:t>
            </a:r>
            <a:r>
              <a:rPr lang="en-US" dirty="0" smtClean="0"/>
              <a:t>the VLAN </a:t>
            </a:r>
            <a:r>
              <a:rPr lang="en-US" dirty="0"/>
              <a:t>interface as if it were fully operational and minimizes other problems, such </a:t>
            </a:r>
            <a:r>
              <a:rPr lang="en-US" dirty="0" smtClean="0"/>
              <a:t>as </a:t>
            </a:r>
            <a:r>
              <a:rPr lang="pt-PT" dirty="0" err="1" smtClean="0"/>
              <a:t>routing</a:t>
            </a:r>
            <a:r>
              <a:rPr lang="pt-PT" dirty="0" smtClean="0"/>
              <a:t> </a:t>
            </a:r>
            <a:r>
              <a:rPr lang="pt-PT" dirty="0" err="1"/>
              <a:t>black</a:t>
            </a:r>
            <a:r>
              <a:rPr lang="pt-PT" dirty="0"/>
              <a:t> </a:t>
            </a:r>
            <a:r>
              <a:rPr lang="pt-PT" dirty="0" err="1" smtClean="0"/>
              <a:t>holes</a:t>
            </a:r>
            <a:r>
              <a:rPr lang="pt-PT" dirty="0" smtClean="0"/>
              <a:t>.</a:t>
            </a:r>
          </a:p>
          <a:p>
            <a:r>
              <a:rPr lang="en-US" dirty="0"/>
              <a:t>You can use the SVI </a:t>
            </a:r>
            <a:r>
              <a:rPr lang="en-US" b="1" dirty="0" err="1"/>
              <a:t>autostate</a:t>
            </a:r>
            <a:r>
              <a:rPr lang="en-US" b="1" dirty="0"/>
              <a:t> exclude </a:t>
            </a:r>
            <a:r>
              <a:rPr lang="en-US" dirty="0"/>
              <a:t>command to configure a port so that it is </a:t>
            </a:r>
            <a:r>
              <a:rPr lang="en-US" dirty="0" smtClean="0"/>
              <a:t>not included </a:t>
            </a:r>
            <a:r>
              <a:rPr lang="en-US" dirty="0"/>
              <a:t>in the SVI line-state up-and-down calculation.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512013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Configuring </a:t>
            </a:r>
            <a:r>
              <a:rPr lang="en-US" dirty="0" err="1" smtClean="0"/>
              <a:t>autostate</a:t>
            </a:r>
            <a:r>
              <a:rPr lang="en-US" dirty="0" smtClean="0"/>
              <a:t> exclude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200" dirty="0" err="1" smtClean="0">
                <a:latin typeface="Consolas" panose="020B0609020204030204" pitchFamily="49" charset="0"/>
              </a:rPr>
              <a:t>Switch</a:t>
            </a:r>
            <a:r>
              <a:rPr lang="pt-PT" sz="2200" dirty="0" smtClean="0">
                <a:latin typeface="Consolas" panose="020B0609020204030204" pitchFamily="49" charset="0"/>
              </a:rPr>
              <a:t>(</a:t>
            </a:r>
            <a:r>
              <a:rPr lang="pt-PT" sz="2200" dirty="0" err="1" smtClean="0">
                <a:latin typeface="Consolas" panose="020B0609020204030204" pitchFamily="49" charset="0"/>
              </a:rPr>
              <a:t>config</a:t>
            </a:r>
            <a:r>
              <a:rPr lang="pt-PT" sz="2200" dirty="0">
                <a:latin typeface="Consolas" panose="020B0609020204030204" pitchFamily="49" charset="0"/>
              </a:rPr>
              <a:t>)# </a:t>
            </a:r>
            <a:r>
              <a:rPr lang="pt-PT" sz="2200" b="1" dirty="0">
                <a:latin typeface="Consolas" panose="020B0609020204030204" pitchFamily="49" charset="0"/>
              </a:rPr>
              <a:t>interface </a:t>
            </a:r>
            <a:r>
              <a:rPr lang="pt-PT" sz="2200" b="1" dirty="0" err="1">
                <a:latin typeface="Consolas" panose="020B0609020204030204" pitchFamily="49" charset="0"/>
              </a:rPr>
              <a:t>interface</a:t>
            </a:r>
            <a:r>
              <a:rPr lang="pt-PT" sz="2200" b="1" dirty="0">
                <a:latin typeface="Consolas" panose="020B0609020204030204" pitchFamily="49" charset="0"/>
              </a:rPr>
              <a:t> </a:t>
            </a:r>
            <a:r>
              <a:rPr lang="pt-PT" sz="2200" i="1" dirty="0" err="1">
                <a:latin typeface="Consolas" panose="020B0609020204030204" pitchFamily="49" charset="0"/>
              </a:rPr>
              <a:t>slot</a:t>
            </a:r>
            <a:r>
              <a:rPr lang="pt-PT" sz="2200" i="1" dirty="0">
                <a:latin typeface="Consolas" panose="020B0609020204030204" pitchFamily="49" charset="0"/>
              </a:rPr>
              <a:t>/</a:t>
            </a:r>
            <a:r>
              <a:rPr lang="pt-PT" sz="2200" i="1" dirty="0" err="1">
                <a:latin typeface="Consolas" panose="020B0609020204030204" pitchFamily="49" charset="0"/>
              </a:rPr>
              <a:t>number</a:t>
            </a:r>
            <a:endParaRPr lang="pt-PT" sz="2200" i="1" dirty="0">
              <a:latin typeface="Consolas" panose="020B0609020204030204" pitchFamily="49" charset="0"/>
            </a:endParaRPr>
          </a:p>
          <a:p>
            <a:r>
              <a:rPr lang="pt-PT" sz="2200" dirty="0" err="1" smtClean="0">
                <a:latin typeface="Consolas" panose="020B0609020204030204" pitchFamily="49" charset="0"/>
              </a:rPr>
              <a:t>Switch</a:t>
            </a:r>
            <a:r>
              <a:rPr lang="pt-PT" sz="2200" dirty="0" smtClean="0">
                <a:latin typeface="Consolas" panose="020B0609020204030204" pitchFamily="49" charset="0"/>
              </a:rPr>
              <a:t>(</a:t>
            </a:r>
            <a:r>
              <a:rPr lang="pt-PT" sz="2200" dirty="0" err="1" smtClean="0">
                <a:latin typeface="Consolas" panose="020B0609020204030204" pitchFamily="49" charset="0"/>
              </a:rPr>
              <a:t>config-if</a:t>
            </a:r>
            <a:r>
              <a:rPr lang="pt-PT" sz="2200" dirty="0">
                <a:latin typeface="Consolas" panose="020B0609020204030204" pitchFamily="49" charset="0"/>
              </a:rPr>
              <a:t>)# </a:t>
            </a:r>
            <a:r>
              <a:rPr lang="pt-PT" sz="2200" b="1" dirty="0" err="1">
                <a:latin typeface="Consolas" panose="020B0609020204030204" pitchFamily="49" charset="0"/>
              </a:rPr>
              <a:t>switchport</a:t>
            </a:r>
            <a:r>
              <a:rPr lang="pt-PT" sz="2200" b="1" dirty="0">
                <a:latin typeface="Consolas" panose="020B0609020204030204" pitchFamily="49" charset="0"/>
              </a:rPr>
              <a:t> </a:t>
            </a:r>
            <a:r>
              <a:rPr lang="pt-PT" sz="2200" b="1" dirty="0" err="1">
                <a:latin typeface="Consolas" panose="020B0609020204030204" pitchFamily="49" charset="0"/>
              </a:rPr>
              <a:t>autostate</a:t>
            </a:r>
            <a:r>
              <a:rPr lang="pt-PT" sz="2200" b="1" dirty="0">
                <a:latin typeface="Consolas" panose="020B0609020204030204" pitchFamily="49" charset="0"/>
              </a:rPr>
              <a:t> </a:t>
            </a:r>
            <a:r>
              <a:rPr lang="pt-PT" sz="2200" b="1" dirty="0" err="1" smtClean="0">
                <a:latin typeface="Consolas" panose="020B0609020204030204" pitchFamily="49" charset="0"/>
              </a:rPr>
              <a:t>exclude</a:t>
            </a:r>
            <a:endParaRPr lang="pt-PT" sz="2200" b="1" dirty="0" smtClean="0">
              <a:latin typeface="Consolas" panose="020B0609020204030204" pitchFamily="49" charset="0"/>
            </a:endParaRPr>
          </a:p>
          <a:p>
            <a:endParaRPr lang="pt-PT" sz="2200" b="1" dirty="0">
              <a:latin typeface="Consolas" panose="020B0609020204030204" pitchFamily="49" charset="0"/>
            </a:endParaRPr>
          </a:p>
          <a:p>
            <a:r>
              <a:rPr lang="en-US" dirty="0" smtClean="0"/>
              <a:t>This </a:t>
            </a:r>
            <a:r>
              <a:rPr lang="en-US" dirty="0"/>
              <a:t>disables the SVI </a:t>
            </a:r>
            <a:r>
              <a:rPr lang="en-US" dirty="0" err="1"/>
              <a:t>autostate</a:t>
            </a:r>
            <a:r>
              <a:rPr lang="en-US" dirty="0"/>
              <a:t> and makes the SVI </a:t>
            </a:r>
            <a:r>
              <a:rPr lang="en-US" dirty="0" smtClean="0"/>
              <a:t>interface </a:t>
            </a:r>
            <a:r>
              <a:rPr lang="pt-PT" dirty="0" err="1" smtClean="0"/>
              <a:t>permanently</a:t>
            </a:r>
            <a:r>
              <a:rPr lang="pt-PT" dirty="0" smtClean="0"/>
              <a:t> </a:t>
            </a:r>
            <a:r>
              <a:rPr lang="pt-PT" dirty="0" err="1"/>
              <a:t>active</a:t>
            </a:r>
            <a:r>
              <a:rPr lang="pt-PT" dirty="0"/>
              <a:t>.</a:t>
            </a:r>
            <a:endParaRPr lang="pt-PT" sz="22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866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441" y="1463006"/>
            <a:ext cx="8256129" cy="502488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To troubleshoot Layer 3 switching </a:t>
            </a:r>
            <a:r>
              <a:rPr lang="en-US" sz="2000" dirty="0" smtClean="0"/>
              <a:t>issues, verify the </a:t>
            </a:r>
            <a:r>
              <a:rPr lang="en-US" sz="2000" dirty="0"/>
              <a:t>following </a:t>
            </a:r>
            <a:r>
              <a:rPr lang="en-US" sz="2000" dirty="0" smtClean="0"/>
              <a:t>for accuracy</a:t>
            </a:r>
            <a:r>
              <a:rPr lang="en-US" sz="2000" dirty="0"/>
              <a:t>:</a:t>
            </a:r>
          </a:p>
          <a:p>
            <a:r>
              <a:rPr lang="en-US" sz="2000" b="1" dirty="0" smtClean="0"/>
              <a:t>VLANs</a:t>
            </a:r>
            <a:endParaRPr lang="en-US" sz="2000" b="1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VLANs </a:t>
            </a:r>
            <a:r>
              <a:rPr lang="en-US" dirty="0"/>
              <a:t>must be defined across all the </a:t>
            </a:r>
            <a:r>
              <a:rPr lang="en-US" dirty="0" smtClean="0"/>
              <a:t>switches.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VLANs </a:t>
            </a:r>
            <a:r>
              <a:rPr lang="en-US" dirty="0"/>
              <a:t>must be enabled on the trunk </a:t>
            </a:r>
            <a:r>
              <a:rPr lang="en-US" dirty="0" smtClean="0"/>
              <a:t>ports.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Ports </a:t>
            </a:r>
            <a:r>
              <a:rPr lang="en-US" dirty="0"/>
              <a:t>must be in the right </a:t>
            </a:r>
            <a:r>
              <a:rPr lang="en-US" dirty="0" smtClean="0"/>
              <a:t>VLANs.</a:t>
            </a:r>
            <a:endParaRPr lang="en-US" dirty="0"/>
          </a:p>
          <a:p>
            <a:r>
              <a:rPr lang="en-US" sz="2000" b="1" dirty="0" smtClean="0"/>
              <a:t>SVIs</a:t>
            </a:r>
            <a:endParaRPr lang="en-US" sz="2000" b="1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err="1" smtClean="0"/>
              <a:t>SVIs</a:t>
            </a:r>
            <a:r>
              <a:rPr lang="en-US" dirty="0" smtClean="0"/>
              <a:t> </a:t>
            </a:r>
            <a:r>
              <a:rPr lang="en-US" dirty="0"/>
              <a:t>must have the correct IP address or subnet </a:t>
            </a:r>
            <a:r>
              <a:rPr lang="en-US" dirty="0" smtClean="0"/>
              <a:t>mask.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err="1" smtClean="0"/>
              <a:t>SVIs</a:t>
            </a:r>
            <a:r>
              <a:rPr lang="en-US" dirty="0" smtClean="0"/>
              <a:t> </a:t>
            </a:r>
            <a:r>
              <a:rPr lang="en-US" dirty="0"/>
              <a:t>must be </a:t>
            </a:r>
            <a:r>
              <a:rPr lang="en-US" dirty="0" smtClean="0"/>
              <a:t>up.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err="1" smtClean="0"/>
              <a:t>SVIs</a:t>
            </a:r>
            <a:r>
              <a:rPr lang="en-US" dirty="0" smtClean="0"/>
              <a:t> </a:t>
            </a:r>
            <a:r>
              <a:rPr lang="en-US" dirty="0"/>
              <a:t>must match with the VLAN </a:t>
            </a:r>
            <a:r>
              <a:rPr lang="en-US" dirty="0" smtClean="0"/>
              <a:t>number.</a:t>
            </a: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12526" y="52297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>
            <a:lvl1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+mj-lt"/>
                <a:ea typeface="+mj-ea"/>
                <a:cs typeface="+mj-cs"/>
              </a:defRPr>
            </a:lvl1pPr>
            <a:lvl2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2pPr>
            <a:lvl3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3pPr>
            <a:lvl4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4pPr>
            <a:lvl5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5pPr>
            <a:lvl6pPr marL="4572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6pPr>
            <a:lvl7pPr marL="9144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7pPr>
            <a:lvl8pPr marL="13716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8pPr>
            <a:lvl9pPr marL="18288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Troubleshooting Layer 3 Switching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Layer 3 Switch Configuration Issues</a:t>
            </a:r>
          </a:p>
        </p:txBody>
      </p:sp>
    </p:spTree>
    <p:extLst>
      <p:ext uri="{BB962C8B-B14F-4D97-AF65-F5344CB8AC3E}">
        <p14:creationId xmlns:p14="http://schemas.microsoft.com/office/powerpoint/2010/main" val="221243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442" y="1585730"/>
            <a:ext cx="7940675" cy="490215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To troubleshoot Layer 3 switching issues, verify the following for accuracy:</a:t>
            </a:r>
          </a:p>
          <a:p>
            <a:r>
              <a:rPr lang="en-US" sz="2000" b="1" dirty="0" smtClean="0"/>
              <a:t>Routing</a:t>
            </a:r>
            <a:endParaRPr lang="en-US" sz="2000" b="1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Routing </a:t>
            </a:r>
            <a:r>
              <a:rPr lang="en-US" dirty="0"/>
              <a:t>must be </a:t>
            </a:r>
            <a:r>
              <a:rPr lang="en-US" dirty="0" smtClean="0"/>
              <a:t>enabled.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Each </a:t>
            </a:r>
            <a:r>
              <a:rPr lang="en-US" dirty="0"/>
              <a:t>interface or network should be added to the routing </a:t>
            </a:r>
            <a:r>
              <a:rPr lang="en-US" dirty="0" smtClean="0"/>
              <a:t>protocol.</a:t>
            </a:r>
            <a:endParaRPr lang="en-US" dirty="0"/>
          </a:p>
          <a:p>
            <a:r>
              <a:rPr lang="en-US" sz="2000" b="1" dirty="0" smtClean="0"/>
              <a:t>Hosts</a:t>
            </a:r>
            <a:endParaRPr lang="en-US" sz="2000" b="1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Hosts </a:t>
            </a:r>
            <a:r>
              <a:rPr lang="en-US" dirty="0"/>
              <a:t>must have the correct IP address or subnet </a:t>
            </a:r>
            <a:r>
              <a:rPr lang="en-US" dirty="0" smtClean="0"/>
              <a:t>mask.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Hosts </a:t>
            </a:r>
            <a:r>
              <a:rPr lang="en-US" dirty="0"/>
              <a:t>must have a default gateway associated with an SVI or routed </a:t>
            </a:r>
            <a:r>
              <a:rPr lang="en-US" dirty="0" smtClean="0"/>
              <a:t>port.</a:t>
            </a: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12527" y="522973"/>
            <a:ext cx="8145462" cy="790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>
            <a:lvl1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+mj-lt"/>
                <a:ea typeface="+mj-ea"/>
                <a:cs typeface="+mj-cs"/>
              </a:defRPr>
            </a:lvl1pPr>
            <a:lvl2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2pPr>
            <a:lvl3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3pPr>
            <a:lvl4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4pPr>
            <a:lvl5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5pPr>
            <a:lvl6pPr marL="4572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6pPr>
            <a:lvl7pPr marL="9144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7pPr>
            <a:lvl8pPr marL="13716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8pPr>
            <a:lvl9pPr marL="18288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Troubleshooting Layer 3 Switching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sz="2800" dirty="0" smtClean="0">
                <a:ea typeface="ＭＳ Ｐゴシック" pitchFamily="34" charset="-128"/>
              </a:rPr>
              <a:t>Layer 3 Switching Configuration Issues (Cont.)</a:t>
            </a:r>
          </a:p>
        </p:txBody>
      </p:sp>
    </p:spTree>
    <p:extLst>
      <p:ext uri="{BB962C8B-B14F-4D97-AF65-F5344CB8AC3E}">
        <p14:creationId xmlns:p14="http://schemas.microsoft.com/office/powerpoint/2010/main" val="279120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9" descr="ss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600200"/>
            <a:ext cx="9144000" cy="317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12"/>
          <p:cNvSpPr>
            <a:spLocks noChangeArrowheads="1"/>
          </p:cNvSpPr>
          <p:nvPr/>
        </p:nvSpPr>
        <p:spPr bwMode="auto">
          <a:xfrm>
            <a:off x="0" y="0"/>
            <a:ext cx="9144000" cy="1600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ctr">
            <a:spAutoFit/>
          </a:bodyPr>
          <a:lstStyle/>
          <a:p>
            <a:endParaRPr lang="en-US"/>
          </a:p>
        </p:txBody>
      </p:sp>
      <p:sp>
        <p:nvSpPr>
          <p:cNvPr id="7" name="Rectangle 32"/>
          <p:cNvSpPr txBox="1">
            <a:spLocks noChangeArrowheads="1"/>
          </p:cNvSpPr>
          <p:nvPr/>
        </p:nvSpPr>
        <p:spPr>
          <a:xfrm>
            <a:off x="293688" y="1841863"/>
            <a:ext cx="3233284" cy="2743200"/>
          </a:xfrm>
          <a:prstGeom prst="rect">
            <a:avLst/>
          </a:prstGeom>
          <a:noFill/>
        </p:spPr>
        <p:txBody>
          <a:bodyPr anchor="ctr"/>
          <a:lstStyle/>
          <a:p>
            <a:pPr lvl="0" algn="l" defTabSz="814388" eaLnBrk="1" hangingPunct="1">
              <a:defRPr/>
            </a:pPr>
            <a:r>
              <a:rPr lang="en-US" sz="30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Layer 2 Versus Layer 3 </a:t>
            </a:r>
            <a:r>
              <a:rPr lang="en-US" sz="3000" kern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EtherChannel</a:t>
            </a:r>
            <a:endParaRPr kumimoji="0" lang="en-US" sz="30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Layer</a:t>
            </a:r>
            <a:r>
              <a:rPr lang="pt-PT" dirty="0"/>
              <a:t> 2 Versus </a:t>
            </a:r>
            <a:r>
              <a:rPr lang="pt-PT" dirty="0" err="1"/>
              <a:t>Layer</a:t>
            </a:r>
            <a:r>
              <a:rPr lang="pt-PT" dirty="0"/>
              <a:t> 3 </a:t>
            </a:r>
            <a:r>
              <a:rPr lang="pt-PT" dirty="0" err="1"/>
              <a:t>EtherChannel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1" y="1183340"/>
            <a:ext cx="4142474" cy="5131399"/>
          </a:xfrm>
        </p:spPr>
        <p:txBody>
          <a:bodyPr/>
          <a:lstStyle/>
          <a:p>
            <a:r>
              <a:rPr lang="en-US" dirty="0"/>
              <a:t>On a multilayer switch, you can configure Layer 2 or Layer 3 </a:t>
            </a:r>
            <a:r>
              <a:rPr lang="en-US" dirty="0" err="1"/>
              <a:t>EtherChannels</a:t>
            </a:r>
            <a:r>
              <a:rPr lang="en-US" dirty="0"/>
              <a:t>, </a:t>
            </a:r>
            <a:r>
              <a:rPr lang="en-US" dirty="0" smtClean="0"/>
              <a:t>depending on </a:t>
            </a:r>
            <a:r>
              <a:rPr lang="en-US" dirty="0"/>
              <a:t>what type of devices that will be connected, and depending on their position in </a:t>
            </a:r>
            <a:r>
              <a:rPr lang="en-US" dirty="0" smtClean="0"/>
              <a:t>the </a:t>
            </a:r>
            <a:r>
              <a:rPr lang="pt-PT" dirty="0" smtClean="0"/>
              <a:t>network</a:t>
            </a:r>
            <a:r>
              <a:rPr lang="pt-PT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028" y="1348317"/>
            <a:ext cx="4129500" cy="480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0759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Layer</a:t>
            </a:r>
            <a:r>
              <a:rPr lang="pt-PT" dirty="0" smtClean="0"/>
              <a:t> 3 </a:t>
            </a:r>
            <a:r>
              <a:rPr lang="pt-PT" dirty="0" err="1" smtClean="0"/>
              <a:t>EtherChannel</a:t>
            </a:r>
            <a:r>
              <a:rPr lang="pt-PT" dirty="0" smtClean="0"/>
              <a:t> </a:t>
            </a:r>
            <a:r>
              <a:rPr lang="pt-PT" dirty="0" err="1" smtClean="0"/>
              <a:t>Configuration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Step 1. </a:t>
            </a:r>
            <a:r>
              <a:rPr lang="en-US" dirty="0"/>
              <a:t>Create a virtual Layer 2 interface:</a:t>
            </a:r>
          </a:p>
          <a:p>
            <a:r>
              <a:rPr lang="pt-PT" sz="2000" dirty="0" err="1">
                <a:latin typeface="Consolas" panose="020B0609020204030204" pitchFamily="49" charset="0"/>
              </a:rPr>
              <a:t>Switch</a:t>
            </a:r>
            <a:r>
              <a:rPr lang="pt-PT" sz="2000" dirty="0">
                <a:latin typeface="Consolas" panose="020B0609020204030204" pitchFamily="49" charset="0"/>
              </a:rPr>
              <a:t>(</a:t>
            </a:r>
            <a:r>
              <a:rPr lang="pt-PT" sz="2000" dirty="0" err="1">
                <a:latin typeface="Consolas" panose="020B0609020204030204" pitchFamily="49" charset="0"/>
              </a:rPr>
              <a:t>config</a:t>
            </a:r>
            <a:r>
              <a:rPr lang="pt-PT" sz="2000" dirty="0">
                <a:latin typeface="Consolas" panose="020B0609020204030204" pitchFamily="49" charset="0"/>
              </a:rPr>
              <a:t>)# </a:t>
            </a:r>
            <a:r>
              <a:rPr lang="pt-PT" sz="2000" b="1" dirty="0">
                <a:latin typeface="Consolas" panose="020B0609020204030204" pitchFamily="49" charset="0"/>
              </a:rPr>
              <a:t>interface </a:t>
            </a:r>
            <a:r>
              <a:rPr lang="pt-PT" sz="2000" b="1" dirty="0" err="1">
                <a:latin typeface="Consolas" panose="020B0609020204030204" pitchFamily="49" charset="0"/>
              </a:rPr>
              <a:t>port-channel</a:t>
            </a:r>
            <a:r>
              <a:rPr lang="pt-PT" sz="2000" b="1" dirty="0">
                <a:latin typeface="Consolas" panose="020B0609020204030204" pitchFamily="49" charset="0"/>
              </a:rPr>
              <a:t> 1</a:t>
            </a:r>
          </a:p>
          <a:p>
            <a:pPr marL="0" indent="0">
              <a:buNone/>
            </a:pPr>
            <a:r>
              <a:rPr lang="en-US" b="1" dirty="0"/>
              <a:t>Step 2. </a:t>
            </a:r>
            <a:r>
              <a:rPr lang="en-US" dirty="0"/>
              <a:t>Change interface to Layer 3 and enable the use of the </a:t>
            </a:r>
            <a:r>
              <a:rPr lang="en-US" b="1" dirty="0" err="1"/>
              <a:t>ip</a:t>
            </a:r>
            <a:r>
              <a:rPr lang="en-US" b="1" dirty="0"/>
              <a:t> address </a:t>
            </a:r>
            <a:r>
              <a:rPr lang="en-US" dirty="0"/>
              <a:t>command:</a:t>
            </a:r>
          </a:p>
          <a:p>
            <a:r>
              <a:rPr lang="pt-PT" sz="2000" dirty="0" err="1">
                <a:latin typeface="Consolas" panose="020B0609020204030204" pitchFamily="49" charset="0"/>
              </a:rPr>
              <a:t>Switch</a:t>
            </a:r>
            <a:r>
              <a:rPr lang="pt-PT" sz="2000" dirty="0">
                <a:latin typeface="Consolas" panose="020B0609020204030204" pitchFamily="49" charset="0"/>
              </a:rPr>
              <a:t>(</a:t>
            </a:r>
            <a:r>
              <a:rPr lang="pt-PT" sz="2000" dirty="0" err="1">
                <a:latin typeface="Consolas" panose="020B0609020204030204" pitchFamily="49" charset="0"/>
              </a:rPr>
              <a:t>config-if</a:t>
            </a:r>
            <a:r>
              <a:rPr lang="pt-PT" sz="2000" dirty="0">
                <a:latin typeface="Consolas" panose="020B0609020204030204" pitchFamily="49" charset="0"/>
              </a:rPr>
              <a:t>)# </a:t>
            </a:r>
            <a:r>
              <a:rPr lang="pt-PT" sz="2000" b="1" dirty="0">
                <a:latin typeface="Consolas" panose="020B0609020204030204" pitchFamily="49" charset="0"/>
              </a:rPr>
              <a:t>no </a:t>
            </a:r>
            <a:r>
              <a:rPr lang="pt-PT" sz="2000" b="1" dirty="0" err="1">
                <a:latin typeface="Consolas" panose="020B0609020204030204" pitchFamily="49" charset="0"/>
              </a:rPr>
              <a:t>switchport</a:t>
            </a:r>
            <a:endParaRPr lang="pt-PT" sz="20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/>
              <a:t>Step 3. </a:t>
            </a:r>
            <a:r>
              <a:rPr lang="en-US" dirty="0"/>
              <a:t>Assign an IP address to the port channel interface because this will now be </a:t>
            </a:r>
            <a:r>
              <a:rPr lang="en-US" dirty="0" smtClean="0"/>
              <a:t>a </a:t>
            </a:r>
            <a:r>
              <a:rPr lang="pt-PT" dirty="0" err="1" smtClean="0"/>
              <a:t>Layer</a:t>
            </a:r>
            <a:r>
              <a:rPr lang="pt-PT" dirty="0" smtClean="0"/>
              <a:t> </a:t>
            </a:r>
            <a:r>
              <a:rPr lang="pt-PT" dirty="0"/>
              <a:t>3 interface: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Switch(</a:t>
            </a:r>
            <a:r>
              <a:rPr lang="en-US" sz="2000" dirty="0" err="1">
                <a:latin typeface="Consolas" panose="020B0609020204030204" pitchFamily="49" charset="0"/>
              </a:rPr>
              <a:t>config</a:t>
            </a:r>
            <a:r>
              <a:rPr lang="en-US" sz="2000" dirty="0">
                <a:latin typeface="Consolas" panose="020B0609020204030204" pitchFamily="49" charset="0"/>
              </a:rPr>
              <a:t>-if)# </a:t>
            </a:r>
            <a:r>
              <a:rPr lang="en-US" sz="2000" dirty="0" err="1">
                <a:latin typeface="Consolas" panose="020B0609020204030204" pitchFamily="49" charset="0"/>
              </a:rPr>
              <a:t>ip</a:t>
            </a:r>
            <a:r>
              <a:rPr lang="en-US" sz="2000" dirty="0">
                <a:latin typeface="Consolas" panose="020B0609020204030204" pitchFamily="49" charset="0"/>
              </a:rPr>
              <a:t> address 172.32.52.10 255.255.255.0</a:t>
            </a:r>
          </a:p>
          <a:p>
            <a:pPr marL="0" indent="0">
              <a:buNone/>
            </a:pPr>
            <a:r>
              <a:rPr lang="en-US" b="1" dirty="0"/>
              <a:t>Step 4. </a:t>
            </a:r>
            <a:r>
              <a:rPr lang="en-US" dirty="0"/>
              <a:t>Navigate to the interface that is to be associated with the </a:t>
            </a:r>
            <a:r>
              <a:rPr lang="en-US" dirty="0" err="1" smtClean="0"/>
              <a:t>EtherChannel</a:t>
            </a:r>
            <a:r>
              <a:rPr lang="en-US" dirty="0"/>
              <a:t> </a:t>
            </a:r>
            <a:r>
              <a:rPr lang="en-US" dirty="0" smtClean="0"/>
              <a:t>bundle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sz="2000" dirty="0" smtClean="0">
                <a:latin typeface="Consolas" panose="020B0609020204030204" pitchFamily="49" charset="0"/>
              </a:rPr>
              <a:t>Switch(</a:t>
            </a:r>
            <a:r>
              <a:rPr lang="en-US" sz="2000" dirty="0" err="1" smtClean="0">
                <a:latin typeface="Consolas" panose="020B0609020204030204" pitchFamily="49" charset="0"/>
              </a:rPr>
              <a:t>config</a:t>
            </a:r>
            <a:r>
              <a:rPr lang="en-US" sz="2000" dirty="0">
                <a:latin typeface="Consolas" panose="020B0609020204030204" pitchFamily="49" charset="0"/>
              </a:rPr>
              <a:t>)# </a:t>
            </a:r>
            <a:r>
              <a:rPr lang="en-US" sz="2000" b="1" dirty="0">
                <a:latin typeface="Consolas" panose="020B0609020204030204" pitchFamily="49" charset="0"/>
              </a:rPr>
              <a:t>interface range </a:t>
            </a:r>
            <a:r>
              <a:rPr lang="en-US" sz="2000" b="1" dirty="0" err="1">
                <a:latin typeface="Consolas" panose="020B0609020204030204" pitchFamily="49" charset="0"/>
              </a:rPr>
              <a:t>fastethernet</a:t>
            </a:r>
            <a:r>
              <a:rPr lang="en-US" sz="2000" b="1" dirty="0">
                <a:latin typeface="Consolas" panose="020B0609020204030204" pitchFamily="49" charset="0"/>
              </a:rPr>
              <a:t> 5/4 - </a:t>
            </a:r>
            <a:r>
              <a:rPr lang="en-US" sz="2000" b="1" dirty="0" smtClean="0">
                <a:latin typeface="Consolas" panose="020B0609020204030204" pitchFamily="49" charset="0"/>
              </a:rPr>
              <a:t>5</a:t>
            </a:r>
            <a:endParaRPr lang="en-US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63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Introduction</a:t>
            </a:r>
            <a:r>
              <a:rPr lang="pt-PT" dirty="0"/>
              <a:t> to </a:t>
            </a:r>
            <a:r>
              <a:rPr lang="pt-PT" dirty="0" err="1"/>
              <a:t>Inter-VLAN</a:t>
            </a:r>
            <a:r>
              <a:rPr lang="pt-PT" dirty="0"/>
              <a:t> </a:t>
            </a:r>
            <a:r>
              <a:rPr lang="pt-PT" dirty="0" err="1"/>
              <a:t>Routing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Because VLANs isolate traffic to a defined broadcast domain and subnet, network </a:t>
            </a:r>
            <a:r>
              <a:rPr lang="en-US" dirty="0" smtClean="0"/>
              <a:t>devices in </a:t>
            </a:r>
            <a:r>
              <a:rPr lang="en-US" dirty="0"/>
              <a:t>different VLANs cannot communicate with each other natively</a:t>
            </a:r>
            <a:r>
              <a:rPr lang="en-US" dirty="0" smtClean="0"/>
              <a:t>.</a:t>
            </a:r>
          </a:p>
          <a:p>
            <a:r>
              <a:rPr lang="pt-PT" dirty="0" err="1" smtClean="0"/>
              <a:t>The</a:t>
            </a:r>
            <a:r>
              <a:rPr lang="pt-PT" dirty="0"/>
              <a:t> </a:t>
            </a:r>
            <a:r>
              <a:rPr lang="en-US" dirty="0" smtClean="0"/>
              <a:t>devices </a:t>
            </a:r>
            <a:r>
              <a:rPr lang="en-US" dirty="0"/>
              <a:t>in each VLAN can communicate to the network devices in another VLAN </a:t>
            </a:r>
            <a:r>
              <a:rPr lang="en-US" dirty="0" smtClean="0"/>
              <a:t>only through </a:t>
            </a:r>
            <a:r>
              <a:rPr lang="en-US" dirty="0"/>
              <a:t>a Layer 3 routing </a:t>
            </a:r>
            <a:r>
              <a:rPr lang="en-US" dirty="0" smtClean="0"/>
              <a:t>device</a:t>
            </a:r>
          </a:p>
          <a:p>
            <a:r>
              <a:rPr lang="en-US" dirty="0"/>
              <a:t>The following devices can provide inter-VLAN </a:t>
            </a:r>
            <a:r>
              <a:rPr lang="en-US" dirty="0" smtClean="0"/>
              <a:t>routing:</a:t>
            </a:r>
            <a:endParaRPr lang="en-US" dirty="0"/>
          </a:p>
          <a:p>
            <a:pPr lvl="1"/>
            <a:r>
              <a:rPr lang="en-US" dirty="0" smtClean="0"/>
              <a:t>Any </a:t>
            </a:r>
            <a:r>
              <a:rPr lang="en-US" dirty="0"/>
              <a:t>Layer 3 multilayer Catalyst switch</a:t>
            </a:r>
          </a:p>
          <a:p>
            <a:pPr lvl="1"/>
            <a:r>
              <a:rPr lang="en-US" dirty="0" smtClean="0"/>
              <a:t>Any </a:t>
            </a:r>
            <a:r>
              <a:rPr lang="en-US" dirty="0"/>
              <a:t>external router with an interface that supports </a:t>
            </a:r>
            <a:r>
              <a:rPr lang="en-US" dirty="0" err="1"/>
              <a:t>trunking</a:t>
            </a:r>
            <a:r>
              <a:rPr lang="en-US" dirty="0"/>
              <a:t> (router-on-a-stick)</a:t>
            </a:r>
          </a:p>
          <a:p>
            <a:pPr lvl="1"/>
            <a:r>
              <a:rPr lang="en-US" dirty="0" smtClean="0"/>
              <a:t>Any </a:t>
            </a:r>
            <a:r>
              <a:rPr lang="en-US" dirty="0"/>
              <a:t>external router or group of routers with a separate interface in each VLAN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639682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Layer</a:t>
            </a:r>
            <a:r>
              <a:rPr lang="pt-PT" dirty="0"/>
              <a:t> 3 </a:t>
            </a:r>
            <a:r>
              <a:rPr lang="pt-PT" dirty="0" err="1"/>
              <a:t>EtherChannel</a:t>
            </a:r>
            <a:r>
              <a:rPr lang="pt-PT" dirty="0"/>
              <a:t> </a:t>
            </a:r>
            <a:r>
              <a:rPr lang="pt-PT" dirty="0" err="1"/>
              <a:t>Configuration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Step 5. </a:t>
            </a:r>
            <a:r>
              <a:rPr lang="en-US" dirty="0"/>
              <a:t>Remove the independent Layer 2 and Layer 3 functionality of the port so that the port can function as part of a group</a:t>
            </a:r>
            <a:r>
              <a:rPr lang="en-US" dirty="0" smtClean="0"/>
              <a:t>:</a:t>
            </a:r>
            <a:endParaRPr lang="pt-PT" dirty="0" smtClean="0"/>
          </a:p>
          <a:p>
            <a:r>
              <a:rPr lang="pt-PT" sz="2000" dirty="0" err="1" smtClean="0">
                <a:latin typeface="Consolas" panose="020B0609020204030204" pitchFamily="49" charset="0"/>
              </a:rPr>
              <a:t>Switch</a:t>
            </a:r>
            <a:r>
              <a:rPr lang="pt-PT" sz="2000" dirty="0" smtClean="0">
                <a:latin typeface="Consolas" panose="020B0609020204030204" pitchFamily="49" charset="0"/>
              </a:rPr>
              <a:t>(</a:t>
            </a:r>
            <a:r>
              <a:rPr lang="pt-PT" sz="2000" dirty="0" err="1" smtClean="0">
                <a:latin typeface="Consolas" panose="020B0609020204030204" pitchFamily="49" charset="0"/>
              </a:rPr>
              <a:t>config</a:t>
            </a:r>
            <a:r>
              <a:rPr lang="pt-PT" sz="2000" dirty="0" smtClean="0">
                <a:latin typeface="Consolas" panose="020B0609020204030204" pitchFamily="49" charset="0"/>
              </a:rPr>
              <a:t>-</a:t>
            </a:r>
            <a:r>
              <a:rPr lang="pt-PT" sz="2000" dirty="0" err="1" smtClean="0">
                <a:latin typeface="Consolas" panose="020B0609020204030204" pitchFamily="49" charset="0"/>
              </a:rPr>
              <a:t>if</a:t>
            </a:r>
            <a:r>
              <a:rPr lang="pt-PT" sz="2000" dirty="0" smtClean="0">
                <a:latin typeface="Consolas" panose="020B0609020204030204" pitchFamily="49" charset="0"/>
              </a:rPr>
              <a:t>-range</a:t>
            </a:r>
            <a:r>
              <a:rPr lang="pt-PT" sz="2000" dirty="0">
                <a:latin typeface="Consolas" panose="020B0609020204030204" pitchFamily="49" charset="0"/>
              </a:rPr>
              <a:t>)# </a:t>
            </a:r>
            <a:r>
              <a:rPr lang="pt-PT" sz="2000" b="1" dirty="0">
                <a:latin typeface="Consolas" panose="020B0609020204030204" pitchFamily="49" charset="0"/>
              </a:rPr>
              <a:t>no </a:t>
            </a:r>
            <a:r>
              <a:rPr lang="pt-PT" sz="2000" b="1" dirty="0" err="1">
                <a:latin typeface="Consolas" panose="020B0609020204030204" pitchFamily="49" charset="0"/>
              </a:rPr>
              <a:t>switchport</a:t>
            </a:r>
            <a:endParaRPr lang="pt-PT" sz="2000" b="1" dirty="0">
              <a:latin typeface="Consolas" panose="020B0609020204030204" pitchFamily="49" charset="0"/>
            </a:endParaRPr>
          </a:p>
          <a:p>
            <a:r>
              <a:rPr lang="pt-PT" sz="2000" dirty="0" err="1" smtClean="0">
                <a:latin typeface="Consolas" panose="020B0609020204030204" pitchFamily="49" charset="0"/>
              </a:rPr>
              <a:t>Switch</a:t>
            </a:r>
            <a:r>
              <a:rPr lang="pt-PT" sz="2000" dirty="0" smtClean="0">
                <a:latin typeface="Consolas" panose="020B0609020204030204" pitchFamily="49" charset="0"/>
              </a:rPr>
              <a:t>(</a:t>
            </a:r>
            <a:r>
              <a:rPr lang="pt-PT" sz="2000" dirty="0" err="1" smtClean="0">
                <a:latin typeface="Consolas" panose="020B0609020204030204" pitchFamily="49" charset="0"/>
              </a:rPr>
              <a:t>config</a:t>
            </a:r>
            <a:r>
              <a:rPr lang="pt-PT" sz="2000" dirty="0" smtClean="0">
                <a:latin typeface="Consolas" panose="020B0609020204030204" pitchFamily="49" charset="0"/>
              </a:rPr>
              <a:t>-</a:t>
            </a:r>
            <a:r>
              <a:rPr lang="pt-PT" sz="2000" dirty="0" err="1" smtClean="0">
                <a:latin typeface="Consolas" panose="020B0609020204030204" pitchFamily="49" charset="0"/>
              </a:rPr>
              <a:t>if</a:t>
            </a:r>
            <a:r>
              <a:rPr lang="pt-PT" sz="2000" dirty="0" smtClean="0">
                <a:latin typeface="Consolas" panose="020B0609020204030204" pitchFamily="49" charset="0"/>
              </a:rPr>
              <a:t>-range)# </a:t>
            </a:r>
            <a:r>
              <a:rPr lang="pt-PT" sz="2000" b="1" dirty="0" err="1" smtClean="0">
                <a:latin typeface="Consolas" panose="020B0609020204030204" pitchFamily="49" charset="0"/>
              </a:rPr>
              <a:t>channel-protocol</a:t>
            </a:r>
            <a:r>
              <a:rPr lang="pt-PT" sz="2000" b="1" dirty="0" smtClean="0">
                <a:latin typeface="Consolas" panose="020B0609020204030204" pitchFamily="49" charset="0"/>
              </a:rPr>
              <a:t> </a:t>
            </a:r>
            <a:r>
              <a:rPr lang="pt-PT" sz="2000" b="1" dirty="0" err="1" smtClean="0">
                <a:latin typeface="Consolas" panose="020B0609020204030204" pitchFamily="49" charset="0"/>
              </a:rPr>
              <a:t>pagp</a:t>
            </a:r>
            <a:endParaRPr lang="pt-PT" sz="2000" b="1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/>
              <a:t>Step 6. </a:t>
            </a:r>
            <a:r>
              <a:rPr lang="en-US" dirty="0"/>
              <a:t>Assign all of the physical interfaces in the range to the </a:t>
            </a:r>
            <a:r>
              <a:rPr lang="en-US" dirty="0" err="1"/>
              <a:t>EtherChannel</a:t>
            </a:r>
            <a:r>
              <a:rPr lang="en-US" dirty="0"/>
              <a:t> group: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Switch(</a:t>
            </a:r>
            <a:r>
              <a:rPr lang="en-US" sz="2000" dirty="0" err="1">
                <a:latin typeface="Consolas" panose="020B0609020204030204" pitchFamily="49" charset="0"/>
              </a:rPr>
              <a:t>config</a:t>
            </a:r>
            <a:r>
              <a:rPr lang="en-US" sz="2000" dirty="0">
                <a:latin typeface="Consolas" panose="020B0609020204030204" pitchFamily="49" charset="0"/>
              </a:rPr>
              <a:t>-if-range)# </a:t>
            </a:r>
            <a:r>
              <a:rPr lang="en-US" sz="2000" b="1" dirty="0">
                <a:latin typeface="Consolas" panose="020B0609020204030204" pitchFamily="49" charset="0"/>
              </a:rPr>
              <a:t>channel-group 1 mode desirable</a:t>
            </a:r>
            <a:endParaRPr lang="pt-PT" sz="2000" dirty="0"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68" y="4379788"/>
            <a:ext cx="6914342" cy="226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979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L3 </a:t>
            </a:r>
            <a:r>
              <a:rPr lang="en-US" dirty="0" err="1" smtClean="0"/>
              <a:t>EtherChannel</a:t>
            </a:r>
            <a:r>
              <a:rPr lang="en-US" dirty="0" smtClean="0"/>
              <a:t> Configuration Guidelines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following are the guidelines for configuration for </a:t>
            </a:r>
            <a:r>
              <a:rPr lang="en-US" dirty="0" err="1"/>
              <a:t>EtherChannel</a:t>
            </a:r>
            <a:r>
              <a:rPr lang="en-US" dirty="0"/>
              <a:t>:</a:t>
            </a:r>
          </a:p>
          <a:p>
            <a:r>
              <a:rPr lang="en-US" b="1" dirty="0" smtClean="0"/>
              <a:t>Speed </a:t>
            </a:r>
            <a:r>
              <a:rPr lang="en-US" b="1" dirty="0"/>
              <a:t>and duplex: </a:t>
            </a:r>
            <a:r>
              <a:rPr lang="en-US" dirty="0"/>
              <a:t>Configure all interfaces in an </a:t>
            </a:r>
            <a:r>
              <a:rPr lang="en-US" dirty="0" err="1"/>
              <a:t>EtherChannel</a:t>
            </a:r>
            <a:r>
              <a:rPr lang="en-US" dirty="0"/>
              <a:t> to operate at </a:t>
            </a:r>
            <a:r>
              <a:rPr lang="en-US" dirty="0" smtClean="0"/>
              <a:t>the same </a:t>
            </a:r>
            <a:r>
              <a:rPr lang="en-US" dirty="0"/>
              <a:t>speed and in the same duplex mode.</a:t>
            </a:r>
          </a:p>
          <a:p>
            <a:r>
              <a:rPr lang="en-US" b="1" dirty="0" smtClean="0"/>
              <a:t>Interface </a:t>
            </a:r>
            <a:r>
              <a:rPr lang="en-US" b="1" dirty="0"/>
              <a:t>mode: </a:t>
            </a:r>
            <a:r>
              <a:rPr lang="en-US" dirty="0"/>
              <a:t>Because the port channel interface is a routed port, the </a:t>
            </a:r>
            <a:r>
              <a:rPr lang="en-US" sz="2200" b="1" dirty="0">
                <a:latin typeface="Consolas" panose="020B0609020204030204" pitchFamily="49" charset="0"/>
              </a:rPr>
              <a:t>no </a:t>
            </a:r>
            <a:r>
              <a:rPr lang="en-US" sz="2200" b="1" dirty="0" err="1">
                <a:latin typeface="Consolas" panose="020B0609020204030204" pitchFamily="49" charset="0"/>
              </a:rPr>
              <a:t>switchport</a:t>
            </a:r>
            <a:r>
              <a:rPr lang="en-US" sz="2200" b="1" dirty="0">
                <a:latin typeface="Consolas" panose="020B0609020204030204" pitchFamily="49" charset="0"/>
              </a:rPr>
              <a:t> </a:t>
            </a:r>
            <a:r>
              <a:rPr lang="en-US" dirty="0" smtClean="0"/>
              <a:t>the same command must also be applied </a:t>
            </a:r>
            <a:r>
              <a:rPr lang="en-US" dirty="0"/>
              <a:t>to the physical </a:t>
            </a:r>
            <a:r>
              <a:rPr lang="en-US" dirty="0" smtClean="0"/>
              <a:t>ports</a:t>
            </a:r>
          </a:p>
          <a:p>
            <a:r>
              <a:rPr lang="en-US" b="1" dirty="0" smtClean="0"/>
              <a:t>Verifying </a:t>
            </a:r>
            <a:r>
              <a:rPr lang="en-US" b="1" dirty="0"/>
              <a:t>the </a:t>
            </a:r>
            <a:r>
              <a:rPr lang="en-US" b="1" dirty="0" err="1"/>
              <a:t>EtherChannel</a:t>
            </a:r>
            <a:r>
              <a:rPr lang="en-US" b="1" dirty="0"/>
              <a:t> configuration: </a:t>
            </a:r>
            <a:r>
              <a:rPr lang="en-US" dirty="0"/>
              <a:t>After </a:t>
            </a:r>
            <a:r>
              <a:rPr lang="en-US" dirty="0" err="1"/>
              <a:t>EtherChannel</a:t>
            </a:r>
            <a:r>
              <a:rPr lang="en-US" dirty="0"/>
              <a:t> is configured, </a:t>
            </a:r>
            <a:r>
              <a:rPr lang="en-US" dirty="0" smtClean="0"/>
              <a:t>use the </a:t>
            </a:r>
            <a:r>
              <a:rPr lang="en-US" dirty="0"/>
              <a:t>following commands to verify and troubleshoot </a:t>
            </a:r>
            <a:r>
              <a:rPr lang="en-US" dirty="0" err="1"/>
              <a:t>EtherChannel</a:t>
            </a:r>
            <a:r>
              <a:rPr lang="en-US" dirty="0"/>
              <a:t>:</a:t>
            </a:r>
          </a:p>
          <a:p>
            <a:r>
              <a:rPr lang="pt-PT" sz="2200" b="1" dirty="0">
                <a:latin typeface="Consolas" panose="020B0609020204030204" pitchFamily="49" charset="0"/>
              </a:rPr>
              <a:t>show interface </a:t>
            </a:r>
            <a:r>
              <a:rPr lang="pt-PT" sz="2200" b="1" dirty="0" err="1">
                <a:latin typeface="Consolas" panose="020B0609020204030204" pitchFamily="49" charset="0"/>
              </a:rPr>
              <a:t>port-channel</a:t>
            </a:r>
            <a:r>
              <a:rPr lang="pt-PT" sz="2200" b="1" dirty="0">
                <a:latin typeface="Consolas" panose="020B0609020204030204" pitchFamily="49" charset="0"/>
              </a:rPr>
              <a:t> </a:t>
            </a:r>
            <a:r>
              <a:rPr lang="pt-PT" sz="2200" i="1" dirty="0" err="1">
                <a:latin typeface="Consolas" panose="020B0609020204030204" pitchFamily="49" charset="0"/>
              </a:rPr>
              <a:t>channel-group-number</a:t>
            </a:r>
            <a:endParaRPr lang="pt-PT" sz="2200" i="1" dirty="0">
              <a:latin typeface="Consolas" panose="020B0609020204030204" pitchFamily="49" charset="0"/>
            </a:endParaRPr>
          </a:p>
          <a:p>
            <a:r>
              <a:rPr lang="pt-PT" sz="2200" b="1" dirty="0">
                <a:latin typeface="Consolas" panose="020B0609020204030204" pitchFamily="49" charset="0"/>
              </a:rPr>
              <a:t>show </a:t>
            </a:r>
            <a:r>
              <a:rPr lang="pt-PT" sz="2200" b="1" dirty="0" err="1">
                <a:latin typeface="Consolas" panose="020B0609020204030204" pitchFamily="49" charset="0"/>
              </a:rPr>
              <a:t>etherChannel</a:t>
            </a:r>
            <a:r>
              <a:rPr lang="pt-PT" sz="2200" b="1" dirty="0">
                <a:latin typeface="Consolas" panose="020B0609020204030204" pitchFamily="49" charset="0"/>
              </a:rPr>
              <a:t> </a:t>
            </a:r>
            <a:r>
              <a:rPr lang="pt-PT" sz="2200" i="1" dirty="0" err="1">
                <a:latin typeface="Consolas" panose="020B0609020204030204" pitchFamily="49" charset="0"/>
              </a:rPr>
              <a:t>channel-group-number</a:t>
            </a:r>
            <a:r>
              <a:rPr lang="pt-PT" sz="2200" i="1" dirty="0">
                <a:latin typeface="Consolas" panose="020B0609020204030204" pitchFamily="49" charset="0"/>
              </a:rPr>
              <a:t> </a:t>
            </a:r>
            <a:r>
              <a:rPr lang="pt-PT" sz="2200" b="1" dirty="0" err="1">
                <a:latin typeface="Consolas" panose="020B0609020204030204" pitchFamily="49" charset="0"/>
              </a:rPr>
              <a:t>summary</a:t>
            </a:r>
            <a:endParaRPr lang="pt-PT" sz="2200" b="1" dirty="0">
              <a:latin typeface="Consolas" panose="020B0609020204030204" pitchFamily="49" charset="0"/>
            </a:endParaRPr>
          </a:p>
          <a:p>
            <a:r>
              <a:rPr lang="pt-PT" sz="2200" b="1" dirty="0">
                <a:latin typeface="Consolas" panose="020B0609020204030204" pitchFamily="49" charset="0"/>
              </a:rPr>
              <a:t>show </a:t>
            </a:r>
            <a:r>
              <a:rPr lang="pt-PT" sz="2200" b="1" dirty="0" err="1">
                <a:latin typeface="Consolas" panose="020B0609020204030204" pitchFamily="49" charset="0"/>
              </a:rPr>
              <a:t>spanning-tree</a:t>
            </a:r>
            <a:r>
              <a:rPr lang="pt-PT" sz="2200" b="1" dirty="0">
                <a:latin typeface="Consolas" panose="020B0609020204030204" pitchFamily="49" charset="0"/>
              </a:rPr>
              <a:t> </a:t>
            </a:r>
            <a:r>
              <a:rPr lang="pt-PT" sz="2200" b="1" dirty="0" err="1">
                <a:latin typeface="Consolas" panose="020B0609020204030204" pitchFamily="49" charset="0"/>
              </a:rPr>
              <a:t>vlan</a:t>
            </a:r>
            <a:r>
              <a:rPr lang="pt-PT" sz="2200" b="1" dirty="0">
                <a:latin typeface="Consolas" panose="020B0609020204030204" pitchFamily="49" charset="0"/>
              </a:rPr>
              <a:t> </a:t>
            </a:r>
            <a:r>
              <a:rPr lang="pt-PT" sz="2200" i="1" dirty="0" err="1">
                <a:latin typeface="Consolas" panose="020B0609020204030204" pitchFamily="49" charset="0"/>
              </a:rPr>
              <a:t>vlan-number</a:t>
            </a:r>
            <a:r>
              <a:rPr lang="pt-PT" sz="2200" i="1" dirty="0">
                <a:latin typeface="Consolas" panose="020B0609020204030204" pitchFamily="49" charset="0"/>
              </a:rPr>
              <a:t> </a:t>
            </a:r>
            <a:r>
              <a:rPr lang="pt-PT" sz="2200" b="1" dirty="0" err="1">
                <a:latin typeface="Consolas" panose="020B0609020204030204" pitchFamily="49" charset="0"/>
              </a:rPr>
              <a:t>detail</a:t>
            </a:r>
            <a:endParaRPr lang="pt-PT" sz="2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788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5098" y="1741713"/>
            <a:ext cx="7989432" cy="4702628"/>
          </a:xfrm>
        </p:spPr>
        <p:txBody>
          <a:bodyPr/>
          <a:lstStyle/>
          <a:p>
            <a:r>
              <a:rPr lang="en-US" sz="2000" dirty="0"/>
              <a:t>The Cisco Switch Database Manager (SDM) provides multiple templates for the </a:t>
            </a:r>
            <a:r>
              <a:rPr lang="en-US" sz="2000" dirty="0" smtClean="0"/>
              <a:t>Cisco Catalyst 2960 switch.</a:t>
            </a:r>
          </a:p>
          <a:p>
            <a:r>
              <a:rPr lang="en-US" sz="2000" dirty="0"/>
              <a:t>T</a:t>
            </a:r>
            <a:r>
              <a:rPr lang="en-US" sz="2000" dirty="0" smtClean="0"/>
              <a:t>he SDM</a:t>
            </a:r>
            <a:r>
              <a:rPr lang="en-US" sz="2000" dirty="0"/>
              <a:t> </a:t>
            </a:r>
            <a:r>
              <a:rPr lang="en-US" sz="2000" i="1" dirty="0" err="1" smtClean="0"/>
              <a:t>lanbase</a:t>
            </a:r>
            <a:r>
              <a:rPr lang="en-US" sz="2000" i="1" dirty="0" smtClean="0"/>
              <a:t>-routing  </a:t>
            </a:r>
            <a:r>
              <a:rPr lang="en-US" sz="2000" dirty="0" smtClean="0"/>
              <a:t>template </a:t>
            </a:r>
            <a:r>
              <a:rPr lang="en-US" sz="2000" dirty="0"/>
              <a:t>can be enabled to allow the switch to route between VLANs and to support static </a:t>
            </a:r>
            <a:r>
              <a:rPr lang="en-US" sz="2000" dirty="0" smtClean="0"/>
              <a:t>routing.</a:t>
            </a:r>
          </a:p>
          <a:p>
            <a:r>
              <a:rPr lang="en-US" sz="2000" dirty="0" smtClean="0"/>
              <a:t>Use the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show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sdm prefer </a:t>
            </a:r>
            <a:r>
              <a:rPr lang="en-US" sz="2000" dirty="0"/>
              <a:t>command </a:t>
            </a:r>
            <a:r>
              <a:rPr lang="en-US" sz="2000" dirty="0" smtClean="0"/>
              <a:t>to verify which template is in use.</a:t>
            </a:r>
          </a:p>
          <a:p>
            <a:r>
              <a:rPr lang="en-US" sz="2000" dirty="0"/>
              <a:t>The SDM template can be changed in global configuration mode with the</a:t>
            </a:r>
            <a:r>
              <a:rPr lang="en-US" sz="2000" b="1" dirty="0"/>
              <a:t> 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sdm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prefer </a:t>
            </a:r>
            <a:r>
              <a:rPr lang="en-US" sz="2000" dirty="0" smtClean="0"/>
              <a:t>command.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85098" y="411255"/>
            <a:ext cx="8145462" cy="875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>
            <a:lvl1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+mj-lt"/>
                <a:ea typeface="+mj-ea"/>
                <a:cs typeface="+mj-cs"/>
              </a:defRPr>
            </a:lvl1pPr>
            <a:lvl2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2pPr>
            <a:lvl3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3pPr>
            <a:lvl4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4pPr>
            <a:lvl5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5pPr>
            <a:lvl6pPr marL="4572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6pPr>
            <a:lvl7pPr marL="9144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7pPr>
            <a:lvl8pPr marL="13716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8pPr>
            <a:lvl9pPr marL="18288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Layer 3 Switching Operation and Configuration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sz="2800" dirty="0" smtClean="0">
                <a:ea typeface="ＭＳ Ｐゴシック" pitchFamily="34" charset="-128"/>
              </a:rPr>
              <a:t>Configuring Static Routes on a Catalyst 2960</a:t>
            </a:r>
          </a:p>
        </p:txBody>
      </p:sp>
    </p:spTree>
    <p:extLst>
      <p:ext uri="{BB962C8B-B14F-4D97-AF65-F5344CB8AC3E}">
        <p14:creationId xmlns:p14="http://schemas.microsoft.com/office/powerpoint/2010/main" val="281509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Introduction</a:t>
            </a:r>
            <a:r>
              <a:rPr lang="pt-PT" dirty="0"/>
              <a:t> to </a:t>
            </a:r>
            <a:r>
              <a:rPr lang="pt-PT" dirty="0" err="1"/>
              <a:t>Inter-VLAN</a:t>
            </a:r>
            <a:r>
              <a:rPr lang="pt-PT" dirty="0"/>
              <a:t> </a:t>
            </a:r>
            <a:r>
              <a:rPr lang="pt-PT" dirty="0" err="1"/>
              <a:t>Routing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00" y="1258643"/>
            <a:ext cx="5394718" cy="23892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2319" y="3647869"/>
            <a:ext cx="5314199" cy="229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352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Inter-VLAN Routing Using an External Router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5965" y="1183340"/>
            <a:ext cx="4923790" cy="5131399"/>
          </a:xfrm>
        </p:spPr>
        <p:txBody>
          <a:bodyPr/>
          <a:lstStyle/>
          <a:p>
            <a:r>
              <a:rPr lang="en-US" dirty="0"/>
              <a:t>Configure </a:t>
            </a:r>
            <a:r>
              <a:rPr lang="en-US" dirty="0" err="1"/>
              <a:t>subinterfaces</a:t>
            </a:r>
            <a:r>
              <a:rPr lang="en-US" dirty="0"/>
              <a:t> so that </a:t>
            </a:r>
            <a:r>
              <a:rPr lang="en-US" dirty="0" smtClean="0"/>
              <a:t>R1 will </a:t>
            </a:r>
            <a:r>
              <a:rPr lang="en-US" dirty="0"/>
              <a:t>route between PC1 (</a:t>
            </a:r>
            <a:r>
              <a:rPr lang="en-US" dirty="0" smtClean="0"/>
              <a:t>VLAN10) </a:t>
            </a:r>
            <a:r>
              <a:rPr lang="pt-PT" dirty="0" smtClean="0"/>
              <a:t>and </a:t>
            </a:r>
            <a:r>
              <a:rPr lang="pt-PT" dirty="0"/>
              <a:t>PC2 (VLAN20</a:t>
            </a:r>
            <a:r>
              <a:rPr lang="pt-PT" dirty="0" smtClean="0"/>
              <a:t>).</a:t>
            </a:r>
          </a:p>
          <a:p>
            <a:endParaRPr lang="pt-PT" dirty="0" smtClean="0"/>
          </a:p>
          <a:p>
            <a:r>
              <a:rPr lang="en-US" dirty="0"/>
              <a:t>Configure a trunk so that R1 </a:t>
            </a:r>
            <a:r>
              <a:rPr lang="en-US" dirty="0" smtClean="0"/>
              <a:t>will receive </a:t>
            </a:r>
            <a:r>
              <a:rPr lang="en-US" dirty="0"/>
              <a:t>the traffic that </a:t>
            </a:r>
            <a:r>
              <a:rPr lang="en-US" dirty="0" smtClean="0"/>
              <a:t>needs </a:t>
            </a:r>
            <a:r>
              <a:rPr lang="pt-PT" dirty="0" smtClean="0"/>
              <a:t>to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routed</a:t>
            </a:r>
            <a:r>
              <a:rPr lang="pt-PT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01" y="1269874"/>
            <a:ext cx="3497164" cy="495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916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Routing with an External Router Configuration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Configure router </a:t>
            </a:r>
            <a:r>
              <a:rPr lang="en-US" dirty="0" err="1"/>
              <a:t>subinterface</a:t>
            </a:r>
            <a:r>
              <a:rPr lang="en-US" dirty="0"/>
              <a:t> for routing of VLAN </a:t>
            </a:r>
            <a:r>
              <a:rPr lang="en-US" dirty="0" smtClean="0"/>
              <a:t>10  / VLAN 20 </a:t>
            </a:r>
            <a:r>
              <a:rPr lang="pt-PT" dirty="0" err="1" smtClean="0"/>
              <a:t>traffic</a:t>
            </a:r>
            <a:r>
              <a:rPr lang="pt-PT" dirty="0"/>
              <a:t>.</a:t>
            </a:r>
          </a:p>
          <a:p>
            <a:r>
              <a:rPr lang="pt-PT" sz="1800" dirty="0" smtClean="0">
                <a:latin typeface="Consolas" panose="020B0609020204030204" pitchFamily="49" charset="0"/>
              </a:rPr>
              <a:t>R1(</a:t>
            </a:r>
            <a:r>
              <a:rPr lang="pt-PT" sz="1800" dirty="0" err="1" smtClean="0">
                <a:latin typeface="Consolas" panose="020B0609020204030204" pitchFamily="49" charset="0"/>
              </a:rPr>
              <a:t>config</a:t>
            </a:r>
            <a:r>
              <a:rPr lang="pt-PT" sz="1800" dirty="0">
                <a:latin typeface="Consolas" panose="020B0609020204030204" pitchFamily="49" charset="0"/>
              </a:rPr>
              <a:t>)# </a:t>
            </a:r>
            <a:r>
              <a:rPr lang="pt-PT" sz="1800" b="1" dirty="0">
                <a:latin typeface="Consolas" panose="020B0609020204030204" pitchFamily="49" charset="0"/>
              </a:rPr>
              <a:t>interface </a:t>
            </a:r>
            <a:r>
              <a:rPr lang="pt-PT" sz="1800" b="1" dirty="0" err="1">
                <a:latin typeface="Consolas" panose="020B0609020204030204" pitchFamily="49" charset="0"/>
              </a:rPr>
              <a:t>ethernet</a:t>
            </a:r>
            <a:r>
              <a:rPr lang="pt-PT" sz="1800" b="1" dirty="0">
                <a:latin typeface="Consolas" panose="020B0609020204030204" pitchFamily="49" charset="0"/>
              </a:rPr>
              <a:t> 0/0.10</a:t>
            </a:r>
          </a:p>
          <a:p>
            <a:r>
              <a:rPr lang="pt-PT" sz="1800" dirty="0">
                <a:latin typeface="Consolas" panose="020B0609020204030204" pitchFamily="49" charset="0"/>
              </a:rPr>
              <a:t>R1(</a:t>
            </a:r>
            <a:r>
              <a:rPr lang="pt-PT" sz="1800" dirty="0" err="1">
                <a:latin typeface="Consolas" panose="020B0609020204030204" pitchFamily="49" charset="0"/>
              </a:rPr>
              <a:t>config-subif</a:t>
            </a:r>
            <a:r>
              <a:rPr lang="pt-PT" sz="1800" dirty="0">
                <a:latin typeface="Consolas" panose="020B0609020204030204" pitchFamily="49" charset="0"/>
              </a:rPr>
              <a:t>)# </a:t>
            </a:r>
            <a:r>
              <a:rPr lang="pt-PT" sz="1800" b="1" dirty="0" err="1">
                <a:latin typeface="Consolas" panose="020B0609020204030204" pitchFamily="49" charset="0"/>
              </a:rPr>
              <a:t>encapsulation</a:t>
            </a:r>
            <a:r>
              <a:rPr lang="pt-PT" sz="1800" b="1" dirty="0">
                <a:latin typeface="Consolas" panose="020B0609020204030204" pitchFamily="49" charset="0"/>
              </a:rPr>
              <a:t> dot1q 10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R1(</a:t>
            </a:r>
            <a:r>
              <a:rPr lang="en-US" sz="1800" dirty="0" err="1">
                <a:latin typeface="Consolas" panose="020B0609020204030204" pitchFamily="49" charset="0"/>
              </a:rPr>
              <a:t>config-subif</a:t>
            </a:r>
            <a:r>
              <a:rPr lang="en-US" sz="1800" dirty="0">
                <a:latin typeface="Consolas" panose="020B0609020204030204" pitchFamily="49" charset="0"/>
              </a:rPr>
              <a:t>)# </a:t>
            </a:r>
            <a:r>
              <a:rPr lang="en-US" sz="1800" b="1" dirty="0" err="1">
                <a:latin typeface="Consolas" panose="020B0609020204030204" pitchFamily="49" charset="0"/>
              </a:rPr>
              <a:t>ip</a:t>
            </a:r>
            <a:r>
              <a:rPr lang="en-US" sz="1800" b="1" dirty="0">
                <a:latin typeface="Consolas" panose="020B0609020204030204" pitchFamily="49" charset="0"/>
              </a:rPr>
              <a:t> address 10.0.10.1 </a:t>
            </a:r>
            <a:r>
              <a:rPr lang="en-US" sz="1800" b="1" dirty="0" smtClean="0">
                <a:latin typeface="Consolas" panose="020B0609020204030204" pitchFamily="49" charset="0"/>
              </a:rPr>
              <a:t>255.255.255.0</a:t>
            </a:r>
          </a:p>
          <a:p>
            <a:r>
              <a:rPr lang="pt-PT" sz="1800" dirty="0">
                <a:latin typeface="Consolas" panose="020B0609020204030204" pitchFamily="49" charset="0"/>
              </a:rPr>
              <a:t>R1(</a:t>
            </a:r>
            <a:r>
              <a:rPr lang="pt-PT" sz="1800" dirty="0" err="1">
                <a:latin typeface="Consolas" panose="020B0609020204030204" pitchFamily="49" charset="0"/>
              </a:rPr>
              <a:t>config</a:t>
            </a:r>
            <a:r>
              <a:rPr lang="pt-PT" sz="1800" dirty="0">
                <a:latin typeface="Consolas" panose="020B0609020204030204" pitchFamily="49" charset="0"/>
              </a:rPr>
              <a:t>)# </a:t>
            </a:r>
            <a:r>
              <a:rPr lang="pt-PT" sz="1800" b="1" dirty="0">
                <a:latin typeface="Consolas" panose="020B0609020204030204" pitchFamily="49" charset="0"/>
              </a:rPr>
              <a:t>interface </a:t>
            </a:r>
            <a:r>
              <a:rPr lang="pt-PT" sz="1800" b="1" dirty="0" err="1">
                <a:latin typeface="Consolas" panose="020B0609020204030204" pitchFamily="49" charset="0"/>
              </a:rPr>
              <a:t>ethernet</a:t>
            </a:r>
            <a:r>
              <a:rPr lang="pt-PT" sz="1800" b="1" dirty="0">
                <a:latin typeface="Consolas" panose="020B0609020204030204" pitchFamily="49" charset="0"/>
              </a:rPr>
              <a:t> 0/0.20</a:t>
            </a:r>
          </a:p>
          <a:p>
            <a:r>
              <a:rPr lang="pt-PT" sz="1800" dirty="0">
                <a:latin typeface="Consolas" panose="020B0609020204030204" pitchFamily="49" charset="0"/>
              </a:rPr>
              <a:t>R1(</a:t>
            </a:r>
            <a:r>
              <a:rPr lang="pt-PT" sz="1800" dirty="0" err="1">
                <a:latin typeface="Consolas" panose="020B0609020204030204" pitchFamily="49" charset="0"/>
              </a:rPr>
              <a:t>config-subif</a:t>
            </a:r>
            <a:r>
              <a:rPr lang="pt-PT" sz="1800" dirty="0">
                <a:latin typeface="Consolas" panose="020B0609020204030204" pitchFamily="49" charset="0"/>
              </a:rPr>
              <a:t>)# </a:t>
            </a:r>
            <a:r>
              <a:rPr lang="pt-PT" sz="1800" b="1" dirty="0" err="1">
                <a:latin typeface="Consolas" panose="020B0609020204030204" pitchFamily="49" charset="0"/>
              </a:rPr>
              <a:t>encapsulation</a:t>
            </a:r>
            <a:r>
              <a:rPr lang="pt-PT" sz="1800" b="1" dirty="0">
                <a:latin typeface="Consolas" panose="020B0609020204030204" pitchFamily="49" charset="0"/>
              </a:rPr>
              <a:t> dot1q 20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R1(</a:t>
            </a:r>
            <a:r>
              <a:rPr lang="en-US" sz="1800" dirty="0" err="1">
                <a:latin typeface="Consolas" panose="020B0609020204030204" pitchFamily="49" charset="0"/>
              </a:rPr>
              <a:t>config-subif</a:t>
            </a:r>
            <a:r>
              <a:rPr lang="en-US" sz="1800" dirty="0">
                <a:latin typeface="Consolas" panose="020B0609020204030204" pitchFamily="49" charset="0"/>
              </a:rPr>
              <a:t>)# </a:t>
            </a:r>
            <a:r>
              <a:rPr lang="en-US" sz="1800" b="1" dirty="0" err="1">
                <a:latin typeface="Consolas" panose="020B0609020204030204" pitchFamily="49" charset="0"/>
              </a:rPr>
              <a:t>ip</a:t>
            </a:r>
            <a:r>
              <a:rPr lang="en-US" sz="1800" b="1" dirty="0">
                <a:latin typeface="Consolas" panose="020B0609020204030204" pitchFamily="49" charset="0"/>
              </a:rPr>
              <a:t> address 10.0.20.1 </a:t>
            </a:r>
            <a:r>
              <a:rPr lang="en-US" sz="1800" b="1" dirty="0" smtClean="0">
                <a:latin typeface="Consolas" panose="020B0609020204030204" pitchFamily="49" charset="0"/>
              </a:rPr>
              <a:t>255.255.255.0</a:t>
            </a:r>
          </a:p>
          <a:p>
            <a:pPr marL="0" indent="0">
              <a:buNone/>
            </a:pPr>
            <a:r>
              <a:rPr lang="en-US" dirty="0"/>
              <a:t>Configure a </a:t>
            </a:r>
            <a:r>
              <a:rPr lang="en-US" dirty="0" err="1"/>
              <a:t>subinterface</a:t>
            </a:r>
            <a:r>
              <a:rPr lang="en-US" dirty="0"/>
              <a:t> for </a:t>
            </a:r>
            <a:r>
              <a:rPr lang="en-US" dirty="0" smtClean="0"/>
              <a:t>native VLAN </a:t>
            </a:r>
            <a:r>
              <a:rPr lang="pt-PT" dirty="0" err="1" smtClean="0"/>
              <a:t>traffic</a:t>
            </a:r>
            <a:r>
              <a:rPr lang="pt-PT" dirty="0"/>
              <a:t>.</a:t>
            </a:r>
            <a:endParaRPr lang="en-US" dirty="0"/>
          </a:p>
          <a:p>
            <a:r>
              <a:rPr lang="pt-PT" sz="1800" dirty="0">
                <a:latin typeface="Consolas" panose="020B0609020204030204" pitchFamily="49" charset="0"/>
              </a:rPr>
              <a:t>R1(</a:t>
            </a:r>
            <a:r>
              <a:rPr lang="pt-PT" sz="1800" dirty="0" err="1">
                <a:latin typeface="Consolas" panose="020B0609020204030204" pitchFamily="49" charset="0"/>
              </a:rPr>
              <a:t>config</a:t>
            </a:r>
            <a:r>
              <a:rPr lang="pt-PT" sz="1800" dirty="0">
                <a:latin typeface="Consolas" panose="020B0609020204030204" pitchFamily="49" charset="0"/>
              </a:rPr>
              <a:t>)# </a:t>
            </a:r>
            <a:r>
              <a:rPr lang="pt-PT" sz="1800" b="1" dirty="0">
                <a:latin typeface="Consolas" panose="020B0609020204030204" pitchFamily="49" charset="0"/>
              </a:rPr>
              <a:t>interface </a:t>
            </a:r>
            <a:r>
              <a:rPr lang="pt-PT" sz="1800" b="1" dirty="0" err="1">
                <a:latin typeface="Consolas" panose="020B0609020204030204" pitchFamily="49" charset="0"/>
              </a:rPr>
              <a:t>ethernet</a:t>
            </a:r>
            <a:r>
              <a:rPr lang="pt-PT" sz="1800" b="1" dirty="0">
                <a:latin typeface="Consolas" panose="020B0609020204030204" pitchFamily="49" charset="0"/>
              </a:rPr>
              <a:t> 0/0.1</a:t>
            </a:r>
          </a:p>
          <a:p>
            <a:r>
              <a:rPr lang="pt-PT" sz="1800" dirty="0">
                <a:latin typeface="Consolas" panose="020B0609020204030204" pitchFamily="49" charset="0"/>
              </a:rPr>
              <a:t>R1(</a:t>
            </a:r>
            <a:r>
              <a:rPr lang="pt-PT" sz="1800" dirty="0" err="1">
                <a:latin typeface="Consolas" panose="020B0609020204030204" pitchFamily="49" charset="0"/>
              </a:rPr>
              <a:t>config-subif</a:t>
            </a:r>
            <a:r>
              <a:rPr lang="pt-PT" sz="1800" dirty="0">
                <a:latin typeface="Consolas" panose="020B0609020204030204" pitchFamily="49" charset="0"/>
              </a:rPr>
              <a:t>)# </a:t>
            </a:r>
            <a:r>
              <a:rPr lang="pt-PT" sz="1800" b="1" dirty="0" err="1">
                <a:latin typeface="Consolas" panose="020B0609020204030204" pitchFamily="49" charset="0"/>
              </a:rPr>
              <a:t>encapsulation</a:t>
            </a:r>
            <a:r>
              <a:rPr lang="pt-PT" sz="1800" b="1" dirty="0">
                <a:latin typeface="Consolas" panose="020B0609020204030204" pitchFamily="49" charset="0"/>
              </a:rPr>
              <a:t> dot1q 1 </a:t>
            </a:r>
            <a:r>
              <a:rPr lang="pt-PT" sz="1800" b="1" dirty="0" err="1">
                <a:latin typeface="Consolas" panose="020B0609020204030204" pitchFamily="49" charset="0"/>
              </a:rPr>
              <a:t>native</a:t>
            </a:r>
            <a:endParaRPr lang="pt-PT" sz="1800" b="1" dirty="0">
              <a:latin typeface="Consolas" panose="020B0609020204030204" pitchFamily="49" charset="0"/>
            </a:endParaRPr>
          </a:p>
          <a:p>
            <a:r>
              <a:rPr lang="pt-PT" sz="1800" dirty="0">
                <a:latin typeface="Consolas" panose="020B0609020204030204" pitchFamily="49" charset="0"/>
              </a:rPr>
              <a:t>R1(</a:t>
            </a:r>
            <a:r>
              <a:rPr lang="pt-PT" sz="1800" dirty="0" err="1">
                <a:latin typeface="Consolas" panose="020B0609020204030204" pitchFamily="49" charset="0"/>
              </a:rPr>
              <a:t>config-subif</a:t>
            </a:r>
            <a:r>
              <a:rPr lang="pt-PT" sz="1800" dirty="0">
                <a:latin typeface="Consolas" panose="020B0609020204030204" pitchFamily="49" charset="0"/>
              </a:rPr>
              <a:t>)# </a:t>
            </a:r>
            <a:r>
              <a:rPr lang="pt-PT" sz="1800" b="1" dirty="0" err="1">
                <a:latin typeface="Consolas" panose="020B0609020204030204" pitchFamily="49" charset="0"/>
              </a:rPr>
              <a:t>ip</a:t>
            </a:r>
            <a:r>
              <a:rPr lang="pt-PT" sz="1800" b="1" dirty="0">
                <a:latin typeface="Consolas" panose="020B0609020204030204" pitchFamily="49" charset="0"/>
              </a:rPr>
              <a:t> </a:t>
            </a:r>
            <a:r>
              <a:rPr lang="pt-PT" sz="1800" b="1" dirty="0" err="1">
                <a:latin typeface="Consolas" panose="020B0609020204030204" pitchFamily="49" charset="0"/>
              </a:rPr>
              <a:t>address</a:t>
            </a:r>
            <a:r>
              <a:rPr lang="pt-PT" sz="1800" b="1" dirty="0">
                <a:latin typeface="Consolas" panose="020B0609020204030204" pitchFamily="49" charset="0"/>
              </a:rPr>
              <a:t> 10.0.1.1 255.255.255.0</a:t>
            </a:r>
          </a:p>
        </p:txBody>
      </p:sp>
    </p:spTree>
    <p:extLst>
      <p:ext uri="{BB962C8B-B14F-4D97-AF65-F5344CB8AC3E}">
        <p14:creationId xmlns:p14="http://schemas.microsoft.com/office/powerpoint/2010/main" val="1370488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Verify</a:t>
            </a:r>
            <a:r>
              <a:rPr lang="pt-PT" dirty="0" smtClean="0"/>
              <a:t> </a:t>
            </a:r>
            <a:r>
              <a:rPr lang="pt-PT" dirty="0" err="1" smtClean="0"/>
              <a:t>configuration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61" y="2203728"/>
            <a:ext cx="8480994" cy="273676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45754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Routing with an External Router Configuration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Configure switch trunk </a:t>
            </a:r>
            <a:r>
              <a:rPr lang="en-US" dirty="0"/>
              <a:t>port. Allow only VLAN 1, 10, </a:t>
            </a:r>
            <a:r>
              <a:rPr lang="en-US" dirty="0" smtClean="0"/>
              <a:t>and </a:t>
            </a:r>
            <a:r>
              <a:rPr lang="pt-PT" dirty="0" smtClean="0"/>
              <a:t>20 </a:t>
            </a:r>
            <a:r>
              <a:rPr lang="pt-PT" dirty="0" err="1"/>
              <a:t>traffic</a:t>
            </a:r>
            <a:r>
              <a:rPr lang="pt-PT" dirty="0"/>
              <a:t>.</a:t>
            </a:r>
          </a:p>
          <a:p>
            <a:r>
              <a:rPr lang="pt-PT" sz="2000" dirty="0" smtClean="0">
                <a:latin typeface="Consolas" panose="020B0609020204030204" pitchFamily="49" charset="0"/>
              </a:rPr>
              <a:t>SW1(</a:t>
            </a:r>
            <a:r>
              <a:rPr lang="pt-PT" sz="2000" dirty="0" err="1" smtClean="0">
                <a:latin typeface="Consolas" panose="020B0609020204030204" pitchFamily="49" charset="0"/>
              </a:rPr>
              <a:t>config</a:t>
            </a:r>
            <a:r>
              <a:rPr lang="pt-PT" sz="2000" dirty="0">
                <a:latin typeface="Consolas" panose="020B0609020204030204" pitchFamily="49" charset="0"/>
              </a:rPr>
              <a:t>)# </a:t>
            </a:r>
            <a:r>
              <a:rPr lang="pt-PT" sz="2000" b="1" dirty="0">
                <a:latin typeface="Consolas" panose="020B0609020204030204" pitchFamily="49" charset="0"/>
              </a:rPr>
              <a:t>interface </a:t>
            </a:r>
            <a:r>
              <a:rPr lang="pt-PT" sz="2000" b="1" dirty="0" err="1">
                <a:latin typeface="Consolas" panose="020B0609020204030204" pitchFamily="49" charset="0"/>
              </a:rPr>
              <a:t>ethernet</a:t>
            </a:r>
            <a:r>
              <a:rPr lang="pt-PT" sz="2000" b="1" dirty="0">
                <a:latin typeface="Consolas" panose="020B0609020204030204" pitchFamily="49" charset="0"/>
              </a:rPr>
              <a:t> 0/0</a:t>
            </a:r>
          </a:p>
          <a:p>
            <a:r>
              <a:rPr lang="pt-PT" sz="2000" dirty="0">
                <a:latin typeface="Consolas" panose="020B0609020204030204" pitchFamily="49" charset="0"/>
              </a:rPr>
              <a:t>SW1(</a:t>
            </a:r>
            <a:r>
              <a:rPr lang="pt-PT" sz="2000" dirty="0" err="1">
                <a:latin typeface="Consolas" panose="020B0609020204030204" pitchFamily="49" charset="0"/>
              </a:rPr>
              <a:t>config-if</a:t>
            </a:r>
            <a:r>
              <a:rPr lang="pt-PT" sz="2000" dirty="0">
                <a:latin typeface="Consolas" panose="020B0609020204030204" pitchFamily="49" charset="0"/>
              </a:rPr>
              <a:t>)# </a:t>
            </a:r>
            <a:r>
              <a:rPr lang="pt-PT" sz="2000" b="1" dirty="0" err="1">
                <a:latin typeface="Consolas" panose="020B0609020204030204" pitchFamily="49" charset="0"/>
              </a:rPr>
              <a:t>switchport</a:t>
            </a:r>
            <a:r>
              <a:rPr lang="pt-PT" sz="2000" b="1" dirty="0">
                <a:latin typeface="Consolas" panose="020B0609020204030204" pitchFamily="49" charset="0"/>
              </a:rPr>
              <a:t> </a:t>
            </a:r>
            <a:r>
              <a:rPr lang="pt-PT" sz="2000" b="1" dirty="0" err="1">
                <a:latin typeface="Consolas" panose="020B0609020204030204" pitchFamily="49" charset="0"/>
              </a:rPr>
              <a:t>trunk</a:t>
            </a:r>
            <a:r>
              <a:rPr lang="pt-PT" sz="2000" b="1" dirty="0">
                <a:latin typeface="Consolas" panose="020B0609020204030204" pitchFamily="49" charset="0"/>
              </a:rPr>
              <a:t> </a:t>
            </a:r>
            <a:r>
              <a:rPr lang="pt-PT" sz="2000" b="1" dirty="0" err="1">
                <a:latin typeface="Consolas" panose="020B0609020204030204" pitchFamily="49" charset="0"/>
              </a:rPr>
              <a:t>encapsulation</a:t>
            </a:r>
            <a:r>
              <a:rPr lang="pt-PT" sz="2000" b="1" dirty="0">
                <a:latin typeface="Consolas" panose="020B0609020204030204" pitchFamily="49" charset="0"/>
              </a:rPr>
              <a:t> dot1q</a:t>
            </a:r>
          </a:p>
          <a:p>
            <a:r>
              <a:rPr lang="pt-PT" sz="2000" dirty="0">
                <a:latin typeface="Consolas" panose="020B0609020204030204" pitchFamily="49" charset="0"/>
              </a:rPr>
              <a:t>SW1(</a:t>
            </a:r>
            <a:r>
              <a:rPr lang="pt-PT" sz="2000" dirty="0" err="1">
                <a:latin typeface="Consolas" panose="020B0609020204030204" pitchFamily="49" charset="0"/>
              </a:rPr>
              <a:t>config-if</a:t>
            </a:r>
            <a:r>
              <a:rPr lang="pt-PT" sz="2000" dirty="0">
                <a:latin typeface="Consolas" panose="020B0609020204030204" pitchFamily="49" charset="0"/>
              </a:rPr>
              <a:t>)# </a:t>
            </a:r>
            <a:r>
              <a:rPr lang="pt-PT" sz="2000" b="1" dirty="0" err="1">
                <a:latin typeface="Consolas" panose="020B0609020204030204" pitchFamily="49" charset="0"/>
              </a:rPr>
              <a:t>switchport</a:t>
            </a:r>
            <a:r>
              <a:rPr lang="pt-PT" sz="2000" b="1" dirty="0">
                <a:latin typeface="Consolas" panose="020B0609020204030204" pitchFamily="49" charset="0"/>
              </a:rPr>
              <a:t> </a:t>
            </a:r>
            <a:r>
              <a:rPr lang="pt-PT" sz="2000" b="1" dirty="0" err="1">
                <a:latin typeface="Consolas" panose="020B0609020204030204" pitchFamily="49" charset="0"/>
              </a:rPr>
              <a:t>mode</a:t>
            </a:r>
            <a:r>
              <a:rPr lang="pt-PT" sz="2000" b="1" dirty="0">
                <a:latin typeface="Consolas" panose="020B0609020204030204" pitchFamily="49" charset="0"/>
              </a:rPr>
              <a:t> </a:t>
            </a:r>
            <a:r>
              <a:rPr lang="pt-PT" sz="2000" b="1" dirty="0" err="1">
                <a:latin typeface="Consolas" panose="020B0609020204030204" pitchFamily="49" charset="0"/>
              </a:rPr>
              <a:t>trunk</a:t>
            </a:r>
            <a:endParaRPr lang="pt-PT" sz="2000" b="1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SW1(</a:t>
            </a:r>
            <a:r>
              <a:rPr lang="en-US" sz="2000" dirty="0" err="1">
                <a:latin typeface="Consolas" panose="020B0609020204030204" pitchFamily="49" charset="0"/>
              </a:rPr>
              <a:t>config</a:t>
            </a:r>
            <a:r>
              <a:rPr lang="en-US" sz="2000" dirty="0">
                <a:latin typeface="Consolas" panose="020B0609020204030204" pitchFamily="49" charset="0"/>
              </a:rPr>
              <a:t>-if)# </a:t>
            </a:r>
            <a:r>
              <a:rPr lang="en-US" sz="2000" b="1" dirty="0" err="1">
                <a:latin typeface="Consolas" panose="020B0609020204030204" pitchFamily="49" charset="0"/>
              </a:rPr>
              <a:t>switchport</a:t>
            </a:r>
            <a:r>
              <a:rPr lang="en-US" sz="2000" b="1" dirty="0">
                <a:latin typeface="Consolas" panose="020B0609020204030204" pitchFamily="49" charset="0"/>
              </a:rPr>
              <a:t> trunk allowed </a:t>
            </a:r>
            <a:r>
              <a:rPr lang="en-US" sz="2000" b="1" dirty="0" err="1">
                <a:latin typeface="Consolas" panose="020B0609020204030204" pitchFamily="49" charset="0"/>
              </a:rPr>
              <a:t>vlan</a:t>
            </a:r>
            <a:r>
              <a:rPr lang="en-US" sz="2000" b="1" dirty="0">
                <a:latin typeface="Consolas" panose="020B0609020204030204" pitchFamily="49" charset="0"/>
              </a:rPr>
              <a:t> 1,10,20</a:t>
            </a:r>
            <a:endParaRPr lang="pt-PT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426466"/>
      </p:ext>
    </p:extLst>
  </p:cSld>
  <p:clrMapOvr>
    <a:masterClrMapping/>
  </p:clrMapOvr>
</p:sld>
</file>

<file path=ppt/theme/theme1.xml><?xml version="1.0" encoding="utf-8"?>
<a:theme xmlns:a="http://schemas.openxmlformats.org/drawingml/2006/main" name="CCNP Instructor PPT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CCNP Instructor PPT2</Template>
  <TotalTime>8560</TotalTime>
  <Pages>28</Pages>
  <Words>2034</Words>
  <Application>Microsoft Office PowerPoint</Application>
  <PresentationFormat>On-screen Show (4:3)</PresentationFormat>
  <Paragraphs>223</Paragraphs>
  <Slides>31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CCNP Instructor PPT</vt:lpstr>
      <vt:lpstr>Describing Inter-VLAN Routing</vt:lpstr>
      <vt:lpstr>PowerPoint Presentation</vt:lpstr>
      <vt:lpstr>Introduction to Inter-VLAN Routing</vt:lpstr>
      <vt:lpstr>PowerPoint Presentation</vt:lpstr>
      <vt:lpstr>Introduction to Inter-VLAN Routing</vt:lpstr>
      <vt:lpstr>Inter-VLAN Routing Using an External Router</vt:lpstr>
      <vt:lpstr>Routing with an External Router Configuration</vt:lpstr>
      <vt:lpstr>Verify configuration</vt:lpstr>
      <vt:lpstr>Routing with an External Router Configuration</vt:lpstr>
      <vt:lpstr>External Routers: Advantages Disadvantages</vt:lpstr>
      <vt:lpstr>External Routers: Advantages Disadvantages</vt:lpstr>
      <vt:lpstr>PowerPoint Presentation</vt:lpstr>
      <vt:lpstr>Inter-VLAN Routing Using Switch Virtual Interfaces</vt:lpstr>
      <vt:lpstr>Switch Virtual Interfaces</vt:lpstr>
      <vt:lpstr>PowerPoint Presentation</vt:lpstr>
      <vt:lpstr>Reasons to configure SVI</vt:lpstr>
      <vt:lpstr>SVI: Advantages and Disadvantages</vt:lpstr>
      <vt:lpstr>Routing with Routed Ports</vt:lpstr>
      <vt:lpstr>Routed Ports: Advantages</vt:lpstr>
      <vt:lpstr>Configuring Inter-VLAN Routing Using SVI and Routed Ports</vt:lpstr>
      <vt:lpstr>Configuring Routing on a Multilayer Switch</vt:lpstr>
      <vt:lpstr>Configuring Routing on a Multilayer Switch</vt:lpstr>
      <vt:lpstr>Using the SVI autostate exclude Command</vt:lpstr>
      <vt:lpstr>Configuring autostate exclude</vt:lpstr>
      <vt:lpstr>PowerPoint Presentation</vt:lpstr>
      <vt:lpstr>PowerPoint Presentation</vt:lpstr>
      <vt:lpstr>PowerPoint Presentation</vt:lpstr>
      <vt:lpstr>Layer 2 Versus Layer 3 EtherChannel</vt:lpstr>
      <vt:lpstr>Layer 3 EtherChannel Configuration</vt:lpstr>
      <vt:lpstr>Layer 3 EtherChannel Configuration</vt:lpstr>
      <vt:lpstr>L3 EtherChannel Configuration Guidelines</vt:lpstr>
    </vt:vector>
  </TitlesOfParts>
  <Company>Cisco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ROUTE Chapter 1</dc:title>
  <dc:creator>Cisco Systems</dc:creator>
  <cp:lastModifiedBy>Playtech</cp:lastModifiedBy>
  <cp:revision>489</cp:revision>
  <cp:lastPrinted>1999-01-27T00:54:54Z</cp:lastPrinted>
  <dcterms:created xsi:type="dcterms:W3CDTF">2010-07-05T20:10:47Z</dcterms:created>
  <dcterms:modified xsi:type="dcterms:W3CDTF">2017-04-05T03:05:27Z</dcterms:modified>
</cp:coreProperties>
</file>