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4.xml" ContentType="application/vnd.openxmlformats-officedocument.theme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  <p:sldMasterId id="2147484292" r:id="rId2"/>
    <p:sldMasterId id="2147484304" r:id="rId3"/>
    <p:sldMasterId id="2147484316" r:id="rId4"/>
    <p:sldMasterId id="2147484365" r:id="rId5"/>
  </p:sldMasterIdLst>
  <p:notesMasterIdLst>
    <p:notesMasterId r:id="rId49"/>
  </p:notesMasterIdLst>
  <p:handoutMasterIdLst>
    <p:handoutMasterId r:id="rId50"/>
  </p:handoutMasterIdLst>
  <p:sldIdLst>
    <p:sldId id="797" r:id="rId6"/>
    <p:sldId id="798" r:id="rId7"/>
    <p:sldId id="847" r:id="rId8"/>
    <p:sldId id="801" r:id="rId9"/>
    <p:sldId id="800" r:id="rId10"/>
    <p:sldId id="799" r:id="rId11"/>
    <p:sldId id="803" r:id="rId12"/>
    <p:sldId id="804" r:id="rId13"/>
    <p:sldId id="805" r:id="rId14"/>
    <p:sldId id="806" r:id="rId15"/>
    <p:sldId id="807" r:id="rId16"/>
    <p:sldId id="808" r:id="rId17"/>
    <p:sldId id="810" r:id="rId18"/>
    <p:sldId id="809" r:id="rId19"/>
    <p:sldId id="845" r:id="rId20"/>
    <p:sldId id="846" r:id="rId21"/>
    <p:sldId id="818" r:id="rId22"/>
    <p:sldId id="819" r:id="rId23"/>
    <p:sldId id="820" r:id="rId24"/>
    <p:sldId id="821" r:id="rId25"/>
    <p:sldId id="822" r:id="rId26"/>
    <p:sldId id="823" r:id="rId27"/>
    <p:sldId id="824" r:id="rId28"/>
    <p:sldId id="825" r:id="rId29"/>
    <p:sldId id="826" r:id="rId30"/>
    <p:sldId id="827" r:id="rId31"/>
    <p:sldId id="828" r:id="rId32"/>
    <p:sldId id="829" r:id="rId33"/>
    <p:sldId id="802" r:id="rId34"/>
    <p:sldId id="830" r:id="rId35"/>
    <p:sldId id="831" r:id="rId36"/>
    <p:sldId id="832" r:id="rId37"/>
    <p:sldId id="833" r:id="rId38"/>
    <p:sldId id="834" r:id="rId39"/>
    <p:sldId id="835" r:id="rId40"/>
    <p:sldId id="836" r:id="rId41"/>
    <p:sldId id="837" r:id="rId42"/>
    <p:sldId id="838" r:id="rId43"/>
    <p:sldId id="840" r:id="rId44"/>
    <p:sldId id="843" r:id="rId45"/>
    <p:sldId id="842" r:id="rId46"/>
    <p:sldId id="849" r:id="rId47"/>
    <p:sldId id="844" r:id="rId48"/>
  </p:sldIdLst>
  <p:sldSz cx="9144000" cy="6858000" type="screen4x3"/>
  <p:notesSz cx="7010400" cy="9296400"/>
  <p:defaultTextStyle>
    <a:defPPr>
      <a:defRPr lang="en-US"/>
    </a:defPPr>
    <a:lvl1pPr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vittoria deloulay" initials="vd" lastIdx="18" clrIdx="0"/>
  <p:cmAuthor id="1" name="carykell" initials="c" lastIdx="1" clrIdx="1"/>
  <p:cmAuthor id="2" name="Jane Gibbons" initials="JG" lastIdx="1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 clrMode="bw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C0C4"/>
    <a:srgbClr val="678DC5"/>
    <a:srgbClr val="3E67A4"/>
    <a:srgbClr val="3E8DC5"/>
    <a:srgbClr val="5F5F65"/>
    <a:srgbClr val="7E7E86"/>
    <a:srgbClr val="FFFFFF"/>
    <a:srgbClr val="8E8E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83" autoAdjust="0"/>
    <p:restoredTop sz="83394" autoAdjust="0"/>
  </p:normalViewPr>
  <p:slideViewPr>
    <p:cSldViewPr snapToGrid="0">
      <p:cViewPr varScale="1">
        <p:scale>
          <a:sx n="92" d="100"/>
          <a:sy n="92" d="100"/>
        </p:scale>
        <p:origin x="-498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022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  <p:sld r:id="rId27" collapse="1"/>
      <p:sld r:id="rId28" collapse="1"/>
      <p:sld r:id="rId29" collapse="1"/>
      <p:sld r:id="rId30" collapse="1"/>
      <p:sld r:id="rId31" collapse="1"/>
      <p:sld r:id="rId32" collapse="1"/>
      <p:sld r:id="rId33" collapse="1"/>
      <p:sld r:id="rId34" collapse="1"/>
      <p:sld r:id="rId35" collapse="1"/>
      <p:sld r:id="rId36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7596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handoutMaster" Target="handoutMasters/handoutMaster1.xml"/><Relationship Id="rId55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slide" Target="slides/slide36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8" Type="http://schemas.openxmlformats.org/officeDocument/2006/relationships/slide" Target="slides/slide3.xml"/><Relationship Id="rId51" Type="http://schemas.openxmlformats.org/officeDocument/2006/relationships/commentAuthors" Target="commentAuthors.xml"/><Relationship Id="rId3" Type="http://schemas.openxmlformats.org/officeDocument/2006/relationships/slideMaster" Target="slideMasters/slideMaster3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1.xml"/><Relationship Id="rId13" Type="http://schemas.openxmlformats.org/officeDocument/2006/relationships/slide" Target="slides/slide18.xml"/><Relationship Id="rId18" Type="http://schemas.openxmlformats.org/officeDocument/2006/relationships/slide" Target="slides/slide23.xml"/><Relationship Id="rId26" Type="http://schemas.openxmlformats.org/officeDocument/2006/relationships/slide" Target="slides/slide32.xml"/><Relationship Id="rId3" Type="http://schemas.openxmlformats.org/officeDocument/2006/relationships/slide" Target="slides/slide6.xml"/><Relationship Id="rId21" Type="http://schemas.openxmlformats.org/officeDocument/2006/relationships/slide" Target="slides/slide26.xml"/><Relationship Id="rId34" Type="http://schemas.openxmlformats.org/officeDocument/2006/relationships/slide" Target="slides/slide40.xml"/><Relationship Id="rId7" Type="http://schemas.openxmlformats.org/officeDocument/2006/relationships/slide" Target="slides/slide10.xml"/><Relationship Id="rId12" Type="http://schemas.openxmlformats.org/officeDocument/2006/relationships/slide" Target="slides/slide17.xml"/><Relationship Id="rId17" Type="http://schemas.openxmlformats.org/officeDocument/2006/relationships/slide" Target="slides/slide22.xml"/><Relationship Id="rId25" Type="http://schemas.openxmlformats.org/officeDocument/2006/relationships/slide" Target="slides/slide31.xml"/><Relationship Id="rId33" Type="http://schemas.openxmlformats.org/officeDocument/2006/relationships/slide" Target="slides/slide39.xml"/><Relationship Id="rId2" Type="http://schemas.openxmlformats.org/officeDocument/2006/relationships/slide" Target="slides/slide5.xml"/><Relationship Id="rId16" Type="http://schemas.openxmlformats.org/officeDocument/2006/relationships/slide" Target="slides/slide21.xml"/><Relationship Id="rId20" Type="http://schemas.openxmlformats.org/officeDocument/2006/relationships/slide" Target="slides/slide25.xml"/><Relationship Id="rId29" Type="http://schemas.openxmlformats.org/officeDocument/2006/relationships/slide" Target="slides/slide35.xml"/><Relationship Id="rId1" Type="http://schemas.openxmlformats.org/officeDocument/2006/relationships/slide" Target="slides/slide4.xml"/><Relationship Id="rId6" Type="http://schemas.openxmlformats.org/officeDocument/2006/relationships/slide" Target="slides/slide9.xml"/><Relationship Id="rId11" Type="http://schemas.openxmlformats.org/officeDocument/2006/relationships/slide" Target="slides/slide14.xml"/><Relationship Id="rId24" Type="http://schemas.openxmlformats.org/officeDocument/2006/relationships/slide" Target="slides/slide30.xml"/><Relationship Id="rId32" Type="http://schemas.openxmlformats.org/officeDocument/2006/relationships/slide" Target="slides/slide38.xml"/><Relationship Id="rId5" Type="http://schemas.openxmlformats.org/officeDocument/2006/relationships/slide" Target="slides/slide8.xml"/><Relationship Id="rId15" Type="http://schemas.openxmlformats.org/officeDocument/2006/relationships/slide" Target="slides/slide20.xml"/><Relationship Id="rId23" Type="http://schemas.openxmlformats.org/officeDocument/2006/relationships/slide" Target="slides/slide29.xml"/><Relationship Id="rId28" Type="http://schemas.openxmlformats.org/officeDocument/2006/relationships/slide" Target="slides/slide34.xml"/><Relationship Id="rId36" Type="http://schemas.openxmlformats.org/officeDocument/2006/relationships/slide" Target="slides/slide43.xml"/><Relationship Id="rId10" Type="http://schemas.openxmlformats.org/officeDocument/2006/relationships/slide" Target="slides/slide13.xml"/><Relationship Id="rId19" Type="http://schemas.openxmlformats.org/officeDocument/2006/relationships/slide" Target="slides/slide24.xml"/><Relationship Id="rId31" Type="http://schemas.openxmlformats.org/officeDocument/2006/relationships/slide" Target="slides/slide37.xml"/><Relationship Id="rId4" Type="http://schemas.openxmlformats.org/officeDocument/2006/relationships/slide" Target="slides/slide7.xml"/><Relationship Id="rId9" Type="http://schemas.openxmlformats.org/officeDocument/2006/relationships/slide" Target="slides/slide12.xml"/><Relationship Id="rId14" Type="http://schemas.openxmlformats.org/officeDocument/2006/relationships/slide" Target="slides/slide19.xml"/><Relationship Id="rId22" Type="http://schemas.openxmlformats.org/officeDocument/2006/relationships/slide" Target="slides/slide28.xml"/><Relationship Id="rId27" Type="http://schemas.openxmlformats.org/officeDocument/2006/relationships/slide" Target="slides/slide33.xml"/><Relationship Id="rId30" Type="http://schemas.openxmlformats.org/officeDocument/2006/relationships/slide" Target="slides/slide36.xml"/><Relationship Id="rId35" Type="http://schemas.openxmlformats.org/officeDocument/2006/relationships/slide" Target="slides/slide4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11"/>
          <p:cNvSpPr>
            <a:spLocks noChangeArrowheads="1"/>
          </p:cNvSpPr>
          <p:nvPr/>
        </p:nvSpPr>
        <p:spPr bwMode="auto">
          <a:xfrm>
            <a:off x="6249988" y="8609013"/>
            <a:ext cx="44926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8547" name="Rectangle 12"/>
          <p:cNvSpPr>
            <a:spLocks noChangeArrowheads="1"/>
          </p:cNvSpPr>
          <p:nvPr/>
        </p:nvSpPr>
        <p:spPr bwMode="auto">
          <a:xfrm>
            <a:off x="57150" y="8785225"/>
            <a:ext cx="2619375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67" tIns="50185" rIns="95667" bIns="50185">
            <a:spAutoFit/>
          </a:bodyPr>
          <a:lstStyle/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</a:pPr>
            <a:r>
              <a:rPr lang="en-US" sz="800"/>
              <a:t>© 2006, Cisco Systems, Inc. All rights reserved.</a:t>
            </a:r>
          </a:p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</a:pPr>
            <a:r>
              <a:rPr lang="en-US" sz="800"/>
              <a:t>Presentation_ID.scr</a:t>
            </a:r>
          </a:p>
        </p:txBody>
      </p:sp>
      <p:sp>
        <p:nvSpPr>
          <p:cNvPr id="108548" name="Line 13"/>
          <p:cNvSpPr>
            <a:spLocks noChangeShapeType="1"/>
          </p:cNvSpPr>
          <p:nvPr/>
        </p:nvSpPr>
        <p:spPr bwMode="auto">
          <a:xfrm>
            <a:off x="152400" y="8799513"/>
            <a:ext cx="66532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8549" name="Rectangle 14"/>
          <p:cNvSpPr>
            <a:spLocks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/>
          <a:p>
            <a:pPr algn="r" defTabSz="903288">
              <a:lnSpc>
                <a:spcPct val="100000"/>
              </a:lnSpc>
            </a:pPr>
            <a:fld id="{2E09094E-08C8-408C-AB8A-4622A2A54240}" type="slidenum">
              <a:rPr lang="en-US" sz="800"/>
              <a:pPr algn="r" defTabSz="903288">
                <a:lnSpc>
                  <a:spcPct val="100000"/>
                </a:lnSpc>
              </a:pPr>
              <a:t>‹#›</a:t>
            </a:fld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16558169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8"/>
          <p:cNvSpPr>
            <a:spLocks noChangeArrowheads="1"/>
          </p:cNvSpPr>
          <p:nvPr/>
        </p:nvSpPr>
        <p:spPr bwMode="auto">
          <a:xfrm>
            <a:off x="6249988" y="8609013"/>
            <a:ext cx="44926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47" name="Rectangle 9"/>
          <p:cNvSpPr>
            <a:spLocks noChangeArrowheads="1"/>
          </p:cNvSpPr>
          <p:nvPr/>
        </p:nvSpPr>
        <p:spPr bwMode="auto">
          <a:xfrm>
            <a:off x="57150" y="8785225"/>
            <a:ext cx="2619375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67" tIns="50185" rIns="95667" bIns="50185">
            <a:spAutoFit/>
          </a:bodyPr>
          <a:lstStyle/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</a:pPr>
            <a:r>
              <a:rPr lang="en-US" sz="800"/>
              <a:t>© 2006, Cisco Systems, Inc. All rights reserved.</a:t>
            </a:r>
          </a:p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</a:pPr>
            <a:r>
              <a:rPr lang="en-US" sz="800"/>
              <a:t>Presentation_ID.scr</a:t>
            </a:r>
          </a:p>
        </p:txBody>
      </p:sp>
      <p:sp>
        <p:nvSpPr>
          <p:cNvPr id="57348" name="Line 10"/>
          <p:cNvSpPr>
            <a:spLocks noChangeShapeType="1"/>
          </p:cNvSpPr>
          <p:nvPr/>
        </p:nvSpPr>
        <p:spPr bwMode="auto">
          <a:xfrm>
            <a:off x="152400" y="8799513"/>
            <a:ext cx="66532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3307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819" tIns="0" rIns="18819" bIns="0" numCol="1" anchor="b" anchorCtr="0" compatLnSpc="1">
            <a:prstTxWarp prst="textNoShape">
              <a:avLst/>
            </a:prstTxWarp>
          </a:bodyPr>
          <a:lstStyle>
            <a:lvl1pPr algn="r" defTabSz="903288">
              <a:lnSpc>
                <a:spcPct val="100000"/>
              </a:lnSpc>
              <a:defRPr sz="800"/>
            </a:lvl1pPr>
          </a:lstStyle>
          <a:p>
            <a:pPr>
              <a:defRPr/>
            </a:pPr>
            <a:fld id="{DFC9B780-5DB9-4EA3-984D-3ED5FA4B047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7350" name="Rectangle 1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3125" y="244475"/>
            <a:ext cx="5321300" cy="3990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3309" name="Rectangle 1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68350" y="4378325"/>
            <a:ext cx="5468938" cy="425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67" tIns="50185" rIns="95667" bIns="5018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Body Text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085270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12713" indent="-112713" algn="l" defTabSz="1020763" rtl="0" eaLnBrk="0" fontAlgn="base" hangingPunct="0">
      <a:lnSpc>
        <a:spcPct val="90000"/>
      </a:lnSpc>
      <a:spcBef>
        <a:spcPct val="50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82600" indent="-120650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667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4493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9319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C9B780-5DB9-4EA3-984D-3ED5FA4B047E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9431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0978E6-FB79-4E74-A4A4-2BA13DA27C44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indent="0" fontAlgn="base">
              <a:buNone/>
            </a:pP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8.1.1.5 Single-Area and 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Multiarea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OSPF</a:t>
            </a:r>
            <a:endParaRPr lang="en-US" sz="1200" b="1" i="0" kern="1200" dirty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497564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0978E6-FB79-4E74-A4A4-2BA13DA27C44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indent="0" fontAlgn="base">
              <a:buNone/>
            </a:pP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8.1.2.2 Types of OSPF Packets</a:t>
            </a:r>
          </a:p>
          <a:p>
            <a:pPr marL="0" indent="0" fontAlgn="base">
              <a:buNone/>
            </a:pPr>
            <a:r>
              <a:rPr lang="en-NZ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DBD </a:t>
            </a:r>
            <a:r>
              <a:rPr lang="en-NZ" sz="1200" b="1" i="0" kern="120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= summary of LSDB</a:t>
            </a:r>
            <a:endParaRPr lang="en-US" sz="1200" b="1" i="0" kern="1200" dirty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33819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0978E6-FB79-4E74-A4A4-2BA13DA27C44}" type="slidenum">
              <a:rPr lang="en-US" smtClean="0">
                <a:solidFill>
                  <a:prstClr val="black"/>
                </a:solidFill>
              </a:rPr>
              <a:pPr/>
              <a:t>13</a:t>
            </a:fld>
            <a:endParaRPr lang="en-US" smtClean="0">
              <a:solidFill>
                <a:prstClr val="black"/>
              </a:solidFill>
            </a:endParaRP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indent="0" fontAlgn="base">
              <a:buNone/>
            </a:pP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8.1.2.5 Link-State Updates</a:t>
            </a:r>
            <a:endParaRPr lang="en-US" sz="1200" b="1" i="0" kern="1200" dirty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400170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0978E6-FB79-4E74-A4A4-2BA13DA27C44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indent="0" fontAlgn="base">
              <a:buNone/>
            </a:pP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8.1.2.4 Hello Packet Intervals (cont.)</a:t>
            </a:r>
          </a:p>
          <a:p>
            <a:pPr marL="0" indent="0" fontAlgn="base">
              <a:buNone/>
            </a:pPr>
            <a:endParaRPr lang="en-US" sz="1200" b="1" i="0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pPr marL="0" indent="0" fontAlgn="base">
              <a:buNone/>
            </a:pP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Timers must match or</a:t>
            </a:r>
            <a:r>
              <a:rPr lang="en-US" sz="1200" b="1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neighbor will not form.</a:t>
            </a:r>
          </a:p>
          <a:p>
            <a:pPr marL="0" indent="0" fontAlgn="base">
              <a:buNone/>
            </a:pPr>
            <a:r>
              <a:rPr lang="en-US" sz="1200" b="1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NBMA = legacy networks = ATM, Frame relay, x.25</a:t>
            </a:r>
            <a:endParaRPr lang="en-US" sz="1200" b="1" i="0" kern="1200" dirty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968384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A860EF-3C9C-408F-AA5B-BAB3242BE1D0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73261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When a router is added to a link state topology it first learns about its directly connected networks when its interfaces reach the up state.</a:t>
            </a:r>
          </a:p>
          <a:p>
            <a:pPr eaLnBrk="1" hangingPunct="1"/>
            <a:r>
              <a:rPr lang="en-US" dirty="0" smtClean="0"/>
              <a:t>It then builds a Link State Packet (</a:t>
            </a:r>
            <a:r>
              <a:rPr lang="en-US" dirty="0" err="1" smtClean="0"/>
              <a:t>LSP</a:t>
            </a:r>
            <a:r>
              <a:rPr lang="en-US" dirty="0" smtClean="0"/>
              <a:t>) containing the state and cost of each directly connected link.</a:t>
            </a:r>
          </a:p>
          <a:p>
            <a:pPr eaLnBrk="1" hangingPunct="1"/>
            <a:r>
              <a:rPr lang="en-US" dirty="0" smtClean="0"/>
              <a:t>LSPs are then flooded to all neighbors upon initial startup. LSPs are also sent whenever a network topology change occurs.</a:t>
            </a:r>
          </a:p>
          <a:p>
            <a:pPr eaLnBrk="1" hangingPunct="1"/>
            <a:r>
              <a:rPr lang="en-US" dirty="0" smtClean="0"/>
              <a:t>Neighbors immediately flood the LSPs out to other OSPF neighbors.</a:t>
            </a:r>
          </a:p>
          <a:p>
            <a:pPr eaLnBrk="1" hangingPunct="1"/>
            <a:r>
              <a:rPr lang="en-US" dirty="0" smtClean="0"/>
              <a:t>Neighbors also use the LSPs to construct a complete map of the topology and compute the best path to each destination network. </a:t>
            </a:r>
          </a:p>
          <a:p>
            <a:pPr eaLnBrk="1" hangingPunct="1"/>
            <a:r>
              <a:rPr lang="en-US" dirty="0" smtClean="0"/>
              <a:t>The final step is that SPF (Dijkstra algorithm) computes the best path to each destination network and populates the routing table.</a:t>
            </a:r>
          </a:p>
          <a:p>
            <a:pPr eaLnBrk="1" hangingPunct="1"/>
            <a:r>
              <a:rPr lang="en-US" dirty="0" smtClean="0"/>
              <a:t>After the initial LSP flooding, OSPF routers require less bandwidth to communicate changes in a topology. Instead they send LSPs (triggered updates) when the network change to speed up convergence.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A860EF-3C9C-408F-AA5B-BAB3242BE1D0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3552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0978E6-FB79-4E74-A4A4-2BA13DA27C44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indent="0" fontAlgn="base">
              <a:buNone/>
            </a:pPr>
            <a:r>
              <a:rPr lang="en-NZ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This is a 32-bit number that uniquely identifies the router in the Autonomous System. If a router's OSPF Router ID is changed, the router's OSPF software should be restarted before the new Router ID takes effect.</a:t>
            </a:r>
            <a:endParaRPr lang="en-US" sz="1200" b="1" i="0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35359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0978E6-FB79-4E74-A4A4-2BA13DA27C44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228600" indent="-228600" fontAlgn="base">
              <a:buAutoNum type="arabicPeriod"/>
            </a:pP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Turns OSPF process on for matching</a:t>
            </a:r>
            <a:r>
              <a:rPr lang="en-US" sz="1200" b="1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interface</a:t>
            </a:r>
          </a:p>
          <a:p>
            <a:pPr marL="228600" indent="-228600" fontAlgn="base">
              <a:buAutoNum type="arabicPeriod"/>
            </a:pPr>
            <a:r>
              <a:rPr lang="en-US" sz="1200" b="1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Advertises associated network for that interface</a:t>
            </a:r>
            <a:endParaRPr lang="en-US" sz="1200" b="1" i="0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pPr marL="0" indent="0" fontAlgn="base">
              <a:buNone/>
            </a:pPr>
            <a:endParaRPr lang="en-US" sz="1200" b="1" i="0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pPr marL="0" indent="0" fontAlgn="base">
              <a:buNone/>
            </a:pP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Inverse</a:t>
            </a:r>
            <a:r>
              <a:rPr lang="en-US" sz="1200" b="1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/ wildcard mask – quick calculation = subtract actual mask from 255.255.255.255</a:t>
            </a:r>
          </a:p>
          <a:p>
            <a:pPr marL="0" indent="0" fontAlgn="base">
              <a:buNone/>
            </a:pPr>
            <a:r>
              <a:rPr lang="en-US" sz="1200" b="1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Or know that it is 1 less than the network size (increment)</a:t>
            </a:r>
          </a:p>
          <a:p>
            <a:pPr marL="0" indent="0" fontAlgn="base">
              <a:buNone/>
            </a:pPr>
            <a:endParaRPr lang="en-US" sz="1200" b="1" i="0" kern="1200" baseline="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pPr marL="0" indent="0" fontAlgn="base">
              <a:buNone/>
            </a:pPr>
            <a:r>
              <a:rPr lang="en-US" sz="1200" b="1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255.255.255.255 – 255.255.255.240 = 0.0.0.15</a:t>
            </a:r>
          </a:p>
          <a:p>
            <a:pPr marL="0" indent="0" fontAlgn="base">
              <a:buNone/>
            </a:pPr>
            <a:r>
              <a:rPr lang="en-US" sz="1200" b="1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.240 = increment of 16 – 1 = 15</a:t>
            </a:r>
          </a:p>
          <a:p>
            <a:pPr marL="0" indent="0" fontAlgn="base">
              <a:buNone/>
            </a:pPr>
            <a:endParaRPr lang="en-US" sz="1200" b="1" i="0" kern="1200" baseline="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pPr marL="0" indent="0" fontAlgn="base">
              <a:buNone/>
            </a:pPr>
            <a:r>
              <a:rPr lang="en-US" sz="1200" b="1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0.0.0.0 255.255.255.255 = all interfaces</a:t>
            </a:r>
            <a:endParaRPr lang="en-US" sz="1200" b="1" i="0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2283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0978E6-FB79-4E74-A4A4-2BA13DA27C44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indent="0" fontAlgn="base">
              <a:buNone/>
            </a:pP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8.2.2.5 Configuring Passive Interfaces</a:t>
            </a:r>
            <a:endParaRPr lang="en-US" sz="1200" b="1" i="0" kern="1200" dirty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56907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0978E6-FB79-4E74-A4A4-2BA13DA27C44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indent="0" fontAlgn="base">
              <a:buNone/>
            </a:pP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8.2.3.1 OSPF Metric = Cost</a:t>
            </a:r>
          </a:p>
          <a:p>
            <a:pPr marL="0" indent="0" fontAlgn="base">
              <a:buNone/>
            </a:pPr>
            <a:endParaRPr lang="en-US" sz="1200" b="1" i="0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pPr marL="0" indent="0" fontAlgn="base">
              <a:buNone/>
            </a:pP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Cost =</a:t>
            </a:r>
            <a:r>
              <a:rPr lang="en-US" sz="1200" b="1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100Mb / interface BW</a:t>
            </a:r>
            <a:endParaRPr lang="en-US" sz="1200" b="1" i="0" kern="1200" dirty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79055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C9B780-5DB9-4EA3-984D-3ED5FA4B047E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67477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0978E6-FB79-4E74-A4A4-2BA13DA27C44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indent="0" fontAlgn="base">
              <a:buNone/>
            </a:pP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8.2.3.3 Adjusting the Reference Bandwidth</a:t>
            </a:r>
            <a:endParaRPr lang="en-US" sz="1200" b="1" i="0" kern="1200" dirty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15505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0978E6-FB79-4E74-A4A4-2BA13DA27C44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indent="0" fontAlgn="base">
              <a:buNone/>
            </a:pP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8.2.3.4 Default Interface Bandwidths</a:t>
            </a:r>
            <a:endParaRPr lang="en-US" sz="1200" b="1" i="0" kern="1200" dirty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057652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0978E6-FB79-4E74-A4A4-2BA13DA27C44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indent="0" fontAlgn="base">
              <a:buNone/>
            </a:pP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8.2.3.5 Adjusting the Interface Bandwidths</a:t>
            </a:r>
            <a:endParaRPr lang="en-US" sz="1200" b="1" i="0" kern="1200" dirty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028592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0978E6-FB79-4E74-A4A4-2BA13DA27C44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indent="0" fontAlgn="base">
              <a:buNone/>
            </a:pP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8.2.3.6 Manually Setting the 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OSPF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Cost</a:t>
            </a:r>
            <a:endParaRPr lang="en-US" sz="1200" b="1" i="0" kern="1200" dirty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5846408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0978E6-FB79-4E74-A4A4-2BA13DA27C44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indent="0" fontAlgn="base">
              <a:buNone/>
            </a:pP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8.2.4.1 Verify 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OSPF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Neighbors</a:t>
            </a:r>
            <a:endParaRPr lang="en-US" sz="1200" b="1" i="0" kern="1200" dirty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9483897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0978E6-FB79-4E74-A4A4-2BA13DA27C44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indent="0" fontAlgn="base">
              <a:buNone/>
            </a:pPr>
            <a:r>
              <a:rPr lang="it-IT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8.2.4.2 Verify OSPF Protocol Settings</a:t>
            </a:r>
            <a:endParaRPr lang="it-IT" sz="1200" b="1" i="0" kern="1200" dirty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4220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8.2.4.3 Verify 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OSPF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Process Information</a:t>
            </a:r>
            <a:endParaRPr lang="en-US" sz="1200" b="1" i="0" kern="1200" dirty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615CF7-9F59-4C8A-B650-E68E69E0FCFD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30541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0978E6-FB79-4E74-A4A4-2BA13DA27C44}" type="slidenum">
              <a:rPr lang="en-US" smtClean="0"/>
              <a:pPr/>
              <a:t>28</a:t>
            </a:fld>
            <a:endParaRPr lang="en-US" smtClean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indent="0" fontAlgn="base">
              <a:buNone/>
            </a:pP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8.2.4.4 Verify 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OSPF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Interface Settings</a:t>
            </a:r>
            <a:endParaRPr lang="en-US" sz="1200" b="1" i="0" kern="1200" dirty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3177102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DB79D2C-2513-4C1B-9532-8FA5C66044E0}" type="slidenum">
              <a:rPr lang="en-US" smtClean="0">
                <a:solidFill>
                  <a:prstClr val="black"/>
                </a:solidFill>
              </a:rPr>
              <a:pPr/>
              <a:t>29</a:t>
            </a:fld>
            <a:endParaRPr lang="en-US" dirty="0" smtClean="0">
              <a:solidFill>
                <a:prstClr val="black"/>
              </a:solidFill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 smtClean="0"/>
              <a:t>5.1.1.</a:t>
            </a:r>
            <a:r>
              <a:rPr lang="en-US" baseline="0" dirty="0" smtClean="0"/>
              <a:t>5 </a:t>
            </a:r>
            <a:r>
              <a:rPr lang="en-US" dirty="0" smtClean="0"/>
              <a:t>Configuring Single-Area</a:t>
            </a:r>
            <a:r>
              <a:rPr lang="en-US" baseline="0" dirty="0" smtClean="0"/>
              <a:t> OSPF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7214422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DB79D2C-2513-4C1B-9532-8FA5C66044E0}" type="slidenum">
              <a:rPr lang="en-US" smtClean="0"/>
              <a:pPr/>
              <a:t>30</a:t>
            </a:fld>
            <a:endParaRPr lang="en-US" dirty="0" smtClean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 smtClean="0"/>
              <a:t>5.1.2.1 OSPF</a:t>
            </a:r>
            <a:r>
              <a:rPr lang="en-US" baseline="0" dirty="0" smtClean="0"/>
              <a:t> Network Types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baseline="0" dirty="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en-US" baseline="0" dirty="0" smtClean="0"/>
              <a:t>Primary Focus is on Point-to-point &amp; Broadcast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083831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0978E6-FB79-4E74-A4A4-2BA13DA27C44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 smtClean="0">
              <a:solidFill>
                <a:prstClr val="black"/>
              </a:solidFill>
            </a:endParaRP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indent="0" fontAlgn="base">
              <a:buNone/>
            </a:pP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7.4.1.2 Dijkstra's Algorithm</a:t>
            </a:r>
          </a:p>
          <a:p>
            <a:pPr marL="0" indent="0" fontAlgn="base">
              <a:buNone/>
            </a:pPr>
            <a:endParaRPr lang="en-US" sz="1200" b="1" i="0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pPr marL="0" indent="0" fontAlgn="base">
              <a:buNone/>
            </a:pP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Cumulative Cost metric</a:t>
            </a:r>
            <a:endParaRPr lang="en-US" sz="1200" b="1" i="0" kern="1200" dirty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55223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DB79D2C-2513-4C1B-9532-8FA5C66044E0}" type="slidenum">
              <a:rPr lang="en-US" smtClean="0"/>
              <a:pPr/>
              <a:t>31</a:t>
            </a:fld>
            <a:endParaRPr lang="en-US" dirty="0" smtClean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 smtClean="0"/>
              <a:t>5.1.2.2 Challenges</a:t>
            </a:r>
            <a:r>
              <a:rPr lang="en-US" baseline="0" dirty="0" smtClean="0"/>
              <a:t> in Multiaccess Networks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57757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DB79D2C-2513-4C1B-9532-8FA5C66044E0}" type="slidenum">
              <a:rPr lang="en-US" smtClean="0"/>
              <a:pPr/>
              <a:t>32</a:t>
            </a:fld>
            <a:endParaRPr lang="en-US" dirty="0" smtClean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baseline="0" dirty="0" smtClean="0"/>
              <a:t>5.1.2.3 OSPF Designated Router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9937001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DB79D2C-2513-4C1B-9532-8FA5C66044E0}" type="slidenum">
              <a:rPr lang="en-US" smtClean="0"/>
              <a:pPr/>
              <a:t>33</a:t>
            </a:fld>
            <a:endParaRPr lang="en-US" dirty="0" smtClean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baseline="0" dirty="0" smtClean="0"/>
              <a:t>5.1.2.3 OSPF Designated Router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6608176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DB79D2C-2513-4C1B-9532-8FA5C66044E0}" type="slidenum">
              <a:rPr lang="en-US" smtClean="0"/>
              <a:pPr/>
              <a:t>34</a:t>
            </a:fld>
            <a:endParaRPr lang="en-US" dirty="0" smtClean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baseline="0" dirty="0" smtClean="0"/>
              <a:t>5.1.2.4 Verifying DR/BDR Roles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353381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DB79D2C-2513-4C1B-9532-8FA5C66044E0}" type="slidenum">
              <a:rPr lang="en-US" smtClean="0"/>
              <a:pPr/>
              <a:t>35</a:t>
            </a:fld>
            <a:endParaRPr lang="en-US" dirty="0" smtClean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 smtClean="0"/>
              <a:t>5.1.2.5</a:t>
            </a:r>
            <a:r>
              <a:rPr lang="en-US" baseline="0" dirty="0" smtClean="0"/>
              <a:t>  Verifying DR/BDR Adjacencies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7810497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DB79D2C-2513-4C1B-9532-8FA5C66044E0}" type="slidenum">
              <a:rPr lang="en-US" smtClean="0"/>
              <a:pPr/>
              <a:t>36</a:t>
            </a:fld>
            <a:endParaRPr lang="en-US" dirty="0" smtClean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 smtClean="0"/>
              <a:t>5.1.2.6</a:t>
            </a:r>
            <a:r>
              <a:rPr lang="en-US" baseline="0" dirty="0" smtClean="0"/>
              <a:t> Default DR/BDR Election Process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baseline="0" dirty="0" smtClean="0"/>
              <a:t>Default priority = 1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8383796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DB79D2C-2513-4C1B-9532-8FA5C66044E0}" type="slidenum">
              <a:rPr lang="en-US" smtClean="0"/>
              <a:pPr/>
              <a:t>37</a:t>
            </a:fld>
            <a:endParaRPr lang="en-US" dirty="0" smtClean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 smtClean="0"/>
              <a:t>5.1.2.7</a:t>
            </a:r>
            <a:r>
              <a:rPr lang="en-US" baseline="0" dirty="0" smtClean="0"/>
              <a:t> DR/BDR Election Process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5173227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DB79D2C-2513-4C1B-9532-8FA5C66044E0}" type="slidenum">
              <a:rPr lang="en-US" smtClean="0"/>
              <a:pPr/>
              <a:t>38</a:t>
            </a:fld>
            <a:endParaRPr lang="en-US" dirty="0" smtClean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 smtClean="0"/>
              <a:t>5.1.2.</a:t>
            </a:r>
            <a:r>
              <a:rPr lang="en-US" baseline="0" dirty="0" smtClean="0"/>
              <a:t>8 The OSPF Priority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baseline="0" dirty="0" smtClean="0"/>
              <a:t>5.1.2.9 Changing the OSPF priority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7565995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DB79D2C-2513-4C1B-9532-8FA5C66044E0}" type="slidenum">
              <a:rPr lang="en-US" smtClean="0"/>
              <a:pPr/>
              <a:t>39</a:t>
            </a:fld>
            <a:endParaRPr lang="en-US" dirty="0" smtClean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 smtClean="0"/>
              <a:t>5.1.3.1</a:t>
            </a:r>
            <a:r>
              <a:rPr lang="en-US" baseline="0" dirty="0" smtClean="0"/>
              <a:t> Propagating a Default Static Route in OSPFv2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baseline="0" dirty="0" smtClean="0"/>
              <a:t>The default route must exist before it can be propagated.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baseline="0" dirty="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en-US" baseline="0" dirty="0" smtClean="0"/>
              <a:t>Alternatively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b="1" baseline="0" dirty="0" smtClean="0"/>
              <a:t>default-information originate always</a:t>
            </a:r>
            <a:r>
              <a:rPr lang="en-US" baseline="0" dirty="0" smtClean="0"/>
              <a:t> does not require a default route to exist </a:t>
            </a:r>
          </a:p>
        </p:txBody>
      </p:sp>
    </p:spTree>
    <p:extLst>
      <p:ext uri="{BB962C8B-B14F-4D97-AF65-F5344CB8AC3E}">
        <p14:creationId xmlns:p14="http://schemas.microsoft.com/office/powerpoint/2010/main" val="423925165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DB79D2C-2513-4C1B-9532-8FA5C66044E0}" type="slidenum">
              <a:rPr lang="en-US" smtClean="0"/>
              <a:pPr/>
              <a:t>40</a:t>
            </a:fld>
            <a:endParaRPr lang="en-US" dirty="0" smtClean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baseline="0" dirty="0" smtClean="0"/>
              <a:t>5.1.5.4 </a:t>
            </a:r>
            <a:r>
              <a:rPr lang="en-US" sz="1200" dirty="0" smtClean="0"/>
              <a:t>Configuring OSPF MD5 Authentication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200" baseline="0" dirty="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baseline="0" smtClean="0"/>
              <a:t>Authenticates peers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200" baseline="0" dirty="0" smtClean="0"/>
          </a:p>
          <a:p>
            <a:pPr>
              <a:spcBef>
                <a:spcPts val="600"/>
              </a:spcBef>
            </a:pPr>
            <a:r>
              <a:rPr lang="en-US" sz="1200" dirty="0" smtClean="0"/>
              <a:t>All neighboring routers on the same network must have the same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i="1" dirty="0" smtClean="0">
                <a:latin typeface="Courier New" pitchFamily="49" charset="0"/>
                <a:cs typeface="Courier New" pitchFamily="49" charset="0"/>
              </a:rPr>
              <a:t>key-id </a:t>
            </a:r>
            <a:r>
              <a:rPr lang="en-US" sz="1200" dirty="0" smtClean="0"/>
              <a:t>and the same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i="1" dirty="0" smtClean="0">
                <a:latin typeface="Courier New" pitchFamily="49" charset="0"/>
                <a:cs typeface="Courier New" pitchFamily="49" charset="0"/>
              </a:rPr>
              <a:t>key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/>
              <a:t>value.</a:t>
            </a:r>
          </a:p>
        </p:txBody>
      </p:sp>
    </p:spTree>
    <p:extLst>
      <p:ext uri="{BB962C8B-B14F-4D97-AF65-F5344CB8AC3E}">
        <p14:creationId xmlns:p14="http://schemas.microsoft.com/office/powerpoint/2010/main" val="15099817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0978E6-FB79-4E74-A4A4-2BA13DA27C44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indent="0" fontAlgn="base">
              <a:buNone/>
            </a:pP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7.4.2.1 Link-State Routing Process</a:t>
            </a:r>
            <a:endParaRPr lang="en-US" sz="1200" b="1" i="0" kern="1200" dirty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4566354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DB79D2C-2513-4C1B-9532-8FA5C66044E0}" type="slidenum">
              <a:rPr lang="en-US" smtClean="0"/>
              <a:pPr/>
              <a:t>41</a:t>
            </a:fld>
            <a:endParaRPr lang="en-US" dirty="0" smtClean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baseline="0" dirty="0" smtClean="0"/>
              <a:t>5.1.5.5 </a:t>
            </a:r>
            <a:r>
              <a:rPr lang="en-US" sz="1200" dirty="0" smtClean="0"/>
              <a:t>OSPF MD5 Authentication Example</a:t>
            </a:r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192058048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A860EF-3C9C-408F-AA5B-BAB3242BE1D0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42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692407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DB79D2C-2513-4C1B-9532-8FA5C66044E0}" type="slidenum">
              <a:rPr lang="en-US" smtClean="0"/>
              <a:pPr/>
              <a:t>43</a:t>
            </a:fld>
            <a:endParaRPr lang="en-US" dirty="0" smtClean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baseline="0" dirty="0" smtClean="0">
                <a:cs typeface="Arial" charset="0"/>
              </a:rPr>
              <a:t>5.2.1.3 OSPF Troubleshooting Commands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090001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0978E6-FB79-4E74-A4A4-2BA13DA27C44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 smtClean="0">
              <a:solidFill>
                <a:prstClr val="black"/>
              </a:solidFill>
            </a:endParaRP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indent="0" fontAlgn="base">
              <a:buNone/>
            </a:pP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8.1.1.3 Components of 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OSPF</a:t>
            </a:r>
            <a:endParaRPr lang="en-US" sz="1200" b="1" i="0" kern="1200" dirty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67376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0978E6-FB79-4E74-A4A4-2BA13DA27C44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 smtClean="0">
              <a:solidFill>
                <a:prstClr val="black"/>
              </a:solidFill>
            </a:endParaRP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12713" marR="0" indent="-112713" algn="l" defTabSz="1020763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8.1.1.4 Link-State Operation</a:t>
            </a:r>
          </a:p>
        </p:txBody>
      </p:sp>
    </p:spTree>
    <p:extLst>
      <p:ext uri="{BB962C8B-B14F-4D97-AF65-F5344CB8AC3E}">
        <p14:creationId xmlns:p14="http://schemas.microsoft.com/office/powerpoint/2010/main" val="7695097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0978E6-FB79-4E74-A4A4-2BA13DA27C44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 smtClean="0">
              <a:solidFill>
                <a:prstClr val="black"/>
              </a:solidFill>
            </a:endParaRP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12713" marR="0" indent="-112713" algn="l" defTabSz="1020763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8.1.1.4 Link-State Operation (cont.)</a:t>
            </a:r>
          </a:p>
        </p:txBody>
      </p:sp>
    </p:spTree>
    <p:extLst>
      <p:ext uri="{BB962C8B-B14F-4D97-AF65-F5344CB8AC3E}">
        <p14:creationId xmlns:p14="http://schemas.microsoft.com/office/powerpoint/2010/main" val="36746095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0978E6-FB79-4E74-A4A4-2BA13DA27C44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 smtClean="0">
              <a:solidFill>
                <a:prstClr val="black"/>
              </a:solidFill>
            </a:endParaRP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12713" marR="0" indent="-112713" algn="l" defTabSz="1020763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8.1.1.4 Link-State Operation (cont.)</a:t>
            </a:r>
          </a:p>
        </p:txBody>
      </p:sp>
    </p:spTree>
    <p:extLst>
      <p:ext uri="{BB962C8B-B14F-4D97-AF65-F5344CB8AC3E}">
        <p14:creationId xmlns:p14="http://schemas.microsoft.com/office/powerpoint/2010/main" val="42211796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0978E6-FB79-4E74-A4A4-2BA13DA27C44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 smtClean="0">
              <a:solidFill>
                <a:prstClr val="black"/>
              </a:solidFill>
            </a:endParaRP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12713" marR="0" indent="-112713" algn="l" defTabSz="1020763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8.1.1.4 Link-State Operation (cont.)</a:t>
            </a:r>
          </a:p>
        </p:txBody>
      </p:sp>
    </p:spTree>
    <p:extLst>
      <p:ext uri="{BB962C8B-B14F-4D97-AF65-F5344CB8AC3E}">
        <p14:creationId xmlns:p14="http://schemas.microsoft.com/office/powerpoint/2010/main" val="32390047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4.pn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Pt_CoverArt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93888"/>
            <a:ext cx="9140825" cy="2449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498975" y="6670675"/>
            <a:ext cx="2347913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© 2007 – 2010, Cisco Systems, Inc. All rights reserved.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123113" y="6672263"/>
            <a:ext cx="65087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Cisco Public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93675" y="6562725"/>
            <a:ext cx="962025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ITE PC v4.1</a:t>
            </a:r>
          </a:p>
          <a:p>
            <a:pPr algn="l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Chapter 1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14175902-A877-41A6-8074-EFDE366EA7FD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1000">
              <a:solidFill>
                <a:srgbClr val="D3D3D3"/>
              </a:solidFill>
            </a:endParaRPr>
          </a:p>
        </p:txBody>
      </p:sp>
      <p:pic>
        <p:nvPicPr>
          <p:cNvPr id="9" name="Picture 9" descr="Cisco_New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3225" y="5940425"/>
            <a:ext cx="3354388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0" descr="Cisc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119063"/>
            <a:ext cx="117157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90247" name="Rectangle 7"/>
          <p:cNvSpPr>
            <a:spLocks noGrp="1" noChangeArrowheads="1"/>
          </p:cNvSpPr>
          <p:nvPr>
            <p:ph type="ctrTitle"/>
          </p:nvPr>
        </p:nvSpPr>
        <p:spPr bwMode="white">
          <a:xfrm>
            <a:off x="311150" y="2671763"/>
            <a:ext cx="3768725" cy="830262"/>
          </a:xfrm>
          <a:ln/>
        </p:spPr>
        <p:txBody>
          <a:bodyPr anchor="ctr"/>
          <a:lstStyle>
            <a:lvl1pPr>
              <a:defRPr sz="30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90248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311150" y="4672013"/>
            <a:ext cx="4103688" cy="658812"/>
          </a:xfrm>
          <a:ln/>
        </p:spPr>
        <p:txBody>
          <a:bodyPr/>
          <a:lstStyle>
            <a:lvl1pPr marL="0" indent="0">
              <a:lnSpc>
                <a:spcPct val="90000"/>
              </a:lnSpc>
              <a:buFont typeface="Wingdings" pitchFamily="2" charset="2"/>
              <a:buNone/>
              <a:defRPr sz="2000" b="1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706937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825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5925" y="798513"/>
            <a:ext cx="2035175" cy="47879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5638" y="798513"/>
            <a:ext cx="5957887" cy="47879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6404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638" y="798513"/>
            <a:ext cx="8145462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55638" y="2014538"/>
            <a:ext cx="7940675" cy="3571875"/>
          </a:xfrm>
        </p:spPr>
        <p:txBody>
          <a:bodyPr/>
          <a:lstStyle/>
          <a:p>
            <a:pPr lvl="0"/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26227851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9702" y="432215"/>
            <a:ext cx="8588861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Slide Title Goes Here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28600" y="1344168"/>
            <a:ext cx="8577072" cy="4965192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 dirty="0" smtClean="0"/>
              <a:t>Body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16977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28293-8846-44B9-8113-DF048D08A9F4}" type="datetimeFigureOut">
              <a:rPr lang="en-NZ" smtClean="0"/>
              <a:t>10/02/2017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B99B9-592A-4708-8DE8-58671E1C7FE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447317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28293-8846-44B9-8113-DF048D08A9F4}" type="datetimeFigureOut">
              <a:rPr lang="en-NZ" smtClean="0"/>
              <a:t>10/02/2017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B99B9-592A-4708-8DE8-58671E1C7FE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089455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28293-8846-44B9-8113-DF048D08A9F4}" type="datetimeFigureOut">
              <a:rPr lang="en-NZ" smtClean="0"/>
              <a:t>10/02/2017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B99B9-592A-4708-8DE8-58671E1C7FE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781454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28293-8846-44B9-8113-DF048D08A9F4}" type="datetimeFigureOut">
              <a:rPr lang="en-NZ" smtClean="0"/>
              <a:t>10/02/2017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B99B9-592A-4708-8DE8-58671E1C7FE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2051316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28293-8846-44B9-8113-DF048D08A9F4}" type="datetimeFigureOut">
              <a:rPr lang="en-NZ" smtClean="0"/>
              <a:t>10/02/2017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B99B9-592A-4708-8DE8-58671E1C7FE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4246055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28293-8846-44B9-8113-DF048D08A9F4}" type="datetimeFigureOut">
              <a:rPr lang="en-NZ" smtClean="0"/>
              <a:t>10/02/2017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B99B9-592A-4708-8DE8-58671E1C7FE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154785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12450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28293-8846-44B9-8113-DF048D08A9F4}" type="datetimeFigureOut">
              <a:rPr lang="en-NZ" smtClean="0"/>
              <a:t>10/02/2017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B99B9-592A-4708-8DE8-58671E1C7FE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8584388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28293-8846-44B9-8113-DF048D08A9F4}" type="datetimeFigureOut">
              <a:rPr lang="en-NZ" smtClean="0"/>
              <a:t>10/02/2017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B99B9-592A-4708-8DE8-58671E1C7FE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476556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28293-8846-44B9-8113-DF048D08A9F4}" type="datetimeFigureOut">
              <a:rPr lang="en-NZ" smtClean="0"/>
              <a:t>10/02/2017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B99B9-592A-4708-8DE8-58671E1C7FE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4346792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28293-8846-44B9-8113-DF048D08A9F4}" type="datetimeFigureOut">
              <a:rPr lang="en-NZ" smtClean="0"/>
              <a:t>10/02/2017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B99B9-592A-4708-8DE8-58671E1C7FE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6255911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28293-8846-44B9-8113-DF048D08A9F4}" type="datetimeFigureOut">
              <a:rPr lang="en-NZ" smtClean="0"/>
              <a:t>10/02/2017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B99B9-592A-4708-8DE8-58671E1C7FE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33418645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able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9400" y="365380"/>
            <a:ext cx="8521700" cy="74066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/>
            </a:lvl1pPr>
          </a:lstStyle>
          <a:p>
            <a:r>
              <a:rPr lang="en-US" smtClean="0"/>
              <a:t>Table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279400" y="1204856"/>
            <a:ext cx="8316913" cy="5099125"/>
          </a:xfrm>
        </p:spPr>
        <p:txBody>
          <a:bodyPr/>
          <a:lstStyle/>
          <a:p>
            <a:pPr lvl="0"/>
            <a:r>
              <a:rPr lang="en-US" noProof="0" smtClean="0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73335863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PPt_4face_021208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911350"/>
            <a:ext cx="9144000" cy="243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278"/>
          <p:cNvSpPr>
            <a:spLocks noChangeArrowheads="1"/>
          </p:cNvSpPr>
          <p:nvPr/>
        </p:nvSpPr>
        <p:spPr bwMode="auto">
          <a:xfrm>
            <a:off x="4498975" y="6672263"/>
            <a:ext cx="2022475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© 2008 Cisco Systems, Inc. All rights reserved.</a:t>
            </a:r>
          </a:p>
        </p:txBody>
      </p:sp>
      <p:sp>
        <p:nvSpPr>
          <p:cNvPr id="6" name="Rectangle 279"/>
          <p:cNvSpPr>
            <a:spLocks noChangeArrowheads="1"/>
          </p:cNvSpPr>
          <p:nvPr/>
        </p:nvSpPr>
        <p:spPr bwMode="auto">
          <a:xfrm>
            <a:off x="6896100" y="6672263"/>
            <a:ext cx="877888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Cisco Confidential</a:t>
            </a:r>
          </a:p>
        </p:txBody>
      </p:sp>
      <p:sp>
        <p:nvSpPr>
          <p:cNvPr id="7" name="Rectangle 280"/>
          <p:cNvSpPr>
            <a:spLocks noChangeArrowheads="1"/>
          </p:cNvSpPr>
          <p:nvPr/>
        </p:nvSpPr>
        <p:spPr bwMode="auto">
          <a:xfrm>
            <a:off x="193675" y="6672263"/>
            <a:ext cx="962025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Presentation_ID</a:t>
            </a:r>
          </a:p>
        </p:txBody>
      </p:sp>
      <p:sp>
        <p:nvSpPr>
          <p:cNvPr id="8" name="Rectangle 281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  <a:defRPr/>
            </a:pPr>
            <a:fld id="{68B39EAB-15C0-47DB-80CA-636A5D3D8FC3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  <a:defRPr/>
              </a:pPr>
              <a:t>‹#›</a:t>
            </a:fld>
            <a:endParaRPr lang="en-US" sz="1000" dirty="0">
              <a:solidFill>
                <a:srgbClr val="D3D3D3"/>
              </a:solidFill>
            </a:endParaRPr>
          </a:p>
        </p:txBody>
      </p:sp>
      <p:pic>
        <p:nvPicPr>
          <p:cNvPr id="9" name="Picture 331" descr="Cisco_New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83225" y="5940425"/>
            <a:ext cx="3354388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333" descr="Cisco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6063" y="119063"/>
            <a:ext cx="1171575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9873" name="Rectangle 209"/>
          <p:cNvSpPr>
            <a:spLocks noGrp="1" noChangeArrowheads="1"/>
          </p:cNvSpPr>
          <p:nvPr>
            <p:ph type="ctrTitle"/>
          </p:nvPr>
        </p:nvSpPr>
        <p:spPr bwMode="white">
          <a:xfrm>
            <a:off x="311150" y="2671763"/>
            <a:ext cx="3768725" cy="830262"/>
          </a:xfrm>
          <a:ln/>
        </p:spPr>
        <p:txBody>
          <a:bodyPr anchor="ctr"/>
          <a:lstStyle>
            <a:lvl1pPr>
              <a:defRPr sz="30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69874" name="Rectangle 210"/>
          <p:cNvSpPr>
            <a:spLocks noGrp="1" noChangeArrowheads="1"/>
          </p:cNvSpPr>
          <p:nvPr>
            <p:ph type="subTitle" idx="1"/>
          </p:nvPr>
        </p:nvSpPr>
        <p:spPr>
          <a:xfrm>
            <a:off x="311150" y="4672013"/>
            <a:ext cx="4103688" cy="658812"/>
          </a:xfrm>
          <a:ln/>
        </p:spPr>
        <p:txBody>
          <a:bodyPr/>
          <a:lstStyle>
            <a:lvl1pPr marL="0" indent="0">
              <a:lnSpc>
                <a:spcPct val="90000"/>
              </a:lnSpc>
              <a:buFont typeface="Wingdings" pitchFamily="2" charset="2"/>
              <a:buNone/>
              <a:defRPr sz="2000" b="1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03144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97641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339077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5638" y="2014538"/>
            <a:ext cx="3894137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2175" y="2014538"/>
            <a:ext cx="3894138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760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344521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85844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63620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203291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0522577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1511708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72390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5925" y="798513"/>
            <a:ext cx="2035175" cy="47879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5638" y="798513"/>
            <a:ext cx="5957887" cy="47879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19019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8" descr="PPt_4face_021208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911350"/>
            <a:ext cx="9144000" cy="243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498975" y="6670675"/>
            <a:ext cx="2347913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C0C0C4"/>
                </a:solidFill>
              </a:rPr>
              <a:t>© 2007 – 2010, Cisco Systems, Inc. All rights reserved.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123113" y="6672263"/>
            <a:ext cx="650875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  <a:defRPr/>
            </a:pPr>
            <a:r>
              <a:rPr lang="en-US" sz="700">
                <a:solidFill>
                  <a:srgbClr val="C0C0C4"/>
                </a:solidFill>
              </a:rPr>
              <a:t>Cisco Public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93675" y="6562725"/>
            <a:ext cx="1699671" cy="190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  <a:defRPr/>
            </a:pPr>
            <a:r>
              <a:rPr lang="en-US" sz="700" smtClean="0">
                <a:solidFill>
                  <a:srgbClr val="000000"/>
                </a:solidFill>
              </a:rPr>
              <a:t>ROUTE v6 Chapter </a:t>
            </a:r>
            <a:r>
              <a:rPr lang="en-US" sz="700">
                <a:solidFill>
                  <a:srgbClr val="000000"/>
                </a:solidFill>
              </a:rPr>
              <a:t>3</a:t>
            </a:r>
            <a:endParaRPr lang="en-US" sz="700" dirty="0">
              <a:solidFill>
                <a:srgbClr val="000000"/>
              </a:solidFill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  <a:defRPr/>
            </a:pPr>
            <a:fld id="{F03A2297-76DB-42C1-A7DF-76792C553C4F}" type="slidenum">
              <a:rPr lang="en-US" sz="1000">
                <a:solidFill>
                  <a:srgbClr val="000000"/>
                </a:solidFill>
              </a:rPr>
              <a:pPr algn="r" defTabSz="814388">
                <a:lnSpc>
                  <a:spcPct val="100000"/>
                </a:lnSpc>
                <a:defRPr/>
              </a:pPr>
              <a:t>‹#›</a:t>
            </a:fld>
            <a:endParaRPr lang="en-US" sz="1000">
              <a:solidFill>
                <a:srgbClr val="000000"/>
              </a:solidFill>
            </a:endParaRPr>
          </a:p>
        </p:txBody>
      </p:sp>
      <p:sp>
        <p:nvSpPr>
          <p:cNvPr id="1290247" name="Rectangle 7"/>
          <p:cNvSpPr>
            <a:spLocks noGrp="1" noChangeArrowheads="1"/>
          </p:cNvSpPr>
          <p:nvPr>
            <p:ph type="ctrTitle"/>
          </p:nvPr>
        </p:nvSpPr>
        <p:spPr bwMode="white">
          <a:xfrm>
            <a:off x="311150" y="2581836"/>
            <a:ext cx="4174789" cy="1021976"/>
          </a:xfrm>
          <a:prstGeom prst="rect">
            <a:avLst/>
          </a:prstGeom>
          <a:ln/>
        </p:spPr>
        <p:txBody>
          <a:bodyPr anchor="ctr">
            <a:normAutofit/>
          </a:bodyPr>
          <a:lstStyle>
            <a:lvl1pPr>
              <a:defRPr sz="30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290248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311149" y="4672013"/>
            <a:ext cx="8510122" cy="658812"/>
          </a:xfrm>
          <a:ln/>
        </p:spPr>
        <p:txBody>
          <a:bodyPr/>
          <a:lstStyle>
            <a:lvl1pPr marL="0" indent="0">
              <a:lnSpc>
                <a:spcPct val="90000"/>
              </a:lnSpc>
              <a:buFont typeface="Wingdings" pitchFamily="2" charset="2"/>
              <a:buNone/>
              <a:defRPr sz="2000" b="1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id="12" name="Picture 331" descr="Cisco_New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83225" y="5940425"/>
            <a:ext cx="3354388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1653297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9400" y="365761"/>
            <a:ext cx="8522208" cy="74066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/>
            </a:lvl1pPr>
          </a:lstStyle>
          <a:p>
            <a:r>
              <a:rPr lang="en-US" smtClean="0"/>
              <a:t>Title Only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45020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9400" y="365378"/>
            <a:ext cx="8521700" cy="74265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/>
            </a:lvl1pPr>
          </a:lstStyle>
          <a:p>
            <a:r>
              <a:rPr lang="en-US" smtClean="0"/>
              <a:t>Title and Content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401" y="1183340"/>
            <a:ext cx="8520354" cy="5131399"/>
          </a:xfrm>
        </p:spPr>
        <p:txBody>
          <a:bodyPr>
            <a:normAutofit/>
          </a:bodyPr>
          <a:lstStyle>
            <a:lvl1pPr>
              <a:defRPr sz="2400"/>
            </a:lvl1pPr>
            <a:lvl2pPr marL="461963" indent="-236538">
              <a:buFont typeface="Arial" pitchFamily="34" charset="0"/>
              <a:buChar char="•"/>
              <a:defRPr sz="2000"/>
            </a:lvl2pPr>
            <a:lvl3pPr marL="688975" indent="-227013">
              <a:buFont typeface="Arial" pitchFamily="34" charset="0"/>
              <a:buChar char="•"/>
              <a:defRPr sz="1800"/>
            </a:lvl3pPr>
            <a:lvl4pPr marL="565150" indent="176213">
              <a:buFont typeface="Arial" pitchFamily="34" charset="0"/>
              <a:buChar char="•"/>
              <a:defRPr/>
            </a:lvl4pPr>
            <a:lvl5pPr marL="744538" indent="169863"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244434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5638" y="2014538"/>
            <a:ext cx="3894137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2175" y="2014538"/>
            <a:ext cx="3894138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28881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9400" y="365379"/>
            <a:ext cx="8521700" cy="74066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/>
            </a:lvl1pPr>
          </a:lstStyle>
          <a:p>
            <a:r>
              <a:rPr lang="en-US" smtClean="0"/>
              <a:t>Title and Graphic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279400" y="1226372"/>
            <a:ext cx="8509000" cy="5314128"/>
          </a:xfrm>
        </p:spPr>
        <p:txBody>
          <a:bodyPr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633221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8941" y="365379"/>
            <a:ext cx="8522208" cy="74066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/>
            </a:lvl1pPr>
          </a:lstStyle>
          <a:p>
            <a:r>
              <a:rPr lang="en-US" smtClean="0"/>
              <a:t>2 Column Content</a:t>
            </a:r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79401" y="1198254"/>
            <a:ext cx="4066688" cy="5191792"/>
          </a:xfrm>
        </p:spPr>
        <p:txBody>
          <a:bodyPr>
            <a:normAutofit/>
          </a:bodyPr>
          <a:lstStyle>
            <a:lvl1pPr>
              <a:defRPr sz="2400"/>
            </a:lvl1pPr>
            <a:lvl2pPr marL="461963" indent="-236538">
              <a:buFont typeface="Arial" pitchFamily="34" charset="0"/>
              <a:buChar char="•"/>
              <a:defRPr sz="2000"/>
            </a:lvl2pPr>
            <a:lvl3pPr marL="688975" indent="-227013">
              <a:buFont typeface="Arial" pitchFamily="34" charset="0"/>
              <a:buChar char="•"/>
              <a:defRPr sz="1800"/>
            </a:lvl3pPr>
            <a:lvl4pPr marL="565150" indent="176213">
              <a:buFont typeface="Arial" pitchFamily="34" charset="0"/>
              <a:buChar char="•"/>
              <a:defRPr/>
            </a:lvl4pPr>
            <a:lvl5pPr marL="744538" indent="169863"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0"/>
          </p:nvPr>
        </p:nvSpPr>
        <p:spPr>
          <a:xfrm>
            <a:off x="4702589" y="1198254"/>
            <a:ext cx="4066688" cy="5191792"/>
          </a:xfrm>
        </p:spPr>
        <p:txBody>
          <a:bodyPr>
            <a:normAutofit/>
          </a:bodyPr>
          <a:lstStyle>
            <a:lvl1pPr>
              <a:defRPr sz="2400"/>
            </a:lvl1pPr>
            <a:lvl2pPr marL="461963" indent="-236538">
              <a:buFont typeface="Arial" pitchFamily="34" charset="0"/>
              <a:buChar char="•"/>
              <a:defRPr sz="2000"/>
            </a:lvl2pPr>
            <a:lvl3pPr marL="688975" indent="-227013">
              <a:buFont typeface="Arial" pitchFamily="34" charset="0"/>
              <a:buChar char="•"/>
              <a:defRPr sz="1800"/>
            </a:lvl3pPr>
            <a:lvl4pPr marL="565150" indent="176213">
              <a:buFont typeface="Arial" pitchFamily="34" charset="0"/>
              <a:buChar char="•"/>
              <a:defRPr/>
            </a:lvl4pPr>
            <a:lvl5pPr marL="744538" indent="169863"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00637310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9400" y="365380"/>
            <a:ext cx="8521700" cy="74066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/>
            </a:lvl1pPr>
          </a:lstStyle>
          <a:p>
            <a:r>
              <a:rPr lang="en-US" smtClean="0"/>
              <a:t>Table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279400" y="2592592"/>
            <a:ext cx="8488082" cy="3711389"/>
          </a:xfrm>
        </p:spPr>
        <p:txBody>
          <a:bodyPr/>
          <a:lstStyle/>
          <a:p>
            <a:pPr lvl="0"/>
            <a:r>
              <a:rPr lang="en-US" noProof="0" smtClean="0"/>
              <a:t>Click icon to add table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79400" y="1516063"/>
            <a:ext cx="8499475" cy="1001712"/>
          </a:xfrm>
          <a:ln w="19050">
            <a:solidFill>
              <a:schemeClr val="tx1"/>
            </a:solidFill>
          </a:ln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aseline="0">
                <a:latin typeface="Courier New" pitchFamily="49" charset="0"/>
                <a:cs typeface="Courier New" pitchFamily="49" charset="0"/>
              </a:defRPr>
            </a:lvl1pPr>
            <a:lvl2pPr>
              <a:buNone/>
              <a:defRPr sz="1600">
                <a:latin typeface="Courier New" pitchFamily="49" charset="0"/>
                <a:cs typeface="Courier New" pitchFamily="49" charset="0"/>
              </a:defRPr>
            </a:lvl2pPr>
            <a:lvl3pPr>
              <a:buNone/>
              <a:defRPr sz="1600">
                <a:latin typeface="Courier New" pitchFamily="49" charset="0"/>
                <a:cs typeface="Courier New" pitchFamily="49" charset="0"/>
              </a:defRPr>
            </a:lvl3pPr>
            <a:lvl4pPr>
              <a:buFont typeface="Arial" pitchFamily="34" charset="0"/>
              <a:buNone/>
              <a:defRPr sz="1600">
                <a:latin typeface="Courier New" pitchFamily="49" charset="0"/>
                <a:cs typeface="Courier New" pitchFamily="49" charset="0"/>
              </a:defRPr>
            </a:lvl4pPr>
            <a:lvl5pPr>
              <a:buFont typeface="Arial" pitchFamily="34" charset="0"/>
              <a:buNone/>
              <a:defRPr sz="1600">
                <a:latin typeface="Courier New" pitchFamily="49" charset="0"/>
                <a:cs typeface="Courier New" pitchFamily="49" charset="0"/>
              </a:defRPr>
            </a:lvl5pPr>
          </a:lstStyle>
          <a:p>
            <a:pPr lvl="0"/>
            <a:r>
              <a:rPr lang="en-US" smtClean="0"/>
              <a:t>Command keywords and parameters. Keywords in bold, parameters italic, not bold.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279400" y="1130300"/>
            <a:ext cx="5024438" cy="36512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Courier New" pitchFamily="49" charset="0"/>
                <a:cs typeface="Courier New" pitchFamily="49" charset="0"/>
              </a:defRPr>
            </a:lvl1pPr>
          </a:lstStyle>
          <a:p>
            <a:pPr lvl="0"/>
            <a:r>
              <a:rPr lang="en-US" sz="1800" smtClean="0">
                <a:latin typeface="Courier New" pitchFamily="49" charset="0"/>
                <a:cs typeface="Courier New" pitchFamily="49" charset="0"/>
              </a:rPr>
              <a:t>Router(config)#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73719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able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9400" y="365380"/>
            <a:ext cx="8521700" cy="74066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/>
            </a:lvl1pPr>
          </a:lstStyle>
          <a:p>
            <a:r>
              <a:rPr lang="en-US" smtClean="0"/>
              <a:t>Table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279400" y="1204856"/>
            <a:ext cx="8316913" cy="5099125"/>
          </a:xfrm>
        </p:spPr>
        <p:txBody>
          <a:bodyPr/>
          <a:lstStyle/>
          <a:p>
            <a:pPr lvl="0"/>
            <a:r>
              <a:rPr lang="en-US" noProof="0" smtClean="0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410656854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mand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8941" y="365379"/>
            <a:ext cx="8522208" cy="74066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/>
            </a:lvl1pPr>
          </a:lstStyle>
          <a:p>
            <a:r>
              <a:rPr lang="en-US" smtClean="0"/>
              <a:t>Command Example</a:t>
            </a:r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79400" y="1193356"/>
            <a:ext cx="8316913" cy="49199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3533" y="1731395"/>
            <a:ext cx="7745412" cy="377078"/>
          </a:xfrm>
        </p:spPr>
        <p:txBody>
          <a:bodyPr/>
          <a:lstStyle>
            <a:lvl1pPr>
              <a:buNone/>
              <a:defRPr sz="1600" b="0">
                <a:latin typeface="Courier New" pitchFamily="49" charset="0"/>
                <a:cs typeface="Courier New" pitchFamily="49" charset="0"/>
              </a:defRPr>
            </a:lvl1pPr>
            <a:lvl2pPr>
              <a:buFont typeface="Arial" pitchFamily="34" charset="0"/>
              <a:buNone/>
              <a:defRPr sz="1200">
                <a:latin typeface="Courier New" pitchFamily="49" charset="0"/>
                <a:cs typeface="Courier New" pitchFamily="49" charset="0"/>
              </a:defRPr>
            </a:lvl2pPr>
            <a:lvl3pPr>
              <a:buFont typeface="Arial" pitchFamily="34" charset="0"/>
              <a:buNone/>
              <a:defRPr sz="1200">
                <a:latin typeface="Courier New" pitchFamily="49" charset="0"/>
                <a:cs typeface="Courier New" pitchFamily="49" charset="0"/>
              </a:defRPr>
            </a:lvl3pPr>
            <a:lvl4pPr>
              <a:buFont typeface="Arial" pitchFamily="34" charset="0"/>
              <a:buNone/>
              <a:defRPr sz="1200">
                <a:latin typeface="Courier New" pitchFamily="49" charset="0"/>
                <a:cs typeface="Courier New" pitchFamily="49" charset="0"/>
              </a:defRPr>
            </a:lvl4pPr>
            <a:lvl5pPr>
              <a:buFont typeface="Arial" pitchFamily="34" charset="0"/>
              <a:buNone/>
              <a:defRPr sz="1200">
                <a:latin typeface="Courier New" pitchFamily="49" charset="0"/>
                <a:cs typeface="Courier New" pitchFamily="49" charset="0"/>
              </a:defRPr>
            </a:lvl5pPr>
          </a:lstStyle>
          <a:p>
            <a:pPr lvl="0"/>
            <a:r>
              <a:rPr lang="en-US" smtClean="0"/>
              <a:t>Router(config)#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326" y="2191282"/>
            <a:ext cx="7745412" cy="377078"/>
          </a:xfrm>
          <a:ln w="28575">
            <a:solidFill>
              <a:schemeClr val="tx1"/>
            </a:solidFill>
          </a:ln>
        </p:spPr>
        <p:txBody>
          <a:bodyPr/>
          <a:lstStyle>
            <a:lvl1pPr>
              <a:buNone/>
              <a:defRPr sz="1600" b="1" i="0">
                <a:latin typeface="Courier New" pitchFamily="49" charset="0"/>
                <a:cs typeface="Courier New" pitchFamily="49" charset="0"/>
              </a:defRPr>
            </a:lvl1pPr>
            <a:lvl2pPr>
              <a:buFont typeface="Arial" pitchFamily="34" charset="0"/>
              <a:buNone/>
              <a:defRPr sz="1200">
                <a:latin typeface="Courier New" pitchFamily="49" charset="0"/>
                <a:cs typeface="Courier New" pitchFamily="49" charset="0"/>
              </a:defRPr>
            </a:lvl2pPr>
            <a:lvl3pPr>
              <a:buFont typeface="Arial" pitchFamily="34" charset="0"/>
              <a:buNone/>
              <a:defRPr sz="1200">
                <a:latin typeface="Courier New" pitchFamily="49" charset="0"/>
                <a:cs typeface="Courier New" pitchFamily="49" charset="0"/>
              </a:defRPr>
            </a:lvl3pPr>
            <a:lvl4pPr>
              <a:buFont typeface="Arial" pitchFamily="34" charset="0"/>
              <a:buNone/>
              <a:defRPr sz="1200">
                <a:latin typeface="Courier New" pitchFamily="49" charset="0"/>
                <a:cs typeface="Courier New" pitchFamily="49" charset="0"/>
              </a:defRPr>
            </a:lvl4pPr>
            <a:lvl5pPr>
              <a:buFont typeface="Arial" pitchFamily="34" charset="0"/>
              <a:buNone/>
              <a:defRPr sz="1200">
                <a:latin typeface="Courier New" pitchFamily="49" charset="0"/>
                <a:cs typeface="Courier New" pitchFamily="49" charset="0"/>
              </a:defRPr>
            </a:lvl5pPr>
          </a:lstStyle>
          <a:p>
            <a:pPr lvl="0"/>
            <a:r>
              <a:rPr lang="en-US" smtClean="0"/>
              <a:t>Command parameters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2"/>
          </p:nvPr>
        </p:nvSpPr>
        <p:spPr>
          <a:xfrm>
            <a:off x="279400" y="2852057"/>
            <a:ext cx="8316913" cy="332014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7563773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9400" y="365379"/>
            <a:ext cx="8521700" cy="74066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baseline="0"/>
            </a:lvl1pPr>
          </a:lstStyle>
          <a:p>
            <a:r>
              <a:rPr lang="en-US" smtClean="0"/>
              <a:t>2 Rows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279400" y="1206653"/>
            <a:ext cx="8520354" cy="2526255"/>
          </a:xfrm>
        </p:spPr>
        <p:txBody>
          <a:bodyPr>
            <a:normAutofit/>
          </a:bodyPr>
          <a:lstStyle>
            <a:lvl1pPr>
              <a:defRPr sz="2400"/>
            </a:lvl1pPr>
            <a:lvl2pPr marL="461963" indent="-236538">
              <a:buFont typeface="Arial" pitchFamily="34" charset="0"/>
              <a:buChar char="•"/>
              <a:defRPr sz="2000"/>
            </a:lvl2pPr>
            <a:lvl3pPr marL="688975" indent="-227013">
              <a:buFont typeface="Arial" pitchFamily="34" charset="0"/>
              <a:buChar char="•"/>
              <a:defRPr sz="1800"/>
            </a:lvl3pPr>
            <a:lvl4pPr marL="565150" indent="176213">
              <a:buFont typeface="Arial" pitchFamily="34" charset="0"/>
              <a:buChar char="•"/>
              <a:defRPr/>
            </a:lvl4pPr>
            <a:lvl5pPr marL="744538" indent="169863"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1"/>
          </p:nvPr>
        </p:nvSpPr>
        <p:spPr>
          <a:xfrm>
            <a:off x="279400" y="3797451"/>
            <a:ext cx="8520354" cy="2669685"/>
          </a:xfrm>
        </p:spPr>
        <p:txBody>
          <a:bodyPr>
            <a:normAutofit/>
          </a:bodyPr>
          <a:lstStyle>
            <a:lvl1pPr>
              <a:defRPr sz="2400"/>
            </a:lvl1pPr>
            <a:lvl2pPr marL="461963" indent="-236538">
              <a:buFont typeface="Arial" pitchFamily="34" charset="0"/>
              <a:buChar char="•"/>
              <a:defRPr sz="2000"/>
            </a:lvl2pPr>
            <a:lvl3pPr marL="688975" indent="-227013">
              <a:buFont typeface="Arial" pitchFamily="34" charset="0"/>
              <a:buChar char="•"/>
              <a:defRPr sz="1800"/>
            </a:lvl3pPr>
            <a:lvl4pPr marL="565150" indent="176213">
              <a:buFont typeface="Arial" pitchFamily="34" charset="0"/>
              <a:buChar char="•"/>
              <a:defRPr/>
            </a:lvl4pPr>
            <a:lvl5pPr marL="744538" indent="169863"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38033865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Rows Graphic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9400" y="365379"/>
            <a:ext cx="8521700" cy="74066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baseline="0"/>
            </a:lvl1pPr>
          </a:lstStyle>
          <a:p>
            <a:r>
              <a:rPr lang="en-US" smtClean="0"/>
              <a:t>2 Rows Graphic Top</a:t>
            </a:r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1"/>
          </p:nvPr>
        </p:nvSpPr>
        <p:spPr>
          <a:xfrm>
            <a:off x="279400" y="3897849"/>
            <a:ext cx="8520354" cy="2526255"/>
          </a:xfrm>
        </p:spPr>
        <p:txBody>
          <a:bodyPr>
            <a:normAutofit/>
          </a:bodyPr>
          <a:lstStyle>
            <a:lvl1pPr>
              <a:defRPr sz="2400"/>
            </a:lvl1pPr>
            <a:lvl2pPr marL="461963" indent="-236538">
              <a:buFont typeface="Arial" pitchFamily="34" charset="0"/>
              <a:buChar char="•"/>
              <a:defRPr sz="2000"/>
            </a:lvl2pPr>
            <a:lvl3pPr marL="688975" indent="-227013">
              <a:buFont typeface="Arial" pitchFamily="34" charset="0"/>
              <a:buChar char="•"/>
              <a:defRPr sz="1800"/>
            </a:lvl3pPr>
            <a:lvl4pPr marL="565150" indent="176213">
              <a:buFont typeface="Arial" pitchFamily="34" charset="0"/>
              <a:buChar char="•"/>
              <a:defRPr/>
            </a:lvl4pPr>
            <a:lvl5pPr marL="744538" indent="169863"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2"/>
          </p:nvPr>
        </p:nvSpPr>
        <p:spPr>
          <a:xfrm>
            <a:off x="279400" y="1076325"/>
            <a:ext cx="8531225" cy="2732088"/>
          </a:xfrm>
        </p:spPr>
        <p:txBody>
          <a:bodyPr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6919443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Rows Graphic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9400" y="365379"/>
            <a:ext cx="8521700" cy="74066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baseline="0"/>
            </a:lvl1pPr>
          </a:lstStyle>
          <a:p>
            <a:r>
              <a:rPr lang="en-US" smtClean="0"/>
              <a:t>2 Rows Graphic Bottom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279400" y="1174380"/>
            <a:ext cx="8520354" cy="2160492"/>
          </a:xfrm>
        </p:spPr>
        <p:txBody>
          <a:bodyPr>
            <a:normAutofit/>
          </a:bodyPr>
          <a:lstStyle>
            <a:lvl1pPr>
              <a:defRPr sz="2400"/>
            </a:lvl1pPr>
            <a:lvl2pPr marL="461963" indent="-236538">
              <a:buFont typeface="Arial" pitchFamily="34" charset="0"/>
              <a:buChar char="•"/>
              <a:defRPr sz="2000"/>
            </a:lvl2pPr>
            <a:lvl3pPr marL="688975" indent="-227013">
              <a:buFont typeface="Arial" pitchFamily="34" charset="0"/>
              <a:buChar char="•"/>
              <a:defRPr sz="1800"/>
            </a:lvl3pPr>
            <a:lvl4pPr marL="565150" indent="176213">
              <a:buFont typeface="Arial" pitchFamily="34" charset="0"/>
              <a:buChar char="•"/>
              <a:defRPr/>
            </a:lvl4pPr>
            <a:lvl5pPr marL="744538" indent="169863"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279400" y="3443288"/>
            <a:ext cx="8520113" cy="3097212"/>
          </a:xfrm>
        </p:spPr>
        <p:txBody>
          <a:bodyPr>
            <a:normAutofit/>
          </a:bodyPr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4352835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and Command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9400" y="365379"/>
            <a:ext cx="8521700" cy="74066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baseline="0"/>
            </a:lvl1pPr>
          </a:lstStyle>
          <a:p>
            <a:r>
              <a:rPr lang="en-US" smtClean="0"/>
              <a:t>Config Example 2 Rows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279400" y="1174379"/>
            <a:ext cx="8520354" cy="2496283"/>
          </a:xfrm>
        </p:spPr>
        <p:txBody>
          <a:bodyPr>
            <a:normAutofit/>
          </a:bodyPr>
          <a:lstStyle>
            <a:lvl1pPr>
              <a:defRPr sz="2400"/>
            </a:lvl1pPr>
            <a:lvl2pPr marL="461963" indent="-236538">
              <a:buFont typeface="Arial" pitchFamily="34" charset="0"/>
              <a:buChar char="•"/>
              <a:defRPr sz="2000"/>
            </a:lvl2pPr>
            <a:lvl3pPr marL="688975" indent="-227013">
              <a:buFont typeface="Arial" pitchFamily="34" charset="0"/>
              <a:buChar char="•"/>
              <a:defRPr sz="1800"/>
            </a:lvl3pPr>
            <a:lvl4pPr marL="565150" indent="176213">
              <a:buFont typeface="Arial" pitchFamily="34" charset="0"/>
              <a:buChar char="•"/>
              <a:defRPr/>
            </a:lvl4pPr>
            <a:lvl5pPr marL="744538" indent="169863"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279400" y="3762102"/>
            <a:ext cx="8520113" cy="2778397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latin typeface="Courier New" pitchFamily="49" charset="0"/>
                <a:cs typeface="Courier New" pitchFamily="49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en-US" smtClean="0"/>
              <a:t>Config example</a:t>
            </a:r>
          </a:p>
        </p:txBody>
      </p:sp>
    </p:spTree>
    <p:extLst>
      <p:ext uri="{BB962C8B-B14F-4D97-AF65-F5344CB8AC3E}">
        <p14:creationId xmlns:p14="http://schemas.microsoft.com/office/powerpoint/2010/main" val="279337008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ig Example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8941" y="365379"/>
            <a:ext cx="8532159" cy="74066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/>
            </a:lvl1pPr>
          </a:lstStyle>
          <a:p>
            <a:r>
              <a:rPr lang="en-US" smtClean="0"/>
              <a:t>Config Example 2 column</a:t>
            </a:r>
            <a:endParaRPr lang="en-US"/>
          </a:p>
        </p:txBody>
      </p:sp>
      <p:sp>
        <p:nvSpPr>
          <p:cNvPr id="8" name="Content Placeholder 3"/>
          <p:cNvSpPr>
            <a:spLocks noGrp="1"/>
          </p:cNvSpPr>
          <p:nvPr>
            <p:ph sz="half" idx="10"/>
          </p:nvPr>
        </p:nvSpPr>
        <p:spPr>
          <a:xfrm>
            <a:off x="279399" y="1186191"/>
            <a:ext cx="4152751" cy="3957760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000" baseline="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1"/>
          </p:nvPr>
        </p:nvSpPr>
        <p:spPr>
          <a:xfrm>
            <a:off x="4659554" y="1186191"/>
            <a:ext cx="4152751" cy="3957760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000" baseline="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2" hasCustomPrompt="1"/>
          </p:nvPr>
        </p:nvSpPr>
        <p:spPr>
          <a:xfrm>
            <a:off x="279400" y="5254375"/>
            <a:ext cx="8552628" cy="1178698"/>
          </a:xfrm>
          <a:ln w="19050">
            <a:solidFill>
              <a:schemeClr val="tx1"/>
            </a:solidFill>
          </a:ln>
        </p:spPr>
        <p:txBody>
          <a:bodyPr>
            <a:noAutofit/>
          </a:bodyPr>
          <a:lstStyle>
            <a:lvl1pPr marL="0" indent="0" algn="l" defTabSz="8143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aseline="0">
                <a:latin typeface="Courier New" pitchFamily="49" charset="0"/>
                <a:cs typeface="Courier New" pitchFamily="49" charset="0"/>
              </a:defRPr>
            </a:lvl1pPr>
            <a:lvl2pPr>
              <a:buNone/>
              <a:defRPr sz="2000" baseline="0">
                <a:latin typeface="Courier New" pitchFamily="49" charset="0"/>
                <a:cs typeface="Courier New" pitchFamily="49" charset="0"/>
              </a:defRPr>
            </a:lvl2pPr>
            <a:lvl3pPr>
              <a:buNone/>
              <a:defRPr sz="1800">
                <a:latin typeface="Courier New" pitchFamily="49" charset="0"/>
                <a:cs typeface="Courier New" pitchFamily="49" charset="0"/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algn="l" defTabSz="814388">
              <a:defRPr/>
            </a:pPr>
            <a:r>
              <a:rPr lang="en-US" sz="1800" b="0" smtClean="0">
                <a:latin typeface="Courier New" pitchFamily="49" charset="0"/>
              </a:rPr>
              <a:t>RTB(config-if)# </a:t>
            </a:r>
            <a:r>
              <a:rPr lang="en-US" sz="1800" b="1" smtClean="0">
                <a:latin typeface="Courier New" pitchFamily="49" charset="0"/>
              </a:rPr>
              <a:t>ip ospf network non-broadcast</a:t>
            </a:r>
          </a:p>
          <a:p>
            <a:pPr algn="l" defTabSz="814388">
              <a:defRPr/>
            </a:pPr>
            <a:r>
              <a:rPr lang="en-US" sz="1800" b="0" smtClean="0">
                <a:latin typeface="Courier New" pitchFamily="49" charset="0"/>
              </a:rPr>
              <a:t>RTB(config-router)# </a:t>
            </a:r>
            <a:r>
              <a:rPr lang="en-US" sz="1800" b="1" smtClean="0">
                <a:latin typeface="Courier New" pitchFamily="49" charset="0"/>
              </a:rPr>
              <a:t>network 3.1.1.0 0.0.0.255 area 0</a:t>
            </a:r>
          </a:p>
          <a:p>
            <a:pPr algn="l" defTabSz="814388">
              <a:defRPr/>
            </a:pPr>
            <a:r>
              <a:rPr lang="en-US" sz="1800" b="0" smtClean="0">
                <a:latin typeface="Courier New" pitchFamily="49" charset="0"/>
              </a:rPr>
              <a:t>RTB(config-router)# </a:t>
            </a:r>
            <a:r>
              <a:rPr lang="en-US" sz="1800" b="1" smtClean="0">
                <a:latin typeface="Courier New" pitchFamily="49" charset="0"/>
              </a:rPr>
              <a:t>neighbor 3.1.1.1</a:t>
            </a:r>
          </a:p>
          <a:p>
            <a:pPr algn="l" defTabSz="814388">
              <a:defRPr/>
            </a:pPr>
            <a:r>
              <a:rPr lang="en-US" sz="1800" b="0" smtClean="0">
                <a:latin typeface="Courier New" pitchFamily="49" charset="0"/>
              </a:rPr>
              <a:t>RTB(config-router)# </a:t>
            </a:r>
            <a:r>
              <a:rPr lang="en-US" sz="1800" b="1" smtClean="0">
                <a:latin typeface="Courier New" pitchFamily="49" charset="0"/>
              </a:rPr>
              <a:t>neighbor 3.1.1.3 </a:t>
            </a:r>
            <a:endParaRPr lang="en-US" sz="1800" b="1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2171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26731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utp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8941" y="365379"/>
            <a:ext cx="8532159" cy="74066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/>
            </a:lvl1pPr>
          </a:lstStyle>
          <a:p>
            <a:r>
              <a:rPr lang="en-US" smtClean="0"/>
              <a:t>Output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279399" y="1183340"/>
            <a:ext cx="8531114" cy="5217459"/>
          </a:xfrm>
          <a:ln w="19050">
            <a:solidFill>
              <a:schemeClr val="tx1"/>
            </a:solidFill>
          </a:ln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400">
                <a:latin typeface="Courier New" pitchFamily="49" charset="0"/>
                <a:cs typeface="Courier New" pitchFamily="49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latin typeface="Courier New" pitchFamily="49" charset="0"/>
                <a:cs typeface="Courier New" pitchFamily="49" charset="0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latin typeface="Courier New" pitchFamily="49" charset="0"/>
                <a:cs typeface="Courier New" pitchFamily="49" charset="0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400">
                <a:latin typeface="Courier New" pitchFamily="49" charset="0"/>
                <a:cs typeface="Courier New" pitchFamily="49" charset="0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400">
                <a:latin typeface="Courier New" pitchFamily="49" charset="0"/>
                <a:cs typeface="Courier New" pitchFamily="49" charset="0"/>
              </a:defRPr>
            </a:lvl5pPr>
          </a:lstStyle>
          <a:p>
            <a:pPr lvl="0"/>
            <a:r>
              <a:rPr lang="en-US" smtClean="0"/>
              <a:t>Router# show command</a:t>
            </a:r>
          </a:p>
          <a:p>
            <a:pPr lvl="0"/>
            <a:r>
              <a:rPr lang="en-US" smtClean="0"/>
              <a:t>Output output output output output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06227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utput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8941" y="365379"/>
            <a:ext cx="8532159" cy="74066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/>
            </a:lvl1pPr>
          </a:lstStyle>
          <a:p>
            <a:r>
              <a:rPr lang="en-US" smtClean="0"/>
              <a:t>Output with Explanation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279399" y="2000922"/>
            <a:ext cx="8531114" cy="4399878"/>
          </a:xfrm>
          <a:ln w="19050">
            <a:solidFill>
              <a:schemeClr val="tx1"/>
            </a:solidFill>
          </a:ln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400">
                <a:latin typeface="Courier New" pitchFamily="49" charset="0"/>
                <a:cs typeface="Courier New" pitchFamily="49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latin typeface="Courier New" pitchFamily="49" charset="0"/>
                <a:cs typeface="Courier New" pitchFamily="49" charset="0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latin typeface="Courier New" pitchFamily="49" charset="0"/>
                <a:cs typeface="Courier New" pitchFamily="49" charset="0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400">
                <a:latin typeface="Courier New" pitchFamily="49" charset="0"/>
                <a:cs typeface="Courier New" pitchFamily="49" charset="0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400">
                <a:latin typeface="Courier New" pitchFamily="49" charset="0"/>
                <a:cs typeface="Courier New" pitchFamily="49" charset="0"/>
              </a:defRPr>
            </a:lvl5pPr>
          </a:lstStyle>
          <a:p>
            <a:pPr lvl="0"/>
            <a:r>
              <a:rPr lang="en-US" smtClean="0"/>
              <a:t>Router# show command</a:t>
            </a:r>
          </a:p>
          <a:p>
            <a:pPr lvl="0"/>
            <a:r>
              <a:rPr lang="en-US" smtClean="0"/>
              <a:t>Output output output output output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279400" y="1215615"/>
            <a:ext cx="8520113" cy="687798"/>
          </a:xfrm>
        </p:spPr>
        <p:txBody>
          <a:bodyPr>
            <a:normAutofit/>
          </a:bodyPr>
          <a:lstStyle>
            <a:lvl1pPr marL="11113" indent="-11113">
              <a:buNone/>
              <a:defRPr sz="2400" b="0"/>
            </a:lvl1pPr>
          </a:lstStyle>
          <a:p>
            <a:pPr lvl="0"/>
            <a:r>
              <a:rPr lang="en-US" smtClean="0"/>
              <a:t>Brief explanation of the command.</a:t>
            </a:r>
          </a:p>
        </p:txBody>
      </p:sp>
    </p:spTree>
    <p:extLst>
      <p:ext uri="{BB962C8B-B14F-4D97-AF65-F5344CB8AC3E}">
        <p14:creationId xmlns:p14="http://schemas.microsoft.com/office/powerpoint/2010/main" val="331718223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747289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mmand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365379"/>
            <a:ext cx="8532159" cy="62071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79400" y="1139566"/>
            <a:ext cx="8316913" cy="49199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3533" y="1677605"/>
            <a:ext cx="7745412" cy="377078"/>
          </a:xfrm>
        </p:spPr>
        <p:txBody>
          <a:bodyPr/>
          <a:lstStyle>
            <a:lvl1pPr>
              <a:buNone/>
              <a:defRPr sz="1600" b="0">
                <a:latin typeface="Courier New" pitchFamily="49" charset="0"/>
                <a:cs typeface="Courier New" pitchFamily="49" charset="0"/>
              </a:defRPr>
            </a:lvl1pPr>
            <a:lvl2pPr>
              <a:buFont typeface="Arial" pitchFamily="34" charset="0"/>
              <a:buNone/>
              <a:defRPr sz="1200">
                <a:latin typeface="Courier New" pitchFamily="49" charset="0"/>
                <a:cs typeface="Courier New" pitchFamily="49" charset="0"/>
              </a:defRPr>
            </a:lvl2pPr>
            <a:lvl3pPr>
              <a:buFont typeface="Arial" pitchFamily="34" charset="0"/>
              <a:buNone/>
              <a:defRPr sz="1200">
                <a:latin typeface="Courier New" pitchFamily="49" charset="0"/>
                <a:cs typeface="Courier New" pitchFamily="49" charset="0"/>
              </a:defRPr>
            </a:lvl3pPr>
            <a:lvl4pPr>
              <a:buFont typeface="Arial" pitchFamily="34" charset="0"/>
              <a:buNone/>
              <a:defRPr sz="1200">
                <a:latin typeface="Courier New" pitchFamily="49" charset="0"/>
                <a:cs typeface="Courier New" pitchFamily="49" charset="0"/>
              </a:defRPr>
            </a:lvl4pPr>
            <a:lvl5pPr>
              <a:buFont typeface="Arial" pitchFamily="34" charset="0"/>
              <a:buNone/>
              <a:defRPr sz="1200">
                <a:latin typeface="Courier New" pitchFamily="49" charset="0"/>
                <a:cs typeface="Courier New" pitchFamily="49" charset="0"/>
              </a:defRPr>
            </a:lvl5pPr>
          </a:lstStyle>
          <a:p>
            <a:pPr lvl="0"/>
            <a:r>
              <a:rPr lang="en-US" smtClean="0"/>
              <a:t>Router(config)#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326" y="2137492"/>
            <a:ext cx="7745412" cy="377078"/>
          </a:xfrm>
          <a:ln w="28575">
            <a:solidFill>
              <a:schemeClr val="tx1"/>
            </a:solidFill>
          </a:ln>
        </p:spPr>
        <p:txBody>
          <a:bodyPr/>
          <a:lstStyle>
            <a:lvl1pPr>
              <a:buNone/>
              <a:defRPr sz="1600" b="1" i="0">
                <a:latin typeface="Courier New" pitchFamily="49" charset="0"/>
                <a:cs typeface="Courier New" pitchFamily="49" charset="0"/>
              </a:defRPr>
            </a:lvl1pPr>
            <a:lvl2pPr>
              <a:buFont typeface="Arial" pitchFamily="34" charset="0"/>
              <a:buNone/>
              <a:defRPr sz="1200">
                <a:latin typeface="Courier New" pitchFamily="49" charset="0"/>
                <a:cs typeface="Courier New" pitchFamily="49" charset="0"/>
              </a:defRPr>
            </a:lvl2pPr>
            <a:lvl3pPr>
              <a:buFont typeface="Arial" pitchFamily="34" charset="0"/>
              <a:buNone/>
              <a:defRPr sz="1200">
                <a:latin typeface="Courier New" pitchFamily="49" charset="0"/>
                <a:cs typeface="Courier New" pitchFamily="49" charset="0"/>
              </a:defRPr>
            </a:lvl3pPr>
            <a:lvl4pPr>
              <a:buFont typeface="Arial" pitchFamily="34" charset="0"/>
              <a:buNone/>
              <a:defRPr sz="1200">
                <a:latin typeface="Courier New" pitchFamily="49" charset="0"/>
                <a:cs typeface="Courier New" pitchFamily="49" charset="0"/>
              </a:defRPr>
            </a:lvl4pPr>
            <a:lvl5pPr>
              <a:buFont typeface="Arial" pitchFamily="34" charset="0"/>
              <a:buNone/>
              <a:defRPr sz="1200">
                <a:latin typeface="Courier New" pitchFamily="49" charset="0"/>
                <a:cs typeface="Courier New" pitchFamily="49" charset="0"/>
              </a:defRPr>
            </a:lvl5pPr>
          </a:lstStyle>
          <a:p>
            <a:pPr lvl="0"/>
            <a:r>
              <a:rPr lang="en-US" smtClean="0"/>
              <a:t>Command parameters</a:t>
            </a:r>
          </a:p>
        </p:txBody>
      </p:sp>
    </p:spTree>
    <p:extLst>
      <p:ext uri="{BB962C8B-B14F-4D97-AF65-F5344CB8AC3E}">
        <p14:creationId xmlns:p14="http://schemas.microsoft.com/office/powerpoint/2010/main" val="8763831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Command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8941" y="365379"/>
            <a:ext cx="8522208" cy="74066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/>
            </a:lvl1pPr>
          </a:lstStyle>
          <a:p>
            <a:r>
              <a:rPr lang="en-US" smtClean="0"/>
              <a:t>Command Example</a:t>
            </a:r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79400" y="1193356"/>
            <a:ext cx="8316913" cy="49199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3533" y="1731395"/>
            <a:ext cx="7745412" cy="377078"/>
          </a:xfrm>
        </p:spPr>
        <p:txBody>
          <a:bodyPr/>
          <a:lstStyle>
            <a:lvl1pPr>
              <a:buNone/>
              <a:defRPr sz="1600" b="0">
                <a:latin typeface="Courier New" pitchFamily="49" charset="0"/>
                <a:cs typeface="Courier New" pitchFamily="49" charset="0"/>
              </a:defRPr>
            </a:lvl1pPr>
            <a:lvl2pPr>
              <a:buFont typeface="Arial" pitchFamily="34" charset="0"/>
              <a:buNone/>
              <a:defRPr sz="1200">
                <a:latin typeface="Courier New" pitchFamily="49" charset="0"/>
                <a:cs typeface="Courier New" pitchFamily="49" charset="0"/>
              </a:defRPr>
            </a:lvl2pPr>
            <a:lvl3pPr>
              <a:buFont typeface="Arial" pitchFamily="34" charset="0"/>
              <a:buNone/>
              <a:defRPr sz="1200">
                <a:latin typeface="Courier New" pitchFamily="49" charset="0"/>
                <a:cs typeface="Courier New" pitchFamily="49" charset="0"/>
              </a:defRPr>
            </a:lvl3pPr>
            <a:lvl4pPr>
              <a:buFont typeface="Arial" pitchFamily="34" charset="0"/>
              <a:buNone/>
              <a:defRPr sz="1200">
                <a:latin typeface="Courier New" pitchFamily="49" charset="0"/>
                <a:cs typeface="Courier New" pitchFamily="49" charset="0"/>
              </a:defRPr>
            </a:lvl4pPr>
            <a:lvl5pPr>
              <a:buFont typeface="Arial" pitchFamily="34" charset="0"/>
              <a:buNone/>
              <a:defRPr sz="1200">
                <a:latin typeface="Courier New" pitchFamily="49" charset="0"/>
                <a:cs typeface="Courier New" pitchFamily="49" charset="0"/>
              </a:defRPr>
            </a:lvl5pPr>
          </a:lstStyle>
          <a:p>
            <a:pPr lvl="0"/>
            <a:r>
              <a:rPr lang="en-US" smtClean="0"/>
              <a:t>Router(config)#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326" y="2191282"/>
            <a:ext cx="7745412" cy="377078"/>
          </a:xfrm>
          <a:ln w="28575">
            <a:solidFill>
              <a:schemeClr val="tx1"/>
            </a:solidFill>
          </a:ln>
        </p:spPr>
        <p:txBody>
          <a:bodyPr/>
          <a:lstStyle>
            <a:lvl1pPr>
              <a:buNone/>
              <a:defRPr sz="1600" b="1" i="0">
                <a:latin typeface="Courier New" pitchFamily="49" charset="0"/>
                <a:cs typeface="Courier New" pitchFamily="49" charset="0"/>
              </a:defRPr>
            </a:lvl1pPr>
            <a:lvl2pPr>
              <a:buFont typeface="Arial" pitchFamily="34" charset="0"/>
              <a:buNone/>
              <a:defRPr sz="1200">
                <a:latin typeface="Courier New" pitchFamily="49" charset="0"/>
                <a:cs typeface="Courier New" pitchFamily="49" charset="0"/>
              </a:defRPr>
            </a:lvl2pPr>
            <a:lvl3pPr>
              <a:buFont typeface="Arial" pitchFamily="34" charset="0"/>
              <a:buNone/>
              <a:defRPr sz="1200">
                <a:latin typeface="Courier New" pitchFamily="49" charset="0"/>
                <a:cs typeface="Courier New" pitchFamily="49" charset="0"/>
              </a:defRPr>
            </a:lvl3pPr>
            <a:lvl4pPr>
              <a:buFont typeface="Arial" pitchFamily="34" charset="0"/>
              <a:buNone/>
              <a:defRPr sz="1200">
                <a:latin typeface="Courier New" pitchFamily="49" charset="0"/>
                <a:cs typeface="Courier New" pitchFamily="49" charset="0"/>
              </a:defRPr>
            </a:lvl4pPr>
            <a:lvl5pPr>
              <a:buFont typeface="Arial" pitchFamily="34" charset="0"/>
              <a:buNone/>
              <a:defRPr sz="1200">
                <a:latin typeface="Courier New" pitchFamily="49" charset="0"/>
                <a:cs typeface="Courier New" pitchFamily="49" charset="0"/>
              </a:defRPr>
            </a:lvl5pPr>
          </a:lstStyle>
          <a:p>
            <a:pPr lvl="0"/>
            <a:r>
              <a:rPr lang="en-US" smtClean="0"/>
              <a:t>Command parameters</a:t>
            </a:r>
          </a:p>
        </p:txBody>
      </p:sp>
    </p:spTree>
    <p:extLst>
      <p:ext uri="{BB962C8B-B14F-4D97-AF65-F5344CB8AC3E}">
        <p14:creationId xmlns:p14="http://schemas.microsoft.com/office/powerpoint/2010/main" val="334238258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Command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8941" y="365379"/>
            <a:ext cx="8522208" cy="74066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/>
            </a:lvl1pPr>
          </a:lstStyle>
          <a:p>
            <a:r>
              <a:rPr lang="en-US" smtClean="0"/>
              <a:t>Command Example</a:t>
            </a:r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79400" y="1193356"/>
            <a:ext cx="8316913" cy="49199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3533" y="1731395"/>
            <a:ext cx="7745412" cy="377078"/>
          </a:xfrm>
        </p:spPr>
        <p:txBody>
          <a:bodyPr/>
          <a:lstStyle>
            <a:lvl1pPr>
              <a:buNone/>
              <a:defRPr sz="1600" b="0">
                <a:latin typeface="Courier New" pitchFamily="49" charset="0"/>
                <a:cs typeface="Courier New" pitchFamily="49" charset="0"/>
              </a:defRPr>
            </a:lvl1pPr>
            <a:lvl2pPr>
              <a:buFont typeface="Arial" pitchFamily="34" charset="0"/>
              <a:buNone/>
              <a:defRPr sz="1200">
                <a:latin typeface="Courier New" pitchFamily="49" charset="0"/>
                <a:cs typeface="Courier New" pitchFamily="49" charset="0"/>
              </a:defRPr>
            </a:lvl2pPr>
            <a:lvl3pPr>
              <a:buFont typeface="Arial" pitchFamily="34" charset="0"/>
              <a:buNone/>
              <a:defRPr sz="1200">
                <a:latin typeface="Courier New" pitchFamily="49" charset="0"/>
                <a:cs typeface="Courier New" pitchFamily="49" charset="0"/>
              </a:defRPr>
            </a:lvl3pPr>
            <a:lvl4pPr>
              <a:buFont typeface="Arial" pitchFamily="34" charset="0"/>
              <a:buNone/>
              <a:defRPr sz="1200">
                <a:latin typeface="Courier New" pitchFamily="49" charset="0"/>
                <a:cs typeface="Courier New" pitchFamily="49" charset="0"/>
              </a:defRPr>
            </a:lvl4pPr>
            <a:lvl5pPr>
              <a:buFont typeface="Arial" pitchFamily="34" charset="0"/>
              <a:buNone/>
              <a:defRPr sz="1200">
                <a:latin typeface="Courier New" pitchFamily="49" charset="0"/>
                <a:cs typeface="Courier New" pitchFamily="49" charset="0"/>
              </a:defRPr>
            </a:lvl5pPr>
          </a:lstStyle>
          <a:p>
            <a:pPr lvl="0"/>
            <a:r>
              <a:rPr lang="en-US" smtClean="0"/>
              <a:t>Router(config)#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326" y="2191282"/>
            <a:ext cx="7745412" cy="377078"/>
          </a:xfrm>
          <a:ln w="28575">
            <a:solidFill>
              <a:schemeClr val="tx1"/>
            </a:solidFill>
          </a:ln>
        </p:spPr>
        <p:txBody>
          <a:bodyPr/>
          <a:lstStyle>
            <a:lvl1pPr>
              <a:buNone/>
              <a:defRPr sz="1600" b="1" i="0">
                <a:latin typeface="Courier New" pitchFamily="49" charset="0"/>
                <a:cs typeface="Courier New" pitchFamily="49" charset="0"/>
              </a:defRPr>
            </a:lvl1pPr>
            <a:lvl2pPr>
              <a:buFont typeface="Arial" pitchFamily="34" charset="0"/>
              <a:buNone/>
              <a:defRPr sz="1200">
                <a:latin typeface="Courier New" pitchFamily="49" charset="0"/>
                <a:cs typeface="Courier New" pitchFamily="49" charset="0"/>
              </a:defRPr>
            </a:lvl2pPr>
            <a:lvl3pPr>
              <a:buFont typeface="Arial" pitchFamily="34" charset="0"/>
              <a:buNone/>
              <a:defRPr sz="1200">
                <a:latin typeface="Courier New" pitchFamily="49" charset="0"/>
                <a:cs typeface="Courier New" pitchFamily="49" charset="0"/>
              </a:defRPr>
            </a:lvl3pPr>
            <a:lvl4pPr>
              <a:buFont typeface="Arial" pitchFamily="34" charset="0"/>
              <a:buNone/>
              <a:defRPr sz="1200">
                <a:latin typeface="Courier New" pitchFamily="49" charset="0"/>
                <a:cs typeface="Courier New" pitchFamily="49" charset="0"/>
              </a:defRPr>
            </a:lvl4pPr>
            <a:lvl5pPr>
              <a:buFont typeface="Arial" pitchFamily="34" charset="0"/>
              <a:buNone/>
              <a:defRPr sz="1200">
                <a:latin typeface="Courier New" pitchFamily="49" charset="0"/>
                <a:cs typeface="Courier New" pitchFamily="49" charset="0"/>
              </a:defRPr>
            </a:lvl5pPr>
          </a:lstStyle>
          <a:p>
            <a:pPr lvl="0"/>
            <a:r>
              <a:rPr lang="en-US" smtClean="0"/>
              <a:t>Command parameters</a:t>
            </a:r>
          </a:p>
        </p:txBody>
      </p:sp>
    </p:spTree>
    <p:extLst>
      <p:ext uri="{BB962C8B-B14F-4D97-AF65-F5344CB8AC3E}">
        <p14:creationId xmlns:p14="http://schemas.microsoft.com/office/powerpoint/2010/main" val="62522059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2 column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9400" y="365379"/>
            <a:ext cx="8521700" cy="62071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279400" y="1152863"/>
            <a:ext cx="8520354" cy="2526255"/>
          </a:xfrm>
        </p:spPr>
        <p:txBody>
          <a:bodyPr/>
          <a:lstStyle>
            <a:lvl1pPr>
              <a:defRPr sz="2400"/>
            </a:lvl1pPr>
            <a:lvl2pPr marL="461963" indent="-236538">
              <a:buFont typeface="Arial" pitchFamily="34" charset="0"/>
              <a:buChar char="•"/>
              <a:defRPr sz="2000"/>
            </a:lvl2pPr>
            <a:lvl3pPr marL="688975" indent="-227013">
              <a:buFont typeface="Arial" pitchFamily="34" charset="0"/>
              <a:buChar char="•"/>
              <a:defRPr sz="1800"/>
            </a:lvl3pPr>
            <a:lvl4pPr marL="565150" indent="176213">
              <a:buFont typeface="Arial" pitchFamily="34" charset="0"/>
              <a:buChar char="•"/>
              <a:defRPr/>
            </a:lvl4pPr>
            <a:lvl5pPr marL="744538" indent="169863"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1"/>
          </p:nvPr>
        </p:nvSpPr>
        <p:spPr>
          <a:xfrm>
            <a:off x="279400" y="3897849"/>
            <a:ext cx="8520354" cy="2526255"/>
          </a:xfrm>
        </p:spPr>
        <p:txBody>
          <a:bodyPr/>
          <a:lstStyle>
            <a:lvl1pPr>
              <a:defRPr sz="2400"/>
            </a:lvl1pPr>
            <a:lvl2pPr marL="461963" indent="-236538">
              <a:buFont typeface="Arial" pitchFamily="34" charset="0"/>
              <a:buChar char="•"/>
              <a:defRPr sz="2000"/>
            </a:lvl2pPr>
            <a:lvl3pPr marL="688975" indent="-227013">
              <a:buFont typeface="Arial" pitchFamily="34" charset="0"/>
              <a:buChar char="•"/>
              <a:defRPr sz="1800"/>
            </a:lvl3pPr>
            <a:lvl4pPr marL="565150" indent="176213">
              <a:buFont typeface="Arial" pitchFamily="34" charset="0"/>
              <a:buChar char="•"/>
              <a:defRPr/>
            </a:lvl4pPr>
            <a:lvl5pPr marL="744538" indent="169863"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0768242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365379"/>
            <a:ext cx="8532159" cy="62071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79401" y="1122948"/>
            <a:ext cx="4066688" cy="5191792"/>
          </a:xfrm>
        </p:spPr>
        <p:txBody>
          <a:bodyPr/>
          <a:lstStyle>
            <a:lvl1pPr>
              <a:defRPr sz="2400"/>
            </a:lvl1pPr>
            <a:lvl2pPr marL="461963" indent="-236538">
              <a:buFont typeface="Arial" pitchFamily="34" charset="0"/>
              <a:buChar char="•"/>
              <a:defRPr sz="2000"/>
            </a:lvl2pPr>
            <a:lvl3pPr marL="688975" indent="-227013">
              <a:buFont typeface="Arial" pitchFamily="34" charset="0"/>
              <a:buChar char="•"/>
              <a:defRPr sz="1800"/>
            </a:lvl3pPr>
            <a:lvl4pPr marL="565150" indent="176213">
              <a:buFont typeface="Arial" pitchFamily="34" charset="0"/>
              <a:buChar char="•"/>
              <a:defRPr/>
            </a:lvl4pPr>
            <a:lvl5pPr marL="744538" indent="169863"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0"/>
          </p:nvPr>
        </p:nvSpPr>
        <p:spPr>
          <a:xfrm>
            <a:off x="4702589" y="1122948"/>
            <a:ext cx="4066688" cy="5191792"/>
          </a:xfrm>
        </p:spPr>
        <p:txBody>
          <a:bodyPr/>
          <a:lstStyle>
            <a:lvl1pPr>
              <a:defRPr sz="2400"/>
            </a:lvl1pPr>
            <a:lvl2pPr marL="461963" indent="-236538">
              <a:buFont typeface="Arial" pitchFamily="34" charset="0"/>
              <a:buChar char="•"/>
              <a:defRPr sz="2000"/>
            </a:lvl2pPr>
            <a:lvl3pPr marL="688975" indent="-227013">
              <a:buFont typeface="Arial" pitchFamily="34" charset="0"/>
              <a:buChar char="•"/>
              <a:defRPr sz="1800"/>
            </a:lvl3pPr>
            <a:lvl4pPr marL="565150" indent="176213">
              <a:buFont typeface="Arial" pitchFamily="34" charset="0"/>
              <a:buChar char="•"/>
              <a:defRPr/>
            </a:lvl4pPr>
            <a:lvl5pPr marL="744538" indent="169863"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368170332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fig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365379"/>
            <a:ext cx="8532159" cy="62071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3"/>
          <p:cNvSpPr>
            <a:spLocks noGrp="1"/>
          </p:cNvSpPr>
          <p:nvPr>
            <p:ph sz="half" idx="10"/>
          </p:nvPr>
        </p:nvSpPr>
        <p:spPr>
          <a:xfrm>
            <a:off x="279399" y="1078611"/>
            <a:ext cx="4152751" cy="3957760"/>
          </a:xfrm>
        </p:spPr>
        <p:txBody>
          <a:bodyPr/>
          <a:lstStyle>
            <a:lvl1pPr>
              <a:defRPr sz="2400" baseline="0"/>
            </a:lvl1pPr>
            <a:lvl2pPr>
              <a:defRPr sz="2000" baseline="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1"/>
          </p:nvPr>
        </p:nvSpPr>
        <p:spPr>
          <a:xfrm>
            <a:off x="4659554" y="1078611"/>
            <a:ext cx="4152751" cy="3957760"/>
          </a:xfrm>
        </p:spPr>
        <p:txBody>
          <a:bodyPr/>
          <a:lstStyle>
            <a:lvl1pPr>
              <a:defRPr sz="2400" baseline="0"/>
            </a:lvl1pPr>
            <a:lvl2pPr>
              <a:defRPr sz="2000" baseline="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2" hasCustomPrompt="1"/>
          </p:nvPr>
        </p:nvSpPr>
        <p:spPr>
          <a:xfrm>
            <a:off x="279400" y="5254375"/>
            <a:ext cx="8552628" cy="995821"/>
          </a:xfrm>
        </p:spPr>
        <p:txBody>
          <a:bodyPr/>
          <a:lstStyle>
            <a:lvl1pPr marL="0" indent="0" algn="l" defTabSz="814388">
              <a:lnSpc>
                <a:spcPts val="1800"/>
              </a:lnSpc>
              <a:spcBef>
                <a:spcPts val="0"/>
              </a:spcBef>
              <a:buNone/>
              <a:defRPr sz="1600" baseline="0">
                <a:latin typeface="Courier New" pitchFamily="49" charset="0"/>
                <a:cs typeface="Courier New" pitchFamily="49" charset="0"/>
              </a:defRPr>
            </a:lvl1pPr>
            <a:lvl2pPr>
              <a:buNone/>
              <a:defRPr sz="2000" baseline="0">
                <a:latin typeface="Courier New" pitchFamily="49" charset="0"/>
                <a:cs typeface="Courier New" pitchFamily="49" charset="0"/>
              </a:defRPr>
            </a:lvl2pPr>
            <a:lvl3pPr>
              <a:buNone/>
              <a:defRPr sz="1800">
                <a:latin typeface="Courier New" pitchFamily="49" charset="0"/>
                <a:cs typeface="Courier New" pitchFamily="49" charset="0"/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algn="l" defTabSz="814388">
              <a:defRPr/>
            </a:pPr>
            <a:r>
              <a:rPr lang="en-US" sz="1800" b="0" smtClean="0">
                <a:latin typeface="Courier New" pitchFamily="49" charset="0"/>
              </a:rPr>
              <a:t>RTB(config-if)# </a:t>
            </a:r>
            <a:r>
              <a:rPr lang="en-US" sz="1800" b="1" smtClean="0">
                <a:latin typeface="Courier New" pitchFamily="49" charset="0"/>
              </a:rPr>
              <a:t>ip ospf network non-broadcast</a:t>
            </a:r>
          </a:p>
          <a:p>
            <a:pPr algn="l" defTabSz="814388">
              <a:defRPr/>
            </a:pPr>
            <a:r>
              <a:rPr lang="en-US" sz="1800" b="0" smtClean="0">
                <a:latin typeface="Courier New" pitchFamily="49" charset="0"/>
              </a:rPr>
              <a:t>RTB(config-router)# </a:t>
            </a:r>
            <a:r>
              <a:rPr lang="en-US" sz="1800" b="1" smtClean="0">
                <a:latin typeface="Courier New" pitchFamily="49" charset="0"/>
              </a:rPr>
              <a:t>network 3.1.1.0 0.0.0.255 area 0</a:t>
            </a:r>
          </a:p>
          <a:p>
            <a:pPr algn="l" defTabSz="814388">
              <a:defRPr/>
            </a:pPr>
            <a:r>
              <a:rPr lang="en-US" sz="1800" b="0" smtClean="0">
                <a:latin typeface="Courier New" pitchFamily="49" charset="0"/>
              </a:rPr>
              <a:t>RTB(config-router)# </a:t>
            </a:r>
            <a:r>
              <a:rPr lang="en-US" sz="1800" b="1" smtClean="0">
                <a:latin typeface="Courier New" pitchFamily="49" charset="0"/>
              </a:rPr>
              <a:t>neighbor 3.1.1.1</a:t>
            </a:r>
          </a:p>
          <a:p>
            <a:pPr algn="l" defTabSz="814388">
              <a:defRPr/>
            </a:pPr>
            <a:r>
              <a:rPr lang="en-US" sz="1800" b="0" smtClean="0">
                <a:latin typeface="Courier New" pitchFamily="49" charset="0"/>
              </a:rPr>
              <a:t>RTB(config-router)# </a:t>
            </a:r>
            <a:r>
              <a:rPr lang="en-US" sz="1800" b="1" smtClean="0">
                <a:latin typeface="Courier New" pitchFamily="49" charset="0"/>
              </a:rPr>
              <a:t>neighbor 3.1.1.3 </a:t>
            </a:r>
            <a:endParaRPr lang="en-US" sz="1800" b="1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1775078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Outp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365379"/>
            <a:ext cx="8532159" cy="62071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279401" y="1122948"/>
            <a:ext cx="8520354" cy="5191792"/>
          </a:xfrm>
          <a:ln w="25400">
            <a:solidFill>
              <a:schemeClr val="tx1"/>
            </a:solidFill>
          </a:ln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200">
                <a:latin typeface="Courier New" pitchFamily="49" charset="0"/>
                <a:cs typeface="Courier New" pitchFamily="49" charset="0"/>
              </a:defRPr>
            </a:lvl1pPr>
            <a:lvl2pPr marL="461963" indent="-236538">
              <a:buFont typeface="Arial" pitchFamily="34" charset="0"/>
              <a:buNone/>
              <a:defRPr sz="2000">
                <a:latin typeface="Courier New" pitchFamily="49" charset="0"/>
                <a:cs typeface="Courier New" pitchFamily="49" charset="0"/>
              </a:defRPr>
            </a:lvl2pPr>
            <a:lvl3pPr marL="688975" indent="-227013">
              <a:buFont typeface="Arial" pitchFamily="34" charset="0"/>
              <a:buNone/>
              <a:defRPr sz="1800">
                <a:latin typeface="Courier New" pitchFamily="49" charset="0"/>
                <a:cs typeface="Courier New" pitchFamily="49" charset="0"/>
              </a:defRPr>
            </a:lvl3pPr>
            <a:lvl4pPr marL="565150" indent="176213">
              <a:buFont typeface="Arial" pitchFamily="34" charset="0"/>
              <a:buChar char="•"/>
              <a:defRPr/>
            </a:lvl4pPr>
            <a:lvl5pPr marL="744538" indent="169863">
              <a:buFont typeface="Arial" pitchFamily="34" charset="0"/>
              <a:buChar char="•"/>
              <a:defRPr/>
            </a:lvl5pPr>
          </a:lstStyle>
          <a:p>
            <a:pPr algn="l">
              <a:lnSpc>
                <a:spcPct val="100000"/>
              </a:lnSpc>
              <a:defRPr/>
            </a:pPr>
            <a:r>
              <a:rPr lang="en-US" sz="1000" b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RouterA# </a:t>
            </a:r>
            <a:r>
              <a:rPr lang="en-US" sz="1000" b="1" smtClean="0">
                <a:solidFill>
                  <a:schemeClr val="tx1"/>
                </a:solidFill>
                <a:latin typeface="Courier New" pitchFamily="49" charset="0"/>
                <a:cs typeface="Times New Roman" pitchFamily="18" charset="0"/>
              </a:rPr>
              <a:t>show command</a:t>
            </a:r>
          </a:p>
          <a:p>
            <a:pPr algn="l">
              <a:lnSpc>
                <a:spcPct val="100000"/>
              </a:lnSpc>
              <a:defRPr/>
            </a:pPr>
            <a:r>
              <a:rPr lang="en-US" sz="1000" b="1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   </a:t>
            </a:r>
            <a:r>
              <a:rPr lang="en-US" sz="1000" b="1" smtClean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1000" b="1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OSPF Router with ID (10.0.0.11) (Process ID 1)</a:t>
            </a:r>
          </a:p>
          <a:p>
            <a:pPr algn="l">
              <a:lnSpc>
                <a:spcPct val="100000"/>
              </a:lnSpc>
              <a:defRPr/>
            </a:pPr>
            <a:r>
              <a:rPr lang="en-US" sz="1000" b="1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               Router Link States (Area 0)</a:t>
            </a:r>
          </a:p>
          <a:p>
            <a:pPr algn="l">
              <a:lnSpc>
                <a:spcPct val="100000"/>
              </a:lnSpc>
              <a:defRPr/>
            </a:pPr>
            <a:r>
              <a:rPr lang="en-US" sz="1000" b="1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Link ID         ADV Router      Age         Seq#       Checksum Link count</a:t>
            </a:r>
          </a:p>
          <a:p>
            <a:pPr algn="l">
              <a:lnSpc>
                <a:spcPct val="100000"/>
              </a:lnSpc>
              <a:defRPr/>
            </a:pPr>
            <a:r>
              <a:rPr lang="en-US" sz="1000" b="1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10.0.0.11       10.0.0.11       548         0x80000002 0x00401A 1</a:t>
            </a:r>
          </a:p>
          <a:p>
            <a:pPr algn="l">
              <a:lnSpc>
                <a:spcPct val="100000"/>
              </a:lnSpc>
              <a:defRPr/>
            </a:pPr>
            <a:r>
              <a:rPr lang="en-US" sz="1000" b="1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10.0.0.12       10.0.0.12       549         0x80000004 0x003A1B 1</a:t>
            </a:r>
          </a:p>
          <a:p>
            <a:pPr algn="l">
              <a:lnSpc>
                <a:spcPct val="100000"/>
              </a:lnSpc>
              <a:defRPr/>
            </a:pPr>
            <a:r>
              <a:rPr lang="en-US" sz="1000" b="1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100.100.100.100 100.100.100.100 548         0x800002D7 0x00EEA9 2</a:t>
            </a:r>
          </a:p>
          <a:p>
            <a:pPr algn="l">
              <a:lnSpc>
                <a:spcPct val="100000"/>
              </a:lnSpc>
              <a:defRPr/>
            </a:pPr>
            <a:r>
              <a:rPr lang="en-US" sz="1000" b="1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               Net Link States (Area 0)</a:t>
            </a:r>
          </a:p>
          <a:p>
            <a:pPr algn="l">
              <a:lnSpc>
                <a:spcPct val="100000"/>
              </a:lnSpc>
              <a:defRPr/>
            </a:pPr>
            <a:r>
              <a:rPr lang="en-US" sz="1000" b="1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Link ID         ADV Router      Age         Seq#       Checksum</a:t>
            </a:r>
          </a:p>
          <a:p>
            <a:pPr algn="l">
              <a:lnSpc>
                <a:spcPct val="100000"/>
              </a:lnSpc>
              <a:defRPr/>
            </a:pPr>
            <a:r>
              <a:rPr lang="en-US" sz="1000" b="1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172.31.1.3      100.100.100.100 549         0x80000001 0x004EC9</a:t>
            </a:r>
          </a:p>
          <a:p>
            <a:pPr algn="l">
              <a:lnSpc>
                <a:spcPct val="100000"/>
              </a:lnSpc>
              <a:defRPr/>
            </a:pPr>
            <a:r>
              <a:rPr lang="en-US" sz="1000" b="1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               Summary Net Link States (Area 0)</a:t>
            </a:r>
          </a:p>
          <a:p>
            <a:pPr algn="l">
              <a:lnSpc>
                <a:spcPct val="100000"/>
              </a:lnSpc>
              <a:defRPr/>
            </a:pPr>
            <a:r>
              <a:rPr lang="en-US" sz="1000" b="1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Link ID         ADV Router      Age         Seq#       Checksum</a:t>
            </a:r>
          </a:p>
          <a:p>
            <a:pPr algn="l">
              <a:lnSpc>
                <a:spcPct val="100000"/>
              </a:lnSpc>
              <a:defRPr/>
            </a:pPr>
            <a:r>
              <a:rPr lang="en-US" sz="1000" b="1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10.1.0.0        10.0.0.11       654         0x80000001 0x00FB11</a:t>
            </a:r>
          </a:p>
          <a:p>
            <a:pPr algn="l">
              <a:lnSpc>
                <a:spcPct val="100000"/>
              </a:lnSpc>
              <a:defRPr/>
            </a:pPr>
            <a:r>
              <a:rPr lang="en-US" sz="1000" b="1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10.1.0.0        10.0.0.12       601         0x80000001 0x00F516</a:t>
            </a:r>
          </a:p>
          <a:p>
            <a:pPr algn="l">
              <a:lnSpc>
                <a:spcPct val="100000"/>
              </a:lnSpc>
              <a:defRPr/>
            </a:pPr>
            <a:r>
              <a:rPr lang="en-US" sz="1000" b="1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&lt;output omitted&gt;</a:t>
            </a:r>
            <a:endParaRPr lang="en-US" sz="1000" b="1">
              <a:solidFill>
                <a:srgbClr val="000000"/>
              </a:solidFill>
              <a:latin typeface="Courier New" pitchFamily="49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7024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46998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8" descr="PPt_4face_021208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911350"/>
            <a:ext cx="9144000" cy="243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498975" y="6670675"/>
            <a:ext cx="2347913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C0C0C4"/>
                </a:solidFill>
              </a:rPr>
              <a:t>© 2007 – 2010, Cisco Systems, Inc. All rights reserved.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123113" y="6672263"/>
            <a:ext cx="650875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  <a:defRPr/>
            </a:pPr>
            <a:r>
              <a:rPr lang="en-US" sz="700">
                <a:solidFill>
                  <a:srgbClr val="C0C0C4"/>
                </a:solidFill>
              </a:rPr>
              <a:t>Cisco Public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93675" y="6562725"/>
            <a:ext cx="1699671" cy="190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  <a:defRPr/>
            </a:pPr>
            <a:r>
              <a:rPr lang="en-US" sz="700" smtClean="0">
                <a:solidFill>
                  <a:srgbClr val="000000"/>
                </a:solidFill>
              </a:rPr>
              <a:t>ROUTE v6 Chapter </a:t>
            </a:r>
            <a:r>
              <a:rPr lang="en-US" sz="700">
                <a:solidFill>
                  <a:srgbClr val="000000"/>
                </a:solidFill>
              </a:rPr>
              <a:t>3</a:t>
            </a:r>
            <a:endParaRPr lang="en-US" sz="700" dirty="0">
              <a:solidFill>
                <a:srgbClr val="000000"/>
              </a:solidFill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  <a:defRPr/>
            </a:pPr>
            <a:fld id="{F03A2297-76DB-42C1-A7DF-76792C553C4F}" type="slidenum">
              <a:rPr lang="en-US" sz="1000">
                <a:solidFill>
                  <a:srgbClr val="000000"/>
                </a:solidFill>
              </a:rPr>
              <a:pPr algn="r" defTabSz="814388">
                <a:lnSpc>
                  <a:spcPct val="100000"/>
                </a:lnSpc>
                <a:defRPr/>
              </a:pPr>
              <a:t>‹#›</a:t>
            </a:fld>
            <a:endParaRPr lang="en-US" sz="1000">
              <a:solidFill>
                <a:srgbClr val="000000"/>
              </a:solidFill>
            </a:endParaRPr>
          </a:p>
        </p:txBody>
      </p:sp>
      <p:sp>
        <p:nvSpPr>
          <p:cNvPr id="1290247" name="Rectangle 7"/>
          <p:cNvSpPr>
            <a:spLocks noGrp="1" noChangeArrowheads="1"/>
          </p:cNvSpPr>
          <p:nvPr>
            <p:ph type="ctrTitle"/>
          </p:nvPr>
        </p:nvSpPr>
        <p:spPr bwMode="white">
          <a:xfrm>
            <a:off x="311150" y="2581836"/>
            <a:ext cx="4174789" cy="1021976"/>
          </a:xfrm>
          <a:prstGeom prst="rect">
            <a:avLst/>
          </a:prstGeom>
          <a:ln/>
        </p:spPr>
        <p:txBody>
          <a:bodyPr anchor="ctr">
            <a:normAutofit/>
          </a:bodyPr>
          <a:lstStyle>
            <a:lvl1pPr>
              <a:defRPr sz="30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290248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311149" y="4672013"/>
            <a:ext cx="8510122" cy="658812"/>
          </a:xfrm>
          <a:ln/>
        </p:spPr>
        <p:txBody>
          <a:bodyPr/>
          <a:lstStyle>
            <a:lvl1pPr marL="0" indent="0">
              <a:lnSpc>
                <a:spcPct val="90000"/>
              </a:lnSpc>
              <a:buFont typeface="Wingdings" pitchFamily="2" charset="2"/>
              <a:buNone/>
              <a:defRPr sz="2000" b="1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id="12" name="Picture 331" descr="Cisco_New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83225" y="5940425"/>
            <a:ext cx="3354388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17772734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9400" y="365761"/>
            <a:ext cx="8522208" cy="74066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/>
            </a:lvl1pPr>
          </a:lstStyle>
          <a:p>
            <a:r>
              <a:rPr lang="en-US" smtClean="0"/>
              <a:t>Title Only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560775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9400" y="365378"/>
            <a:ext cx="8521700" cy="74265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/>
            </a:lvl1pPr>
          </a:lstStyle>
          <a:p>
            <a:r>
              <a:rPr lang="en-US" smtClean="0"/>
              <a:t>Title and Content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401" y="1183340"/>
            <a:ext cx="8520354" cy="5131399"/>
          </a:xfrm>
        </p:spPr>
        <p:txBody>
          <a:bodyPr>
            <a:normAutofit/>
          </a:bodyPr>
          <a:lstStyle>
            <a:lvl1pPr>
              <a:defRPr sz="2400"/>
            </a:lvl1pPr>
            <a:lvl2pPr marL="461963" indent="-236538">
              <a:buFont typeface="Arial" pitchFamily="34" charset="0"/>
              <a:buChar char="•"/>
              <a:defRPr sz="2000"/>
            </a:lvl2pPr>
            <a:lvl3pPr marL="688975" indent="-227013">
              <a:buFont typeface="Arial" pitchFamily="34" charset="0"/>
              <a:buChar char="•"/>
              <a:defRPr sz="1800"/>
            </a:lvl3pPr>
            <a:lvl4pPr marL="565150" indent="176213">
              <a:buFont typeface="Arial" pitchFamily="34" charset="0"/>
              <a:buChar char="•"/>
              <a:defRPr/>
            </a:lvl4pPr>
            <a:lvl5pPr marL="744538" indent="169863"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862838056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9400" y="365379"/>
            <a:ext cx="8521700" cy="74066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/>
            </a:lvl1pPr>
          </a:lstStyle>
          <a:p>
            <a:r>
              <a:rPr lang="en-US" smtClean="0"/>
              <a:t>Title and Graphic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279400" y="1226372"/>
            <a:ext cx="8509000" cy="5314128"/>
          </a:xfrm>
        </p:spPr>
        <p:txBody>
          <a:bodyPr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85778929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8941" y="365379"/>
            <a:ext cx="8522208" cy="74066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/>
            </a:lvl1pPr>
          </a:lstStyle>
          <a:p>
            <a:r>
              <a:rPr lang="en-US" smtClean="0"/>
              <a:t>2 Column Content</a:t>
            </a:r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79401" y="1198254"/>
            <a:ext cx="4066688" cy="5191792"/>
          </a:xfrm>
        </p:spPr>
        <p:txBody>
          <a:bodyPr>
            <a:normAutofit/>
          </a:bodyPr>
          <a:lstStyle>
            <a:lvl1pPr>
              <a:defRPr sz="2400"/>
            </a:lvl1pPr>
            <a:lvl2pPr marL="461963" indent="-236538">
              <a:buFont typeface="Arial" pitchFamily="34" charset="0"/>
              <a:buChar char="•"/>
              <a:defRPr sz="2000"/>
            </a:lvl2pPr>
            <a:lvl3pPr marL="688975" indent="-227013">
              <a:buFont typeface="Arial" pitchFamily="34" charset="0"/>
              <a:buChar char="•"/>
              <a:defRPr sz="1800"/>
            </a:lvl3pPr>
            <a:lvl4pPr marL="565150" indent="176213">
              <a:buFont typeface="Arial" pitchFamily="34" charset="0"/>
              <a:buChar char="•"/>
              <a:defRPr/>
            </a:lvl4pPr>
            <a:lvl5pPr marL="744538" indent="169863"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0"/>
          </p:nvPr>
        </p:nvSpPr>
        <p:spPr>
          <a:xfrm>
            <a:off x="4702589" y="1198254"/>
            <a:ext cx="4066688" cy="5191792"/>
          </a:xfrm>
        </p:spPr>
        <p:txBody>
          <a:bodyPr>
            <a:normAutofit/>
          </a:bodyPr>
          <a:lstStyle>
            <a:lvl1pPr>
              <a:defRPr sz="2400"/>
            </a:lvl1pPr>
            <a:lvl2pPr marL="461963" indent="-236538">
              <a:buFont typeface="Arial" pitchFamily="34" charset="0"/>
              <a:buChar char="•"/>
              <a:defRPr sz="2000"/>
            </a:lvl2pPr>
            <a:lvl3pPr marL="688975" indent="-227013">
              <a:buFont typeface="Arial" pitchFamily="34" charset="0"/>
              <a:buChar char="•"/>
              <a:defRPr sz="1800"/>
            </a:lvl3pPr>
            <a:lvl4pPr marL="565150" indent="176213">
              <a:buFont typeface="Arial" pitchFamily="34" charset="0"/>
              <a:buChar char="•"/>
              <a:defRPr/>
            </a:lvl4pPr>
            <a:lvl5pPr marL="744538" indent="169863"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26064254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9400" y="365380"/>
            <a:ext cx="8521700" cy="74066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/>
            </a:lvl1pPr>
          </a:lstStyle>
          <a:p>
            <a:r>
              <a:rPr lang="en-US" smtClean="0"/>
              <a:t>Table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279400" y="2592592"/>
            <a:ext cx="8488082" cy="3711389"/>
          </a:xfrm>
        </p:spPr>
        <p:txBody>
          <a:bodyPr/>
          <a:lstStyle/>
          <a:p>
            <a:pPr lvl="0"/>
            <a:r>
              <a:rPr lang="en-US" noProof="0" smtClean="0"/>
              <a:t>Click icon to add table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79400" y="1516063"/>
            <a:ext cx="8499475" cy="1001712"/>
          </a:xfrm>
          <a:ln w="19050">
            <a:solidFill>
              <a:schemeClr val="tx1"/>
            </a:solidFill>
          </a:ln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aseline="0">
                <a:latin typeface="Courier New" pitchFamily="49" charset="0"/>
                <a:cs typeface="Courier New" pitchFamily="49" charset="0"/>
              </a:defRPr>
            </a:lvl1pPr>
            <a:lvl2pPr>
              <a:buNone/>
              <a:defRPr sz="1600">
                <a:latin typeface="Courier New" pitchFamily="49" charset="0"/>
                <a:cs typeface="Courier New" pitchFamily="49" charset="0"/>
              </a:defRPr>
            </a:lvl2pPr>
            <a:lvl3pPr>
              <a:buNone/>
              <a:defRPr sz="1600">
                <a:latin typeface="Courier New" pitchFamily="49" charset="0"/>
                <a:cs typeface="Courier New" pitchFamily="49" charset="0"/>
              </a:defRPr>
            </a:lvl3pPr>
            <a:lvl4pPr>
              <a:buFont typeface="Arial" pitchFamily="34" charset="0"/>
              <a:buNone/>
              <a:defRPr sz="1600">
                <a:latin typeface="Courier New" pitchFamily="49" charset="0"/>
                <a:cs typeface="Courier New" pitchFamily="49" charset="0"/>
              </a:defRPr>
            </a:lvl4pPr>
            <a:lvl5pPr>
              <a:buFont typeface="Arial" pitchFamily="34" charset="0"/>
              <a:buNone/>
              <a:defRPr sz="1600">
                <a:latin typeface="Courier New" pitchFamily="49" charset="0"/>
                <a:cs typeface="Courier New" pitchFamily="49" charset="0"/>
              </a:defRPr>
            </a:lvl5pPr>
          </a:lstStyle>
          <a:p>
            <a:pPr lvl="0"/>
            <a:r>
              <a:rPr lang="en-US" smtClean="0"/>
              <a:t>Command keywords and parameters. Keywords in bold, parameters italic, not bold.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279400" y="1130300"/>
            <a:ext cx="5024438" cy="36512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Courier New" pitchFamily="49" charset="0"/>
                <a:cs typeface="Courier New" pitchFamily="49" charset="0"/>
              </a:defRPr>
            </a:lvl1pPr>
          </a:lstStyle>
          <a:p>
            <a:pPr lvl="0"/>
            <a:r>
              <a:rPr lang="en-US" sz="1800" smtClean="0">
                <a:latin typeface="Courier New" pitchFamily="49" charset="0"/>
                <a:cs typeface="Courier New" pitchFamily="49" charset="0"/>
              </a:rPr>
              <a:t>Router(config)#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062194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able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9400" y="365380"/>
            <a:ext cx="8521700" cy="74066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/>
            </a:lvl1pPr>
          </a:lstStyle>
          <a:p>
            <a:r>
              <a:rPr lang="en-US" smtClean="0"/>
              <a:t>Table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279400" y="1204856"/>
            <a:ext cx="8316913" cy="5099125"/>
          </a:xfrm>
        </p:spPr>
        <p:txBody>
          <a:bodyPr/>
          <a:lstStyle/>
          <a:p>
            <a:pPr lvl="0"/>
            <a:r>
              <a:rPr lang="en-US" noProof="0" smtClean="0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1859884840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mand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8941" y="365379"/>
            <a:ext cx="8522208" cy="74066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/>
            </a:lvl1pPr>
          </a:lstStyle>
          <a:p>
            <a:r>
              <a:rPr lang="en-US" smtClean="0"/>
              <a:t>Command Example</a:t>
            </a:r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79400" y="1193356"/>
            <a:ext cx="8316913" cy="49199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3533" y="1731395"/>
            <a:ext cx="7745412" cy="377078"/>
          </a:xfrm>
        </p:spPr>
        <p:txBody>
          <a:bodyPr/>
          <a:lstStyle>
            <a:lvl1pPr>
              <a:buNone/>
              <a:defRPr sz="1600" b="0">
                <a:latin typeface="Courier New" pitchFamily="49" charset="0"/>
                <a:cs typeface="Courier New" pitchFamily="49" charset="0"/>
              </a:defRPr>
            </a:lvl1pPr>
            <a:lvl2pPr>
              <a:buFont typeface="Arial" pitchFamily="34" charset="0"/>
              <a:buNone/>
              <a:defRPr sz="1200">
                <a:latin typeface="Courier New" pitchFamily="49" charset="0"/>
                <a:cs typeface="Courier New" pitchFamily="49" charset="0"/>
              </a:defRPr>
            </a:lvl2pPr>
            <a:lvl3pPr>
              <a:buFont typeface="Arial" pitchFamily="34" charset="0"/>
              <a:buNone/>
              <a:defRPr sz="1200">
                <a:latin typeface="Courier New" pitchFamily="49" charset="0"/>
                <a:cs typeface="Courier New" pitchFamily="49" charset="0"/>
              </a:defRPr>
            </a:lvl3pPr>
            <a:lvl4pPr>
              <a:buFont typeface="Arial" pitchFamily="34" charset="0"/>
              <a:buNone/>
              <a:defRPr sz="1200">
                <a:latin typeface="Courier New" pitchFamily="49" charset="0"/>
                <a:cs typeface="Courier New" pitchFamily="49" charset="0"/>
              </a:defRPr>
            </a:lvl4pPr>
            <a:lvl5pPr>
              <a:buFont typeface="Arial" pitchFamily="34" charset="0"/>
              <a:buNone/>
              <a:defRPr sz="1200">
                <a:latin typeface="Courier New" pitchFamily="49" charset="0"/>
                <a:cs typeface="Courier New" pitchFamily="49" charset="0"/>
              </a:defRPr>
            </a:lvl5pPr>
          </a:lstStyle>
          <a:p>
            <a:pPr lvl="0"/>
            <a:r>
              <a:rPr lang="en-US" smtClean="0"/>
              <a:t>Router(config)#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326" y="2191282"/>
            <a:ext cx="7745412" cy="377078"/>
          </a:xfrm>
          <a:ln w="28575">
            <a:solidFill>
              <a:schemeClr val="tx1"/>
            </a:solidFill>
          </a:ln>
        </p:spPr>
        <p:txBody>
          <a:bodyPr/>
          <a:lstStyle>
            <a:lvl1pPr>
              <a:buNone/>
              <a:defRPr sz="1600" b="1" i="0">
                <a:latin typeface="Courier New" pitchFamily="49" charset="0"/>
                <a:cs typeface="Courier New" pitchFamily="49" charset="0"/>
              </a:defRPr>
            </a:lvl1pPr>
            <a:lvl2pPr>
              <a:buFont typeface="Arial" pitchFamily="34" charset="0"/>
              <a:buNone/>
              <a:defRPr sz="1200">
                <a:latin typeface="Courier New" pitchFamily="49" charset="0"/>
                <a:cs typeface="Courier New" pitchFamily="49" charset="0"/>
              </a:defRPr>
            </a:lvl2pPr>
            <a:lvl3pPr>
              <a:buFont typeface="Arial" pitchFamily="34" charset="0"/>
              <a:buNone/>
              <a:defRPr sz="1200">
                <a:latin typeface="Courier New" pitchFamily="49" charset="0"/>
                <a:cs typeface="Courier New" pitchFamily="49" charset="0"/>
              </a:defRPr>
            </a:lvl3pPr>
            <a:lvl4pPr>
              <a:buFont typeface="Arial" pitchFamily="34" charset="0"/>
              <a:buNone/>
              <a:defRPr sz="1200">
                <a:latin typeface="Courier New" pitchFamily="49" charset="0"/>
                <a:cs typeface="Courier New" pitchFamily="49" charset="0"/>
              </a:defRPr>
            </a:lvl4pPr>
            <a:lvl5pPr>
              <a:buFont typeface="Arial" pitchFamily="34" charset="0"/>
              <a:buNone/>
              <a:defRPr sz="1200">
                <a:latin typeface="Courier New" pitchFamily="49" charset="0"/>
                <a:cs typeface="Courier New" pitchFamily="49" charset="0"/>
              </a:defRPr>
            </a:lvl5pPr>
          </a:lstStyle>
          <a:p>
            <a:pPr lvl="0"/>
            <a:r>
              <a:rPr lang="en-US" smtClean="0"/>
              <a:t>Command parameters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2"/>
          </p:nvPr>
        </p:nvSpPr>
        <p:spPr>
          <a:xfrm>
            <a:off x="279400" y="2852057"/>
            <a:ext cx="8316913" cy="332014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44851814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9400" y="365379"/>
            <a:ext cx="8521700" cy="74066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baseline="0"/>
            </a:lvl1pPr>
          </a:lstStyle>
          <a:p>
            <a:r>
              <a:rPr lang="en-US" smtClean="0"/>
              <a:t>2 Rows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279400" y="1206653"/>
            <a:ext cx="8520354" cy="2526255"/>
          </a:xfrm>
        </p:spPr>
        <p:txBody>
          <a:bodyPr>
            <a:normAutofit/>
          </a:bodyPr>
          <a:lstStyle>
            <a:lvl1pPr>
              <a:defRPr sz="2400"/>
            </a:lvl1pPr>
            <a:lvl2pPr marL="461963" indent="-236538">
              <a:buFont typeface="Arial" pitchFamily="34" charset="0"/>
              <a:buChar char="•"/>
              <a:defRPr sz="2000"/>
            </a:lvl2pPr>
            <a:lvl3pPr marL="688975" indent="-227013">
              <a:buFont typeface="Arial" pitchFamily="34" charset="0"/>
              <a:buChar char="•"/>
              <a:defRPr sz="1800"/>
            </a:lvl3pPr>
            <a:lvl4pPr marL="565150" indent="176213">
              <a:buFont typeface="Arial" pitchFamily="34" charset="0"/>
              <a:buChar char="•"/>
              <a:defRPr/>
            </a:lvl4pPr>
            <a:lvl5pPr marL="744538" indent="169863"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1"/>
          </p:nvPr>
        </p:nvSpPr>
        <p:spPr>
          <a:xfrm>
            <a:off x="279400" y="3797451"/>
            <a:ext cx="8520354" cy="2669685"/>
          </a:xfrm>
        </p:spPr>
        <p:txBody>
          <a:bodyPr>
            <a:normAutofit/>
          </a:bodyPr>
          <a:lstStyle>
            <a:lvl1pPr>
              <a:defRPr sz="2400"/>
            </a:lvl1pPr>
            <a:lvl2pPr marL="461963" indent="-236538">
              <a:buFont typeface="Arial" pitchFamily="34" charset="0"/>
              <a:buChar char="•"/>
              <a:defRPr sz="2000"/>
            </a:lvl2pPr>
            <a:lvl3pPr marL="688975" indent="-227013">
              <a:buFont typeface="Arial" pitchFamily="34" charset="0"/>
              <a:buChar char="•"/>
              <a:defRPr sz="1800"/>
            </a:lvl3pPr>
            <a:lvl4pPr marL="565150" indent="176213">
              <a:buFont typeface="Arial" pitchFamily="34" charset="0"/>
              <a:buChar char="•"/>
              <a:defRPr/>
            </a:lvl4pPr>
            <a:lvl5pPr marL="744538" indent="169863"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908617342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Rows Graphic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9400" y="365379"/>
            <a:ext cx="8521700" cy="74066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baseline="0"/>
            </a:lvl1pPr>
          </a:lstStyle>
          <a:p>
            <a:r>
              <a:rPr lang="en-US" smtClean="0"/>
              <a:t>2 Rows Graphic Top</a:t>
            </a:r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1"/>
          </p:nvPr>
        </p:nvSpPr>
        <p:spPr>
          <a:xfrm>
            <a:off x="279400" y="3897849"/>
            <a:ext cx="8520354" cy="2526255"/>
          </a:xfrm>
        </p:spPr>
        <p:txBody>
          <a:bodyPr>
            <a:normAutofit/>
          </a:bodyPr>
          <a:lstStyle>
            <a:lvl1pPr>
              <a:defRPr sz="2400"/>
            </a:lvl1pPr>
            <a:lvl2pPr marL="461963" indent="-236538">
              <a:buFont typeface="Arial" pitchFamily="34" charset="0"/>
              <a:buChar char="•"/>
              <a:defRPr sz="2000"/>
            </a:lvl2pPr>
            <a:lvl3pPr marL="688975" indent="-227013">
              <a:buFont typeface="Arial" pitchFamily="34" charset="0"/>
              <a:buChar char="•"/>
              <a:defRPr sz="1800"/>
            </a:lvl3pPr>
            <a:lvl4pPr marL="565150" indent="176213">
              <a:buFont typeface="Arial" pitchFamily="34" charset="0"/>
              <a:buChar char="•"/>
              <a:defRPr/>
            </a:lvl4pPr>
            <a:lvl5pPr marL="744538" indent="169863"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2"/>
          </p:nvPr>
        </p:nvSpPr>
        <p:spPr>
          <a:xfrm>
            <a:off x="279400" y="1076325"/>
            <a:ext cx="8531225" cy="2732088"/>
          </a:xfrm>
        </p:spPr>
        <p:txBody>
          <a:bodyPr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12912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2069921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Rows Graphic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9400" y="365379"/>
            <a:ext cx="8521700" cy="74066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baseline="0"/>
            </a:lvl1pPr>
          </a:lstStyle>
          <a:p>
            <a:r>
              <a:rPr lang="en-US" smtClean="0"/>
              <a:t>2 Rows Graphic Bottom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279400" y="1174380"/>
            <a:ext cx="8520354" cy="2160492"/>
          </a:xfrm>
        </p:spPr>
        <p:txBody>
          <a:bodyPr>
            <a:normAutofit/>
          </a:bodyPr>
          <a:lstStyle>
            <a:lvl1pPr>
              <a:defRPr sz="2400"/>
            </a:lvl1pPr>
            <a:lvl2pPr marL="461963" indent="-236538">
              <a:buFont typeface="Arial" pitchFamily="34" charset="0"/>
              <a:buChar char="•"/>
              <a:defRPr sz="2000"/>
            </a:lvl2pPr>
            <a:lvl3pPr marL="688975" indent="-227013">
              <a:buFont typeface="Arial" pitchFamily="34" charset="0"/>
              <a:buChar char="•"/>
              <a:defRPr sz="1800"/>
            </a:lvl3pPr>
            <a:lvl4pPr marL="565150" indent="176213">
              <a:buFont typeface="Arial" pitchFamily="34" charset="0"/>
              <a:buChar char="•"/>
              <a:defRPr/>
            </a:lvl4pPr>
            <a:lvl5pPr marL="744538" indent="169863"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279400" y="3443288"/>
            <a:ext cx="8520113" cy="3097212"/>
          </a:xfrm>
        </p:spPr>
        <p:txBody>
          <a:bodyPr>
            <a:normAutofit/>
          </a:bodyPr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95366214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and Command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9400" y="365379"/>
            <a:ext cx="8521700" cy="74066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baseline="0"/>
            </a:lvl1pPr>
          </a:lstStyle>
          <a:p>
            <a:r>
              <a:rPr lang="en-US" smtClean="0"/>
              <a:t>Config Example 2 Rows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279400" y="1174379"/>
            <a:ext cx="8520354" cy="2496283"/>
          </a:xfrm>
        </p:spPr>
        <p:txBody>
          <a:bodyPr>
            <a:normAutofit/>
          </a:bodyPr>
          <a:lstStyle>
            <a:lvl1pPr>
              <a:defRPr sz="2400"/>
            </a:lvl1pPr>
            <a:lvl2pPr marL="461963" indent="-236538">
              <a:buFont typeface="Arial" pitchFamily="34" charset="0"/>
              <a:buChar char="•"/>
              <a:defRPr sz="2000"/>
            </a:lvl2pPr>
            <a:lvl3pPr marL="688975" indent="-227013">
              <a:buFont typeface="Arial" pitchFamily="34" charset="0"/>
              <a:buChar char="•"/>
              <a:defRPr sz="1800"/>
            </a:lvl3pPr>
            <a:lvl4pPr marL="565150" indent="176213">
              <a:buFont typeface="Arial" pitchFamily="34" charset="0"/>
              <a:buChar char="•"/>
              <a:defRPr/>
            </a:lvl4pPr>
            <a:lvl5pPr marL="744538" indent="169863"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279400" y="3762102"/>
            <a:ext cx="8520113" cy="2778397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latin typeface="Courier New" pitchFamily="49" charset="0"/>
                <a:cs typeface="Courier New" pitchFamily="49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en-US" smtClean="0"/>
              <a:t>Config example</a:t>
            </a:r>
          </a:p>
        </p:txBody>
      </p:sp>
    </p:spTree>
    <p:extLst>
      <p:ext uri="{BB962C8B-B14F-4D97-AF65-F5344CB8AC3E}">
        <p14:creationId xmlns:p14="http://schemas.microsoft.com/office/powerpoint/2010/main" val="3625557491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ig Example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8941" y="365379"/>
            <a:ext cx="8532159" cy="74066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/>
            </a:lvl1pPr>
          </a:lstStyle>
          <a:p>
            <a:r>
              <a:rPr lang="en-US" smtClean="0"/>
              <a:t>Config Example 2 column</a:t>
            </a:r>
            <a:endParaRPr lang="en-US"/>
          </a:p>
        </p:txBody>
      </p:sp>
      <p:sp>
        <p:nvSpPr>
          <p:cNvPr id="8" name="Content Placeholder 3"/>
          <p:cNvSpPr>
            <a:spLocks noGrp="1"/>
          </p:cNvSpPr>
          <p:nvPr>
            <p:ph sz="half" idx="10"/>
          </p:nvPr>
        </p:nvSpPr>
        <p:spPr>
          <a:xfrm>
            <a:off x="279399" y="1186191"/>
            <a:ext cx="4152751" cy="3957760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000" baseline="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1"/>
          </p:nvPr>
        </p:nvSpPr>
        <p:spPr>
          <a:xfrm>
            <a:off x="4659554" y="1186191"/>
            <a:ext cx="4152751" cy="3957760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000" baseline="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2" hasCustomPrompt="1"/>
          </p:nvPr>
        </p:nvSpPr>
        <p:spPr>
          <a:xfrm>
            <a:off x="279400" y="5254375"/>
            <a:ext cx="8552628" cy="1178698"/>
          </a:xfrm>
          <a:ln w="19050">
            <a:solidFill>
              <a:schemeClr val="tx1"/>
            </a:solidFill>
          </a:ln>
        </p:spPr>
        <p:txBody>
          <a:bodyPr>
            <a:noAutofit/>
          </a:bodyPr>
          <a:lstStyle>
            <a:lvl1pPr marL="0" indent="0" algn="l" defTabSz="8143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aseline="0">
                <a:latin typeface="Courier New" pitchFamily="49" charset="0"/>
                <a:cs typeface="Courier New" pitchFamily="49" charset="0"/>
              </a:defRPr>
            </a:lvl1pPr>
            <a:lvl2pPr>
              <a:buNone/>
              <a:defRPr sz="2000" baseline="0">
                <a:latin typeface="Courier New" pitchFamily="49" charset="0"/>
                <a:cs typeface="Courier New" pitchFamily="49" charset="0"/>
              </a:defRPr>
            </a:lvl2pPr>
            <a:lvl3pPr>
              <a:buNone/>
              <a:defRPr sz="1800">
                <a:latin typeface="Courier New" pitchFamily="49" charset="0"/>
                <a:cs typeface="Courier New" pitchFamily="49" charset="0"/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algn="l" defTabSz="814388">
              <a:defRPr/>
            </a:pPr>
            <a:r>
              <a:rPr lang="en-US" sz="1800" b="0" smtClean="0">
                <a:latin typeface="Courier New" pitchFamily="49" charset="0"/>
              </a:rPr>
              <a:t>RTB(config-if)# </a:t>
            </a:r>
            <a:r>
              <a:rPr lang="en-US" sz="1800" b="1" smtClean="0">
                <a:latin typeface="Courier New" pitchFamily="49" charset="0"/>
              </a:rPr>
              <a:t>ip ospf network non-broadcast</a:t>
            </a:r>
          </a:p>
          <a:p>
            <a:pPr algn="l" defTabSz="814388">
              <a:defRPr/>
            </a:pPr>
            <a:r>
              <a:rPr lang="en-US" sz="1800" b="0" smtClean="0">
                <a:latin typeface="Courier New" pitchFamily="49" charset="0"/>
              </a:rPr>
              <a:t>RTB(config-router)# </a:t>
            </a:r>
            <a:r>
              <a:rPr lang="en-US" sz="1800" b="1" smtClean="0">
                <a:latin typeface="Courier New" pitchFamily="49" charset="0"/>
              </a:rPr>
              <a:t>network 3.1.1.0 0.0.0.255 area 0</a:t>
            </a:r>
          </a:p>
          <a:p>
            <a:pPr algn="l" defTabSz="814388">
              <a:defRPr/>
            </a:pPr>
            <a:r>
              <a:rPr lang="en-US" sz="1800" b="0" smtClean="0">
                <a:latin typeface="Courier New" pitchFamily="49" charset="0"/>
              </a:rPr>
              <a:t>RTB(config-router)# </a:t>
            </a:r>
            <a:r>
              <a:rPr lang="en-US" sz="1800" b="1" smtClean="0">
                <a:latin typeface="Courier New" pitchFamily="49" charset="0"/>
              </a:rPr>
              <a:t>neighbor 3.1.1.1</a:t>
            </a:r>
          </a:p>
          <a:p>
            <a:pPr algn="l" defTabSz="814388">
              <a:defRPr/>
            </a:pPr>
            <a:r>
              <a:rPr lang="en-US" sz="1800" b="0" smtClean="0">
                <a:latin typeface="Courier New" pitchFamily="49" charset="0"/>
              </a:rPr>
              <a:t>RTB(config-router)# </a:t>
            </a:r>
            <a:r>
              <a:rPr lang="en-US" sz="1800" b="1" smtClean="0">
                <a:latin typeface="Courier New" pitchFamily="49" charset="0"/>
              </a:rPr>
              <a:t>neighbor 3.1.1.3 </a:t>
            </a:r>
            <a:endParaRPr lang="en-US" sz="1800" b="1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2289981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utp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8941" y="365379"/>
            <a:ext cx="8532159" cy="74066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/>
            </a:lvl1pPr>
          </a:lstStyle>
          <a:p>
            <a:r>
              <a:rPr lang="en-US" smtClean="0"/>
              <a:t>Output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279399" y="1183340"/>
            <a:ext cx="8531114" cy="5217459"/>
          </a:xfrm>
          <a:ln w="19050">
            <a:solidFill>
              <a:schemeClr val="tx1"/>
            </a:solidFill>
          </a:ln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400">
                <a:latin typeface="Courier New" pitchFamily="49" charset="0"/>
                <a:cs typeface="Courier New" pitchFamily="49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latin typeface="Courier New" pitchFamily="49" charset="0"/>
                <a:cs typeface="Courier New" pitchFamily="49" charset="0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latin typeface="Courier New" pitchFamily="49" charset="0"/>
                <a:cs typeface="Courier New" pitchFamily="49" charset="0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400">
                <a:latin typeface="Courier New" pitchFamily="49" charset="0"/>
                <a:cs typeface="Courier New" pitchFamily="49" charset="0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400">
                <a:latin typeface="Courier New" pitchFamily="49" charset="0"/>
                <a:cs typeface="Courier New" pitchFamily="49" charset="0"/>
              </a:defRPr>
            </a:lvl5pPr>
          </a:lstStyle>
          <a:p>
            <a:pPr lvl="0"/>
            <a:r>
              <a:rPr lang="en-US" smtClean="0"/>
              <a:t>Router# show command</a:t>
            </a:r>
          </a:p>
          <a:p>
            <a:pPr lvl="0"/>
            <a:r>
              <a:rPr lang="en-US" smtClean="0"/>
              <a:t>Output output output output output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286653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utput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8941" y="365379"/>
            <a:ext cx="8532159" cy="74066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/>
            </a:lvl1pPr>
          </a:lstStyle>
          <a:p>
            <a:r>
              <a:rPr lang="en-US" smtClean="0"/>
              <a:t>Output with Explanation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279399" y="2000922"/>
            <a:ext cx="8531114" cy="4399878"/>
          </a:xfrm>
          <a:ln w="19050">
            <a:solidFill>
              <a:schemeClr val="tx1"/>
            </a:solidFill>
          </a:ln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400">
                <a:latin typeface="Courier New" pitchFamily="49" charset="0"/>
                <a:cs typeface="Courier New" pitchFamily="49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latin typeface="Courier New" pitchFamily="49" charset="0"/>
                <a:cs typeface="Courier New" pitchFamily="49" charset="0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latin typeface="Courier New" pitchFamily="49" charset="0"/>
                <a:cs typeface="Courier New" pitchFamily="49" charset="0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400">
                <a:latin typeface="Courier New" pitchFamily="49" charset="0"/>
                <a:cs typeface="Courier New" pitchFamily="49" charset="0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400">
                <a:latin typeface="Courier New" pitchFamily="49" charset="0"/>
                <a:cs typeface="Courier New" pitchFamily="49" charset="0"/>
              </a:defRPr>
            </a:lvl5pPr>
          </a:lstStyle>
          <a:p>
            <a:pPr lvl="0"/>
            <a:r>
              <a:rPr lang="en-US" smtClean="0"/>
              <a:t>Router# show command</a:t>
            </a:r>
          </a:p>
          <a:p>
            <a:pPr lvl="0"/>
            <a:r>
              <a:rPr lang="en-US" smtClean="0"/>
              <a:t>Output output output output output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279400" y="1215615"/>
            <a:ext cx="8520113" cy="687798"/>
          </a:xfrm>
        </p:spPr>
        <p:txBody>
          <a:bodyPr>
            <a:normAutofit/>
          </a:bodyPr>
          <a:lstStyle>
            <a:lvl1pPr marL="11113" indent="-11113">
              <a:buNone/>
              <a:defRPr sz="2400" b="0"/>
            </a:lvl1pPr>
          </a:lstStyle>
          <a:p>
            <a:pPr lvl="0"/>
            <a:r>
              <a:rPr lang="en-US" smtClean="0"/>
              <a:t>Brief explanation of the command.</a:t>
            </a:r>
          </a:p>
        </p:txBody>
      </p:sp>
    </p:spTree>
    <p:extLst>
      <p:ext uri="{BB962C8B-B14F-4D97-AF65-F5344CB8AC3E}">
        <p14:creationId xmlns:p14="http://schemas.microsoft.com/office/powerpoint/2010/main" val="2588938012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94451110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mmand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365379"/>
            <a:ext cx="8532159" cy="62071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79400" y="1139566"/>
            <a:ext cx="8316913" cy="49199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3533" y="1677605"/>
            <a:ext cx="7745412" cy="377078"/>
          </a:xfrm>
        </p:spPr>
        <p:txBody>
          <a:bodyPr/>
          <a:lstStyle>
            <a:lvl1pPr>
              <a:buNone/>
              <a:defRPr sz="1600" b="0">
                <a:latin typeface="Courier New" pitchFamily="49" charset="0"/>
                <a:cs typeface="Courier New" pitchFamily="49" charset="0"/>
              </a:defRPr>
            </a:lvl1pPr>
            <a:lvl2pPr>
              <a:buFont typeface="Arial" pitchFamily="34" charset="0"/>
              <a:buNone/>
              <a:defRPr sz="1200">
                <a:latin typeface="Courier New" pitchFamily="49" charset="0"/>
                <a:cs typeface="Courier New" pitchFamily="49" charset="0"/>
              </a:defRPr>
            </a:lvl2pPr>
            <a:lvl3pPr>
              <a:buFont typeface="Arial" pitchFamily="34" charset="0"/>
              <a:buNone/>
              <a:defRPr sz="1200">
                <a:latin typeface="Courier New" pitchFamily="49" charset="0"/>
                <a:cs typeface="Courier New" pitchFamily="49" charset="0"/>
              </a:defRPr>
            </a:lvl3pPr>
            <a:lvl4pPr>
              <a:buFont typeface="Arial" pitchFamily="34" charset="0"/>
              <a:buNone/>
              <a:defRPr sz="1200">
                <a:latin typeface="Courier New" pitchFamily="49" charset="0"/>
                <a:cs typeface="Courier New" pitchFamily="49" charset="0"/>
              </a:defRPr>
            </a:lvl4pPr>
            <a:lvl5pPr>
              <a:buFont typeface="Arial" pitchFamily="34" charset="0"/>
              <a:buNone/>
              <a:defRPr sz="1200">
                <a:latin typeface="Courier New" pitchFamily="49" charset="0"/>
                <a:cs typeface="Courier New" pitchFamily="49" charset="0"/>
              </a:defRPr>
            </a:lvl5pPr>
          </a:lstStyle>
          <a:p>
            <a:pPr lvl="0"/>
            <a:r>
              <a:rPr lang="en-US" smtClean="0"/>
              <a:t>Router(config)#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326" y="2137492"/>
            <a:ext cx="7745412" cy="377078"/>
          </a:xfrm>
          <a:ln w="28575">
            <a:solidFill>
              <a:schemeClr val="tx1"/>
            </a:solidFill>
          </a:ln>
        </p:spPr>
        <p:txBody>
          <a:bodyPr/>
          <a:lstStyle>
            <a:lvl1pPr>
              <a:buNone/>
              <a:defRPr sz="1600" b="1" i="0">
                <a:latin typeface="Courier New" pitchFamily="49" charset="0"/>
                <a:cs typeface="Courier New" pitchFamily="49" charset="0"/>
              </a:defRPr>
            </a:lvl1pPr>
            <a:lvl2pPr>
              <a:buFont typeface="Arial" pitchFamily="34" charset="0"/>
              <a:buNone/>
              <a:defRPr sz="1200">
                <a:latin typeface="Courier New" pitchFamily="49" charset="0"/>
                <a:cs typeface="Courier New" pitchFamily="49" charset="0"/>
              </a:defRPr>
            </a:lvl2pPr>
            <a:lvl3pPr>
              <a:buFont typeface="Arial" pitchFamily="34" charset="0"/>
              <a:buNone/>
              <a:defRPr sz="1200">
                <a:latin typeface="Courier New" pitchFamily="49" charset="0"/>
                <a:cs typeface="Courier New" pitchFamily="49" charset="0"/>
              </a:defRPr>
            </a:lvl3pPr>
            <a:lvl4pPr>
              <a:buFont typeface="Arial" pitchFamily="34" charset="0"/>
              <a:buNone/>
              <a:defRPr sz="1200">
                <a:latin typeface="Courier New" pitchFamily="49" charset="0"/>
                <a:cs typeface="Courier New" pitchFamily="49" charset="0"/>
              </a:defRPr>
            </a:lvl4pPr>
            <a:lvl5pPr>
              <a:buFont typeface="Arial" pitchFamily="34" charset="0"/>
              <a:buNone/>
              <a:defRPr sz="1200">
                <a:latin typeface="Courier New" pitchFamily="49" charset="0"/>
                <a:cs typeface="Courier New" pitchFamily="49" charset="0"/>
              </a:defRPr>
            </a:lvl5pPr>
          </a:lstStyle>
          <a:p>
            <a:pPr lvl="0"/>
            <a:r>
              <a:rPr lang="en-US" smtClean="0"/>
              <a:t>Command parameters</a:t>
            </a:r>
          </a:p>
        </p:txBody>
      </p:sp>
    </p:spTree>
    <p:extLst>
      <p:ext uri="{BB962C8B-B14F-4D97-AF65-F5344CB8AC3E}">
        <p14:creationId xmlns:p14="http://schemas.microsoft.com/office/powerpoint/2010/main" val="104897864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Command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8941" y="365379"/>
            <a:ext cx="8522208" cy="74066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/>
            </a:lvl1pPr>
          </a:lstStyle>
          <a:p>
            <a:r>
              <a:rPr lang="en-US" smtClean="0"/>
              <a:t>Command Example</a:t>
            </a:r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79400" y="1193356"/>
            <a:ext cx="8316913" cy="49199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3533" y="1731395"/>
            <a:ext cx="7745412" cy="377078"/>
          </a:xfrm>
        </p:spPr>
        <p:txBody>
          <a:bodyPr/>
          <a:lstStyle>
            <a:lvl1pPr>
              <a:buNone/>
              <a:defRPr sz="1600" b="0">
                <a:latin typeface="Courier New" pitchFamily="49" charset="0"/>
                <a:cs typeface="Courier New" pitchFamily="49" charset="0"/>
              </a:defRPr>
            </a:lvl1pPr>
            <a:lvl2pPr>
              <a:buFont typeface="Arial" pitchFamily="34" charset="0"/>
              <a:buNone/>
              <a:defRPr sz="1200">
                <a:latin typeface="Courier New" pitchFamily="49" charset="0"/>
                <a:cs typeface="Courier New" pitchFamily="49" charset="0"/>
              </a:defRPr>
            </a:lvl2pPr>
            <a:lvl3pPr>
              <a:buFont typeface="Arial" pitchFamily="34" charset="0"/>
              <a:buNone/>
              <a:defRPr sz="1200">
                <a:latin typeface="Courier New" pitchFamily="49" charset="0"/>
                <a:cs typeface="Courier New" pitchFamily="49" charset="0"/>
              </a:defRPr>
            </a:lvl3pPr>
            <a:lvl4pPr>
              <a:buFont typeface="Arial" pitchFamily="34" charset="0"/>
              <a:buNone/>
              <a:defRPr sz="1200">
                <a:latin typeface="Courier New" pitchFamily="49" charset="0"/>
                <a:cs typeface="Courier New" pitchFamily="49" charset="0"/>
              </a:defRPr>
            </a:lvl4pPr>
            <a:lvl5pPr>
              <a:buFont typeface="Arial" pitchFamily="34" charset="0"/>
              <a:buNone/>
              <a:defRPr sz="1200">
                <a:latin typeface="Courier New" pitchFamily="49" charset="0"/>
                <a:cs typeface="Courier New" pitchFamily="49" charset="0"/>
              </a:defRPr>
            </a:lvl5pPr>
          </a:lstStyle>
          <a:p>
            <a:pPr lvl="0"/>
            <a:r>
              <a:rPr lang="en-US" smtClean="0"/>
              <a:t>Router(config)#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326" y="2191282"/>
            <a:ext cx="7745412" cy="377078"/>
          </a:xfrm>
          <a:ln w="28575">
            <a:solidFill>
              <a:schemeClr val="tx1"/>
            </a:solidFill>
          </a:ln>
        </p:spPr>
        <p:txBody>
          <a:bodyPr/>
          <a:lstStyle>
            <a:lvl1pPr>
              <a:buNone/>
              <a:defRPr sz="1600" b="1" i="0">
                <a:latin typeface="Courier New" pitchFamily="49" charset="0"/>
                <a:cs typeface="Courier New" pitchFamily="49" charset="0"/>
              </a:defRPr>
            </a:lvl1pPr>
            <a:lvl2pPr>
              <a:buFont typeface="Arial" pitchFamily="34" charset="0"/>
              <a:buNone/>
              <a:defRPr sz="1200">
                <a:latin typeface="Courier New" pitchFamily="49" charset="0"/>
                <a:cs typeface="Courier New" pitchFamily="49" charset="0"/>
              </a:defRPr>
            </a:lvl2pPr>
            <a:lvl3pPr>
              <a:buFont typeface="Arial" pitchFamily="34" charset="0"/>
              <a:buNone/>
              <a:defRPr sz="1200">
                <a:latin typeface="Courier New" pitchFamily="49" charset="0"/>
                <a:cs typeface="Courier New" pitchFamily="49" charset="0"/>
              </a:defRPr>
            </a:lvl3pPr>
            <a:lvl4pPr>
              <a:buFont typeface="Arial" pitchFamily="34" charset="0"/>
              <a:buNone/>
              <a:defRPr sz="1200">
                <a:latin typeface="Courier New" pitchFamily="49" charset="0"/>
                <a:cs typeface="Courier New" pitchFamily="49" charset="0"/>
              </a:defRPr>
            </a:lvl4pPr>
            <a:lvl5pPr>
              <a:buFont typeface="Arial" pitchFamily="34" charset="0"/>
              <a:buNone/>
              <a:defRPr sz="1200">
                <a:latin typeface="Courier New" pitchFamily="49" charset="0"/>
                <a:cs typeface="Courier New" pitchFamily="49" charset="0"/>
              </a:defRPr>
            </a:lvl5pPr>
          </a:lstStyle>
          <a:p>
            <a:pPr lvl="0"/>
            <a:r>
              <a:rPr lang="en-US" smtClean="0"/>
              <a:t>Command parameters</a:t>
            </a:r>
          </a:p>
        </p:txBody>
      </p:sp>
    </p:spTree>
    <p:extLst>
      <p:ext uri="{BB962C8B-B14F-4D97-AF65-F5344CB8AC3E}">
        <p14:creationId xmlns:p14="http://schemas.microsoft.com/office/powerpoint/2010/main" val="3290396672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Command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8941" y="365379"/>
            <a:ext cx="8522208" cy="74066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/>
            </a:lvl1pPr>
          </a:lstStyle>
          <a:p>
            <a:r>
              <a:rPr lang="en-US" smtClean="0"/>
              <a:t>Command Example</a:t>
            </a:r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79400" y="1193356"/>
            <a:ext cx="8316913" cy="49199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3533" y="1731395"/>
            <a:ext cx="7745412" cy="377078"/>
          </a:xfrm>
        </p:spPr>
        <p:txBody>
          <a:bodyPr/>
          <a:lstStyle>
            <a:lvl1pPr>
              <a:buNone/>
              <a:defRPr sz="1600" b="0">
                <a:latin typeface="Courier New" pitchFamily="49" charset="0"/>
                <a:cs typeface="Courier New" pitchFamily="49" charset="0"/>
              </a:defRPr>
            </a:lvl1pPr>
            <a:lvl2pPr>
              <a:buFont typeface="Arial" pitchFamily="34" charset="0"/>
              <a:buNone/>
              <a:defRPr sz="1200">
                <a:latin typeface="Courier New" pitchFamily="49" charset="0"/>
                <a:cs typeface="Courier New" pitchFamily="49" charset="0"/>
              </a:defRPr>
            </a:lvl2pPr>
            <a:lvl3pPr>
              <a:buFont typeface="Arial" pitchFamily="34" charset="0"/>
              <a:buNone/>
              <a:defRPr sz="1200">
                <a:latin typeface="Courier New" pitchFamily="49" charset="0"/>
                <a:cs typeface="Courier New" pitchFamily="49" charset="0"/>
              </a:defRPr>
            </a:lvl3pPr>
            <a:lvl4pPr>
              <a:buFont typeface="Arial" pitchFamily="34" charset="0"/>
              <a:buNone/>
              <a:defRPr sz="1200">
                <a:latin typeface="Courier New" pitchFamily="49" charset="0"/>
                <a:cs typeface="Courier New" pitchFamily="49" charset="0"/>
              </a:defRPr>
            </a:lvl4pPr>
            <a:lvl5pPr>
              <a:buFont typeface="Arial" pitchFamily="34" charset="0"/>
              <a:buNone/>
              <a:defRPr sz="1200">
                <a:latin typeface="Courier New" pitchFamily="49" charset="0"/>
                <a:cs typeface="Courier New" pitchFamily="49" charset="0"/>
              </a:defRPr>
            </a:lvl5pPr>
          </a:lstStyle>
          <a:p>
            <a:pPr lvl="0"/>
            <a:r>
              <a:rPr lang="en-US" smtClean="0"/>
              <a:t>Router(config)#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326" y="2191282"/>
            <a:ext cx="7745412" cy="377078"/>
          </a:xfrm>
          <a:ln w="28575">
            <a:solidFill>
              <a:schemeClr val="tx1"/>
            </a:solidFill>
          </a:ln>
        </p:spPr>
        <p:txBody>
          <a:bodyPr/>
          <a:lstStyle>
            <a:lvl1pPr>
              <a:buNone/>
              <a:defRPr sz="1600" b="1" i="0">
                <a:latin typeface="Courier New" pitchFamily="49" charset="0"/>
                <a:cs typeface="Courier New" pitchFamily="49" charset="0"/>
              </a:defRPr>
            </a:lvl1pPr>
            <a:lvl2pPr>
              <a:buFont typeface="Arial" pitchFamily="34" charset="0"/>
              <a:buNone/>
              <a:defRPr sz="1200">
                <a:latin typeface="Courier New" pitchFamily="49" charset="0"/>
                <a:cs typeface="Courier New" pitchFamily="49" charset="0"/>
              </a:defRPr>
            </a:lvl2pPr>
            <a:lvl3pPr>
              <a:buFont typeface="Arial" pitchFamily="34" charset="0"/>
              <a:buNone/>
              <a:defRPr sz="1200">
                <a:latin typeface="Courier New" pitchFamily="49" charset="0"/>
                <a:cs typeface="Courier New" pitchFamily="49" charset="0"/>
              </a:defRPr>
            </a:lvl3pPr>
            <a:lvl4pPr>
              <a:buFont typeface="Arial" pitchFamily="34" charset="0"/>
              <a:buNone/>
              <a:defRPr sz="1200">
                <a:latin typeface="Courier New" pitchFamily="49" charset="0"/>
                <a:cs typeface="Courier New" pitchFamily="49" charset="0"/>
              </a:defRPr>
            </a:lvl4pPr>
            <a:lvl5pPr>
              <a:buFont typeface="Arial" pitchFamily="34" charset="0"/>
              <a:buNone/>
              <a:defRPr sz="1200">
                <a:latin typeface="Courier New" pitchFamily="49" charset="0"/>
                <a:cs typeface="Courier New" pitchFamily="49" charset="0"/>
              </a:defRPr>
            </a:lvl5pPr>
          </a:lstStyle>
          <a:p>
            <a:pPr lvl="0"/>
            <a:r>
              <a:rPr lang="en-US" smtClean="0"/>
              <a:t>Command parameters</a:t>
            </a:r>
          </a:p>
        </p:txBody>
      </p:sp>
    </p:spTree>
    <p:extLst>
      <p:ext uri="{BB962C8B-B14F-4D97-AF65-F5344CB8AC3E}">
        <p14:creationId xmlns:p14="http://schemas.microsoft.com/office/powerpoint/2010/main" val="586605898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2 column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9400" y="365379"/>
            <a:ext cx="8521700" cy="62071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279400" y="1152863"/>
            <a:ext cx="8520354" cy="2526255"/>
          </a:xfrm>
        </p:spPr>
        <p:txBody>
          <a:bodyPr/>
          <a:lstStyle>
            <a:lvl1pPr>
              <a:defRPr sz="2400"/>
            </a:lvl1pPr>
            <a:lvl2pPr marL="461963" indent="-236538">
              <a:buFont typeface="Arial" pitchFamily="34" charset="0"/>
              <a:buChar char="•"/>
              <a:defRPr sz="2000"/>
            </a:lvl2pPr>
            <a:lvl3pPr marL="688975" indent="-227013">
              <a:buFont typeface="Arial" pitchFamily="34" charset="0"/>
              <a:buChar char="•"/>
              <a:defRPr sz="1800"/>
            </a:lvl3pPr>
            <a:lvl4pPr marL="565150" indent="176213">
              <a:buFont typeface="Arial" pitchFamily="34" charset="0"/>
              <a:buChar char="•"/>
              <a:defRPr/>
            </a:lvl4pPr>
            <a:lvl5pPr marL="744538" indent="169863"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1"/>
          </p:nvPr>
        </p:nvSpPr>
        <p:spPr>
          <a:xfrm>
            <a:off x="279400" y="3897849"/>
            <a:ext cx="8520354" cy="2526255"/>
          </a:xfrm>
        </p:spPr>
        <p:txBody>
          <a:bodyPr/>
          <a:lstStyle>
            <a:lvl1pPr>
              <a:defRPr sz="2400"/>
            </a:lvl1pPr>
            <a:lvl2pPr marL="461963" indent="-236538">
              <a:buFont typeface="Arial" pitchFamily="34" charset="0"/>
              <a:buChar char="•"/>
              <a:defRPr sz="2000"/>
            </a:lvl2pPr>
            <a:lvl3pPr marL="688975" indent="-227013">
              <a:buFont typeface="Arial" pitchFamily="34" charset="0"/>
              <a:buChar char="•"/>
              <a:defRPr sz="1800"/>
            </a:lvl3pPr>
            <a:lvl4pPr marL="565150" indent="176213">
              <a:buFont typeface="Arial" pitchFamily="34" charset="0"/>
              <a:buChar char="•"/>
              <a:defRPr/>
            </a:lvl4pPr>
            <a:lvl5pPr marL="744538" indent="169863"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80208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1058441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365379"/>
            <a:ext cx="8532159" cy="62071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79401" y="1122948"/>
            <a:ext cx="4066688" cy="5191792"/>
          </a:xfrm>
        </p:spPr>
        <p:txBody>
          <a:bodyPr/>
          <a:lstStyle>
            <a:lvl1pPr>
              <a:defRPr sz="2400"/>
            </a:lvl1pPr>
            <a:lvl2pPr marL="461963" indent="-236538">
              <a:buFont typeface="Arial" pitchFamily="34" charset="0"/>
              <a:buChar char="•"/>
              <a:defRPr sz="2000"/>
            </a:lvl2pPr>
            <a:lvl3pPr marL="688975" indent="-227013">
              <a:buFont typeface="Arial" pitchFamily="34" charset="0"/>
              <a:buChar char="•"/>
              <a:defRPr sz="1800"/>
            </a:lvl3pPr>
            <a:lvl4pPr marL="565150" indent="176213">
              <a:buFont typeface="Arial" pitchFamily="34" charset="0"/>
              <a:buChar char="•"/>
              <a:defRPr/>
            </a:lvl4pPr>
            <a:lvl5pPr marL="744538" indent="169863"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0"/>
          </p:nvPr>
        </p:nvSpPr>
        <p:spPr>
          <a:xfrm>
            <a:off x="4702589" y="1122948"/>
            <a:ext cx="4066688" cy="5191792"/>
          </a:xfrm>
        </p:spPr>
        <p:txBody>
          <a:bodyPr/>
          <a:lstStyle>
            <a:lvl1pPr>
              <a:defRPr sz="2400"/>
            </a:lvl1pPr>
            <a:lvl2pPr marL="461963" indent="-236538">
              <a:buFont typeface="Arial" pitchFamily="34" charset="0"/>
              <a:buChar char="•"/>
              <a:defRPr sz="2000"/>
            </a:lvl2pPr>
            <a:lvl3pPr marL="688975" indent="-227013">
              <a:buFont typeface="Arial" pitchFamily="34" charset="0"/>
              <a:buChar char="•"/>
              <a:defRPr sz="1800"/>
            </a:lvl3pPr>
            <a:lvl4pPr marL="565150" indent="176213">
              <a:buFont typeface="Arial" pitchFamily="34" charset="0"/>
              <a:buChar char="•"/>
              <a:defRPr/>
            </a:lvl4pPr>
            <a:lvl5pPr marL="744538" indent="169863"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910547203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fig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365379"/>
            <a:ext cx="8532159" cy="62071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3"/>
          <p:cNvSpPr>
            <a:spLocks noGrp="1"/>
          </p:cNvSpPr>
          <p:nvPr>
            <p:ph sz="half" idx="10"/>
          </p:nvPr>
        </p:nvSpPr>
        <p:spPr>
          <a:xfrm>
            <a:off x="279399" y="1078611"/>
            <a:ext cx="4152751" cy="3957760"/>
          </a:xfrm>
        </p:spPr>
        <p:txBody>
          <a:bodyPr/>
          <a:lstStyle>
            <a:lvl1pPr>
              <a:defRPr sz="2400" baseline="0"/>
            </a:lvl1pPr>
            <a:lvl2pPr>
              <a:defRPr sz="2000" baseline="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1"/>
          </p:nvPr>
        </p:nvSpPr>
        <p:spPr>
          <a:xfrm>
            <a:off x="4659554" y="1078611"/>
            <a:ext cx="4152751" cy="3957760"/>
          </a:xfrm>
        </p:spPr>
        <p:txBody>
          <a:bodyPr/>
          <a:lstStyle>
            <a:lvl1pPr>
              <a:defRPr sz="2400" baseline="0"/>
            </a:lvl1pPr>
            <a:lvl2pPr>
              <a:defRPr sz="2000" baseline="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2" hasCustomPrompt="1"/>
          </p:nvPr>
        </p:nvSpPr>
        <p:spPr>
          <a:xfrm>
            <a:off x="279400" y="5254375"/>
            <a:ext cx="8552628" cy="995821"/>
          </a:xfrm>
        </p:spPr>
        <p:txBody>
          <a:bodyPr/>
          <a:lstStyle>
            <a:lvl1pPr marL="0" indent="0" algn="l" defTabSz="814388">
              <a:lnSpc>
                <a:spcPts val="1800"/>
              </a:lnSpc>
              <a:spcBef>
                <a:spcPts val="0"/>
              </a:spcBef>
              <a:buNone/>
              <a:defRPr sz="1600" baseline="0">
                <a:latin typeface="Courier New" pitchFamily="49" charset="0"/>
                <a:cs typeface="Courier New" pitchFamily="49" charset="0"/>
              </a:defRPr>
            </a:lvl1pPr>
            <a:lvl2pPr>
              <a:buNone/>
              <a:defRPr sz="2000" baseline="0">
                <a:latin typeface="Courier New" pitchFamily="49" charset="0"/>
                <a:cs typeface="Courier New" pitchFamily="49" charset="0"/>
              </a:defRPr>
            </a:lvl2pPr>
            <a:lvl3pPr>
              <a:buNone/>
              <a:defRPr sz="1800">
                <a:latin typeface="Courier New" pitchFamily="49" charset="0"/>
                <a:cs typeface="Courier New" pitchFamily="49" charset="0"/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algn="l" defTabSz="814388">
              <a:defRPr/>
            </a:pPr>
            <a:r>
              <a:rPr lang="en-US" sz="1800" b="0" smtClean="0">
                <a:latin typeface="Courier New" pitchFamily="49" charset="0"/>
              </a:rPr>
              <a:t>RTB(config-if)# </a:t>
            </a:r>
            <a:r>
              <a:rPr lang="en-US" sz="1800" b="1" smtClean="0">
                <a:latin typeface="Courier New" pitchFamily="49" charset="0"/>
              </a:rPr>
              <a:t>ip ospf network non-broadcast</a:t>
            </a:r>
          </a:p>
          <a:p>
            <a:pPr algn="l" defTabSz="814388">
              <a:defRPr/>
            </a:pPr>
            <a:r>
              <a:rPr lang="en-US" sz="1800" b="0" smtClean="0">
                <a:latin typeface="Courier New" pitchFamily="49" charset="0"/>
              </a:rPr>
              <a:t>RTB(config-router)# </a:t>
            </a:r>
            <a:r>
              <a:rPr lang="en-US" sz="1800" b="1" smtClean="0">
                <a:latin typeface="Courier New" pitchFamily="49" charset="0"/>
              </a:rPr>
              <a:t>network 3.1.1.0 0.0.0.255 area 0</a:t>
            </a:r>
          </a:p>
          <a:p>
            <a:pPr algn="l" defTabSz="814388">
              <a:defRPr/>
            </a:pPr>
            <a:r>
              <a:rPr lang="en-US" sz="1800" b="0" smtClean="0">
                <a:latin typeface="Courier New" pitchFamily="49" charset="0"/>
              </a:rPr>
              <a:t>RTB(config-router)# </a:t>
            </a:r>
            <a:r>
              <a:rPr lang="en-US" sz="1800" b="1" smtClean="0">
                <a:latin typeface="Courier New" pitchFamily="49" charset="0"/>
              </a:rPr>
              <a:t>neighbor 3.1.1.1</a:t>
            </a:r>
          </a:p>
          <a:p>
            <a:pPr algn="l" defTabSz="814388">
              <a:defRPr/>
            </a:pPr>
            <a:r>
              <a:rPr lang="en-US" sz="1800" b="0" smtClean="0">
                <a:latin typeface="Courier New" pitchFamily="49" charset="0"/>
              </a:rPr>
              <a:t>RTB(config-router)# </a:t>
            </a:r>
            <a:r>
              <a:rPr lang="en-US" sz="1800" b="1" smtClean="0">
                <a:latin typeface="Courier New" pitchFamily="49" charset="0"/>
              </a:rPr>
              <a:t>neighbor 3.1.1.3 </a:t>
            </a:r>
            <a:endParaRPr lang="en-US" sz="1800" b="1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7074948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Outp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365379"/>
            <a:ext cx="8532159" cy="62071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279401" y="1122948"/>
            <a:ext cx="8520354" cy="5191792"/>
          </a:xfrm>
          <a:ln w="25400">
            <a:solidFill>
              <a:schemeClr val="tx1"/>
            </a:solidFill>
          </a:ln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200">
                <a:latin typeface="Courier New" pitchFamily="49" charset="0"/>
                <a:cs typeface="Courier New" pitchFamily="49" charset="0"/>
              </a:defRPr>
            </a:lvl1pPr>
            <a:lvl2pPr marL="461963" indent="-236538">
              <a:buFont typeface="Arial" pitchFamily="34" charset="0"/>
              <a:buNone/>
              <a:defRPr sz="2000">
                <a:latin typeface="Courier New" pitchFamily="49" charset="0"/>
                <a:cs typeface="Courier New" pitchFamily="49" charset="0"/>
              </a:defRPr>
            </a:lvl2pPr>
            <a:lvl3pPr marL="688975" indent="-227013">
              <a:buFont typeface="Arial" pitchFamily="34" charset="0"/>
              <a:buNone/>
              <a:defRPr sz="1800">
                <a:latin typeface="Courier New" pitchFamily="49" charset="0"/>
                <a:cs typeface="Courier New" pitchFamily="49" charset="0"/>
              </a:defRPr>
            </a:lvl3pPr>
            <a:lvl4pPr marL="565150" indent="176213">
              <a:buFont typeface="Arial" pitchFamily="34" charset="0"/>
              <a:buChar char="•"/>
              <a:defRPr/>
            </a:lvl4pPr>
            <a:lvl5pPr marL="744538" indent="169863">
              <a:buFont typeface="Arial" pitchFamily="34" charset="0"/>
              <a:buChar char="•"/>
              <a:defRPr/>
            </a:lvl5pPr>
          </a:lstStyle>
          <a:p>
            <a:pPr algn="l">
              <a:lnSpc>
                <a:spcPct val="100000"/>
              </a:lnSpc>
              <a:defRPr/>
            </a:pPr>
            <a:r>
              <a:rPr lang="en-US" sz="1000" b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RouterA# </a:t>
            </a:r>
            <a:r>
              <a:rPr lang="en-US" sz="1000" b="1" smtClean="0">
                <a:solidFill>
                  <a:schemeClr val="tx1"/>
                </a:solidFill>
                <a:latin typeface="Courier New" pitchFamily="49" charset="0"/>
                <a:cs typeface="Times New Roman" pitchFamily="18" charset="0"/>
              </a:rPr>
              <a:t>show command</a:t>
            </a:r>
          </a:p>
          <a:p>
            <a:pPr algn="l">
              <a:lnSpc>
                <a:spcPct val="100000"/>
              </a:lnSpc>
              <a:defRPr/>
            </a:pPr>
            <a:r>
              <a:rPr lang="en-US" sz="1000" b="1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   </a:t>
            </a:r>
            <a:r>
              <a:rPr lang="en-US" sz="1000" b="1" smtClean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1000" b="1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OSPF Router with ID (10.0.0.11) (Process ID 1)</a:t>
            </a:r>
          </a:p>
          <a:p>
            <a:pPr algn="l">
              <a:lnSpc>
                <a:spcPct val="100000"/>
              </a:lnSpc>
              <a:defRPr/>
            </a:pPr>
            <a:r>
              <a:rPr lang="en-US" sz="1000" b="1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               Router Link States (Area 0)</a:t>
            </a:r>
          </a:p>
          <a:p>
            <a:pPr algn="l">
              <a:lnSpc>
                <a:spcPct val="100000"/>
              </a:lnSpc>
              <a:defRPr/>
            </a:pPr>
            <a:r>
              <a:rPr lang="en-US" sz="1000" b="1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Link ID         ADV Router      Age         Seq#       Checksum Link count</a:t>
            </a:r>
          </a:p>
          <a:p>
            <a:pPr algn="l">
              <a:lnSpc>
                <a:spcPct val="100000"/>
              </a:lnSpc>
              <a:defRPr/>
            </a:pPr>
            <a:r>
              <a:rPr lang="en-US" sz="1000" b="1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10.0.0.11       10.0.0.11       548         0x80000002 0x00401A 1</a:t>
            </a:r>
          </a:p>
          <a:p>
            <a:pPr algn="l">
              <a:lnSpc>
                <a:spcPct val="100000"/>
              </a:lnSpc>
              <a:defRPr/>
            </a:pPr>
            <a:r>
              <a:rPr lang="en-US" sz="1000" b="1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10.0.0.12       10.0.0.12       549         0x80000004 0x003A1B 1</a:t>
            </a:r>
          </a:p>
          <a:p>
            <a:pPr algn="l">
              <a:lnSpc>
                <a:spcPct val="100000"/>
              </a:lnSpc>
              <a:defRPr/>
            </a:pPr>
            <a:r>
              <a:rPr lang="en-US" sz="1000" b="1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100.100.100.100 100.100.100.100 548         0x800002D7 0x00EEA9 2</a:t>
            </a:r>
          </a:p>
          <a:p>
            <a:pPr algn="l">
              <a:lnSpc>
                <a:spcPct val="100000"/>
              </a:lnSpc>
              <a:defRPr/>
            </a:pPr>
            <a:r>
              <a:rPr lang="en-US" sz="1000" b="1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               Net Link States (Area 0)</a:t>
            </a:r>
          </a:p>
          <a:p>
            <a:pPr algn="l">
              <a:lnSpc>
                <a:spcPct val="100000"/>
              </a:lnSpc>
              <a:defRPr/>
            </a:pPr>
            <a:r>
              <a:rPr lang="en-US" sz="1000" b="1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Link ID         ADV Router      Age         Seq#       Checksum</a:t>
            </a:r>
          </a:p>
          <a:p>
            <a:pPr algn="l">
              <a:lnSpc>
                <a:spcPct val="100000"/>
              </a:lnSpc>
              <a:defRPr/>
            </a:pPr>
            <a:r>
              <a:rPr lang="en-US" sz="1000" b="1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172.31.1.3      100.100.100.100 549         0x80000001 0x004EC9</a:t>
            </a:r>
          </a:p>
          <a:p>
            <a:pPr algn="l">
              <a:lnSpc>
                <a:spcPct val="100000"/>
              </a:lnSpc>
              <a:defRPr/>
            </a:pPr>
            <a:r>
              <a:rPr lang="en-US" sz="1000" b="1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               Summary Net Link States (Area 0)</a:t>
            </a:r>
          </a:p>
          <a:p>
            <a:pPr algn="l">
              <a:lnSpc>
                <a:spcPct val="100000"/>
              </a:lnSpc>
              <a:defRPr/>
            </a:pPr>
            <a:r>
              <a:rPr lang="en-US" sz="1000" b="1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Link ID         ADV Router      Age         Seq#       Checksum</a:t>
            </a:r>
          </a:p>
          <a:p>
            <a:pPr algn="l">
              <a:lnSpc>
                <a:spcPct val="100000"/>
              </a:lnSpc>
              <a:defRPr/>
            </a:pPr>
            <a:r>
              <a:rPr lang="en-US" sz="1000" b="1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10.1.0.0        10.0.0.11       654         0x80000001 0x00FB11</a:t>
            </a:r>
          </a:p>
          <a:p>
            <a:pPr algn="l">
              <a:lnSpc>
                <a:spcPct val="100000"/>
              </a:lnSpc>
              <a:defRPr/>
            </a:pPr>
            <a:r>
              <a:rPr lang="en-US" sz="1000" b="1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10.1.0.0        10.0.0.12       601         0x80000001 0x00F516</a:t>
            </a:r>
          </a:p>
          <a:p>
            <a:pPr algn="l">
              <a:lnSpc>
                <a:spcPct val="100000"/>
              </a:lnSpc>
              <a:defRPr/>
            </a:pPr>
            <a:r>
              <a:rPr lang="en-US" sz="1000" b="1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&lt;output omitted&gt;</a:t>
            </a:r>
            <a:endParaRPr lang="en-US" sz="1000" b="1">
              <a:solidFill>
                <a:srgbClr val="000000"/>
              </a:solidFill>
              <a:latin typeface="Courier New" pitchFamily="49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9955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67040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9.xml"/><Relationship Id="rId18" Type="http://schemas.openxmlformats.org/officeDocument/2006/relationships/slideLayout" Target="../slideLayouts/slideLayout54.xml"/><Relationship Id="rId3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57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17" Type="http://schemas.openxmlformats.org/officeDocument/2006/relationships/slideLayout" Target="../slideLayouts/slideLayout53.xml"/><Relationship Id="rId25" Type="http://schemas.openxmlformats.org/officeDocument/2006/relationships/image" Target="../media/image5.png"/><Relationship Id="rId2" Type="http://schemas.openxmlformats.org/officeDocument/2006/relationships/slideLayout" Target="../slideLayouts/slideLayout38.xml"/><Relationship Id="rId16" Type="http://schemas.openxmlformats.org/officeDocument/2006/relationships/slideLayout" Target="../slideLayouts/slideLayout52.xml"/><Relationship Id="rId20" Type="http://schemas.openxmlformats.org/officeDocument/2006/relationships/slideLayout" Target="../slideLayouts/slideLayout56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24" Type="http://schemas.openxmlformats.org/officeDocument/2006/relationships/theme" Target="../theme/theme4.xml"/><Relationship Id="rId5" Type="http://schemas.openxmlformats.org/officeDocument/2006/relationships/slideLayout" Target="../slideLayouts/slideLayout41.xml"/><Relationship Id="rId15" Type="http://schemas.openxmlformats.org/officeDocument/2006/relationships/slideLayout" Target="../slideLayouts/slideLayout51.xml"/><Relationship Id="rId23" Type="http://schemas.openxmlformats.org/officeDocument/2006/relationships/slideLayout" Target="../slideLayouts/slideLayout59.xml"/><Relationship Id="rId10" Type="http://schemas.openxmlformats.org/officeDocument/2006/relationships/slideLayout" Target="../slideLayouts/slideLayout46.xml"/><Relationship Id="rId19" Type="http://schemas.openxmlformats.org/officeDocument/2006/relationships/slideLayout" Target="../slideLayouts/slideLayout55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slideLayout" Target="../slideLayouts/slideLayout50.xml"/><Relationship Id="rId22" Type="http://schemas.openxmlformats.org/officeDocument/2006/relationships/slideLayout" Target="../slideLayouts/slideLayout58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7.xml"/><Relationship Id="rId13" Type="http://schemas.openxmlformats.org/officeDocument/2006/relationships/slideLayout" Target="../slideLayouts/slideLayout72.xml"/><Relationship Id="rId18" Type="http://schemas.openxmlformats.org/officeDocument/2006/relationships/slideLayout" Target="../slideLayouts/slideLayout77.xml"/><Relationship Id="rId3" Type="http://schemas.openxmlformats.org/officeDocument/2006/relationships/slideLayout" Target="../slideLayouts/slideLayout62.xml"/><Relationship Id="rId21" Type="http://schemas.openxmlformats.org/officeDocument/2006/relationships/slideLayout" Target="../slideLayouts/slideLayout80.xml"/><Relationship Id="rId7" Type="http://schemas.openxmlformats.org/officeDocument/2006/relationships/slideLayout" Target="../slideLayouts/slideLayout66.xml"/><Relationship Id="rId12" Type="http://schemas.openxmlformats.org/officeDocument/2006/relationships/slideLayout" Target="../slideLayouts/slideLayout71.xml"/><Relationship Id="rId17" Type="http://schemas.openxmlformats.org/officeDocument/2006/relationships/slideLayout" Target="../slideLayouts/slideLayout76.xml"/><Relationship Id="rId25" Type="http://schemas.openxmlformats.org/officeDocument/2006/relationships/image" Target="../media/image5.png"/><Relationship Id="rId2" Type="http://schemas.openxmlformats.org/officeDocument/2006/relationships/slideLayout" Target="../slideLayouts/slideLayout61.xml"/><Relationship Id="rId16" Type="http://schemas.openxmlformats.org/officeDocument/2006/relationships/slideLayout" Target="../slideLayouts/slideLayout75.xml"/><Relationship Id="rId20" Type="http://schemas.openxmlformats.org/officeDocument/2006/relationships/slideLayout" Target="../slideLayouts/slideLayout79.xml"/><Relationship Id="rId1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5.xml"/><Relationship Id="rId11" Type="http://schemas.openxmlformats.org/officeDocument/2006/relationships/slideLayout" Target="../slideLayouts/slideLayout70.xml"/><Relationship Id="rId24" Type="http://schemas.openxmlformats.org/officeDocument/2006/relationships/theme" Target="../theme/theme5.xml"/><Relationship Id="rId5" Type="http://schemas.openxmlformats.org/officeDocument/2006/relationships/slideLayout" Target="../slideLayouts/slideLayout64.xml"/><Relationship Id="rId15" Type="http://schemas.openxmlformats.org/officeDocument/2006/relationships/slideLayout" Target="../slideLayouts/slideLayout74.xml"/><Relationship Id="rId23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69.xml"/><Relationship Id="rId19" Type="http://schemas.openxmlformats.org/officeDocument/2006/relationships/slideLayout" Target="../slideLayouts/slideLayout78.xml"/><Relationship Id="rId4" Type="http://schemas.openxmlformats.org/officeDocument/2006/relationships/slideLayout" Target="../slideLayouts/slideLayout63.xml"/><Relationship Id="rId9" Type="http://schemas.openxmlformats.org/officeDocument/2006/relationships/slideLayout" Target="../slideLayouts/slideLayout68.xml"/><Relationship Id="rId14" Type="http://schemas.openxmlformats.org/officeDocument/2006/relationships/slideLayout" Target="../slideLayouts/slideLayout73.xml"/><Relationship Id="rId22" Type="http://schemas.openxmlformats.org/officeDocument/2006/relationships/slideLayout" Target="../slideLayouts/slideLayout8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55638" y="798513"/>
            <a:ext cx="8145462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2124" tIns="41061" rIns="82124" bIns="41061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Slide Title</a:t>
            </a:r>
          </a:p>
        </p:txBody>
      </p:sp>
      <p:sp>
        <p:nvSpPr>
          <p:cNvPr id="1027" name="Rectangle 4"/>
          <p:cNvSpPr>
            <a:spLocks noChangeArrowheads="1"/>
          </p:cNvSpPr>
          <p:nvPr/>
        </p:nvSpPr>
        <p:spPr bwMode="auto">
          <a:xfrm>
            <a:off x="193675" y="6562725"/>
            <a:ext cx="962025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ITE PC v4.1</a:t>
            </a:r>
          </a:p>
          <a:p>
            <a:pPr algn="l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Chapter 1</a:t>
            </a:r>
          </a:p>
        </p:txBody>
      </p:sp>
      <p:sp>
        <p:nvSpPr>
          <p:cNvPr id="1028" name="Rectangle 5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24BAFCA-80F5-44F5-A63D-77FAB1422138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1000">
              <a:solidFill>
                <a:srgbClr val="D3D3D3"/>
              </a:solidFill>
            </a:endParaRP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5638" y="2014538"/>
            <a:ext cx="7940675" cy="357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Body 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pic>
        <p:nvPicPr>
          <p:cNvPr id="1030" name="Picture 7" descr="PPt_TopBand_Artwork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Rectangle 8"/>
          <p:cNvSpPr>
            <a:spLocks noChangeArrowheads="1"/>
          </p:cNvSpPr>
          <p:nvPr/>
        </p:nvSpPr>
        <p:spPr bwMode="auto">
          <a:xfrm>
            <a:off x="4498975" y="6670675"/>
            <a:ext cx="2347913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© 2007 – 2010, Cisco Systems, Inc. All rights reserved.</a:t>
            </a:r>
          </a:p>
        </p:txBody>
      </p:sp>
      <p:sp>
        <p:nvSpPr>
          <p:cNvPr id="1032" name="Rectangle 9"/>
          <p:cNvSpPr>
            <a:spLocks noChangeArrowheads="1"/>
          </p:cNvSpPr>
          <p:nvPr/>
        </p:nvSpPr>
        <p:spPr bwMode="auto">
          <a:xfrm>
            <a:off x="7123113" y="6672263"/>
            <a:ext cx="65087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Cisco Public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55" r:id="rId1"/>
    <p:sldLayoutId id="2147484234" r:id="rId2"/>
    <p:sldLayoutId id="2147484235" r:id="rId3"/>
    <p:sldLayoutId id="2147484236" r:id="rId4"/>
    <p:sldLayoutId id="2147484237" r:id="rId5"/>
    <p:sldLayoutId id="2147484238" r:id="rId6"/>
    <p:sldLayoutId id="2147484239" r:id="rId7"/>
    <p:sldLayoutId id="2147484240" r:id="rId8"/>
    <p:sldLayoutId id="2147484241" r:id="rId9"/>
    <p:sldLayoutId id="2147484242" r:id="rId10"/>
    <p:sldLayoutId id="2147484243" r:id="rId11"/>
    <p:sldLayoutId id="2147484244" r:id="rId12"/>
    <p:sldLayoutId id="2147484291" r:id="rId13"/>
  </p:sldLayoutIdLst>
  <p:timing>
    <p:tnLst>
      <p:par>
        <p:cTn id="1" dur="indefinite" restart="never" nodeType="tmRoot"/>
      </p:par>
    </p:tnLst>
  </p:timing>
  <p:txStyles>
    <p:titleStyle>
      <a:lvl1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+mj-lt"/>
          <a:ea typeface="+mj-ea"/>
          <a:cs typeface="+mj-cs"/>
        </a:defRPr>
      </a:lvl1pPr>
      <a:lvl2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2pPr>
      <a:lvl3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3pPr>
      <a:lvl4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4pPr>
      <a:lvl5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5pPr>
      <a:lvl6pPr marL="4572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6pPr>
      <a:lvl7pPr marL="9144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7pPr>
      <a:lvl8pPr marL="13716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8pPr>
      <a:lvl9pPr marL="18288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9pPr>
    </p:titleStyle>
    <p:bodyStyle>
      <a:lvl1pPr marL="236538" indent="-236538" algn="l" defTabSz="814388" rtl="0" eaLnBrk="0" fontAlgn="base" hangingPunct="0">
        <a:lnSpc>
          <a:spcPct val="95000"/>
        </a:lnSpc>
        <a:spcBef>
          <a:spcPct val="50000"/>
        </a:spcBef>
        <a:spcAft>
          <a:spcPct val="0"/>
        </a:spcAft>
        <a:buClr>
          <a:srgbClr val="708CA1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2pPr>
      <a:lvl3pPr marL="914400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3pPr>
      <a:lvl4pPr marL="1254125" indent="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4pPr>
      <a:lvl5pPr marL="1604963" indent="223838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5pPr>
      <a:lvl6pPr marL="20621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6pPr>
      <a:lvl7pPr marL="25193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7pPr>
      <a:lvl8pPr marL="29765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8pPr>
      <a:lvl9pPr marL="34337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828293-8846-44B9-8113-DF048D08A9F4}" type="datetimeFigureOut">
              <a:rPr lang="en-NZ" smtClean="0"/>
              <a:t>10/02/2017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AB99B9-592A-4708-8DE8-58671E1C7FE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876889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93" r:id="rId1"/>
    <p:sldLayoutId id="2147484294" r:id="rId2"/>
    <p:sldLayoutId id="2147484295" r:id="rId3"/>
    <p:sldLayoutId id="2147484296" r:id="rId4"/>
    <p:sldLayoutId id="2147484297" r:id="rId5"/>
    <p:sldLayoutId id="2147484298" r:id="rId6"/>
    <p:sldLayoutId id="2147484299" r:id="rId7"/>
    <p:sldLayoutId id="2147484300" r:id="rId8"/>
    <p:sldLayoutId id="2147484301" r:id="rId9"/>
    <p:sldLayoutId id="2147484302" r:id="rId10"/>
    <p:sldLayoutId id="2147484303" r:id="rId11"/>
    <p:sldLayoutId id="214748434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146"/>
          <p:cNvSpPr>
            <a:spLocks noGrp="1" noChangeArrowheads="1"/>
          </p:cNvSpPr>
          <p:nvPr>
            <p:ph type="title"/>
          </p:nvPr>
        </p:nvSpPr>
        <p:spPr bwMode="auto">
          <a:xfrm>
            <a:off x="655638" y="798513"/>
            <a:ext cx="8145462" cy="838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Slide Title</a:t>
            </a:r>
          </a:p>
        </p:txBody>
      </p:sp>
      <p:sp>
        <p:nvSpPr>
          <p:cNvPr id="2051" name="Rectangle 6281"/>
          <p:cNvSpPr>
            <a:spLocks noChangeArrowheads="1"/>
          </p:cNvSpPr>
          <p:nvPr/>
        </p:nvSpPr>
        <p:spPr bwMode="auto">
          <a:xfrm>
            <a:off x="193675" y="6672263"/>
            <a:ext cx="962025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Presentation_ID</a:t>
            </a:r>
          </a:p>
        </p:txBody>
      </p:sp>
      <p:sp>
        <p:nvSpPr>
          <p:cNvPr id="2052" name="Rectangle 6282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  <a:defRPr/>
            </a:pPr>
            <a:fld id="{9C83DDDE-9DCD-477B-857E-9601FF96A69C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  <a:defRPr/>
              </a:pPr>
              <a:t>‹#›</a:t>
            </a:fld>
            <a:endParaRPr lang="en-US" sz="1000" dirty="0">
              <a:solidFill>
                <a:srgbClr val="D3D3D3"/>
              </a:solidFill>
            </a:endParaRPr>
          </a:p>
        </p:txBody>
      </p:sp>
      <p:sp>
        <p:nvSpPr>
          <p:cNvPr id="2053" name="Rectangle 628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5638" y="2014538"/>
            <a:ext cx="7940675" cy="3571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Body 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54" name="Rectangle 6312"/>
          <p:cNvSpPr>
            <a:spLocks noChangeArrowheads="1"/>
          </p:cNvSpPr>
          <p:nvPr/>
        </p:nvSpPr>
        <p:spPr bwMode="auto">
          <a:xfrm>
            <a:off x="4498975" y="6672263"/>
            <a:ext cx="2022475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© 2008 Cisco Systems, Inc. All rights reserved.</a:t>
            </a:r>
          </a:p>
        </p:txBody>
      </p:sp>
      <p:sp>
        <p:nvSpPr>
          <p:cNvPr id="2055" name="Rectangle 6313"/>
          <p:cNvSpPr>
            <a:spLocks noChangeArrowheads="1"/>
          </p:cNvSpPr>
          <p:nvPr/>
        </p:nvSpPr>
        <p:spPr bwMode="auto">
          <a:xfrm>
            <a:off x="6896100" y="6672263"/>
            <a:ext cx="877888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Cisco Confidential</a:t>
            </a:r>
          </a:p>
        </p:txBody>
      </p:sp>
      <p:pic>
        <p:nvPicPr>
          <p:cNvPr id="2056" name="Picture 8" descr="Rev08_Cisco_BrandBar10_060408.png"/>
          <p:cNvPicPr>
            <a:picLocks noChangeAspect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15613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05" r:id="rId1"/>
    <p:sldLayoutId id="2147484306" r:id="rId2"/>
    <p:sldLayoutId id="2147484307" r:id="rId3"/>
    <p:sldLayoutId id="2147484308" r:id="rId4"/>
    <p:sldLayoutId id="2147484309" r:id="rId5"/>
    <p:sldLayoutId id="2147484310" r:id="rId6"/>
    <p:sldLayoutId id="2147484311" r:id="rId7"/>
    <p:sldLayoutId id="2147484312" r:id="rId8"/>
    <p:sldLayoutId id="2147484313" r:id="rId9"/>
    <p:sldLayoutId id="2147484314" r:id="rId10"/>
    <p:sldLayoutId id="2147484315" r:id="rId11"/>
  </p:sldLayoutIdLst>
  <p:timing>
    <p:tnLst>
      <p:par>
        <p:cTn id="1" dur="indefinite" restart="never" nodeType="tmRoot"/>
      </p:par>
    </p:tnLst>
  </p:timing>
  <p:txStyles>
    <p:titleStyle>
      <a:lvl1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+mj-lt"/>
          <a:ea typeface="+mj-ea"/>
          <a:cs typeface="+mj-cs"/>
        </a:defRPr>
      </a:lvl1pPr>
      <a:lvl2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2pPr>
      <a:lvl3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3pPr>
      <a:lvl4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4pPr>
      <a:lvl5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5pPr>
      <a:lvl6pPr marL="4572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6pPr>
      <a:lvl7pPr marL="9144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7pPr>
      <a:lvl8pPr marL="13716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8pPr>
      <a:lvl9pPr marL="18288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9pPr>
    </p:titleStyle>
    <p:bodyStyle>
      <a:lvl1pPr marL="236538" indent="-236538" algn="l" defTabSz="814388" rtl="0" eaLnBrk="0" fontAlgn="base" hangingPunct="0">
        <a:lnSpc>
          <a:spcPct val="95000"/>
        </a:lnSpc>
        <a:spcBef>
          <a:spcPct val="50000"/>
        </a:spcBef>
        <a:spcAft>
          <a:spcPct val="0"/>
        </a:spcAft>
        <a:buClr>
          <a:srgbClr val="708CA1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2pPr>
      <a:lvl3pPr marL="914400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3pPr>
      <a:lvl4pPr marL="1254125" indent="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4pPr>
      <a:lvl5pPr marL="1604963" indent="223838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5pPr>
      <a:lvl6pPr marL="20621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6pPr>
      <a:lvl7pPr marL="25193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7pPr>
      <a:lvl8pPr marL="29765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8pPr>
      <a:lvl9pPr marL="34337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9220" name="Rectangle 4"/>
          <p:cNvSpPr>
            <a:spLocks noChangeArrowheads="1"/>
          </p:cNvSpPr>
          <p:nvPr/>
        </p:nvSpPr>
        <p:spPr bwMode="auto">
          <a:xfrm>
            <a:off x="193675" y="6562725"/>
            <a:ext cx="962025" cy="190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  <a:defRPr/>
            </a:pPr>
            <a:r>
              <a:rPr lang="en-US" sz="700" smtClean="0">
                <a:solidFill>
                  <a:srgbClr val="000000"/>
                </a:solidFill>
              </a:rPr>
              <a:t>Chapter 3</a:t>
            </a:r>
            <a:endParaRPr lang="en-US" sz="700" dirty="0">
              <a:solidFill>
                <a:srgbClr val="000000"/>
              </a:solidFill>
            </a:endParaRPr>
          </a:p>
        </p:txBody>
      </p:sp>
      <p:sp>
        <p:nvSpPr>
          <p:cNvPr id="1289221" name="Rectangle 5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  <a:defRPr/>
            </a:pPr>
            <a:fld id="{BD5F09F1-C393-45BD-BF68-67F6E7FD2B5F}" type="slidenum">
              <a:rPr lang="en-US" sz="1000">
                <a:solidFill>
                  <a:srgbClr val="000000"/>
                </a:solidFill>
              </a:rPr>
              <a:pPr algn="r" defTabSz="814388">
                <a:lnSpc>
                  <a:spcPct val="100000"/>
                </a:lnSpc>
                <a:defRPr/>
              </a:pPr>
              <a:t>‹#›</a:t>
            </a:fld>
            <a:endParaRPr lang="en-US" sz="1000">
              <a:solidFill>
                <a:srgbClr val="000000"/>
              </a:solidFill>
            </a:endParaRP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9400" y="1106906"/>
            <a:ext cx="8316914" cy="520817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smtClean="0"/>
              <a:t>Body 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289224" name="Rectangle 8"/>
          <p:cNvSpPr>
            <a:spLocks noChangeArrowheads="1"/>
          </p:cNvSpPr>
          <p:nvPr/>
        </p:nvSpPr>
        <p:spPr bwMode="auto">
          <a:xfrm>
            <a:off x="4498975" y="6670675"/>
            <a:ext cx="2347913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© 2007 – 2010, Cisco Systems, Inc. All rights reserved.</a:t>
            </a:r>
          </a:p>
        </p:txBody>
      </p:sp>
      <p:sp>
        <p:nvSpPr>
          <p:cNvPr id="1289225" name="Rectangle 9"/>
          <p:cNvSpPr>
            <a:spLocks noChangeArrowheads="1"/>
          </p:cNvSpPr>
          <p:nvPr/>
        </p:nvSpPr>
        <p:spPr bwMode="auto">
          <a:xfrm>
            <a:off x="7123113" y="6672263"/>
            <a:ext cx="650875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  <a:defRPr/>
            </a:pPr>
            <a:r>
              <a:rPr lang="en-US" sz="700">
                <a:solidFill>
                  <a:srgbClr val="D3D3D3"/>
                </a:solidFill>
              </a:rPr>
              <a:t>Cisco Public</a:t>
            </a:r>
          </a:p>
        </p:txBody>
      </p:sp>
      <p:pic>
        <p:nvPicPr>
          <p:cNvPr id="12" name="Picture 8" descr="Rev08_Cisco_BrandBar10_060408.png"/>
          <p:cNvPicPr>
            <a:picLocks noChangeAspect="1"/>
          </p:cNvPicPr>
          <p:nvPr/>
        </p:nvPicPr>
        <p:blipFill>
          <a:blip r:embed="rId25" cstate="print"/>
          <a:srcRect/>
          <a:stretch>
            <a:fillRect/>
          </a:stretch>
        </p:blipFill>
        <p:spPr bwMode="auto">
          <a:xfrm>
            <a:off x="0" y="0"/>
            <a:ext cx="9144000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58575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17" r:id="rId1"/>
    <p:sldLayoutId id="2147484318" r:id="rId2"/>
    <p:sldLayoutId id="2147484319" r:id="rId3"/>
    <p:sldLayoutId id="2147484320" r:id="rId4"/>
    <p:sldLayoutId id="2147484321" r:id="rId5"/>
    <p:sldLayoutId id="2147484322" r:id="rId6"/>
    <p:sldLayoutId id="2147484323" r:id="rId7"/>
    <p:sldLayoutId id="2147484324" r:id="rId8"/>
    <p:sldLayoutId id="2147484325" r:id="rId9"/>
    <p:sldLayoutId id="2147484326" r:id="rId10"/>
    <p:sldLayoutId id="2147484327" r:id="rId11"/>
    <p:sldLayoutId id="2147484328" r:id="rId12"/>
    <p:sldLayoutId id="2147484329" r:id="rId13"/>
    <p:sldLayoutId id="2147484330" r:id="rId14"/>
    <p:sldLayoutId id="2147484331" r:id="rId15"/>
    <p:sldLayoutId id="2147484332" r:id="rId16"/>
    <p:sldLayoutId id="2147484333" r:id="rId17"/>
    <p:sldLayoutId id="2147484334" r:id="rId18"/>
    <p:sldLayoutId id="2147484335" r:id="rId19"/>
    <p:sldLayoutId id="2147484336" r:id="rId20"/>
    <p:sldLayoutId id="2147484337" r:id="rId21"/>
    <p:sldLayoutId id="2147484338" r:id="rId22"/>
    <p:sldLayoutId id="2147484339" r:id="rId23"/>
  </p:sldLayoutIdLst>
  <p:timing>
    <p:tnLst>
      <p:par>
        <p:cTn id="1" dur="indefinite" restart="never" nodeType="tmRoot"/>
      </p:par>
    </p:tnLst>
  </p:timing>
  <p:txStyles>
    <p:titleStyle>
      <a:lvl1pPr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+mj-lt"/>
          <a:ea typeface="+mj-ea"/>
          <a:cs typeface="+mj-cs"/>
        </a:defRPr>
      </a:lvl1pPr>
      <a:lvl2pPr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2pPr>
      <a:lvl3pPr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3pPr>
      <a:lvl4pPr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4pPr>
      <a:lvl5pPr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5pPr>
      <a:lvl6pPr marL="4572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6pPr>
      <a:lvl7pPr marL="9144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7pPr>
      <a:lvl8pPr marL="13716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8pPr>
      <a:lvl9pPr marL="18288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9pPr>
    </p:titleStyle>
    <p:bodyStyle>
      <a:lvl1pPr marL="236538" indent="-236538" algn="l" defTabSz="814388" rtl="0" eaLnBrk="1" fontAlgn="base" hangingPunct="1">
        <a:lnSpc>
          <a:spcPct val="100000"/>
        </a:lnSpc>
        <a:spcBef>
          <a:spcPts val="0"/>
        </a:spcBef>
        <a:spcAft>
          <a:spcPts val="600"/>
        </a:spcAft>
        <a:buClr>
          <a:srgbClr val="708CA1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461963" indent="-236538" algn="l" defTabSz="814388" rtl="0" eaLnBrk="1" fontAlgn="base" hangingPunct="1">
        <a:lnSpc>
          <a:spcPct val="100000"/>
        </a:lnSpc>
        <a:spcBef>
          <a:spcPts val="0"/>
        </a:spcBef>
        <a:spcAft>
          <a:spcPts val="600"/>
        </a:spcAft>
        <a:buClr>
          <a:srgbClr val="708CA1"/>
        </a:buClr>
        <a:buFont typeface="Arial" pitchFamily="34" charset="0"/>
        <a:buChar char="•"/>
        <a:defRPr sz="2000">
          <a:solidFill>
            <a:schemeClr val="tx1"/>
          </a:solidFill>
          <a:latin typeface="+mn-lt"/>
        </a:defRPr>
      </a:lvl2pPr>
      <a:lvl3pPr marL="688975" indent="-227013" algn="l" defTabSz="814388" rtl="0" eaLnBrk="1" fontAlgn="base" hangingPunct="1">
        <a:lnSpc>
          <a:spcPct val="100000"/>
        </a:lnSpc>
        <a:spcBef>
          <a:spcPts val="0"/>
        </a:spcBef>
        <a:spcAft>
          <a:spcPts val="600"/>
        </a:spcAft>
        <a:buClr>
          <a:srgbClr val="708CA1"/>
        </a:buClr>
        <a:buFont typeface="Arial" pitchFamily="34" charset="0"/>
        <a:buChar char="•"/>
        <a:defRPr sz="1800">
          <a:solidFill>
            <a:schemeClr val="tx1"/>
          </a:solidFill>
          <a:latin typeface="+mn-lt"/>
        </a:defRPr>
      </a:lvl3pPr>
      <a:lvl4pPr marL="1254125" indent="117475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4pPr>
      <a:lvl5pPr marL="1604963" indent="223838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5pPr>
      <a:lvl6pPr marL="20621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6pPr>
      <a:lvl7pPr marL="25193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7pPr>
      <a:lvl8pPr marL="29765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8pPr>
      <a:lvl9pPr marL="34337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9220" name="Rectangle 4"/>
          <p:cNvSpPr>
            <a:spLocks noChangeArrowheads="1"/>
          </p:cNvSpPr>
          <p:nvPr/>
        </p:nvSpPr>
        <p:spPr bwMode="auto">
          <a:xfrm>
            <a:off x="193675" y="6562725"/>
            <a:ext cx="962025" cy="190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  <a:defRPr/>
            </a:pPr>
            <a:r>
              <a:rPr lang="en-US" sz="700" smtClean="0">
                <a:solidFill>
                  <a:srgbClr val="000000"/>
                </a:solidFill>
              </a:rPr>
              <a:t>Chapter 3</a:t>
            </a:r>
            <a:endParaRPr lang="en-US" sz="700" dirty="0">
              <a:solidFill>
                <a:srgbClr val="000000"/>
              </a:solidFill>
            </a:endParaRPr>
          </a:p>
        </p:txBody>
      </p:sp>
      <p:sp>
        <p:nvSpPr>
          <p:cNvPr id="1289221" name="Rectangle 5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  <a:defRPr/>
            </a:pPr>
            <a:fld id="{BD5F09F1-C393-45BD-BF68-67F6E7FD2B5F}" type="slidenum">
              <a:rPr lang="en-US" sz="1000">
                <a:solidFill>
                  <a:srgbClr val="000000"/>
                </a:solidFill>
              </a:rPr>
              <a:pPr algn="r" defTabSz="814388">
                <a:lnSpc>
                  <a:spcPct val="100000"/>
                </a:lnSpc>
                <a:defRPr/>
              </a:pPr>
              <a:t>‹#›</a:t>
            </a:fld>
            <a:endParaRPr lang="en-US" sz="1000">
              <a:solidFill>
                <a:srgbClr val="000000"/>
              </a:solidFill>
            </a:endParaRP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9400" y="1106906"/>
            <a:ext cx="8316914" cy="520817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smtClean="0"/>
              <a:t>Body 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289224" name="Rectangle 8"/>
          <p:cNvSpPr>
            <a:spLocks noChangeArrowheads="1"/>
          </p:cNvSpPr>
          <p:nvPr/>
        </p:nvSpPr>
        <p:spPr bwMode="auto">
          <a:xfrm>
            <a:off x="4498975" y="6670675"/>
            <a:ext cx="2347913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© 2007 – 2010, Cisco Systems, Inc. All rights reserved.</a:t>
            </a:r>
          </a:p>
        </p:txBody>
      </p:sp>
      <p:sp>
        <p:nvSpPr>
          <p:cNvPr id="1289225" name="Rectangle 9"/>
          <p:cNvSpPr>
            <a:spLocks noChangeArrowheads="1"/>
          </p:cNvSpPr>
          <p:nvPr/>
        </p:nvSpPr>
        <p:spPr bwMode="auto">
          <a:xfrm>
            <a:off x="7123113" y="6672263"/>
            <a:ext cx="650875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  <a:defRPr/>
            </a:pPr>
            <a:r>
              <a:rPr lang="en-US" sz="700">
                <a:solidFill>
                  <a:srgbClr val="D3D3D3"/>
                </a:solidFill>
              </a:rPr>
              <a:t>Cisco Public</a:t>
            </a:r>
          </a:p>
        </p:txBody>
      </p:sp>
      <p:pic>
        <p:nvPicPr>
          <p:cNvPr id="12" name="Picture 8" descr="Rev08_Cisco_BrandBar10_060408.png"/>
          <p:cNvPicPr>
            <a:picLocks noChangeAspect="1"/>
          </p:cNvPicPr>
          <p:nvPr/>
        </p:nvPicPr>
        <p:blipFill>
          <a:blip r:embed="rId25" cstate="print"/>
          <a:srcRect/>
          <a:stretch>
            <a:fillRect/>
          </a:stretch>
        </p:blipFill>
        <p:spPr bwMode="auto">
          <a:xfrm>
            <a:off x="0" y="0"/>
            <a:ext cx="9144000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50504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66" r:id="rId1"/>
    <p:sldLayoutId id="2147484367" r:id="rId2"/>
    <p:sldLayoutId id="2147484368" r:id="rId3"/>
    <p:sldLayoutId id="2147484369" r:id="rId4"/>
    <p:sldLayoutId id="2147484370" r:id="rId5"/>
    <p:sldLayoutId id="2147484371" r:id="rId6"/>
    <p:sldLayoutId id="2147484372" r:id="rId7"/>
    <p:sldLayoutId id="2147484373" r:id="rId8"/>
    <p:sldLayoutId id="2147484374" r:id="rId9"/>
    <p:sldLayoutId id="2147484375" r:id="rId10"/>
    <p:sldLayoutId id="2147484376" r:id="rId11"/>
    <p:sldLayoutId id="2147484377" r:id="rId12"/>
    <p:sldLayoutId id="2147484378" r:id="rId13"/>
    <p:sldLayoutId id="2147484379" r:id="rId14"/>
    <p:sldLayoutId id="2147484380" r:id="rId15"/>
    <p:sldLayoutId id="2147484381" r:id="rId16"/>
    <p:sldLayoutId id="2147484382" r:id="rId17"/>
    <p:sldLayoutId id="2147484383" r:id="rId18"/>
    <p:sldLayoutId id="2147484384" r:id="rId19"/>
    <p:sldLayoutId id="2147484385" r:id="rId20"/>
    <p:sldLayoutId id="2147484386" r:id="rId21"/>
    <p:sldLayoutId id="2147484387" r:id="rId22"/>
    <p:sldLayoutId id="2147484388" r:id="rId23"/>
  </p:sldLayoutIdLst>
  <p:timing>
    <p:tnLst>
      <p:par>
        <p:cTn id="1" dur="indefinite" restart="never" nodeType="tmRoot"/>
      </p:par>
    </p:tnLst>
  </p:timing>
  <p:txStyles>
    <p:titleStyle>
      <a:lvl1pPr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+mj-lt"/>
          <a:ea typeface="+mj-ea"/>
          <a:cs typeface="+mj-cs"/>
        </a:defRPr>
      </a:lvl1pPr>
      <a:lvl2pPr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2pPr>
      <a:lvl3pPr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3pPr>
      <a:lvl4pPr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4pPr>
      <a:lvl5pPr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5pPr>
      <a:lvl6pPr marL="4572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6pPr>
      <a:lvl7pPr marL="9144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7pPr>
      <a:lvl8pPr marL="13716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8pPr>
      <a:lvl9pPr marL="18288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9pPr>
    </p:titleStyle>
    <p:bodyStyle>
      <a:lvl1pPr marL="236538" indent="-236538" algn="l" defTabSz="814388" rtl="0" eaLnBrk="1" fontAlgn="base" hangingPunct="1">
        <a:lnSpc>
          <a:spcPct val="100000"/>
        </a:lnSpc>
        <a:spcBef>
          <a:spcPts val="0"/>
        </a:spcBef>
        <a:spcAft>
          <a:spcPts val="600"/>
        </a:spcAft>
        <a:buClr>
          <a:srgbClr val="708CA1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461963" indent="-236538" algn="l" defTabSz="814388" rtl="0" eaLnBrk="1" fontAlgn="base" hangingPunct="1">
        <a:lnSpc>
          <a:spcPct val="100000"/>
        </a:lnSpc>
        <a:spcBef>
          <a:spcPts val="0"/>
        </a:spcBef>
        <a:spcAft>
          <a:spcPts val="600"/>
        </a:spcAft>
        <a:buClr>
          <a:srgbClr val="708CA1"/>
        </a:buClr>
        <a:buFont typeface="Arial" pitchFamily="34" charset="0"/>
        <a:buChar char="•"/>
        <a:defRPr sz="2000">
          <a:solidFill>
            <a:schemeClr val="tx1"/>
          </a:solidFill>
          <a:latin typeface="+mn-lt"/>
        </a:defRPr>
      </a:lvl2pPr>
      <a:lvl3pPr marL="688975" indent="-227013" algn="l" defTabSz="814388" rtl="0" eaLnBrk="1" fontAlgn="base" hangingPunct="1">
        <a:lnSpc>
          <a:spcPct val="100000"/>
        </a:lnSpc>
        <a:spcBef>
          <a:spcPts val="0"/>
        </a:spcBef>
        <a:spcAft>
          <a:spcPts val="600"/>
        </a:spcAft>
        <a:buClr>
          <a:srgbClr val="708CA1"/>
        </a:buClr>
        <a:buFont typeface="Arial" pitchFamily="34" charset="0"/>
        <a:buChar char="•"/>
        <a:defRPr sz="1800">
          <a:solidFill>
            <a:schemeClr val="tx1"/>
          </a:solidFill>
          <a:latin typeface="+mn-lt"/>
        </a:defRPr>
      </a:lvl3pPr>
      <a:lvl4pPr marL="1254125" indent="117475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4pPr>
      <a:lvl5pPr marL="1604963" indent="223838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5pPr>
      <a:lvl6pPr marL="20621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6pPr>
      <a:lvl7pPr marL="25193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7pPr>
      <a:lvl8pPr marL="29765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8pPr>
      <a:lvl9pPr marL="34337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isco.com/c/en/us/td/docs/ios-xml/ios/iproute_ospf/configuration/15-mt/iro-15-mt-book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Relationship Id="rId6" Type="http://schemas.openxmlformats.org/officeDocument/2006/relationships/hyperlink" Target="http://proquestcombo.safaribooksonline.com/book/networking/tcp-ip/1587052024" TargetMode="External"/><Relationship Id="rId5" Type="http://schemas.openxmlformats.org/officeDocument/2006/relationships/hyperlink" Target="https://www.ietf.org/rfc/rfc2328.txt" TargetMode="External"/><Relationship Id="rId4" Type="http://schemas.openxmlformats.org/officeDocument/2006/relationships/hyperlink" Target="http://www.cisco.com/c/en/us/support/docs/ip/open-shortest-path-first-ospf/7039-1.html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7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4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cs typeface="Arial" pitchFamily="34" charset="0"/>
              </a:rPr>
              <a:t>OSPF Revision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 dirty="0" smtClean="0"/>
          </a:p>
          <a:p>
            <a:endParaRPr lang="en-NZ" dirty="0" smtClean="0"/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195367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39725" y="492125"/>
            <a:ext cx="8456613" cy="871538"/>
          </a:xfrm>
        </p:spPr>
        <p:txBody>
          <a:bodyPr/>
          <a:lstStyle/>
          <a:p>
            <a:pPr eaLnBrk="1" hangingPunct="1">
              <a:defRPr/>
            </a:pPr>
            <a:r>
              <a:rPr lang="en-US" sz="1800" dirty="0" smtClean="0"/>
              <a:t>Open Shortest Path First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Link-State Operation (cont.)</a:t>
            </a:r>
            <a:endParaRPr lang="en-US" dirty="0" smtClean="0">
              <a:solidFill>
                <a:schemeClr val="accent5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457372" y="3513461"/>
            <a:ext cx="3018972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000000"/>
                </a:solidFill>
              </a:rPr>
              <a:t>From the SPF tree, the best paths are inserted into the routing table. 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843" y="1640734"/>
            <a:ext cx="4675414" cy="4829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946523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6679" y="2830059"/>
            <a:ext cx="4686300" cy="378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39725" y="492125"/>
            <a:ext cx="8456613" cy="871538"/>
          </a:xfrm>
        </p:spPr>
        <p:txBody>
          <a:bodyPr/>
          <a:lstStyle/>
          <a:p>
            <a:pPr eaLnBrk="1" hangingPunct="1">
              <a:defRPr/>
            </a:pPr>
            <a:r>
              <a:rPr lang="en-US" sz="1800" dirty="0" smtClean="0"/>
              <a:t>Open Shortest Path First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Single-area and Multiarea OSPF </a:t>
            </a:r>
            <a:endParaRPr lang="en-US" dirty="0" smtClean="0">
              <a:solidFill>
                <a:schemeClr val="accent5">
                  <a:lumMod val="75000"/>
                </a:schemeClr>
              </a:solidFill>
              <a:cs typeface="Arial" pitchFamily="34" charset="0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317" y="1545318"/>
            <a:ext cx="4733925" cy="344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4756044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39725" y="492125"/>
            <a:ext cx="8456613" cy="871538"/>
          </a:xfrm>
        </p:spPr>
        <p:txBody>
          <a:bodyPr/>
          <a:lstStyle/>
          <a:p>
            <a:pPr eaLnBrk="1" hangingPunct="1">
              <a:defRPr/>
            </a:pPr>
            <a:r>
              <a:rPr lang="en-US" sz="1800" dirty="0" smtClean="0"/>
              <a:t>OSPF Messages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Types of OSPF Packets</a:t>
            </a:r>
            <a:endParaRPr lang="en-US" dirty="0" smtClean="0">
              <a:solidFill>
                <a:schemeClr val="accent5">
                  <a:lumMod val="75000"/>
                </a:schemeClr>
              </a:solidFill>
              <a:cs typeface="Arial" pitchFamily="34" charset="0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11"/>
          <a:stretch/>
        </p:blipFill>
        <p:spPr bwMode="auto">
          <a:xfrm>
            <a:off x="564813" y="1872343"/>
            <a:ext cx="7882502" cy="3971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090896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39725" y="492125"/>
            <a:ext cx="8456613" cy="871538"/>
          </a:xfrm>
        </p:spPr>
        <p:txBody>
          <a:bodyPr/>
          <a:lstStyle/>
          <a:p>
            <a:pPr eaLnBrk="1" hangingPunct="1">
              <a:defRPr/>
            </a:pPr>
            <a:r>
              <a:rPr lang="en-US" sz="1800" dirty="0" smtClean="0"/>
              <a:t>OSPF Messages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Link-State Updates</a:t>
            </a:r>
            <a:endParaRPr lang="en-US" dirty="0" smtClean="0">
              <a:solidFill>
                <a:schemeClr val="accent5">
                  <a:lumMod val="75000"/>
                </a:schemeClr>
              </a:solidFill>
              <a:cs typeface="Arial" pitchFamily="34" charset="0"/>
            </a:endParaRPr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039" y="1604280"/>
            <a:ext cx="6658827" cy="50722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522470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39725" y="492125"/>
            <a:ext cx="8456613" cy="871538"/>
          </a:xfrm>
        </p:spPr>
        <p:txBody>
          <a:bodyPr/>
          <a:lstStyle/>
          <a:p>
            <a:pPr eaLnBrk="1" hangingPunct="1">
              <a:defRPr/>
            </a:pPr>
            <a:r>
              <a:rPr lang="en-US" sz="1800" dirty="0" smtClean="0"/>
              <a:t>OSPF Messages</a:t>
            </a:r>
            <a:br>
              <a:rPr lang="en-US" sz="1800" dirty="0" smtClean="0"/>
            </a:br>
            <a:r>
              <a:rPr lang="en-US" dirty="0" smtClean="0"/>
              <a:t>Hello Packet Intervals</a:t>
            </a:r>
            <a:endParaRPr lang="en-US" dirty="0" smtClean="0">
              <a:solidFill>
                <a:schemeClr val="accent5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78972" y="1822224"/>
            <a:ext cx="8113486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000" dirty="0"/>
              <a:t>OSPF Hello packets are </a:t>
            </a:r>
            <a:r>
              <a:rPr lang="en-US" sz="2000" dirty="0" smtClean="0"/>
              <a:t>transmitted:</a:t>
            </a:r>
          </a:p>
          <a:p>
            <a:pPr algn="l"/>
            <a:endParaRPr lang="en-US" sz="2000" dirty="0" smtClean="0"/>
          </a:p>
          <a:p>
            <a:pPr marL="342900" indent="-342900" algn="l">
              <a:buFont typeface="Wingdings" pitchFamily="2" charset="2"/>
              <a:buChar char="§"/>
            </a:pPr>
            <a:r>
              <a:rPr lang="en-US" sz="2000" dirty="0" smtClean="0"/>
              <a:t>To </a:t>
            </a:r>
            <a:r>
              <a:rPr lang="en-US" sz="2000" dirty="0"/>
              <a:t>224.0.0.5 in IPv4 and FF02::5 in IPv6 (all OSPF </a:t>
            </a:r>
            <a:r>
              <a:rPr lang="en-US" sz="2000" dirty="0" smtClean="0"/>
              <a:t>routers)</a:t>
            </a:r>
          </a:p>
          <a:p>
            <a:pPr marL="342900" indent="-342900" algn="l">
              <a:buFont typeface="Wingdings" pitchFamily="2" charset="2"/>
              <a:buChar char="§"/>
            </a:pPr>
            <a:endParaRPr lang="en-US" sz="2000" dirty="0" smtClean="0"/>
          </a:p>
          <a:p>
            <a:pPr marL="342900" indent="-342900" algn="l">
              <a:buFont typeface="Wingdings" pitchFamily="2" charset="2"/>
              <a:buChar char="§"/>
            </a:pPr>
            <a:r>
              <a:rPr lang="en-US" sz="2000" dirty="0" smtClean="0"/>
              <a:t>Every 10 </a:t>
            </a:r>
            <a:r>
              <a:rPr lang="en-US" sz="2000" dirty="0"/>
              <a:t>seconds (default on </a:t>
            </a:r>
            <a:r>
              <a:rPr lang="en-US" sz="2000" dirty="0" err="1"/>
              <a:t>multiaccess</a:t>
            </a:r>
            <a:r>
              <a:rPr lang="en-US" sz="2000" dirty="0"/>
              <a:t> and point-to-point </a:t>
            </a:r>
            <a:r>
              <a:rPr lang="en-US" sz="2000" dirty="0" smtClean="0"/>
              <a:t>networks)</a:t>
            </a:r>
          </a:p>
          <a:p>
            <a:pPr marL="342900" indent="-342900" algn="l">
              <a:buFont typeface="Wingdings" pitchFamily="2" charset="2"/>
              <a:buChar char="§"/>
            </a:pPr>
            <a:endParaRPr lang="en-US" sz="2000" dirty="0" smtClean="0"/>
          </a:p>
          <a:p>
            <a:pPr marL="342900" indent="-342900" algn="l">
              <a:buFont typeface="Wingdings" pitchFamily="2" charset="2"/>
              <a:buChar char="§"/>
            </a:pPr>
            <a:r>
              <a:rPr lang="en-US" sz="2000" dirty="0" smtClean="0"/>
              <a:t>Every 30 </a:t>
            </a:r>
            <a:r>
              <a:rPr lang="en-US" sz="2000" dirty="0"/>
              <a:t>seconds (default on non-broadcast </a:t>
            </a:r>
            <a:r>
              <a:rPr lang="en-US" sz="2000" dirty="0" err="1"/>
              <a:t>multiaccess</a:t>
            </a:r>
            <a:r>
              <a:rPr lang="en-US" sz="2000" dirty="0"/>
              <a:t> [NBMA] </a:t>
            </a:r>
            <a:r>
              <a:rPr lang="en-US" sz="2000" dirty="0" smtClean="0"/>
              <a:t>networks)</a:t>
            </a:r>
          </a:p>
          <a:p>
            <a:pPr marL="342900" indent="-342900" algn="l">
              <a:buFont typeface="Wingdings" pitchFamily="2" charset="2"/>
              <a:buChar char="§"/>
            </a:pPr>
            <a:endParaRPr lang="en-US" sz="2000" dirty="0"/>
          </a:p>
          <a:p>
            <a:pPr marL="342900" indent="-342900" algn="l">
              <a:buFont typeface="Wingdings" pitchFamily="2" charset="2"/>
              <a:buChar char="§"/>
            </a:pPr>
            <a:r>
              <a:rPr lang="en-US" sz="2000" dirty="0" smtClean="0"/>
              <a:t>Dead </a:t>
            </a:r>
            <a:r>
              <a:rPr lang="en-US" sz="2000" dirty="0"/>
              <a:t>interval is the period that the router waits to receive a Hello packet before declaring the neighbor </a:t>
            </a:r>
            <a:r>
              <a:rPr lang="en-US" sz="2000" dirty="0" smtClean="0"/>
              <a:t>down</a:t>
            </a:r>
          </a:p>
          <a:p>
            <a:pPr marL="342900" indent="-342900" algn="l">
              <a:buFont typeface="Wingdings" pitchFamily="2" charset="2"/>
              <a:buChar char="§"/>
            </a:pPr>
            <a:endParaRPr lang="en-US" sz="2000" dirty="0" smtClean="0"/>
          </a:p>
          <a:p>
            <a:pPr marL="342900" indent="-342900" algn="l">
              <a:buFont typeface="Wingdings" pitchFamily="2" charset="2"/>
              <a:buChar char="§"/>
            </a:pPr>
            <a:r>
              <a:rPr lang="en-US" sz="2000" dirty="0"/>
              <a:t>R</a:t>
            </a:r>
            <a:r>
              <a:rPr lang="en-US" sz="2000" dirty="0" smtClean="0"/>
              <a:t>outer </a:t>
            </a:r>
            <a:r>
              <a:rPr lang="en-US" sz="2000" dirty="0"/>
              <a:t>floods the LSDB with information about </a:t>
            </a:r>
            <a:r>
              <a:rPr lang="en-US" sz="2000" dirty="0" smtClean="0"/>
              <a:t>down neighbors </a:t>
            </a:r>
            <a:r>
              <a:rPr lang="en-US" sz="2000" dirty="0"/>
              <a:t>out all OSPF enabled </a:t>
            </a:r>
            <a:r>
              <a:rPr lang="en-US" sz="2000" dirty="0" smtClean="0"/>
              <a:t>interfaces</a:t>
            </a:r>
          </a:p>
          <a:p>
            <a:pPr marL="342900" indent="-342900" algn="l">
              <a:buFont typeface="Wingdings" pitchFamily="2" charset="2"/>
              <a:buChar char="§"/>
            </a:pPr>
            <a:endParaRPr lang="en-US" sz="2000" dirty="0"/>
          </a:p>
          <a:p>
            <a:pPr marL="342900" indent="-342900" algn="l">
              <a:buFont typeface="Wingdings" pitchFamily="2" charset="2"/>
              <a:buChar char="§"/>
            </a:pPr>
            <a:r>
              <a:rPr lang="en-US" sz="2000" dirty="0" smtClean="0"/>
              <a:t>Cisco’s default dead interval is 4 </a:t>
            </a:r>
            <a:r>
              <a:rPr lang="en-US" sz="2000" dirty="0"/>
              <a:t>times the Hello </a:t>
            </a:r>
            <a:r>
              <a:rPr lang="en-US" sz="2000" dirty="0" smtClean="0"/>
              <a:t>interval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1747726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1 - OSPF Hello Packet</a:t>
            </a:r>
          </a:p>
        </p:txBody>
      </p:sp>
      <p:sp>
        <p:nvSpPr>
          <p:cNvPr id="13619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Hello packet fields must match on neighboring routers for them to establish an adjacency: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Hello interval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Dead interval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Network type.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Area id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Authentication password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Stub area flag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Two routers on the same network segment may not form an OSPF adjacency if: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They are not in the same area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The subnet masks do not match, causing the routers to be on separate networks.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The OSPF Hello or Dead Timers do not match.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The OSPF network types do not match.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The OSPF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network</a:t>
            </a:r>
            <a:r>
              <a:rPr lang="en-US" dirty="0" smtClean="0"/>
              <a:t> command is missing or incorrect. </a:t>
            </a:r>
          </a:p>
        </p:txBody>
      </p:sp>
    </p:spTree>
    <p:extLst>
      <p:ext uri="{BB962C8B-B14F-4D97-AF65-F5344CB8AC3E}">
        <p14:creationId xmlns:p14="http://schemas.microsoft.com/office/powerpoint/2010/main" val="3345461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ounded Rectangle 33"/>
          <p:cNvSpPr/>
          <p:nvPr/>
        </p:nvSpPr>
        <p:spPr bwMode="auto">
          <a:xfrm>
            <a:off x="3594100" y="2717800"/>
            <a:ext cx="5435600" cy="30607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" name="Rounded Rectangle 34"/>
          <p:cNvSpPr/>
          <p:nvPr/>
        </p:nvSpPr>
        <p:spPr bwMode="auto">
          <a:xfrm>
            <a:off x="3594100" y="5880100"/>
            <a:ext cx="5435600" cy="7747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3" name="Rounded Rectangle 32"/>
          <p:cNvSpPr/>
          <p:nvPr/>
        </p:nvSpPr>
        <p:spPr bwMode="auto">
          <a:xfrm>
            <a:off x="3594100" y="558800"/>
            <a:ext cx="5435600" cy="20574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OSPF States</a:t>
            </a:r>
          </a:p>
        </p:txBody>
      </p:sp>
      <p:sp>
        <p:nvSpPr>
          <p:cNvPr id="1338371" name="Rectangle 3"/>
          <p:cNvSpPr>
            <a:spLocks noGrp="1" noChangeArrowheads="1"/>
          </p:cNvSpPr>
          <p:nvPr>
            <p:ph idx="1"/>
          </p:nvPr>
        </p:nvSpPr>
        <p:spPr>
          <a:xfrm>
            <a:off x="279400" y="1183340"/>
            <a:ext cx="3034071" cy="5131399"/>
          </a:xfrm>
        </p:spPr>
        <p:txBody>
          <a:bodyPr>
            <a:normAutofit/>
          </a:bodyPr>
          <a:lstStyle/>
          <a:p>
            <a:r>
              <a:rPr lang="en-CA" sz="2000" dirty="0" smtClean="0"/>
              <a:t>When an OSPF router is initially connected to a network it attempts to create adjacencies with </a:t>
            </a:r>
            <a:r>
              <a:rPr lang="en-CA" sz="2000" dirty="0" err="1" smtClean="0"/>
              <a:t>neighbors</a:t>
            </a:r>
            <a:r>
              <a:rPr lang="en-CA" sz="2000" dirty="0" smtClean="0"/>
              <a:t>.</a:t>
            </a:r>
          </a:p>
          <a:p>
            <a:r>
              <a:rPr lang="en-CA" sz="2000" dirty="0" smtClean="0"/>
              <a:t>To do so, it progresses through these various states using the 5 OSPF packet types.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092601" y="959424"/>
            <a:ext cx="1600037" cy="286232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Down State</a:t>
            </a:r>
            <a:endParaRPr lang="en-US" sz="1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092601" y="1562594"/>
            <a:ext cx="1600037" cy="286232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Init State</a:t>
            </a:r>
            <a:endParaRPr lang="en-US" sz="1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092601" y="2238635"/>
            <a:ext cx="1600037" cy="286232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Two-Way State</a:t>
            </a:r>
            <a:endParaRPr lang="en-US" sz="1400" b="1" dirty="0"/>
          </a:p>
        </p:txBody>
      </p:sp>
      <p:cxnSp>
        <p:nvCxnSpPr>
          <p:cNvPr id="10" name="Straight Arrow Connector 9"/>
          <p:cNvCxnSpPr/>
          <p:nvPr/>
        </p:nvCxnSpPr>
        <p:spPr bwMode="auto">
          <a:xfrm rot="5400000">
            <a:off x="4734151" y="1404125"/>
            <a:ext cx="316938" cy="15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 rot="5400000">
            <a:off x="4697716" y="2043730"/>
            <a:ext cx="389809" cy="15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4092601" y="3126636"/>
            <a:ext cx="1600037" cy="2862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ExStart State</a:t>
            </a:r>
            <a:endParaRPr lang="en-US" sz="14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4092601" y="4577004"/>
            <a:ext cx="1600037" cy="2862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Exchange State</a:t>
            </a:r>
            <a:endParaRPr lang="en-US" sz="14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4092601" y="5267086"/>
            <a:ext cx="1600037" cy="2862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Loading State</a:t>
            </a:r>
            <a:endParaRPr lang="en-US" sz="14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4092601" y="6323469"/>
            <a:ext cx="1600037" cy="28623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Full State</a:t>
            </a:r>
            <a:endParaRPr lang="en-US" sz="1400" b="1" dirty="0"/>
          </a:p>
        </p:txBody>
      </p:sp>
      <p:cxnSp>
        <p:nvCxnSpPr>
          <p:cNvPr id="19" name="Straight Arrow Connector 18"/>
          <p:cNvCxnSpPr/>
          <p:nvPr/>
        </p:nvCxnSpPr>
        <p:spPr bwMode="auto">
          <a:xfrm rot="5400000">
            <a:off x="4591736" y="2825751"/>
            <a:ext cx="601769" cy="15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 rot="5400000">
            <a:off x="4507545" y="5938393"/>
            <a:ext cx="770151" cy="15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" name="Straight Arrow Connector 20"/>
          <p:cNvCxnSpPr/>
          <p:nvPr/>
        </p:nvCxnSpPr>
        <p:spPr bwMode="auto">
          <a:xfrm rot="5400000">
            <a:off x="4310552" y="3994936"/>
            <a:ext cx="1164136" cy="15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Straight Arrow Connector 25"/>
          <p:cNvCxnSpPr/>
          <p:nvPr/>
        </p:nvCxnSpPr>
        <p:spPr bwMode="auto">
          <a:xfrm rot="5400000">
            <a:off x="4690695" y="5065161"/>
            <a:ext cx="403850" cy="15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6" name="TextBox 35"/>
          <p:cNvSpPr txBox="1"/>
          <p:nvPr/>
        </p:nvSpPr>
        <p:spPr>
          <a:xfrm>
            <a:off x="5707299" y="870524"/>
            <a:ext cx="3290794" cy="45027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l"/>
            <a:r>
              <a:rPr lang="en-US" sz="1100" dirty="0" smtClean="0"/>
              <a:t>No Hello packets received = Down</a:t>
            </a:r>
          </a:p>
          <a:p>
            <a:pPr algn="l"/>
            <a:r>
              <a:rPr lang="en-US" sz="1100" dirty="0" smtClean="0"/>
              <a:t>Send Hello Packets</a:t>
            </a:r>
          </a:p>
          <a:p>
            <a:pPr algn="l"/>
            <a:r>
              <a:rPr lang="en-US" sz="1100" dirty="0" smtClean="0"/>
              <a:t>Transit to Init state</a:t>
            </a:r>
            <a:endParaRPr lang="en-US" sz="1100" dirty="0"/>
          </a:p>
        </p:txBody>
      </p:sp>
      <p:sp>
        <p:nvSpPr>
          <p:cNvPr id="37" name="TextBox 36"/>
          <p:cNvSpPr txBox="1"/>
          <p:nvPr/>
        </p:nvSpPr>
        <p:spPr>
          <a:xfrm>
            <a:off x="4918688" y="578424"/>
            <a:ext cx="3552212" cy="25977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sz="1400" b="1" dirty="0" smtClean="0"/>
              <a:t>Neighbor Discovery – Hello Protocol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707299" y="1518224"/>
            <a:ext cx="3290794" cy="65347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l"/>
            <a:r>
              <a:rPr lang="en-US" sz="1100" dirty="0" smtClean="0"/>
              <a:t>Hello packets received from the neighbor and it contains the initial router’s router ID.</a:t>
            </a:r>
          </a:p>
          <a:p>
            <a:pPr algn="l"/>
            <a:r>
              <a:rPr lang="en-US" sz="1100" dirty="0" smtClean="0"/>
              <a:t>Transit to two-way state</a:t>
            </a:r>
            <a:endParaRPr lang="en-US" sz="1100" dirty="0"/>
          </a:p>
        </p:txBody>
      </p:sp>
      <p:sp>
        <p:nvSpPr>
          <p:cNvPr id="39" name="TextBox 38"/>
          <p:cNvSpPr txBox="1"/>
          <p:nvPr/>
        </p:nvSpPr>
        <p:spPr>
          <a:xfrm>
            <a:off x="5707299" y="2191324"/>
            <a:ext cx="3290794" cy="65347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l"/>
            <a:r>
              <a:rPr lang="en-US" sz="1100" dirty="0" smtClean="0"/>
              <a:t>(Optional) DR and BDR election</a:t>
            </a:r>
          </a:p>
          <a:p>
            <a:pPr algn="l"/>
            <a:r>
              <a:rPr lang="en-US" sz="1100" dirty="0" smtClean="0"/>
              <a:t>Transit to ExStart state</a:t>
            </a:r>
            <a:endParaRPr lang="en-US" sz="1100" dirty="0"/>
          </a:p>
        </p:txBody>
      </p:sp>
      <p:sp>
        <p:nvSpPr>
          <p:cNvPr id="40" name="TextBox 39"/>
          <p:cNvSpPr txBox="1"/>
          <p:nvPr/>
        </p:nvSpPr>
        <p:spPr>
          <a:xfrm>
            <a:off x="4918688" y="2724724"/>
            <a:ext cx="3552212" cy="25977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sz="1400" b="1" dirty="0" smtClean="0"/>
              <a:t>Database Synchronization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707299" y="3080324"/>
            <a:ext cx="3290794" cy="45027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l"/>
            <a:r>
              <a:rPr lang="en-US" sz="1100" dirty="0" smtClean="0"/>
              <a:t>Negotiate master / slave relationship and DBD packet sequence number</a:t>
            </a:r>
            <a:endParaRPr lang="en-US" sz="1100" dirty="0"/>
          </a:p>
        </p:txBody>
      </p:sp>
      <p:sp>
        <p:nvSpPr>
          <p:cNvPr id="42" name="TextBox 41"/>
          <p:cNvSpPr txBox="1"/>
          <p:nvPr/>
        </p:nvSpPr>
        <p:spPr>
          <a:xfrm>
            <a:off x="5707299" y="4413824"/>
            <a:ext cx="3307888" cy="45027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l"/>
            <a:r>
              <a:rPr lang="en-US" sz="1100" dirty="0" smtClean="0"/>
              <a:t>DBD exchanged as LSAs are requested and sent</a:t>
            </a:r>
          </a:p>
          <a:p>
            <a:pPr algn="l"/>
            <a:r>
              <a:rPr lang="en-US" sz="1100" dirty="0" smtClean="0"/>
              <a:t>Transit to either Loading or Full state after completing the database description</a:t>
            </a:r>
            <a:endParaRPr lang="en-US" sz="1100" dirty="0"/>
          </a:p>
        </p:txBody>
      </p:sp>
      <p:sp>
        <p:nvSpPr>
          <p:cNvPr id="43" name="TextBox 42"/>
          <p:cNvSpPr txBox="1"/>
          <p:nvPr/>
        </p:nvSpPr>
        <p:spPr>
          <a:xfrm>
            <a:off x="5707299" y="5201224"/>
            <a:ext cx="3488004" cy="45027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l"/>
            <a:r>
              <a:rPr lang="en-US" sz="1100" dirty="0" smtClean="0"/>
              <a:t>Newly learned routes are asked for and current database is being processed</a:t>
            </a:r>
            <a:endParaRPr lang="en-US" sz="1100" dirty="0"/>
          </a:p>
        </p:txBody>
      </p:sp>
      <p:sp>
        <p:nvSpPr>
          <p:cNvPr id="44" name="TextBox 43"/>
          <p:cNvSpPr txBox="1"/>
          <p:nvPr/>
        </p:nvSpPr>
        <p:spPr>
          <a:xfrm>
            <a:off x="4918688" y="5861624"/>
            <a:ext cx="3552212" cy="25977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sz="1400" b="1" dirty="0" smtClean="0"/>
              <a:t>Route Calculations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707299" y="6217224"/>
            <a:ext cx="3290794" cy="45027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l"/>
            <a:r>
              <a:rPr lang="en-US" sz="1100" dirty="0" smtClean="0"/>
              <a:t>Router is synchronized with the neighbor and route calculations using the SPF algorithm begins</a:t>
            </a:r>
            <a:endParaRPr lang="en-US" sz="1100" dirty="0"/>
          </a:p>
        </p:txBody>
      </p:sp>
      <p:sp>
        <p:nvSpPr>
          <p:cNvPr id="47" name="TextBox 46"/>
          <p:cNvSpPr txBox="1"/>
          <p:nvPr/>
        </p:nvSpPr>
        <p:spPr>
          <a:xfrm>
            <a:off x="4892524" y="4800600"/>
            <a:ext cx="492276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/>
          </a:p>
        </p:txBody>
      </p:sp>
      <p:cxnSp>
        <p:nvCxnSpPr>
          <p:cNvPr id="49" name="Elbow Connector 48"/>
          <p:cNvCxnSpPr>
            <a:stCxn id="61" idx="1"/>
            <a:endCxn id="47" idx="1"/>
          </p:cNvCxnSpPr>
          <p:nvPr/>
        </p:nvCxnSpPr>
        <p:spPr bwMode="auto">
          <a:xfrm rot="10800000" flipH="1" flipV="1">
            <a:off x="4038600" y="3905250"/>
            <a:ext cx="853924" cy="1107715"/>
          </a:xfrm>
          <a:prstGeom prst="bentConnector3">
            <a:avLst>
              <a:gd name="adj1" fmla="val -26771"/>
            </a:avLst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5" name="TextBox 54"/>
          <p:cNvSpPr txBox="1"/>
          <p:nvPr/>
        </p:nvSpPr>
        <p:spPr>
          <a:xfrm>
            <a:off x="4867124" y="3416300"/>
            <a:ext cx="492276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5074112" y="3550224"/>
            <a:ext cx="1047288" cy="50107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l"/>
            <a:endParaRPr lang="en-US" sz="1100" dirty="0"/>
          </a:p>
        </p:txBody>
      </p:sp>
      <p:sp>
        <p:nvSpPr>
          <p:cNvPr id="61" name="Flowchart: Decision 60"/>
          <p:cNvSpPr/>
          <p:nvPr/>
        </p:nvSpPr>
        <p:spPr bwMode="auto">
          <a:xfrm>
            <a:off x="4038600" y="3543301"/>
            <a:ext cx="1651000" cy="723900"/>
          </a:xfrm>
          <a:prstGeom prst="flowChartDecision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  <a:noAutofit/>
          </a:bodyPr>
          <a:lstStyle/>
          <a:p>
            <a:pPr defTabSz="814388"/>
            <a:endParaRPr lang="en-US" sz="1100" b="1" dirty="0" smtClean="0">
              <a:solidFill>
                <a:schemeClr val="bg2"/>
              </a:solidFill>
            </a:endParaRPr>
          </a:p>
          <a:p>
            <a:pPr defTabSz="814388"/>
            <a:r>
              <a:rPr lang="en-US" sz="1100" b="1" dirty="0" smtClean="0">
                <a:solidFill>
                  <a:schemeClr val="bg2"/>
                </a:solidFill>
              </a:rPr>
              <a:t>More  LSAs required</a:t>
            </a:r>
          </a:p>
          <a:p>
            <a:pPr marL="0" marR="0" indent="0" algn="ctr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1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4893288" y="4236024"/>
            <a:ext cx="491512" cy="25977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l"/>
            <a:r>
              <a:rPr lang="en-US" sz="1100" dirty="0" smtClean="0"/>
              <a:t>Yes</a:t>
            </a:r>
            <a:endParaRPr lang="en-US" sz="1100" dirty="0"/>
          </a:p>
        </p:txBody>
      </p:sp>
      <p:sp>
        <p:nvSpPr>
          <p:cNvPr id="68" name="TextBox 67"/>
          <p:cNvSpPr txBox="1"/>
          <p:nvPr/>
        </p:nvSpPr>
        <p:spPr>
          <a:xfrm>
            <a:off x="3762988" y="3956624"/>
            <a:ext cx="491512" cy="25977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l"/>
            <a:r>
              <a:rPr lang="en-US" sz="1100" dirty="0" smtClean="0"/>
              <a:t>No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4570298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39725" y="492125"/>
            <a:ext cx="8456613" cy="871538"/>
          </a:xfrm>
        </p:spPr>
        <p:txBody>
          <a:bodyPr/>
          <a:lstStyle/>
          <a:p>
            <a:pPr eaLnBrk="1" hangingPunct="1">
              <a:defRPr/>
            </a:pPr>
            <a:r>
              <a:rPr lang="en-US" sz="1800" dirty="0" smtClean="0"/>
              <a:t>OSPF Router ID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Router IDs</a:t>
            </a:r>
            <a:endParaRPr lang="en-US" dirty="0" smtClean="0">
              <a:solidFill>
                <a:schemeClr val="accent5">
                  <a:lumMod val="75000"/>
                </a:schemeClr>
              </a:solidFill>
              <a:cs typeface="Arial" pitchFamily="34" charset="0"/>
            </a:endParaRPr>
          </a:p>
        </p:txBody>
      </p:sp>
      <p:pic>
        <p:nvPicPr>
          <p:cNvPr id="2355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134" y="4792664"/>
            <a:ext cx="4209143" cy="1702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4097" y="956977"/>
            <a:ext cx="5334760" cy="4166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6" name="Picture 4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466"/>
          <a:stretch/>
        </p:blipFill>
        <p:spPr bwMode="auto">
          <a:xfrm>
            <a:off x="199731" y="1523999"/>
            <a:ext cx="4242545" cy="1572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077" y="3174780"/>
            <a:ext cx="4267200" cy="10009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771266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39725" y="492125"/>
            <a:ext cx="8456613" cy="871538"/>
          </a:xfrm>
        </p:spPr>
        <p:txBody>
          <a:bodyPr/>
          <a:lstStyle/>
          <a:p>
            <a:pPr eaLnBrk="1" hangingPunct="1">
              <a:defRPr/>
            </a:pPr>
            <a:r>
              <a:rPr lang="en-US" sz="1800" dirty="0"/>
              <a:t> </a:t>
            </a:r>
            <a:r>
              <a:rPr lang="en-US" sz="1800" dirty="0" smtClean="0"/>
              <a:t>Configure Single-area OSPFv2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 network Command</a:t>
            </a:r>
            <a:endParaRPr lang="en-US" dirty="0" smtClean="0">
              <a:solidFill>
                <a:schemeClr val="accent5">
                  <a:lumMod val="75000"/>
                </a:schemeClr>
              </a:solidFill>
              <a:cs typeface="Arial" pitchFamily="34" charset="0"/>
            </a:endParaRP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1985" y="1644878"/>
            <a:ext cx="6300365" cy="2332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8097" y="4223657"/>
            <a:ext cx="6134129" cy="23834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446577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39725" y="492125"/>
            <a:ext cx="8456613" cy="871538"/>
          </a:xfrm>
        </p:spPr>
        <p:txBody>
          <a:bodyPr/>
          <a:lstStyle/>
          <a:p>
            <a:pPr eaLnBrk="1" hangingPunct="1">
              <a:defRPr/>
            </a:pPr>
            <a:r>
              <a:rPr lang="en-US" sz="1800" dirty="0"/>
              <a:t> </a:t>
            </a:r>
            <a:r>
              <a:rPr lang="en-US" sz="1800" dirty="0" smtClean="0"/>
              <a:t>Configure Single-area OSPFv2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Configuring Passive Interfaces</a:t>
            </a:r>
            <a:endParaRPr lang="en-US" dirty="0" smtClean="0">
              <a:solidFill>
                <a:schemeClr val="accent5">
                  <a:lumMod val="75000"/>
                </a:schemeClr>
              </a:solidFill>
              <a:cs typeface="Arial" pitchFamily="34" charset="0"/>
            </a:endParaRP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241" y="1725612"/>
            <a:ext cx="6440901" cy="1999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1719943" y="4004879"/>
            <a:ext cx="627742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dirty="0"/>
              <a:t>Use the</a:t>
            </a:r>
            <a:r>
              <a:rPr lang="en-US" b="1" dirty="0"/>
              <a:t> passive-interface </a:t>
            </a:r>
            <a:r>
              <a:rPr lang="en-US" dirty="0"/>
              <a:t>router configuration mode command to prevent the transmission of routing messages through a router interface, but still allow that network to be advertised to other </a:t>
            </a:r>
            <a:r>
              <a:rPr lang="en-US" dirty="0" smtClean="0"/>
              <a:t>routers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2775896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Resources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NZ" sz="1800" dirty="0" smtClean="0"/>
              <a:t>OSPF Configuration Guide</a:t>
            </a:r>
          </a:p>
          <a:p>
            <a:pPr marL="0" indent="0">
              <a:buNone/>
            </a:pPr>
            <a:r>
              <a:rPr lang="en-NZ" sz="1800" dirty="0">
                <a:hlinkClick r:id="rId3"/>
              </a:rPr>
              <a:t>http://</a:t>
            </a:r>
            <a:r>
              <a:rPr lang="en-NZ" sz="1800" dirty="0" smtClean="0">
                <a:hlinkClick r:id="rId3"/>
              </a:rPr>
              <a:t>www.cisco.com/c/en/us/td/docs/ios-xml/ios/iproute_ospf/configuration/15-mt/iro-15-mt-book.html</a:t>
            </a:r>
            <a:endParaRPr lang="en-NZ" sz="1800" dirty="0" smtClean="0"/>
          </a:p>
          <a:p>
            <a:endParaRPr lang="en-NZ" sz="1800" dirty="0" smtClean="0"/>
          </a:p>
          <a:p>
            <a:r>
              <a:rPr lang="en-NZ" sz="1800" dirty="0" smtClean="0"/>
              <a:t>OSPF Design Guide</a:t>
            </a:r>
          </a:p>
          <a:p>
            <a:pPr marL="0" indent="0">
              <a:buNone/>
            </a:pPr>
            <a:r>
              <a:rPr lang="en-NZ" sz="1800" dirty="0">
                <a:hlinkClick r:id="rId4"/>
              </a:rPr>
              <a:t>http://</a:t>
            </a:r>
            <a:r>
              <a:rPr lang="en-NZ" sz="1800" dirty="0" smtClean="0">
                <a:hlinkClick r:id="rId4"/>
              </a:rPr>
              <a:t>www.cisco.com/c/en/us/support/docs/ip/open-shortest-path-first-ospf/7039-1.html</a:t>
            </a:r>
            <a:endParaRPr lang="en-NZ" sz="1800" dirty="0" smtClean="0"/>
          </a:p>
          <a:p>
            <a:endParaRPr lang="en-NZ" sz="1800" dirty="0"/>
          </a:p>
          <a:p>
            <a:r>
              <a:rPr lang="en-NZ" sz="1800" dirty="0" smtClean="0"/>
              <a:t>RFC 2328</a:t>
            </a:r>
          </a:p>
          <a:p>
            <a:pPr marL="0" indent="0">
              <a:buNone/>
            </a:pPr>
            <a:r>
              <a:rPr lang="en-NZ" sz="1800" dirty="0">
                <a:hlinkClick r:id="rId5"/>
              </a:rPr>
              <a:t>https://</a:t>
            </a:r>
            <a:r>
              <a:rPr lang="en-NZ" sz="1800" dirty="0" smtClean="0">
                <a:hlinkClick r:id="rId5"/>
              </a:rPr>
              <a:t>www.ietf.org/rfc/rfc2328.txt</a:t>
            </a:r>
            <a:endParaRPr lang="en-NZ" sz="1800" dirty="0" smtClean="0"/>
          </a:p>
          <a:p>
            <a:pPr marL="0" indent="0">
              <a:buNone/>
            </a:pPr>
            <a:endParaRPr lang="en-NZ" sz="1800" dirty="0"/>
          </a:p>
          <a:p>
            <a:r>
              <a:rPr lang="en-NZ" sz="1800" dirty="0" smtClean="0"/>
              <a:t>Routing TCP/IP Vol 1 – Jeff Doyle</a:t>
            </a:r>
          </a:p>
          <a:p>
            <a:pPr marL="0" indent="0">
              <a:buNone/>
            </a:pPr>
            <a:r>
              <a:rPr lang="en-US" sz="1800" u="sng" dirty="0">
                <a:hlinkClick r:id="rId6"/>
              </a:rPr>
              <a:t>http://proquestcombo.safaribooksonline.com/book/networking/tcp-ip/1587052024</a:t>
            </a:r>
            <a:endParaRPr lang="en-US" sz="1800" dirty="0"/>
          </a:p>
          <a:p>
            <a:pPr marL="0" indent="0">
              <a:buNone/>
            </a:pPr>
            <a:endParaRPr lang="en-NZ" sz="1800" dirty="0" smtClean="0"/>
          </a:p>
          <a:p>
            <a:endParaRPr lang="en-NZ" sz="1800" dirty="0"/>
          </a:p>
        </p:txBody>
      </p:sp>
    </p:spTree>
    <p:extLst>
      <p:ext uri="{BB962C8B-B14F-4D97-AF65-F5344CB8AC3E}">
        <p14:creationId xmlns:p14="http://schemas.microsoft.com/office/powerpoint/2010/main" val="20563908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39725" y="492125"/>
            <a:ext cx="8456613" cy="871538"/>
          </a:xfrm>
        </p:spPr>
        <p:txBody>
          <a:bodyPr/>
          <a:lstStyle/>
          <a:p>
            <a:pPr eaLnBrk="1" hangingPunct="1">
              <a:defRPr/>
            </a:pPr>
            <a:r>
              <a:rPr lang="en-US" sz="1800" dirty="0"/>
              <a:t> </a:t>
            </a:r>
            <a:r>
              <a:rPr lang="en-US" sz="1800" dirty="0" smtClean="0"/>
              <a:t>OSPF Cost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OSPF Metric = Cost</a:t>
            </a:r>
            <a:endParaRPr lang="en-US" dirty="0" smtClean="0">
              <a:solidFill>
                <a:schemeClr val="accent5">
                  <a:lumMod val="75000"/>
                </a:schemeClr>
              </a:solidFill>
              <a:cs typeface="Arial" pitchFamily="34" charset="0"/>
            </a:endParaRP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830" y="2322547"/>
            <a:ext cx="5085896" cy="43505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49943" y="1399217"/>
            <a:ext cx="84618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 smtClean="0"/>
              <a:t>Cost</a:t>
            </a:r>
            <a:r>
              <a:rPr lang="en-US" sz="2000" dirty="0"/>
              <a:t> = </a:t>
            </a:r>
            <a:r>
              <a:rPr lang="en-US" sz="2000" i="1" u="sng" dirty="0"/>
              <a:t>reference bandwidth</a:t>
            </a:r>
            <a:r>
              <a:rPr lang="en-US" sz="2000" i="1" dirty="0"/>
              <a:t> </a:t>
            </a:r>
            <a:r>
              <a:rPr lang="en-US" sz="2000" dirty="0"/>
              <a:t>/ </a:t>
            </a:r>
            <a:r>
              <a:rPr lang="en-US" sz="2000" i="1" u="sng" dirty="0"/>
              <a:t>interface bandwidth</a:t>
            </a:r>
            <a:endParaRPr lang="en-US" sz="2000" dirty="0"/>
          </a:p>
          <a:p>
            <a:pPr algn="l"/>
            <a:r>
              <a:rPr lang="en-US" sz="2000" dirty="0"/>
              <a:t>(</a:t>
            </a:r>
            <a:r>
              <a:rPr lang="en-US" sz="2000" dirty="0" smtClean="0"/>
              <a:t>default </a:t>
            </a:r>
            <a:r>
              <a:rPr lang="en-US" sz="2000" dirty="0"/>
              <a:t>reference bandwidth </a:t>
            </a:r>
            <a:r>
              <a:rPr lang="en-US" sz="2000" dirty="0" smtClean="0"/>
              <a:t>is 10^8)</a:t>
            </a:r>
            <a:endParaRPr lang="en-US" sz="2000" dirty="0"/>
          </a:p>
          <a:p>
            <a:pPr algn="l"/>
            <a:r>
              <a:rPr lang="en-US" sz="2000" dirty="0"/>
              <a:t>Cost = </a:t>
            </a:r>
            <a:r>
              <a:rPr lang="en-US" sz="2000" u="sng" dirty="0"/>
              <a:t>100,000,000 bps</a:t>
            </a:r>
            <a:r>
              <a:rPr lang="en-US" sz="2000" dirty="0"/>
              <a:t> / </a:t>
            </a:r>
            <a:r>
              <a:rPr lang="en-US" sz="2000" i="1" u="sng" dirty="0"/>
              <a:t>interface bandwidth in bps</a:t>
            </a:r>
            <a:r>
              <a:rPr lang="en-US" sz="2000" i="1" dirty="0"/>
              <a:t> 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6357397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39725" y="492125"/>
            <a:ext cx="8456613" cy="871538"/>
          </a:xfrm>
        </p:spPr>
        <p:txBody>
          <a:bodyPr/>
          <a:lstStyle/>
          <a:p>
            <a:pPr eaLnBrk="1" hangingPunct="1">
              <a:defRPr/>
            </a:pPr>
            <a:r>
              <a:rPr lang="en-US" sz="1800" dirty="0"/>
              <a:t> </a:t>
            </a:r>
            <a:r>
              <a:rPr lang="en-US" sz="1800" dirty="0" smtClean="0"/>
              <a:t>OSPF Cost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Adjusting the Reference Bandwidth</a:t>
            </a:r>
            <a:endParaRPr lang="en-US" dirty="0" smtClean="0">
              <a:solidFill>
                <a:schemeClr val="accent5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49943" y="1573388"/>
            <a:ext cx="84618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Clr>
                <a:schemeClr val="accent5">
                  <a:lumMod val="75000"/>
                </a:schemeClr>
              </a:buClr>
              <a:buFont typeface="Wingdings" pitchFamily="2" charset="2"/>
              <a:buChar char="§"/>
            </a:pPr>
            <a:r>
              <a:rPr lang="en-US" sz="2000" dirty="0"/>
              <a:t>U</a:t>
            </a:r>
            <a:r>
              <a:rPr lang="en-US" sz="2000" dirty="0" smtClean="0"/>
              <a:t>se </a:t>
            </a:r>
            <a:r>
              <a:rPr lang="en-US" sz="2000" dirty="0"/>
              <a:t>the</a:t>
            </a:r>
            <a:r>
              <a:rPr lang="en-US" sz="2000" b="1" dirty="0"/>
              <a:t> </a:t>
            </a:r>
            <a:r>
              <a:rPr lang="en-US" sz="2000" b="1" dirty="0" smtClean="0"/>
              <a:t>command - auto-cost </a:t>
            </a:r>
            <a:r>
              <a:rPr lang="en-US" sz="2000" b="1" dirty="0"/>
              <a:t>reference-bandwidth </a:t>
            </a:r>
            <a:endParaRPr lang="en-US" sz="2000" i="1" dirty="0" smtClean="0"/>
          </a:p>
          <a:p>
            <a:pPr marL="342900" indent="-342900" algn="l">
              <a:buClr>
                <a:schemeClr val="accent5">
                  <a:lumMod val="75000"/>
                </a:schemeClr>
              </a:buClr>
              <a:buFont typeface="Wingdings" pitchFamily="2" charset="2"/>
              <a:buChar char="§"/>
            </a:pPr>
            <a:r>
              <a:rPr lang="en-US" sz="2000" dirty="0"/>
              <a:t>M</a:t>
            </a:r>
            <a:r>
              <a:rPr lang="en-US" sz="2000" dirty="0" smtClean="0"/>
              <a:t>ust </a:t>
            </a:r>
            <a:r>
              <a:rPr lang="en-US" sz="2000" dirty="0"/>
              <a:t>be configured on every router in the OSPF </a:t>
            </a:r>
            <a:r>
              <a:rPr lang="en-US" sz="2000" dirty="0" smtClean="0"/>
              <a:t>domain</a:t>
            </a:r>
            <a:endParaRPr lang="en-US" sz="2000" dirty="0"/>
          </a:p>
          <a:p>
            <a:pPr marL="342900" indent="-342900" algn="l">
              <a:buClr>
                <a:schemeClr val="accent5">
                  <a:lumMod val="75000"/>
                </a:schemeClr>
              </a:buClr>
              <a:buFont typeface="Wingdings" pitchFamily="2" charset="2"/>
              <a:buChar char="§"/>
            </a:pPr>
            <a:r>
              <a:rPr lang="en-US" sz="2000" dirty="0" smtClean="0"/>
              <a:t>Notice </a:t>
            </a:r>
            <a:r>
              <a:rPr lang="en-US" sz="2000" dirty="0"/>
              <a:t>that the value is expressed in </a:t>
            </a:r>
            <a:r>
              <a:rPr lang="en-US" sz="2000" dirty="0" smtClean="0"/>
              <a:t>Mb/s:</a:t>
            </a:r>
            <a:endParaRPr lang="en-US" sz="2000" dirty="0"/>
          </a:p>
          <a:p>
            <a:pPr marL="800100" lvl="1" indent="-342900" algn="l">
              <a:buClr>
                <a:schemeClr val="accent5">
                  <a:lumMod val="75000"/>
                </a:schemeClr>
              </a:buClr>
              <a:buFont typeface="Wingdings" pitchFamily="2" charset="2"/>
              <a:buChar char="§"/>
            </a:pPr>
            <a:r>
              <a:rPr lang="en-US" sz="2000" b="1" dirty="0"/>
              <a:t>Gigabit Ethernet </a:t>
            </a:r>
            <a:r>
              <a:rPr lang="en-US" sz="2000" dirty="0"/>
              <a:t>-</a:t>
            </a:r>
            <a:r>
              <a:rPr lang="en-US" sz="2000" b="1" dirty="0"/>
              <a:t> auto-cost reference-bandwidth 1000</a:t>
            </a:r>
            <a:endParaRPr lang="en-US" sz="2000" dirty="0"/>
          </a:p>
          <a:p>
            <a:pPr marL="800100" lvl="1" indent="-342900" algn="l">
              <a:buClr>
                <a:schemeClr val="accent5">
                  <a:lumMod val="75000"/>
                </a:schemeClr>
              </a:buClr>
              <a:buFont typeface="Wingdings" pitchFamily="2" charset="2"/>
              <a:buChar char="§"/>
            </a:pPr>
            <a:r>
              <a:rPr lang="en-US" sz="2000" b="1" dirty="0"/>
              <a:t>10 Gigabit Ethernet </a:t>
            </a:r>
            <a:r>
              <a:rPr lang="en-US" sz="2000" dirty="0"/>
              <a:t>-</a:t>
            </a:r>
            <a:r>
              <a:rPr lang="en-US" sz="2000" b="1" dirty="0"/>
              <a:t> auto-cost reference-bandwidth 10000</a:t>
            </a:r>
            <a:endParaRPr lang="en-US" sz="2000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43" y="3296104"/>
            <a:ext cx="4638675" cy="337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9768" y="4389664"/>
            <a:ext cx="4629150" cy="217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582553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39725" y="492125"/>
            <a:ext cx="8456613" cy="871538"/>
          </a:xfrm>
        </p:spPr>
        <p:txBody>
          <a:bodyPr/>
          <a:lstStyle/>
          <a:p>
            <a:pPr eaLnBrk="1" hangingPunct="1">
              <a:defRPr/>
            </a:pPr>
            <a:r>
              <a:rPr lang="en-US" sz="1800" dirty="0"/>
              <a:t> </a:t>
            </a:r>
            <a:r>
              <a:rPr lang="en-US" sz="1800" dirty="0" smtClean="0"/>
              <a:t>OSPF Cost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Default Interface Bandwidths</a:t>
            </a:r>
            <a:endParaRPr lang="en-US" dirty="0" smtClean="0">
              <a:solidFill>
                <a:schemeClr val="accent5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49943" y="1573388"/>
            <a:ext cx="84618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 smtClean="0"/>
              <a:t>On </a:t>
            </a:r>
            <a:r>
              <a:rPr lang="en-US" sz="2000" dirty="0"/>
              <a:t>Cisco routers, the default bandwidth on most serial interfaces is set to 1.544 </a:t>
            </a:r>
            <a:r>
              <a:rPr lang="en-US" sz="2000" dirty="0" smtClean="0"/>
              <a:t>Mb/s.</a:t>
            </a:r>
            <a:endParaRPr lang="en-US" sz="2000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5973" y="2667681"/>
            <a:ext cx="6148645" cy="2876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520499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39725" y="492125"/>
            <a:ext cx="8456613" cy="871538"/>
          </a:xfrm>
        </p:spPr>
        <p:txBody>
          <a:bodyPr/>
          <a:lstStyle/>
          <a:p>
            <a:pPr eaLnBrk="1" hangingPunct="1">
              <a:defRPr/>
            </a:pPr>
            <a:r>
              <a:rPr lang="en-US" sz="1800" dirty="0"/>
              <a:t> </a:t>
            </a:r>
            <a:r>
              <a:rPr lang="en-US" sz="1800" dirty="0" smtClean="0"/>
              <a:t>OSPF Cost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Adjusting the Interface Bandwidths</a:t>
            </a:r>
            <a:endParaRPr lang="en-US" dirty="0" smtClean="0">
              <a:solidFill>
                <a:schemeClr val="accent5">
                  <a:lumMod val="75000"/>
                </a:schemeClr>
              </a:solidFill>
              <a:cs typeface="Arial" pitchFamily="34" charset="0"/>
            </a:endParaRPr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184" y="2002291"/>
            <a:ext cx="5774507" cy="3861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45744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39725" y="492125"/>
            <a:ext cx="8456613" cy="871538"/>
          </a:xfrm>
        </p:spPr>
        <p:txBody>
          <a:bodyPr/>
          <a:lstStyle/>
          <a:p>
            <a:pPr eaLnBrk="1" hangingPunct="1">
              <a:defRPr/>
            </a:pPr>
            <a:r>
              <a:rPr lang="en-US" sz="1800" dirty="0"/>
              <a:t> </a:t>
            </a:r>
            <a:r>
              <a:rPr lang="en-US" sz="1800" dirty="0" smtClean="0"/>
              <a:t>OSPF Cost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Manually Setting the OSPF Cost</a:t>
            </a:r>
            <a:endParaRPr lang="en-US" dirty="0" smtClean="0">
              <a:solidFill>
                <a:schemeClr val="accent5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64457" y="1567543"/>
            <a:ext cx="815702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000" dirty="0"/>
              <a:t>Both the</a:t>
            </a:r>
            <a:r>
              <a:rPr lang="en-US" sz="2000" b="1" dirty="0"/>
              <a:t> bandwidth </a:t>
            </a:r>
            <a:r>
              <a:rPr lang="en-US" sz="2000" dirty="0"/>
              <a:t>interface command and the</a:t>
            </a:r>
            <a:r>
              <a:rPr lang="en-US" sz="2000" b="1" dirty="0"/>
              <a:t> </a:t>
            </a:r>
            <a:r>
              <a:rPr lang="en-US" sz="2000" b="1" dirty="0" err="1"/>
              <a:t>ip</a:t>
            </a:r>
            <a:r>
              <a:rPr lang="en-US" sz="2000" b="1" dirty="0"/>
              <a:t> </a:t>
            </a:r>
            <a:r>
              <a:rPr lang="en-US" sz="2000" b="1" dirty="0" err="1"/>
              <a:t>ospf</a:t>
            </a:r>
            <a:r>
              <a:rPr lang="en-US" sz="2000" b="1" dirty="0"/>
              <a:t> cost </a:t>
            </a:r>
            <a:r>
              <a:rPr lang="en-US" sz="2000" dirty="0"/>
              <a:t>interface command achieve the same result, which is to provide an accurate value for use by OSPF in determining the best route</a:t>
            </a:r>
            <a:r>
              <a:rPr lang="en-US" sz="2000" dirty="0" smtClean="0"/>
              <a:t>.</a:t>
            </a:r>
          </a:p>
          <a:p>
            <a:pPr algn="l"/>
            <a:endParaRPr lang="en-US" sz="2000" dirty="0"/>
          </a:p>
          <a:p>
            <a:pPr algn="l"/>
            <a:r>
              <a:rPr lang="en-US" sz="2000" b="1" dirty="0" err="1" smtClean="0"/>
              <a:t>ip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ospf</a:t>
            </a:r>
            <a:r>
              <a:rPr lang="en-US" sz="2000" b="1" dirty="0" smtClean="0"/>
              <a:t> cost</a:t>
            </a:r>
            <a:r>
              <a:rPr lang="en-US" sz="2000" dirty="0" smtClean="0"/>
              <a:t> overrides dynamic cost calculation</a:t>
            </a:r>
            <a:endParaRPr lang="en-US" sz="2000" dirty="0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8610" y="3367851"/>
            <a:ext cx="6408721" cy="2974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6310442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39725" y="492125"/>
            <a:ext cx="8456613" cy="871538"/>
          </a:xfrm>
        </p:spPr>
        <p:txBody>
          <a:bodyPr/>
          <a:lstStyle/>
          <a:p>
            <a:pPr eaLnBrk="1" hangingPunct="1">
              <a:defRPr/>
            </a:pPr>
            <a:r>
              <a:rPr lang="en-US" sz="1800" dirty="0"/>
              <a:t> </a:t>
            </a:r>
            <a:r>
              <a:rPr lang="en-US" sz="1800" dirty="0" smtClean="0"/>
              <a:t>Verify OSPF</a:t>
            </a:r>
            <a:br>
              <a:rPr lang="en-US" sz="1800" dirty="0" smtClean="0"/>
            </a:br>
            <a:r>
              <a:rPr lang="en-US" dirty="0" smtClean="0"/>
              <a:t>Verify OSPF Neighbors</a:t>
            </a:r>
            <a:endParaRPr lang="en-US" dirty="0" smtClean="0">
              <a:solidFill>
                <a:schemeClr val="accent5">
                  <a:lumMod val="75000"/>
                </a:schemeClr>
              </a:solidFill>
              <a:cs typeface="Arial" pitchFamily="34" charset="0"/>
            </a:endParaRPr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1770" y="2520725"/>
            <a:ext cx="6110515" cy="1845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349826" y="1874394"/>
            <a:ext cx="5994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/>
              <a:t>V</a:t>
            </a:r>
            <a:r>
              <a:rPr lang="en-US" sz="2000" dirty="0" smtClean="0"/>
              <a:t>erify </a:t>
            </a:r>
            <a:r>
              <a:rPr lang="en-US" sz="2000" dirty="0"/>
              <a:t>that the router has formed an adjacency with its neighboring </a:t>
            </a:r>
            <a:r>
              <a:rPr lang="en-US" sz="2000" dirty="0" smtClean="0"/>
              <a:t>routers.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096584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39725" y="492125"/>
            <a:ext cx="8456613" cy="871538"/>
          </a:xfrm>
        </p:spPr>
        <p:txBody>
          <a:bodyPr/>
          <a:lstStyle/>
          <a:p>
            <a:pPr eaLnBrk="1" hangingPunct="1">
              <a:defRPr/>
            </a:pPr>
            <a:r>
              <a:rPr lang="en-US" sz="1800" dirty="0"/>
              <a:t> </a:t>
            </a:r>
            <a:r>
              <a:rPr lang="en-US" sz="1800" dirty="0" smtClean="0"/>
              <a:t>Verify OSPF</a:t>
            </a:r>
            <a:br>
              <a:rPr lang="en-US" sz="1800" dirty="0" smtClean="0"/>
            </a:br>
            <a:r>
              <a:rPr lang="en-US" dirty="0" smtClean="0"/>
              <a:t>Verify OSPF Protocol Settings</a:t>
            </a:r>
            <a:endParaRPr lang="en-US" dirty="0" smtClean="0">
              <a:solidFill>
                <a:schemeClr val="accent5">
                  <a:lumMod val="75000"/>
                </a:schemeClr>
              </a:solidFill>
              <a:cs typeface="Arial" pitchFamily="34" charset="0"/>
            </a:endParaRPr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7426" y="1497467"/>
            <a:ext cx="5432606" cy="50049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858055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655638" y="377607"/>
            <a:ext cx="8145462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 sz="1800" dirty="0" smtClean="0"/>
              <a:t>Verify OSPF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Verify OSPF Process Information</a:t>
            </a:r>
            <a:endParaRPr lang="en-US" dirty="0" smtClean="0">
              <a:solidFill>
                <a:schemeClr val="accent5">
                  <a:lumMod val="75000"/>
                </a:schemeClr>
              </a:solidFill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8843" y="1188811"/>
            <a:ext cx="6019800" cy="546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329382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39725" y="492125"/>
            <a:ext cx="8456613" cy="871538"/>
          </a:xfrm>
        </p:spPr>
        <p:txBody>
          <a:bodyPr/>
          <a:lstStyle/>
          <a:p>
            <a:pPr eaLnBrk="1" hangingPunct="1">
              <a:defRPr/>
            </a:pPr>
            <a:r>
              <a:rPr lang="en-US" sz="1800" dirty="0"/>
              <a:t> </a:t>
            </a:r>
            <a:r>
              <a:rPr lang="en-US" sz="1800" dirty="0" smtClean="0"/>
              <a:t>Verify OSPF</a:t>
            </a:r>
            <a:br>
              <a:rPr lang="en-US" sz="1800" dirty="0" smtClean="0"/>
            </a:br>
            <a:r>
              <a:rPr lang="en-US" dirty="0" smtClean="0"/>
              <a:t>Verify OSPF Interface Settings</a:t>
            </a:r>
            <a:endParaRPr lang="en-US" dirty="0" smtClean="0">
              <a:solidFill>
                <a:schemeClr val="accent5">
                  <a:lumMod val="75000"/>
                </a:schemeClr>
              </a:solidFill>
              <a:cs typeface="Arial" pitchFamily="34" charset="0"/>
            </a:endParaRPr>
          </a:p>
        </p:txBody>
      </p:sp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108" y="2107292"/>
            <a:ext cx="7209263" cy="2664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254025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483316" y="407275"/>
            <a:ext cx="8145463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 sz="1800" dirty="0" smtClean="0"/>
              <a:t>Routing in the Distribution and Core Layers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dirty="0" smtClean="0"/>
              <a:t>Configuring Single-Area OSPF</a:t>
            </a:r>
            <a:endParaRPr lang="en-US" dirty="0">
              <a:solidFill>
                <a:schemeClr val="accent5">
                  <a:lumMod val="75000"/>
                </a:schemeClr>
              </a:solidFill>
              <a:cs typeface="Arial" pitchFamily="34" charset="0"/>
            </a:endParaRP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074" y="4192390"/>
            <a:ext cx="4200525" cy="2460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675" y="1245475"/>
            <a:ext cx="3819525" cy="3093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6436" y="4192382"/>
            <a:ext cx="4169138" cy="241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171538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OSPF Administrative Distance</a:t>
            </a:r>
          </a:p>
        </p:txBody>
      </p:sp>
      <p:graphicFrame>
        <p:nvGraphicFramePr>
          <p:cNvPr id="7" name="Table Placeholder 6"/>
          <p:cNvGraphicFramePr>
            <a:graphicFrameLocks noGrp="1"/>
          </p:cNvGraphicFramePr>
          <p:nvPr>
            <p:ph type="tbl" idx="1"/>
          </p:nvPr>
        </p:nvGraphicFramePr>
        <p:xfrm>
          <a:off x="402232" y="1204913"/>
          <a:ext cx="8316914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58457"/>
                <a:gridCol w="415845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Route</a:t>
                      </a:r>
                      <a:r>
                        <a:rPr lang="en-US" baseline="0" smtClean="0"/>
                        <a:t> Source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Administrative Distance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Connected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Static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EIGRP Summary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5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External BGP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20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Internal EIGRP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90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IGRP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100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OSPF</a:t>
                      </a:r>
                      <a:endParaRPr lang="en-US"/>
                    </a:p>
                  </a:txBody>
                  <a:tcP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110</a:t>
                      </a:r>
                      <a:endParaRPr lang="en-US"/>
                    </a:p>
                  </a:txBody>
                  <a:tcPr>
                    <a:solidFill>
                      <a:srgbClr val="FFFF99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IS IS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115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RIP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120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External EIGRP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170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Internal BGP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200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6543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409575" y="420688"/>
            <a:ext cx="8145463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 sz="1800" dirty="0" smtClean="0"/>
              <a:t>OSPF in Multiaccess Networks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dirty="0" smtClean="0"/>
              <a:t>OSPF Network Types</a:t>
            </a:r>
            <a:endParaRPr lang="en-US" dirty="0">
              <a:solidFill>
                <a:schemeClr val="accent5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7171" name="Rectangle 6"/>
          <p:cNvSpPr>
            <a:spLocks noGrp="1" noChangeArrowheads="1"/>
          </p:cNvSpPr>
          <p:nvPr>
            <p:ph idx="1"/>
          </p:nvPr>
        </p:nvSpPr>
        <p:spPr>
          <a:xfrm>
            <a:off x="495046" y="1481916"/>
            <a:ext cx="8088515" cy="5119533"/>
          </a:xfrm>
        </p:spPr>
        <p:txBody>
          <a:bodyPr/>
          <a:lstStyle/>
          <a:p>
            <a:pPr marL="381000" indent="-381000" eaLnBrk="1" hangingPunct="1">
              <a:lnSpc>
                <a:spcPct val="100000"/>
              </a:lnSpc>
              <a:defRPr/>
            </a:pPr>
            <a:r>
              <a:rPr lang="en-US" sz="2000" b="1" dirty="0" smtClean="0">
                <a:solidFill>
                  <a:schemeClr val="tx1"/>
                </a:solidFill>
              </a:rPr>
              <a:t>Point-to-point </a:t>
            </a:r>
            <a:r>
              <a:rPr lang="en-US" sz="2000" dirty="0"/>
              <a:t> –</a:t>
            </a:r>
            <a:r>
              <a:rPr lang="en-US" sz="2000" dirty="0" smtClean="0">
                <a:solidFill>
                  <a:schemeClr val="tx1"/>
                </a:solidFill>
              </a:rPr>
              <a:t> Two routers interconnected over a common link. </a:t>
            </a:r>
            <a:r>
              <a:rPr lang="en-US" sz="2000" dirty="0" smtClean="0"/>
              <a:t>O</a:t>
            </a:r>
            <a:r>
              <a:rPr lang="en-US" sz="2000" dirty="0" smtClean="0">
                <a:solidFill>
                  <a:schemeClr val="tx1"/>
                </a:solidFill>
              </a:rPr>
              <a:t>ften the configuration in WAN links.</a:t>
            </a:r>
            <a:endParaRPr lang="en-US" sz="2000" b="1" dirty="0" smtClean="0">
              <a:solidFill>
                <a:schemeClr val="tx1"/>
              </a:solidFill>
            </a:endParaRPr>
          </a:p>
          <a:p>
            <a:pPr marL="381000" indent="-381000" eaLnBrk="1" hangingPunct="1">
              <a:lnSpc>
                <a:spcPct val="100000"/>
              </a:lnSpc>
              <a:defRPr/>
            </a:pPr>
            <a:r>
              <a:rPr lang="en-US" sz="2000" b="1" dirty="0" smtClean="0">
                <a:solidFill>
                  <a:schemeClr val="tx1"/>
                </a:solidFill>
              </a:rPr>
              <a:t>Broadcast Multiaccess </a:t>
            </a:r>
            <a:r>
              <a:rPr lang="en-US" sz="2000" dirty="0"/>
              <a:t> –</a:t>
            </a:r>
            <a:r>
              <a:rPr lang="en-US" sz="2000" dirty="0" smtClean="0">
                <a:solidFill>
                  <a:schemeClr val="tx1"/>
                </a:solidFill>
              </a:rPr>
              <a:t> Multiple routers interconnected over an Ethernet network. </a:t>
            </a:r>
          </a:p>
          <a:p>
            <a:pPr marL="381000" indent="-381000" eaLnBrk="1" hangingPunct="1">
              <a:lnSpc>
                <a:spcPct val="100000"/>
              </a:lnSpc>
              <a:defRPr/>
            </a:pPr>
            <a:r>
              <a:rPr lang="en-US" sz="2000" b="1" dirty="0" smtClean="0">
                <a:solidFill>
                  <a:schemeClr val="tx1"/>
                </a:solidFill>
              </a:rPr>
              <a:t>Non-broadcast Multiaccess (NBMA) </a:t>
            </a:r>
            <a:r>
              <a:rPr lang="en-US" sz="2000" dirty="0"/>
              <a:t> –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/>
              <a:t>Multiple routers interconnected in a network that does not allow broadcasts, such as Frame Relay.</a:t>
            </a:r>
          </a:p>
          <a:p>
            <a:pPr marL="381000" indent="-381000" eaLnBrk="1" hangingPunct="1">
              <a:lnSpc>
                <a:spcPct val="100000"/>
              </a:lnSpc>
              <a:defRPr/>
            </a:pPr>
            <a:r>
              <a:rPr lang="en-US" sz="2000" b="1" dirty="0" smtClean="0">
                <a:solidFill>
                  <a:schemeClr val="tx1"/>
                </a:solidFill>
              </a:rPr>
              <a:t>Point-to-multipoint </a:t>
            </a:r>
            <a:r>
              <a:rPr lang="en-US" sz="2000" dirty="0"/>
              <a:t> –</a:t>
            </a:r>
            <a:r>
              <a:rPr lang="en-US" sz="2000" dirty="0" smtClean="0">
                <a:solidFill>
                  <a:schemeClr val="tx1"/>
                </a:solidFill>
              </a:rPr>
              <a:t> Multiple routers interconnected in a hub-and-spoke topology over an NBMA network.</a:t>
            </a:r>
          </a:p>
          <a:p>
            <a:pPr marL="381000" indent="-381000" eaLnBrk="1" hangingPunct="1">
              <a:lnSpc>
                <a:spcPct val="100000"/>
              </a:lnSpc>
              <a:defRPr/>
            </a:pPr>
            <a:r>
              <a:rPr lang="en-US" sz="2000" b="1" dirty="0" smtClean="0">
                <a:solidFill>
                  <a:schemeClr val="tx1"/>
                </a:solidFill>
              </a:rPr>
              <a:t>Virtual links </a:t>
            </a:r>
            <a:r>
              <a:rPr lang="en-US" sz="2000" dirty="0"/>
              <a:t> –</a:t>
            </a:r>
            <a:r>
              <a:rPr lang="en-US" sz="2000" dirty="0" smtClean="0">
                <a:solidFill>
                  <a:schemeClr val="tx1"/>
                </a:solidFill>
              </a:rPr>
              <a:t> Special OSPF network used to interconnect distant OSPF areas to the backbone area.</a:t>
            </a:r>
          </a:p>
          <a:p>
            <a:pPr marL="381000" indent="-381000" eaLnBrk="1" hangingPunct="1">
              <a:lnSpc>
                <a:spcPct val="75000"/>
              </a:lnSpc>
              <a:defRPr/>
            </a:pPr>
            <a:endParaRPr lang="en-US" sz="2000" dirty="0" smtClean="0">
              <a:solidFill>
                <a:schemeClr val="tx1"/>
              </a:solidFill>
            </a:endParaRPr>
          </a:p>
          <a:p>
            <a:pPr marL="381000" indent="-381000" eaLnBrk="1" hangingPunct="1">
              <a:lnSpc>
                <a:spcPct val="75000"/>
              </a:lnSpc>
              <a:defRPr/>
            </a:pPr>
            <a:endParaRPr lang="en-US" altLang="ja-JP" sz="2000" dirty="0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4050496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409575" y="420688"/>
            <a:ext cx="8145463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 sz="1800" dirty="0" smtClean="0"/>
              <a:t>OSPF in Multiaccess Networks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dirty="0" smtClean="0"/>
              <a:t>Challenges in Multiaccess Networks</a:t>
            </a:r>
            <a:endParaRPr lang="en-US" dirty="0">
              <a:solidFill>
                <a:schemeClr val="accent5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7171" name="Rectangle 6"/>
          <p:cNvSpPr>
            <a:spLocks noGrp="1" noChangeArrowheads="1"/>
          </p:cNvSpPr>
          <p:nvPr>
            <p:ph idx="1"/>
          </p:nvPr>
        </p:nvSpPr>
        <p:spPr>
          <a:xfrm>
            <a:off x="480296" y="1331685"/>
            <a:ext cx="7733619" cy="2362200"/>
          </a:xfrm>
        </p:spPr>
        <p:txBody>
          <a:bodyPr/>
          <a:lstStyle/>
          <a:p>
            <a:pPr marL="381000" indent="-381000" eaLnBrk="1" hangingPunct="1">
              <a:lnSpc>
                <a:spcPct val="100000"/>
              </a:lnSpc>
              <a:buNone/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Multiaccess networks can create two challenges for OSPF:</a:t>
            </a:r>
          </a:p>
          <a:p>
            <a:pPr marL="381000" indent="-381000" eaLnBrk="1" hangingPunct="1">
              <a:lnSpc>
                <a:spcPct val="100000"/>
              </a:lnSpc>
              <a:defRPr/>
            </a:pPr>
            <a:r>
              <a:rPr lang="en-US" sz="2000" b="1" dirty="0" smtClean="0">
                <a:solidFill>
                  <a:schemeClr val="tx1"/>
                </a:solidFill>
              </a:rPr>
              <a:t>Creation of multiple adjacencies </a:t>
            </a:r>
            <a:r>
              <a:rPr lang="en-US" sz="2000" dirty="0" smtClean="0">
                <a:solidFill>
                  <a:schemeClr val="tx1"/>
                </a:solidFill>
              </a:rPr>
              <a:t>– creating adjacencies with multiple routers would lead to an excessive number of LSAs being exchanged.</a:t>
            </a:r>
          </a:p>
          <a:p>
            <a:pPr marL="381000" indent="-381000" eaLnBrk="1" hangingPunct="1">
              <a:lnSpc>
                <a:spcPct val="100000"/>
              </a:lnSpc>
              <a:spcBef>
                <a:spcPts val="1200"/>
              </a:spcBef>
              <a:defRPr/>
            </a:pPr>
            <a:r>
              <a:rPr lang="en-US" sz="2000" b="1" dirty="0" smtClean="0">
                <a:solidFill>
                  <a:schemeClr val="tx1"/>
                </a:solidFill>
              </a:rPr>
              <a:t>Extensive flooding of LSAs </a:t>
            </a:r>
            <a:r>
              <a:rPr lang="en-US" sz="2000" dirty="0" smtClean="0">
                <a:solidFill>
                  <a:schemeClr val="tx1"/>
                </a:solidFill>
              </a:rPr>
              <a:t>– Link-state routers flood the network when OSPF is initialized or when there is a change. </a:t>
            </a:r>
            <a:endParaRPr lang="en-US" altLang="ja-JP" sz="2000" dirty="0" smtClean="0">
              <a:ea typeface="ＭＳ Ｐゴシック" pitchFamily="34" charset="-128"/>
            </a:endParaRPr>
          </a:p>
        </p:txBody>
      </p:sp>
      <p:pic>
        <p:nvPicPr>
          <p:cNvPr id="91139" name="Picture 3"/>
          <p:cNvPicPr>
            <a:picLocks noChangeAspect="1" noChangeArrowheads="1"/>
          </p:cNvPicPr>
          <p:nvPr/>
        </p:nvPicPr>
        <p:blipFill>
          <a:blip r:embed="rId3" cstate="print"/>
          <a:srcRect l="51785" t="31448" r="19769" b="25298"/>
          <a:stretch>
            <a:fillRect/>
          </a:stretch>
        </p:blipFill>
        <p:spPr bwMode="auto">
          <a:xfrm>
            <a:off x="4853215" y="3693885"/>
            <a:ext cx="3701143" cy="316411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/>
            <a:tailEnd/>
          </a:ln>
        </p:spPr>
      </p:pic>
      <p:sp>
        <p:nvSpPr>
          <p:cNvPr id="7" name="Rectangle 6"/>
          <p:cNvSpPr txBox="1">
            <a:spLocks noChangeArrowheads="1"/>
          </p:cNvSpPr>
          <p:nvPr/>
        </p:nvSpPr>
        <p:spPr bwMode="auto">
          <a:xfrm>
            <a:off x="821644" y="3998686"/>
            <a:ext cx="3792991" cy="222159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/>
          <a:p>
            <a:pPr marL="381000" indent="-381000" algn="l" eaLnBrk="1" hangingPunct="1">
              <a:lnSpc>
                <a:spcPct val="75000"/>
              </a:lnSpc>
              <a:buFont typeface="Arial" panose="020B0604020202020204" pitchFamily="34" charset="0"/>
              <a:buChar char="•"/>
              <a:defRPr/>
            </a:pPr>
            <a:r>
              <a:rPr lang="en-US" sz="2000" dirty="0"/>
              <a:t>Formula used to calculate the number of required </a:t>
            </a:r>
            <a:r>
              <a:rPr lang="en-US" sz="2000" dirty="0" smtClean="0"/>
              <a:t>adjacencies </a:t>
            </a:r>
            <a:r>
              <a:rPr lang="en-US" altLang="ja-JP" sz="2000" dirty="0"/>
              <a:t>n(n-1)/2	</a:t>
            </a:r>
          </a:p>
          <a:p>
            <a:pPr marL="342900" indent="-342900" algn="l" eaLnBrk="1" hangingPunct="1">
              <a:lnSpc>
                <a:spcPct val="75000"/>
              </a:lnSpc>
              <a:buFont typeface="Arial" panose="020B0604020202020204" pitchFamily="34" charset="0"/>
              <a:buChar char="•"/>
              <a:defRPr/>
            </a:pPr>
            <a:r>
              <a:rPr lang="en-US" altLang="ja-JP" sz="2000" dirty="0" smtClean="0"/>
              <a:t>A </a:t>
            </a:r>
            <a:r>
              <a:rPr lang="en-US" altLang="ja-JP" sz="2000" dirty="0"/>
              <a:t>topology of 4 </a:t>
            </a:r>
            <a:r>
              <a:rPr lang="en-US" altLang="ja-JP" sz="2000" dirty="0" smtClean="0"/>
              <a:t>routers would </a:t>
            </a:r>
            <a:r>
              <a:rPr lang="en-US" altLang="ja-JP" sz="2000" dirty="0"/>
              <a:t>result in 4(4-1)/2 </a:t>
            </a:r>
            <a:r>
              <a:rPr lang="en-US" altLang="ja-JP" sz="2000" dirty="0" smtClean="0"/>
              <a:t>= 6</a:t>
            </a:r>
            <a:endParaRPr lang="en-US" altLang="ja-JP" sz="2000" dirty="0"/>
          </a:p>
        </p:txBody>
      </p:sp>
    </p:spTree>
    <p:extLst>
      <p:ext uri="{BB962C8B-B14F-4D97-AF65-F5344CB8AC3E}">
        <p14:creationId xmlns:p14="http://schemas.microsoft.com/office/powerpoint/2010/main" val="26469264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409575" y="420688"/>
            <a:ext cx="8145463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 sz="1800" dirty="0" smtClean="0"/>
              <a:t>OSPF in Multiaccess Networks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dirty="0" smtClean="0"/>
              <a:t>OSPF Designated Router</a:t>
            </a:r>
            <a:endParaRPr lang="en-US" dirty="0">
              <a:solidFill>
                <a:schemeClr val="accent5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7171" name="Rectangle 6"/>
          <p:cNvSpPr>
            <a:spLocks noGrp="1" noChangeArrowheads="1"/>
          </p:cNvSpPr>
          <p:nvPr>
            <p:ph idx="1"/>
          </p:nvPr>
        </p:nvSpPr>
        <p:spPr>
          <a:xfrm>
            <a:off x="495045" y="1450016"/>
            <a:ext cx="8162257" cy="5153025"/>
          </a:xfrm>
        </p:spPr>
        <p:txBody>
          <a:bodyPr/>
          <a:lstStyle/>
          <a:p>
            <a:pPr marL="381000" indent="-381000" eaLnBrk="1" hangingPunct="1">
              <a:lnSpc>
                <a:spcPct val="100000"/>
              </a:lnSpc>
              <a:defRPr/>
            </a:pPr>
            <a:r>
              <a:rPr lang="en-US" sz="2000" dirty="0"/>
              <a:t>The designated router (DR) is the solution to managing adjacencies and flooding of LSAs on a multiaccess network.</a:t>
            </a:r>
          </a:p>
          <a:p>
            <a:pPr marL="381000" indent="-381000" eaLnBrk="1" hangingPunct="1">
              <a:lnSpc>
                <a:spcPct val="100000"/>
              </a:lnSpc>
              <a:defRPr/>
            </a:pPr>
            <a:r>
              <a:rPr lang="en-US" sz="2000" dirty="0"/>
              <a:t>The backup designated router (BDR) is elected in case the DR fails.</a:t>
            </a:r>
          </a:p>
          <a:p>
            <a:pPr marL="381000" indent="-381000" eaLnBrk="1" hangingPunct="1">
              <a:lnSpc>
                <a:spcPct val="100000"/>
              </a:lnSpc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All other non-DR and non-BDR routers become DROTHERs. DROTHERs only form adjacencies with the DR and BDR.</a:t>
            </a:r>
          </a:p>
          <a:p>
            <a:pPr marL="381000" indent="-381000" eaLnBrk="1" hangingPunct="1">
              <a:lnSpc>
                <a:spcPct val="100000"/>
              </a:lnSpc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DROTHERs only send their LSAs to the DR and BDR using the multicast address 224.0.0.6.</a:t>
            </a:r>
          </a:p>
          <a:p>
            <a:pPr marL="381000" indent="-381000" eaLnBrk="1" hangingPunct="1">
              <a:lnSpc>
                <a:spcPct val="100000"/>
              </a:lnSpc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DR uses the multicast address 224.0.0.5 to send LSAs to all other routers. DR only router flooding LSAs.</a:t>
            </a:r>
          </a:p>
          <a:p>
            <a:pPr marL="381000" indent="-381000" eaLnBrk="1" hangingPunct="1">
              <a:lnSpc>
                <a:spcPct val="100000"/>
              </a:lnSpc>
              <a:defRPr/>
            </a:pPr>
            <a:r>
              <a:rPr lang="en-US" altLang="ja-JP" sz="2000" dirty="0" smtClean="0"/>
              <a:t>DR/BDR Elections only necessary on multiaccess networks.</a:t>
            </a:r>
            <a:endParaRPr lang="en-US" altLang="ja-JP" sz="2000" dirty="0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0147517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409575" y="420688"/>
            <a:ext cx="8145463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 sz="1800" dirty="0" smtClean="0"/>
              <a:t>OSPF in Multiaccess Networks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dirty="0" smtClean="0"/>
              <a:t>OSPF Designated </a:t>
            </a:r>
            <a:r>
              <a:rPr lang="en-US" dirty="0"/>
              <a:t>Router (cont.)</a:t>
            </a:r>
            <a:endParaRPr lang="en-US" dirty="0">
              <a:solidFill>
                <a:schemeClr val="accent5">
                  <a:lumMod val="75000"/>
                </a:schemeClr>
              </a:solidFill>
              <a:cs typeface="Arial" pitchFamily="34" charset="0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9291" y="1607572"/>
            <a:ext cx="5728107" cy="4675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846558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409575" y="420688"/>
            <a:ext cx="8145463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 sz="1800" dirty="0" smtClean="0"/>
              <a:t>OSPF in Multiaccess Networks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dirty="0" smtClean="0"/>
              <a:t>Verifying DR/BDR Roles</a:t>
            </a:r>
            <a:endParaRPr lang="en-US" dirty="0">
              <a:solidFill>
                <a:schemeClr val="accent5">
                  <a:lumMod val="75000"/>
                </a:schemeClr>
              </a:solidFill>
              <a:cs typeface="Arial" pitchFamily="34" charset="0"/>
            </a:endParaRPr>
          </a:p>
        </p:txBody>
      </p:sp>
      <p:pic>
        <p:nvPicPr>
          <p:cNvPr id="92162" name="Picture 2"/>
          <p:cNvPicPr>
            <a:picLocks noChangeAspect="1" noChangeArrowheads="1"/>
          </p:cNvPicPr>
          <p:nvPr/>
        </p:nvPicPr>
        <p:blipFill>
          <a:blip r:embed="rId3" cstate="print"/>
          <a:srcRect l="52430" t="40873" r="17786" b="15873"/>
          <a:stretch>
            <a:fillRect/>
          </a:stretch>
        </p:blipFill>
        <p:spPr bwMode="auto">
          <a:xfrm>
            <a:off x="1422398" y="1436913"/>
            <a:ext cx="6239613" cy="509451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8107844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409575" y="420688"/>
            <a:ext cx="8145463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 sz="1800" dirty="0" smtClean="0"/>
              <a:t>OSPF in Multiaccess Networks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dirty="0" smtClean="0"/>
              <a:t>Verifying DR/BDR Adjacencies</a:t>
            </a:r>
            <a:endParaRPr lang="en-US" dirty="0">
              <a:solidFill>
                <a:schemeClr val="accent5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7171" name="Rectangle 6"/>
          <p:cNvSpPr>
            <a:spLocks noGrp="1" noChangeArrowheads="1"/>
          </p:cNvSpPr>
          <p:nvPr>
            <p:ph idx="1"/>
          </p:nvPr>
        </p:nvSpPr>
        <p:spPr>
          <a:xfrm>
            <a:off x="554038" y="1376032"/>
            <a:ext cx="7733619" cy="5153025"/>
          </a:xfrm>
        </p:spPr>
        <p:txBody>
          <a:bodyPr/>
          <a:lstStyle/>
          <a:p>
            <a:pPr marL="381000" indent="-381000" eaLnBrk="1" hangingPunct="1">
              <a:lnSpc>
                <a:spcPct val="75000"/>
              </a:lnSpc>
              <a:buNone/>
              <a:defRPr/>
            </a:pPr>
            <a:r>
              <a:rPr lang="en-US" sz="2000" dirty="0" smtClean="0"/>
              <a:t>S</a:t>
            </a:r>
            <a:r>
              <a:rPr lang="en-US" sz="2000" dirty="0" smtClean="0">
                <a:solidFill>
                  <a:schemeClr val="tx1"/>
                </a:solidFill>
              </a:rPr>
              <a:t>tate of neighbors in multiaccess networks can be:</a:t>
            </a:r>
          </a:p>
          <a:p>
            <a:pPr marL="381000" indent="-381000" eaLnBrk="1" hangingPunct="1">
              <a:lnSpc>
                <a:spcPct val="100000"/>
              </a:lnSpc>
              <a:defRPr/>
            </a:pPr>
            <a:r>
              <a:rPr lang="en-US" sz="2000" b="1" dirty="0" smtClean="0">
                <a:solidFill>
                  <a:schemeClr val="tx1"/>
                </a:solidFill>
              </a:rPr>
              <a:t>FULL/DROTHER</a:t>
            </a:r>
            <a:r>
              <a:rPr lang="en-US" sz="2000" dirty="0" smtClean="0">
                <a:solidFill>
                  <a:schemeClr val="tx1"/>
                </a:solidFill>
              </a:rPr>
              <a:t> </a:t>
            </a:r>
            <a:r>
              <a:rPr lang="en-US" sz="2000" dirty="0"/>
              <a:t> –</a:t>
            </a:r>
            <a:r>
              <a:rPr lang="en-US" sz="2000" dirty="0" smtClean="0">
                <a:solidFill>
                  <a:schemeClr val="tx1"/>
                </a:solidFill>
              </a:rPr>
              <a:t> This is a DR or BDR router that is fully adjacent with a non-DR or BDR router.</a:t>
            </a:r>
          </a:p>
          <a:p>
            <a:pPr marL="381000" indent="-381000" eaLnBrk="1" hangingPunct="1">
              <a:lnSpc>
                <a:spcPct val="100000"/>
              </a:lnSpc>
              <a:defRPr/>
            </a:pPr>
            <a:r>
              <a:rPr lang="en-US" sz="2000" b="1" dirty="0" smtClean="0">
                <a:solidFill>
                  <a:schemeClr val="tx1"/>
                </a:solidFill>
              </a:rPr>
              <a:t>FULL/DR</a:t>
            </a:r>
            <a:r>
              <a:rPr lang="en-US" sz="2000" dirty="0" smtClean="0">
                <a:solidFill>
                  <a:schemeClr val="tx1"/>
                </a:solidFill>
              </a:rPr>
              <a:t> </a:t>
            </a:r>
            <a:r>
              <a:rPr lang="en-US" sz="2000" dirty="0"/>
              <a:t> –</a:t>
            </a:r>
            <a:r>
              <a:rPr lang="en-US" sz="2000" dirty="0" smtClean="0">
                <a:solidFill>
                  <a:schemeClr val="tx1"/>
                </a:solidFill>
              </a:rPr>
              <a:t> The router is fully adjacent with the indicated DR neighbor.</a:t>
            </a:r>
          </a:p>
          <a:p>
            <a:pPr marL="381000" indent="-381000" eaLnBrk="1" hangingPunct="1">
              <a:lnSpc>
                <a:spcPct val="100000"/>
              </a:lnSpc>
              <a:defRPr/>
            </a:pPr>
            <a:r>
              <a:rPr lang="en-US" sz="2000" b="1" dirty="0" smtClean="0">
                <a:solidFill>
                  <a:schemeClr val="tx1"/>
                </a:solidFill>
              </a:rPr>
              <a:t>FULL/BDR</a:t>
            </a:r>
            <a:r>
              <a:rPr lang="en-US" sz="2000" dirty="0" smtClean="0">
                <a:solidFill>
                  <a:schemeClr val="tx1"/>
                </a:solidFill>
              </a:rPr>
              <a:t> </a:t>
            </a:r>
            <a:r>
              <a:rPr lang="en-US" sz="2000" dirty="0"/>
              <a:t> –</a:t>
            </a:r>
            <a:r>
              <a:rPr lang="en-US" sz="2000" dirty="0" smtClean="0">
                <a:solidFill>
                  <a:schemeClr val="tx1"/>
                </a:solidFill>
              </a:rPr>
              <a:t> The router is fully adjacent with the indicated BDR neighbor.</a:t>
            </a:r>
          </a:p>
          <a:p>
            <a:pPr marL="381000" indent="-381000" eaLnBrk="1" hangingPunct="1">
              <a:lnSpc>
                <a:spcPct val="100000"/>
              </a:lnSpc>
              <a:defRPr/>
            </a:pPr>
            <a:r>
              <a:rPr lang="en-US" sz="2000" b="1" dirty="0" smtClean="0">
                <a:solidFill>
                  <a:schemeClr val="tx1"/>
                </a:solidFill>
              </a:rPr>
              <a:t>2-WAY/DROTHER</a:t>
            </a:r>
            <a:r>
              <a:rPr lang="en-US" sz="2000" dirty="0" smtClean="0">
                <a:solidFill>
                  <a:schemeClr val="tx1"/>
                </a:solidFill>
              </a:rPr>
              <a:t> </a:t>
            </a:r>
            <a:r>
              <a:rPr lang="en-US" sz="2000" dirty="0"/>
              <a:t> –</a:t>
            </a:r>
            <a:r>
              <a:rPr lang="en-US" sz="2000" dirty="0" smtClean="0">
                <a:solidFill>
                  <a:schemeClr val="tx1"/>
                </a:solidFill>
              </a:rPr>
              <a:t> The non-DR or BDR router has a neighbor adjacency with another non-DR or BDR router.</a:t>
            </a:r>
            <a:endParaRPr lang="en-US" altLang="ja-JP" sz="2000" dirty="0" smtClean="0">
              <a:ea typeface="ＭＳ Ｐゴシック" pitchFamily="34" charset="-128"/>
            </a:endParaRPr>
          </a:p>
        </p:txBody>
      </p:sp>
      <p:pic>
        <p:nvPicPr>
          <p:cNvPr id="93186" name="Picture 2"/>
          <p:cNvPicPr>
            <a:picLocks noChangeAspect="1" noChangeArrowheads="1"/>
          </p:cNvPicPr>
          <p:nvPr/>
        </p:nvPicPr>
        <p:blipFill>
          <a:blip r:embed="rId3" cstate="print"/>
          <a:srcRect l="51314" t="55258" r="18009" b="27480"/>
          <a:stretch>
            <a:fillRect/>
          </a:stretch>
        </p:blipFill>
        <p:spPr bwMode="auto">
          <a:xfrm>
            <a:off x="1910441" y="4790853"/>
            <a:ext cx="5138391" cy="162560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5618169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409575" y="420688"/>
            <a:ext cx="8145463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 sz="1800" dirty="0" smtClean="0"/>
              <a:t>OSPF in Multiaccess Networks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dirty="0" smtClean="0"/>
              <a:t>Default DR/BDR Election Process</a:t>
            </a:r>
            <a:endParaRPr lang="en-US" dirty="0">
              <a:solidFill>
                <a:schemeClr val="accent5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7171" name="Rectangle 6"/>
          <p:cNvSpPr>
            <a:spLocks noGrp="1" noChangeArrowheads="1"/>
          </p:cNvSpPr>
          <p:nvPr>
            <p:ph idx="1"/>
          </p:nvPr>
        </p:nvSpPr>
        <p:spPr>
          <a:xfrm>
            <a:off x="494028" y="1460281"/>
            <a:ext cx="8186628" cy="5131019"/>
          </a:xfrm>
        </p:spPr>
        <p:txBody>
          <a:bodyPr/>
          <a:lstStyle/>
          <a:p>
            <a:pPr marL="381000" indent="-381000" eaLnBrk="1" hangingPunct="1">
              <a:lnSpc>
                <a:spcPct val="75000"/>
              </a:lnSpc>
              <a:defRPr/>
            </a:pPr>
            <a:r>
              <a:rPr lang="en-US" sz="2000" dirty="0" smtClean="0"/>
              <a:t>T</a:t>
            </a:r>
            <a:r>
              <a:rPr lang="en-US" sz="2000" dirty="0" smtClean="0">
                <a:solidFill>
                  <a:schemeClr val="tx1"/>
                </a:solidFill>
              </a:rPr>
              <a:t>he router with the highest interface priority is elected as the DR.</a:t>
            </a:r>
          </a:p>
          <a:p>
            <a:pPr marL="381000" indent="-381000" eaLnBrk="1" hangingPunct="1">
              <a:lnSpc>
                <a:spcPct val="75000"/>
              </a:lnSpc>
              <a:defRPr/>
            </a:pPr>
            <a:r>
              <a:rPr lang="en-US" sz="2000" dirty="0" smtClean="0"/>
              <a:t>The router with the second highest interface priority is elected as the BDR.</a:t>
            </a:r>
          </a:p>
          <a:p>
            <a:pPr marL="381000" indent="-381000" eaLnBrk="1" hangingPunct="1">
              <a:lnSpc>
                <a:spcPct val="75000"/>
              </a:lnSpc>
              <a:defRPr/>
            </a:pPr>
            <a:r>
              <a:rPr lang="en-US" sz="2000" dirty="0" smtClean="0"/>
              <a:t>Priority can be configured between 0-255.  (</a:t>
            </a:r>
            <a:r>
              <a:rPr lang="en-US" sz="2000" dirty="0" smtClean="0">
                <a:solidFill>
                  <a:schemeClr val="tx1"/>
                </a:solidFill>
              </a:rPr>
              <a:t>Priority of 0 - router cannot become the DR. 0</a:t>
            </a:r>
          </a:p>
          <a:p>
            <a:pPr marL="381000" indent="-381000" eaLnBrk="1" hangingPunct="1">
              <a:lnSpc>
                <a:spcPct val="75000"/>
              </a:lnSpc>
              <a:defRPr/>
            </a:pPr>
            <a:r>
              <a:rPr lang="en-US" sz="2000" dirty="0" smtClean="0"/>
              <a:t>If interface priorities are equal, then the router with highest router ID is elected DR and second highest the BDR</a:t>
            </a:r>
          </a:p>
          <a:p>
            <a:pPr marL="381000" indent="-381000" eaLnBrk="1" hangingPunct="1">
              <a:lnSpc>
                <a:spcPct val="75000"/>
              </a:lnSpc>
              <a:defRPr/>
            </a:pPr>
            <a:r>
              <a:rPr lang="en-US" sz="2000" dirty="0" smtClean="0"/>
              <a:t>Three ways to determine router ID:</a:t>
            </a:r>
          </a:p>
          <a:p>
            <a:pPr marL="719137" lvl="1" indent="-381000" eaLnBrk="1" hangingPunct="1">
              <a:lnSpc>
                <a:spcPct val="75000"/>
              </a:lnSpc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solidFill>
                  <a:schemeClr val="tx1"/>
                </a:solidFill>
                <a:ea typeface="+mn-ea"/>
                <a:cs typeface="+mn-cs"/>
              </a:rPr>
              <a:t>Router ID can be manually configured.</a:t>
            </a:r>
          </a:p>
          <a:p>
            <a:pPr marL="719137" lvl="1" indent="-381000" eaLnBrk="1" hangingPunct="1">
              <a:lnSpc>
                <a:spcPct val="75000"/>
              </a:lnSpc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If not configured, the ID determined by the highest loopback IP address.</a:t>
            </a:r>
          </a:p>
          <a:p>
            <a:pPr marL="719137" lvl="1" indent="-381000" eaLnBrk="1" hangingPunct="1">
              <a:lnSpc>
                <a:spcPct val="75000"/>
              </a:lnSpc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solidFill>
                  <a:schemeClr val="tx1"/>
                </a:solidFill>
                <a:ea typeface="+mn-ea"/>
                <a:cs typeface="+mn-cs"/>
              </a:rPr>
              <a:t>If no loopbacks, the ID is determined by the highest active IPv4 address.</a:t>
            </a:r>
          </a:p>
          <a:p>
            <a:pPr marL="381000" indent="-381000" eaLnBrk="1" hangingPunct="1">
              <a:lnSpc>
                <a:spcPct val="75000"/>
              </a:lnSpc>
              <a:defRPr/>
            </a:pPr>
            <a:r>
              <a:rPr lang="en-US" sz="2000" dirty="0" smtClean="0"/>
              <a:t>In an IPv6 network, the router ID must be configured manually.</a:t>
            </a:r>
            <a:endParaRPr lang="en-US" sz="2000" dirty="0" smtClean="0">
              <a:solidFill>
                <a:schemeClr val="tx1"/>
              </a:solidFill>
            </a:endParaRPr>
          </a:p>
          <a:p>
            <a:pPr marL="719137" lvl="1" indent="-381000" eaLnBrk="1" hangingPunct="1">
              <a:lnSpc>
                <a:spcPct val="75000"/>
              </a:lnSpc>
              <a:defRPr/>
            </a:pPr>
            <a:endParaRPr lang="en-US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1814056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409575" y="420688"/>
            <a:ext cx="8145463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 sz="1800" dirty="0" smtClean="0"/>
              <a:t>OSPF in Multiaccess Networks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dirty="0" smtClean="0"/>
              <a:t>DR/BDR Election Process</a:t>
            </a:r>
            <a:endParaRPr lang="en-US" dirty="0">
              <a:solidFill>
                <a:schemeClr val="accent5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7171" name="Rectangle 6"/>
          <p:cNvSpPr>
            <a:spLocks noGrp="1" noChangeArrowheads="1"/>
          </p:cNvSpPr>
          <p:nvPr>
            <p:ph idx="1"/>
          </p:nvPr>
        </p:nvSpPr>
        <p:spPr>
          <a:xfrm>
            <a:off x="538272" y="1460281"/>
            <a:ext cx="8053278" cy="5150069"/>
          </a:xfrm>
        </p:spPr>
        <p:txBody>
          <a:bodyPr/>
          <a:lstStyle/>
          <a:p>
            <a:pPr marL="381000" indent="-381000" eaLnBrk="1" hangingPunct="1">
              <a:lnSpc>
                <a:spcPct val="100000"/>
              </a:lnSpc>
              <a:buNone/>
              <a:defRPr/>
            </a:pPr>
            <a:r>
              <a:rPr lang="en-US" sz="2000" dirty="0" smtClean="0"/>
              <a:t>DR remains the DR until one of the following occurs:</a:t>
            </a:r>
          </a:p>
          <a:p>
            <a:pPr marL="381000" indent="-381000" eaLnBrk="1" hangingPunct="1">
              <a:lnSpc>
                <a:spcPct val="100000"/>
              </a:lnSpc>
              <a:defRPr/>
            </a:pPr>
            <a:r>
              <a:rPr lang="en-US" sz="2000" dirty="0" smtClean="0"/>
              <a:t>The DR fails.</a:t>
            </a:r>
          </a:p>
          <a:p>
            <a:pPr marL="381000" indent="-381000" eaLnBrk="1" hangingPunct="1">
              <a:lnSpc>
                <a:spcPct val="100000"/>
              </a:lnSpc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The OSPF process on the DR fails or is stopped.</a:t>
            </a:r>
          </a:p>
          <a:p>
            <a:pPr marL="381000" indent="-381000" eaLnBrk="1" hangingPunct="1">
              <a:lnSpc>
                <a:spcPct val="100000"/>
              </a:lnSpc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The multiaccess interface on the DR fails or is shutdown.</a:t>
            </a:r>
          </a:p>
          <a:p>
            <a:pPr marL="381000" indent="-381000" eaLnBrk="1" hangingPunct="1">
              <a:lnSpc>
                <a:spcPct val="100000"/>
              </a:lnSpc>
              <a:buNone/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If the DR fails, the BDR is automatically promoted to DR.</a:t>
            </a:r>
          </a:p>
          <a:p>
            <a:pPr marL="381000" indent="-381000" eaLnBrk="1" hangingPunct="1">
              <a:lnSpc>
                <a:spcPct val="100000"/>
              </a:lnSpc>
              <a:defRPr/>
            </a:pPr>
            <a:r>
              <a:rPr lang="en-US" sz="2000" dirty="0" smtClean="0"/>
              <a:t>There is then a</a:t>
            </a:r>
            <a:r>
              <a:rPr lang="en-US" sz="2000" dirty="0" smtClean="0">
                <a:solidFill>
                  <a:schemeClr val="tx1"/>
                </a:solidFill>
              </a:rPr>
              <a:t> new BDR election and the DROTHER with the higher priority or router ID is elected as the new BDR.</a:t>
            </a:r>
          </a:p>
          <a:p>
            <a:pPr marL="381000" indent="-381000" eaLnBrk="1" hangingPunct="1">
              <a:lnSpc>
                <a:spcPct val="75000"/>
              </a:lnSpc>
              <a:defRPr/>
            </a:pPr>
            <a:endParaRPr lang="en-US" sz="2000" dirty="0" smtClean="0">
              <a:solidFill>
                <a:schemeClr val="tx1"/>
              </a:solidFill>
            </a:endParaRPr>
          </a:p>
          <a:p>
            <a:pPr marL="381000" indent="-381000" eaLnBrk="1" hangingPunct="1">
              <a:lnSpc>
                <a:spcPct val="75000"/>
              </a:lnSpc>
              <a:defRPr/>
            </a:pPr>
            <a:endParaRPr lang="en-US" dirty="0" smtClean="0">
              <a:ea typeface="+mn-ea"/>
              <a:cs typeface="+mn-cs"/>
            </a:endParaRPr>
          </a:p>
          <a:p>
            <a:pPr marL="719137" lvl="1" indent="-381000" eaLnBrk="1" hangingPunct="1">
              <a:lnSpc>
                <a:spcPct val="75000"/>
              </a:lnSpc>
              <a:defRPr/>
            </a:pPr>
            <a:endParaRPr lang="en-US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795847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409575" y="420688"/>
            <a:ext cx="8145463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 sz="1800" dirty="0" smtClean="0"/>
              <a:t>OSPF in Multiaccess Networks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dirty="0" smtClean="0"/>
              <a:t>The OSPF Priority</a:t>
            </a:r>
            <a:endParaRPr lang="en-US" dirty="0">
              <a:solidFill>
                <a:schemeClr val="accent5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7171" name="Rectangle 6"/>
          <p:cNvSpPr>
            <a:spLocks noGrp="1" noChangeArrowheads="1"/>
          </p:cNvSpPr>
          <p:nvPr>
            <p:ph idx="1"/>
          </p:nvPr>
        </p:nvSpPr>
        <p:spPr>
          <a:xfrm>
            <a:off x="538272" y="1276350"/>
            <a:ext cx="8034228" cy="5070256"/>
          </a:xfrm>
        </p:spPr>
        <p:txBody>
          <a:bodyPr/>
          <a:lstStyle/>
          <a:p>
            <a:pPr eaLnBrk="1" hangingPunct="1">
              <a:lnSpc>
                <a:spcPct val="100000"/>
              </a:lnSpc>
              <a:defRPr/>
            </a:pPr>
            <a:r>
              <a:rPr lang="en-US" sz="2000" dirty="0"/>
              <a:t>Instead of setting the router ID on all routers, it </a:t>
            </a:r>
            <a:r>
              <a:rPr lang="en-US" sz="2000" dirty="0" smtClean="0">
                <a:solidFill>
                  <a:schemeClr val="tx1"/>
                </a:solidFill>
              </a:rPr>
              <a:t>is better to control the election by setting interface priorities.</a:t>
            </a:r>
          </a:p>
          <a:p>
            <a:pPr marL="800100" lvl="1" indent="-342900" eaLnBrk="1" hangingPunct="1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To change the priority, use one of the following commands:</a:t>
            </a:r>
          </a:p>
          <a:p>
            <a:pPr marL="677862" lvl="2" eaLnBrk="1" hangingPunct="1">
              <a:lnSpc>
                <a:spcPct val="100000"/>
              </a:lnSpc>
              <a:defRPr/>
            </a:pPr>
            <a:r>
              <a:rPr lang="en-US" b="1" dirty="0" smtClean="0">
                <a:solidFill>
                  <a:schemeClr val="tx1"/>
                </a:solidFill>
                <a:ea typeface="+mn-ea"/>
                <a:cs typeface="+mn-cs"/>
              </a:rPr>
              <a:t>	</a:t>
            </a:r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ip ospf priority</a:t>
            </a:r>
            <a:r>
              <a:rPr lang="en-US" b="1" dirty="0" smtClean="0">
                <a:solidFill>
                  <a:schemeClr val="tx1"/>
                </a:solidFill>
                <a:ea typeface="+mn-ea"/>
                <a:cs typeface="+mn-cs"/>
              </a:rPr>
              <a:t> </a:t>
            </a:r>
            <a:r>
              <a:rPr lang="en-US" i="1" dirty="0" smtClean="0">
                <a:solidFill>
                  <a:schemeClr val="tx1"/>
                </a:solidFill>
                <a:ea typeface="+mn-ea"/>
                <a:cs typeface="+mn-cs"/>
              </a:rPr>
              <a:t>value</a:t>
            </a:r>
            <a:r>
              <a:rPr lang="en-US" dirty="0" smtClean="0">
                <a:solidFill>
                  <a:schemeClr val="tx1"/>
                </a:solidFill>
                <a:ea typeface="+mn-ea"/>
                <a:cs typeface="+mn-cs"/>
              </a:rPr>
              <a:t> (OSPFv2 interface command)</a:t>
            </a:r>
          </a:p>
          <a:p>
            <a:pPr marL="677862" lvl="2" eaLnBrk="1" hangingPunct="1">
              <a:lnSpc>
                <a:spcPct val="100000"/>
              </a:lnSpc>
              <a:defRPr/>
            </a:pPr>
            <a:r>
              <a:rPr lang="en-US" b="1" dirty="0" smtClean="0">
                <a:ea typeface="+mn-ea"/>
                <a:cs typeface="+mn-cs"/>
              </a:rPr>
              <a:t>	</a:t>
            </a:r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ipv6 ospf priority</a:t>
            </a:r>
            <a:r>
              <a:rPr lang="en-US" b="1" dirty="0" smtClean="0">
                <a:solidFill>
                  <a:schemeClr val="tx1"/>
                </a:solidFill>
                <a:ea typeface="+mn-ea"/>
                <a:cs typeface="+mn-cs"/>
              </a:rPr>
              <a:t> </a:t>
            </a:r>
            <a:r>
              <a:rPr lang="en-US" i="1" dirty="0" smtClean="0">
                <a:solidFill>
                  <a:schemeClr val="tx1"/>
                </a:solidFill>
                <a:ea typeface="+mn-ea"/>
                <a:cs typeface="+mn-cs"/>
              </a:rPr>
              <a:t>value</a:t>
            </a:r>
            <a:r>
              <a:rPr lang="en-US" dirty="0" smtClean="0">
                <a:solidFill>
                  <a:schemeClr val="tx1"/>
                </a:solidFill>
                <a:ea typeface="+mn-ea"/>
                <a:cs typeface="+mn-cs"/>
              </a:rPr>
              <a:t> (OSPFv3 interface command)</a:t>
            </a:r>
          </a:p>
          <a:p>
            <a:pPr eaLnBrk="1" hangingPunct="1">
              <a:lnSpc>
                <a:spcPct val="100000"/>
              </a:lnSpc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To begin another OSPF election, use one of the following methods:</a:t>
            </a:r>
          </a:p>
          <a:p>
            <a:pPr marL="681037" lvl="1" indent="-342900" eaLnBrk="1" hangingPunct="1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solidFill>
                  <a:schemeClr val="tx1"/>
                </a:solidFill>
                <a:ea typeface="+mn-ea"/>
                <a:cs typeface="+mn-cs"/>
              </a:rPr>
              <a:t>Shutdown the router interfaces and then re-enable them starting with the DR, then the BDR, and then all other routers.</a:t>
            </a:r>
          </a:p>
          <a:p>
            <a:pPr marL="681037" lvl="1" indent="-342900" eaLnBrk="1" hangingPunct="1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solidFill>
                  <a:schemeClr val="tx1"/>
                </a:solidFill>
                <a:ea typeface="+mn-ea"/>
                <a:cs typeface="+mn-cs"/>
              </a:rPr>
              <a:t>Reset the OSPF process using the</a:t>
            </a:r>
            <a:r>
              <a:rPr lang="en-US" b="1" dirty="0" smtClean="0">
                <a:solidFill>
                  <a:schemeClr val="tx1"/>
                </a:solidFill>
                <a:ea typeface="+mn-ea"/>
                <a:cs typeface="+mn-cs"/>
              </a:rPr>
              <a:t> </a:t>
            </a:r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clear ip ospf process</a:t>
            </a:r>
            <a:r>
              <a:rPr lang="en-US" b="1" dirty="0" smtClean="0">
                <a:solidFill>
                  <a:schemeClr val="tx1"/>
                </a:solidFill>
                <a:ea typeface="+mn-ea"/>
                <a:cs typeface="+mn-cs"/>
              </a:rPr>
              <a:t> </a:t>
            </a:r>
            <a:r>
              <a:rPr lang="en-US" dirty="0" smtClean="0">
                <a:solidFill>
                  <a:schemeClr val="tx1"/>
                </a:solidFill>
                <a:ea typeface="+mn-ea"/>
                <a:cs typeface="+mn-cs"/>
              </a:rPr>
              <a:t>privileged EXEC mode command on all routers.</a:t>
            </a:r>
          </a:p>
          <a:p>
            <a:pPr marL="381000" indent="-381000" eaLnBrk="1" hangingPunct="1">
              <a:lnSpc>
                <a:spcPct val="75000"/>
              </a:lnSpc>
              <a:defRPr/>
            </a:pPr>
            <a:endParaRPr lang="en-US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81000" indent="-381000" eaLnBrk="1" hangingPunct="1">
              <a:lnSpc>
                <a:spcPct val="75000"/>
              </a:lnSpc>
              <a:defRPr/>
            </a:pPr>
            <a:endParaRPr lang="en-US" dirty="0" smtClean="0">
              <a:ea typeface="+mn-ea"/>
              <a:cs typeface="+mn-cs"/>
            </a:endParaRPr>
          </a:p>
          <a:p>
            <a:pPr marL="719137" lvl="1" indent="-381000" eaLnBrk="1" hangingPunct="1">
              <a:lnSpc>
                <a:spcPct val="75000"/>
              </a:lnSpc>
              <a:defRPr/>
            </a:pPr>
            <a:endParaRPr lang="en-US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4425" y="5032917"/>
            <a:ext cx="6188449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403141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371475" y="420688"/>
            <a:ext cx="8145463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 sz="1800" dirty="0" smtClean="0"/>
              <a:t>Default Route Propagation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Propagating a Default Static Route in OSPFv2</a:t>
            </a:r>
            <a:endParaRPr lang="en-US" sz="2800" dirty="0">
              <a:solidFill>
                <a:schemeClr val="accent5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7171" name="Rectangle 6"/>
          <p:cNvSpPr>
            <a:spLocks noGrp="1" noChangeArrowheads="1"/>
          </p:cNvSpPr>
          <p:nvPr>
            <p:ph idx="1"/>
          </p:nvPr>
        </p:nvSpPr>
        <p:spPr>
          <a:xfrm>
            <a:off x="531628" y="1754372"/>
            <a:ext cx="7740263" cy="4894078"/>
          </a:xfrm>
        </p:spPr>
        <p:txBody>
          <a:bodyPr/>
          <a:lstStyle/>
          <a:p>
            <a:pPr marL="0" indent="0" eaLnBrk="1" hangingPunct="1">
              <a:lnSpc>
                <a:spcPct val="100000"/>
              </a:lnSpc>
              <a:buNone/>
              <a:defRPr/>
            </a:pPr>
            <a:r>
              <a:rPr lang="en-US" sz="2000" dirty="0" smtClean="0"/>
              <a:t>T</a:t>
            </a:r>
            <a:r>
              <a:rPr lang="en-US" sz="2000" dirty="0" smtClean="0">
                <a:solidFill>
                  <a:schemeClr val="tx1"/>
                </a:solidFill>
              </a:rPr>
              <a:t>he router connected to the Internet that is used to propagate a default route is often called the edge, entrance or gateway router. In an OSPF network, it may also be call the autonomous system boundary router (ASBR).</a:t>
            </a:r>
          </a:p>
          <a:p>
            <a:pPr marL="719137" lvl="1" indent="-381000" eaLnBrk="1" hangingPunct="1">
              <a:lnSpc>
                <a:spcPct val="100000"/>
              </a:lnSpc>
              <a:defRPr/>
            </a:pPr>
            <a:r>
              <a:rPr lang="en-US" dirty="0" smtClean="0"/>
              <a:t>	</a:t>
            </a:r>
            <a:endParaRPr lang="en-US" dirty="0" smtClean="0">
              <a:solidFill>
                <a:schemeClr val="tx1"/>
              </a:solidFill>
              <a:latin typeface="+mn-lt"/>
            </a:endParaRPr>
          </a:p>
          <a:p>
            <a:pPr marL="719137" lvl="1" indent="-381000" eaLnBrk="1" hangingPunct="1">
              <a:lnSpc>
                <a:spcPct val="100000"/>
              </a:lnSpc>
              <a:defRPr/>
            </a:pPr>
            <a:r>
              <a:rPr lang="en-US" dirty="0" smtClean="0"/>
              <a:t>	</a:t>
            </a:r>
          </a:p>
          <a:p>
            <a:pPr marL="381000" indent="-381000" eaLnBrk="1" hangingPunct="1">
              <a:lnSpc>
                <a:spcPct val="100000"/>
              </a:lnSpc>
              <a:defRPr/>
            </a:pPr>
            <a:endParaRPr lang="en-US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81000" indent="-381000" eaLnBrk="1" hangingPunct="1">
              <a:lnSpc>
                <a:spcPct val="75000"/>
              </a:lnSpc>
              <a:defRPr/>
            </a:pPr>
            <a:endParaRPr lang="en-US" dirty="0" smtClean="0">
              <a:ea typeface="+mn-ea"/>
              <a:cs typeface="+mn-cs"/>
            </a:endParaRPr>
          </a:p>
          <a:p>
            <a:pPr marL="719137" lvl="1" indent="-381000" eaLnBrk="1" hangingPunct="1">
              <a:lnSpc>
                <a:spcPct val="75000"/>
              </a:lnSpc>
              <a:defRPr/>
            </a:pPr>
            <a:endParaRPr lang="en-US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94210" name="Picture 2"/>
          <p:cNvPicPr>
            <a:picLocks noChangeAspect="1" noChangeArrowheads="1"/>
          </p:cNvPicPr>
          <p:nvPr/>
        </p:nvPicPr>
        <p:blipFill>
          <a:blip r:embed="rId3" cstate="print"/>
          <a:srcRect l="52562" t="46615" r="17329" b="39323"/>
          <a:stretch>
            <a:fillRect/>
          </a:stretch>
        </p:blipFill>
        <p:spPr bwMode="auto">
          <a:xfrm>
            <a:off x="1434491" y="5029200"/>
            <a:ext cx="6166459" cy="16192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/>
            <a:tailEnd/>
          </a:ln>
        </p:spPr>
      </p:pic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645" y="3276600"/>
            <a:ext cx="42481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Elbow Connector 2"/>
          <p:cNvCxnSpPr/>
          <p:nvPr/>
        </p:nvCxnSpPr>
        <p:spPr bwMode="auto">
          <a:xfrm rot="16200000" flipV="1">
            <a:off x="5591175" y="4143375"/>
            <a:ext cx="1276350" cy="1143000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00433023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235724" y="493485"/>
            <a:ext cx="8456613" cy="885372"/>
          </a:xfrm>
        </p:spPr>
        <p:txBody>
          <a:bodyPr/>
          <a:lstStyle/>
          <a:p>
            <a:pPr eaLnBrk="1" hangingPunct="1">
              <a:tabLst>
                <a:tab pos="4803775" algn="l"/>
              </a:tabLst>
              <a:defRPr/>
            </a:pPr>
            <a:r>
              <a:rPr lang="en-US" sz="1800" dirty="0" smtClean="0"/>
              <a:t>Link-State Routing Protocol Operation</a:t>
            </a:r>
            <a:br>
              <a:rPr lang="en-US" sz="1800" dirty="0" smtClean="0"/>
            </a:br>
            <a:r>
              <a:rPr lang="en-US" sz="2800" dirty="0" err="1" smtClean="0"/>
              <a:t>Dijkstra’s</a:t>
            </a:r>
            <a:r>
              <a:rPr lang="en-US" sz="2800" dirty="0" smtClean="0"/>
              <a:t> Algorithm</a:t>
            </a:r>
            <a:endParaRPr lang="en-US" sz="2800" dirty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7378" y="1523999"/>
            <a:ext cx="5978108" cy="4940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240065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357828" y="450542"/>
            <a:ext cx="8145463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 sz="1800" dirty="0" smtClean="0"/>
              <a:t>Secure OSPF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Configuring OSPF MD5 Authentication</a:t>
            </a:r>
            <a:endParaRPr lang="en-US" sz="2800" dirty="0">
              <a:solidFill>
                <a:schemeClr val="accent5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7171" name="Rectangle 6"/>
          <p:cNvSpPr>
            <a:spLocks noGrp="1" noChangeArrowheads="1"/>
          </p:cNvSpPr>
          <p:nvPr>
            <p:ph idx="1"/>
          </p:nvPr>
        </p:nvSpPr>
        <p:spPr>
          <a:xfrm>
            <a:off x="458942" y="1390649"/>
            <a:ext cx="7733619" cy="4803557"/>
          </a:xfrm>
        </p:spPr>
        <p:txBody>
          <a:bodyPr/>
          <a:lstStyle/>
          <a:p>
            <a:pPr marL="381000" indent="-381000" eaLnBrk="1" hangingPunct="1">
              <a:lnSpc>
                <a:spcPct val="100000"/>
              </a:lnSpc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MD5 authentication can be enabled globally for all interfaces or on a per-interface basis.</a:t>
            </a:r>
          </a:p>
          <a:p>
            <a:pPr marL="342900" indent="-342900"/>
            <a:r>
              <a:rPr lang="en-US" sz="2000" dirty="0" smtClean="0">
                <a:solidFill>
                  <a:schemeClr val="tx1"/>
                </a:solidFill>
              </a:rPr>
              <a:t>To enable OSPF MD5 authentication globally,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configure: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 err="1" smtClean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</a:t>
            </a:r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ospf message-digest-key</a:t>
            </a:r>
            <a:r>
              <a:rPr lang="en-US" b="1" dirty="0" smtClean="0">
                <a:solidFill>
                  <a:schemeClr val="tx1"/>
                </a:solidFill>
                <a:ea typeface="+mn-ea"/>
                <a:cs typeface="+mn-cs"/>
              </a:rPr>
              <a:t> </a:t>
            </a:r>
            <a:r>
              <a:rPr lang="en-US" i="1" dirty="0" smtClean="0">
                <a:solidFill>
                  <a:schemeClr val="tx1"/>
                </a:solidFill>
                <a:ea typeface="+mn-ea"/>
                <a:cs typeface="+mn-cs"/>
              </a:rPr>
              <a:t>key </a:t>
            </a:r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md5</a:t>
            </a:r>
            <a:r>
              <a:rPr lang="en-US" b="1" dirty="0" smtClean="0">
                <a:solidFill>
                  <a:schemeClr val="tx1"/>
                </a:solidFill>
                <a:ea typeface="+mn-ea"/>
                <a:cs typeface="+mn-cs"/>
              </a:rPr>
              <a:t> </a:t>
            </a:r>
            <a:r>
              <a:rPr lang="en-US" i="1" dirty="0" smtClean="0">
                <a:solidFill>
                  <a:schemeClr val="tx1"/>
                </a:solidFill>
                <a:ea typeface="+mn-ea"/>
                <a:cs typeface="+mn-cs"/>
              </a:rPr>
              <a:t>password</a:t>
            </a:r>
            <a:r>
              <a:rPr lang="en-US" dirty="0" smtClean="0">
                <a:solidFill>
                  <a:schemeClr val="tx1"/>
                </a:solidFill>
                <a:ea typeface="+mn-ea"/>
                <a:cs typeface="+mn-cs"/>
              </a:rPr>
              <a:t> (interface configuration command)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area</a:t>
            </a:r>
            <a:r>
              <a:rPr lang="en-US" b="1" dirty="0" smtClean="0">
                <a:solidFill>
                  <a:schemeClr val="tx1"/>
                </a:solidFill>
                <a:ea typeface="+mn-ea"/>
                <a:cs typeface="+mn-cs"/>
              </a:rPr>
              <a:t> </a:t>
            </a:r>
            <a:r>
              <a:rPr lang="en-US" i="1" dirty="0" smtClean="0">
                <a:solidFill>
                  <a:schemeClr val="tx1"/>
                </a:solidFill>
                <a:ea typeface="+mn-ea"/>
                <a:cs typeface="+mn-cs"/>
              </a:rPr>
              <a:t>area-id</a:t>
            </a:r>
            <a:r>
              <a:rPr lang="en-US" dirty="0" smtClean="0">
                <a:solidFill>
                  <a:schemeClr val="tx1"/>
                </a:solidFill>
                <a:ea typeface="+mn-ea"/>
                <a:cs typeface="+mn-cs"/>
              </a:rPr>
              <a:t> </a:t>
            </a:r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authentication message-digest</a:t>
            </a:r>
            <a:r>
              <a:rPr lang="en-US" b="1" dirty="0">
                <a:ea typeface="+mn-ea"/>
                <a:cs typeface="+mn-cs"/>
              </a:rPr>
              <a:t> </a:t>
            </a:r>
            <a:r>
              <a:rPr lang="en-US" dirty="0" smtClean="0">
                <a:ea typeface="+mn-ea"/>
                <a:cs typeface="+mn-cs"/>
              </a:rPr>
              <a:t>(</a:t>
            </a:r>
            <a:r>
              <a:rPr lang="en-US" dirty="0" smtClean="0">
                <a:solidFill>
                  <a:schemeClr val="tx1"/>
                </a:solidFill>
                <a:ea typeface="+mn-ea"/>
                <a:cs typeface="+mn-cs"/>
              </a:rPr>
              <a:t>router configuration </a:t>
            </a:r>
            <a:r>
              <a:rPr lang="en-US" dirty="0" smtClean="0">
                <a:ea typeface="+mn-ea"/>
                <a:cs typeface="+mn-cs"/>
              </a:rPr>
              <a:t>c</a:t>
            </a:r>
            <a:r>
              <a:rPr lang="en-US" dirty="0" smtClean="0">
                <a:solidFill>
                  <a:schemeClr val="tx1"/>
                </a:solidFill>
                <a:ea typeface="+mn-ea"/>
                <a:cs typeface="+mn-cs"/>
              </a:rPr>
              <a:t>ommand)</a:t>
            </a:r>
          </a:p>
          <a:p>
            <a:pPr marL="381000" indent="-381000" eaLnBrk="1" hangingPunct="1">
              <a:lnSpc>
                <a:spcPct val="100000"/>
              </a:lnSpc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To enable MD5 authentication on a per-interface basis,</a:t>
            </a:r>
            <a:r>
              <a:rPr lang="en-US" sz="2000" dirty="0" smtClean="0"/>
              <a:t> configure:</a:t>
            </a:r>
            <a:endParaRPr lang="en-US" sz="2000" dirty="0" smtClean="0">
              <a:solidFill>
                <a:schemeClr val="tx1"/>
              </a:solidFill>
            </a:endParaRPr>
          </a:p>
          <a:p>
            <a:pPr marL="742950" lvl="1" indent="-285750" eaLnBrk="1" hangingPunct="1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lang="en-US" b="1" dirty="0" err="1" smtClean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ip</a:t>
            </a:r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ospf message-digest-key</a:t>
            </a:r>
            <a:r>
              <a:rPr lang="en-US" b="1" dirty="0" smtClean="0">
                <a:solidFill>
                  <a:schemeClr val="tx1"/>
                </a:solidFill>
                <a:ea typeface="+mn-ea"/>
                <a:cs typeface="+mn-cs"/>
              </a:rPr>
              <a:t> </a:t>
            </a:r>
            <a:r>
              <a:rPr lang="en-US" i="1" dirty="0" smtClean="0">
                <a:solidFill>
                  <a:schemeClr val="tx1"/>
                </a:solidFill>
                <a:ea typeface="+mn-ea"/>
                <a:cs typeface="+mn-cs"/>
              </a:rPr>
              <a:t>key </a:t>
            </a:r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md5</a:t>
            </a:r>
            <a:r>
              <a:rPr lang="en-US" b="1" dirty="0" smtClean="0">
                <a:solidFill>
                  <a:schemeClr val="tx1"/>
                </a:solidFill>
                <a:ea typeface="+mn-ea"/>
                <a:cs typeface="+mn-cs"/>
              </a:rPr>
              <a:t> </a:t>
            </a:r>
            <a:r>
              <a:rPr lang="en-US" i="1" dirty="0" smtClean="0">
                <a:solidFill>
                  <a:schemeClr val="tx1"/>
                </a:solidFill>
                <a:ea typeface="+mn-ea"/>
                <a:cs typeface="+mn-cs"/>
              </a:rPr>
              <a:t>password</a:t>
            </a:r>
            <a:r>
              <a:rPr lang="en-US" dirty="0" smtClean="0">
                <a:solidFill>
                  <a:schemeClr val="tx1"/>
                </a:solidFill>
                <a:ea typeface="+mn-ea"/>
                <a:cs typeface="+mn-cs"/>
              </a:rPr>
              <a:t> (interface  configuration command)</a:t>
            </a:r>
          </a:p>
          <a:p>
            <a:pPr marL="742950" lvl="1" indent="-285750" eaLnBrk="1" hangingPunct="1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lang="en-US" b="1" dirty="0" err="1" smtClean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ip</a:t>
            </a:r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ospf authentication message-digest</a:t>
            </a:r>
            <a:r>
              <a:rPr lang="en-US" b="1" dirty="0" smtClean="0">
                <a:solidFill>
                  <a:schemeClr val="tx1"/>
                </a:solidFill>
                <a:ea typeface="+mn-ea"/>
                <a:cs typeface="+mn-cs"/>
              </a:rPr>
              <a:t> </a:t>
            </a:r>
            <a:r>
              <a:rPr lang="en-US" dirty="0" smtClean="0">
                <a:ea typeface="+mn-ea"/>
                <a:cs typeface="+mn-cs"/>
              </a:rPr>
              <a:t>(i</a:t>
            </a:r>
            <a:r>
              <a:rPr lang="en-US" dirty="0" smtClean="0">
                <a:solidFill>
                  <a:schemeClr val="tx1"/>
                </a:solidFill>
                <a:ea typeface="+mn-ea"/>
                <a:cs typeface="+mn-cs"/>
              </a:rPr>
              <a:t>nterface configuration   command)</a:t>
            </a:r>
          </a:p>
          <a:p>
            <a:pPr marL="381000" indent="-381000" eaLnBrk="1" hangingPunct="1">
              <a:lnSpc>
                <a:spcPct val="100000"/>
              </a:lnSpc>
              <a:defRPr/>
            </a:pPr>
            <a:endParaRPr lang="en-US" sz="2200" dirty="0" smtClean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7576961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371475" y="477838"/>
            <a:ext cx="8145463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 sz="1800" dirty="0" smtClean="0"/>
              <a:t>Secure OSPF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err="1" smtClean="0"/>
              <a:t>OSPF</a:t>
            </a:r>
            <a:r>
              <a:rPr lang="en-US" sz="2800" dirty="0" smtClean="0"/>
              <a:t> MD5 Authentication Example - Global</a:t>
            </a:r>
            <a:endParaRPr lang="en-US" sz="2800" dirty="0">
              <a:solidFill>
                <a:schemeClr val="accent5">
                  <a:lumMod val="75000"/>
                </a:schemeClr>
              </a:solidFill>
              <a:cs typeface="Arial" pitchFamily="34" charset="0"/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6501" y="1481138"/>
            <a:ext cx="6002024" cy="482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248525" y="5848350"/>
            <a:ext cx="1647825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continued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2609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 bwMode="auto">
          <a:xfrm>
            <a:off x="383821" y="3551397"/>
            <a:ext cx="4097867" cy="406398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124" tIns="41061" rIns="82124" bIns="41061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814388"/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Configuring MD5 Authentication Per Interface</a:t>
            </a:r>
            <a:endParaRPr lang="en-US" dirty="0"/>
          </a:p>
        </p:txBody>
      </p:sp>
      <p:sp>
        <p:nvSpPr>
          <p:cNvPr id="33" name="Text Placeholder 5"/>
          <p:cNvSpPr>
            <a:spLocks/>
          </p:cNvSpPr>
          <p:nvPr/>
        </p:nvSpPr>
        <p:spPr bwMode="auto">
          <a:xfrm>
            <a:off x="279400" y="1498188"/>
            <a:ext cx="4619978" cy="4198096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/>
          <a:p>
            <a:pPr marL="236538" indent="-236538" algn="l" defTabSz="814388" eaLnBrk="1" hangingPunct="1">
              <a:lnSpc>
                <a:spcPct val="100000"/>
              </a:lnSpc>
              <a:spcBef>
                <a:spcPts val="0"/>
              </a:spcBef>
              <a:buClr>
                <a:srgbClr val="708CA1"/>
              </a:buClr>
              <a:defRPr/>
            </a:pPr>
            <a:r>
              <a:rPr lang="en-US" sz="1200" kern="0" dirty="0" smtClean="0">
                <a:solidFill>
                  <a:srgbClr val="000000"/>
                </a:solidFill>
                <a:latin typeface="Courier New" pitchFamily="49" charset="0"/>
              </a:rPr>
              <a:t>R1# </a:t>
            </a:r>
            <a:r>
              <a:rPr lang="en-US" sz="1200" b="1" kern="0" dirty="0" smtClean="0">
                <a:solidFill>
                  <a:srgbClr val="000000"/>
                </a:solidFill>
                <a:latin typeface="Courier New" pitchFamily="49" charset="0"/>
              </a:rPr>
              <a:t>show running-config</a:t>
            </a:r>
          </a:p>
          <a:p>
            <a:pPr marL="236538" indent="-236538" algn="l" defTabSz="814388" eaLnBrk="1" hangingPunct="1">
              <a:lnSpc>
                <a:spcPct val="100000"/>
              </a:lnSpc>
              <a:spcBef>
                <a:spcPts val="0"/>
              </a:spcBef>
              <a:buClr>
                <a:srgbClr val="708CA1"/>
              </a:buClr>
              <a:defRPr/>
            </a:pPr>
            <a:r>
              <a:rPr lang="en-US" sz="1200" kern="0" dirty="0" smtClean="0">
                <a:solidFill>
                  <a:srgbClr val="000000"/>
                </a:solidFill>
                <a:latin typeface="Courier New" pitchFamily="49" charset="0"/>
              </a:rPr>
              <a:t>!</a:t>
            </a:r>
          </a:p>
          <a:p>
            <a:pPr marL="236538" indent="-236538" algn="l" defTabSz="814388" eaLnBrk="1" hangingPunct="1">
              <a:lnSpc>
                <a:spcPct val="100000"/>
              </a:lnSpc>
              <a:spcBef>
                <a:spcPts val="0"/>
              </a:spcBef>
              <a:buClr>
                <a:srgbClr val="708CA1"/>
              </a:buClr>
              <a:defRPr/>
            </a:pPr>
            <a:r>
              <a:rPr lang="en-US" sz="1200" kern="0" dirty="0" smtClean="0">
                <a:solidFill>
                  <a:srgbClr val="000000"/>
                </a:solidFill>
                <a:latin typeface="Courier New" pitchFamily="49" charset="0"/>
              </a:rPr>
              <a:t>&lt;output omitted&gt; </a:t>
            </a:r>
          </a:p>
          <a:p>
            <a:pPr marL="236538" indent="-236538" algn="l" defTabSz="814388" eaLnBrk="1" hangingPunct="1">
              <a:lnSpc>
                <a:spcPct val="100000"/>
              </a:lnSpc>
              <a:spcBef>
                <a:spcPts val="0"/>
              </a:spcBef>
              <a:buClr>
                <a:srgbClr val="708CA1"/>
              </a:buClr>
              <a:defRPr/>
            </a:pPr>
            <a:r>
              <a:rPr lang="en-US" sz="1200" kern="0" dirty="0" smtClean="0">
                <a:solidFill>
                  <a:srgbClr val="000000"/>
                </a:solidFill>
                <a:latin typeface="Courier New" pitchFamily="49" charset="0"/>
              </a:rPr>
              <a:t>!</a:t>
            </a:r>
          </a:p>
          <a:p>
            <a:pPr marL="236538" indent="-236538" algn="l" defTabSz="814388" eaLnBrk="1" hangingPunct="1">
              <a:lnSpc>
                <a:spcPct val="100000"/>
              </a:lnSpc>
              <a:spcBef>
                <a:spcPts val="0"/>
              </a:spcBef>
              <a:buClr>
                <a:srgbClr val="708CA1"/>
              </a:buClr>
              <a:defRPr/>
            </a:pPr>
            <a:r>
              <a:rPr lang="en-US" sz="1200" kern="0" dirty="0" smtClean="0">
                <a:solidFill>
                  <a:srgbClr val="000000"/>
                </a:solidFill>
                <a:latin typeface="Courier New" pitchFamily="49" charset="0"/>
              </a:rPr>
              <a:t>interface Fa0/0</a:t>
            </a:r>
          </a:p>
          <a:p>
            <a:pPr marL="236538" indent="-236538" algn="l" defTabSz="814388" eaLnBrk="1" hangingPunct="1">
              <a:lnSpc>
                <a:spcPct val="100000"/>
              </a:lnSpc>
              <a:spcBef>
                <a:spcPts val="0"/>
              </a:spcBef>
              <a:buClr>
                <a:srgbClr val="708CA1"/>
              </a:buClr>
              <a:defRPr/>
            </a:pPr>
            <a:r>
              <a:rPr lang="en-US" sz="1200" kern="0" dirty="0" smtClean="0">
                <a:solidFill>
                  <a:srgbClr val="000000"/>
                </a:solidFill>
                <a:latin typeface="Courier New" pitchFamily="49" charset="0"/>
              </a:rPr>
              <a:t> ip address 10.1.1.1 255.255.255.0</a:t>
            </a:r>
          </a:p>
          <a:p>
            <a:pPr marL="236538" indent="-236538" algn="l" defTabSz="814388" eaLnBrk="1" hangingPunct="1">
              <a:lnSpc>
                <a:spcPct val="100000"/>
              </a:lnSpc>
              <a:spcBef>
                <a:spcPts val="0"/>
              </a:spcBef>
              <a:buClr>
                <a:srgbClr val="708CA1"/>
              </a:buClr>
              <a:defRPr/>
            </a:pPr>
            <a:r>
              <a:rPr lang="en-US" sz="1200" kern="0" dirty="0" smtClean="0">
                <a:solidFill>
                  <a:srgbClr val="000000"/>
                </a:solidFill>
                <a:latin typeface="Courier New" pitchFamily="49" charset="0"/>
              </a:rPr>
              <a:t>!</a:t>
            </a:r>
          </a:p>
          <a:p>
            <a:pPr marL="236538" indent="-236538" algn="l" defTabSz="814388" eaLnBrk="1" hangingPunct="1">
              <a:lnSpc>
                <a:spcPct val="100000"/>
              </a:lnSpc>
              <a:spcBef>
                <a:spcPts val="0"/>
              </a:spcBef>
              <a:buClr>
                <a:srgbClr val="708CA1"/>
              </a:buClr>
              <a:defRPr/>
            </a:pPr>
            <a:r>
              <a:rPr lang="en-US" sz="1200" kern="0" dirty="0" smtClean="0">
                <a:solidFill>
                  <a:srgbClr val="000000"/>
                </a:solidFill>
                <a:latin typeface="Courier New" pitchFamily="49" charset="0"/>
              </a:rPr>
              <a:t>&lt;output omitted&gt;</a:t>
            </a:r>
          </a:p>
          <a:p>
            <a:pPr marL="236538" indent="-236538" algn="l" defTabSz="814388" eaLnBrk="1" hangingPunct="1">
              <a:lnSpc>
                <a:spcPct val="100000"/>
              </a:lnSpc>
              <a:spcBef>
                <a:spcPts val="0"/>
              </a:spcBef>
              <a:buClr>
                <a:srgbClr val="708CA1"/>
              </a:buClr>
              <a:defRPr/>
            </a:pPr>
            <a:r>
              <a:rPr lang="en-US" sz="1200" kern="0" dirty="0" smtClean="0">
                <a:solidFill>
                  <a:srgbClr val="000000"/>
                </a:solidFill>
                <a:latin typeface="Courier New" pitchFamily="49" charset="0"/>
              </a:rPr>
              <a:t>!</a:t>
            </a:r>
          </a:p>
          <a:p>
            <a:pPr marL="236538" indent="-236538" algn="l" defTabSz="814388" eaLnBrk="1" hangingPunct="1">
              <a:lnSpc>
                <a:spcPct val="100000"/>
              </a:lnSpc>
              <a:spcBef>
                <a:spcPts val="0"/>
              </a:spcBef>
              <a:buClr>
                <a:srgbClr val="708CA1"/>
              </a:buClr>
              <a:defRPr/>
            </a:pPr>
            <a:r>
              <a:rPr lang="en-US" sz="1200" kern="0" dirty="0" smtClean="0">
                <a:solidFill>
                  <a:srgbClr val="000000"/>
                </a:solidFill>
                <a:latin typeface="Courier New" pitchFamily="49" charset="0"/>
              </a:rPr>
              <a:t>interface Serial0/0/1</a:t>
            </a:r>
          </a:p>
          <a:p>
            <a:pPr marL="236538" indent="-236538" algn="l" defTabSz="814388" eaLnBrk="1" hangingPunct="1">
              <a:lnSpc>
                <a:spcPct val="100000"/>
              </a:lnSpc>
              <a:spcBef>
                <a:spcPts val="0"/>
              </a:spcBef>
              <a:buClr>
                <a:srgbClr val="708CA1"/>
              </a:buClr>
              <a:defRPr/>
            </a:pPr>
            <a:r>
              <a:rPr lang="en-US" sz="1200" kern="0" dirty="0" smtClean="0">
                <a:solidFill>
                  <a:srgbClr val="000000"/>
                </a:solidFill>
                <a:latin typeface="Courier New" pitchFamily="49" charset="0"/>
              </a:rPr>
              <a:t> ip address 192.168.1.101 255.255.255.224</a:t>
            </a:r>
          </a:p>
          <a:p>
            <a:pPr marL="236538" indent="-236538" algn="l" defTabSz="814388" eaLnBrk="1" hangingPunct="1">
              <a:lnSpc>
                <a:spcPct val="100000"/>
              </a:lnSpc>
              <a:spcBef>
                <a:spcPts val="0"/>
              </a:spcBef>
              <a:buClr>
                <a:srgbClr val="708CA1"/>
              </a:buClr>
              <a:defRPr/>
            </a:pPr>
            <a:r>
              <a:rPr lang="en-US" sz="1200" b="1" kern="0" dirty="0" smtClean="0">
                <a:solidFill>
                  <a:srgbClr val="000000"/>
                </a:solidFill>
                <a:latin typeface="Courier New" pitchFamily="49" charset="0"/>
              </a:rPr>
              <a:t> ip ospf authentication message-digest</a:t>
            </a:r>
          </a:p>
          <a:p>
            <a:pPr marL="236538" indent="-236538" algn="l" defTabSz="814388" eaLnBrk="1" hangingPunct="1">
              <a:lnSpc>
                <a:spcPct val="100000"/>
              </a:lnSpc>
              <a:spcBef>
                <a:spcPts val="0"/>
              </a:spcBef>
              <a:buClr>
                <a:srgbClr val="708CA1"/>
              </a:buClr>
              <a:defRPr/>
            </a:pPr>
            <a:r>
              <a:rPr lang="en-US" sz="1200" b="1" kern="0" dirty="0" smtClean="0">
                <a:solidFill>
                  <a:srgbClr val="000000"/>
                </a:solidFill>
                <a:latin typeface="Courier New" pitchFamily="49" charset="0"/>
              </a:rPr>
              <a:t> ip ospf message-digest-key 1 md5 SECRETPASS </a:t>
            </a:r>
          </a:p>
          <a:p>
            <a:pPr marL="236538" indent="-236538" algn="l" defTabSz="814388" eaLnBrk="1" hangingPunct="1">
              <a:lnSpc>
                <a:spcPct val="100000"/>
              </a:lnSpc>
              <a:spcBef>
                <a:spcPts val="0"/>
              </a:spcBef>
              <a:buClr>
                <a:srgbClr val="708CA1"/>
              </a:buClr>
              <a:defRPr/>
            </a:pPr>
            <a:r>
              <a:rPr lang="en-US" sz="1200" kern="0" dirty="0" smtClean="0">
                <a:solidFill>
                  <a:srgbClr val="000000"/>
                </a:solidFill>
                <a:latin typeface="Courier New" pitchFamily="49" charset="0"/>
              </a:rPr>
              <a:t>!</a:t>
            </a:r>
          </a:p>
          <a:p>
            <a:pPr marL="236538" indent="-236538" algn="l" defTabSz="814388" eaLnBrk="1" hangingPunct="1">
              <a:lnSpc>
                <a:spcPct val="100000"/>
              </a:lnSpc>
              <a:spcBef>
                <a:spcPts val="0"/>
              </a:spcBef>
              <a:buClr>
                <a:srgbClr val="708CA1"/>
              </a:buClr>
              <a:defRPr/>
            </a:pPr>
            <a:r>
              <a:rPr lang="en-US" sz="1200" kern="0" dirty="0" smtClean="0">
                <a:solidFill>
                  <a:srgbClr val="000000"/>
                </a:solidFill>
                <a:latin typeface="Courier New" pitchFamily="49" charset="0"/>
              </a:rPr>
              <a:t>&lt;output omitted&gt;</a:t>
            </a:r>
          </a:p>
          <a:p>
            <a:pPr marL="236538" indent="-236538" algn="l" defTabSz="814388" eaLnBrk="1" hangingPunct="1">
              <a:lnSpc>
                <a:spcPct val="100000"/>
              </a:lnSpc>
              <a:spcBef>
                <a:spcPts val="0"/>
              </a:spcBef>
              <a:buClr>
                <a:srgbClr val="708CA1"/>
              </a:buClr>
              <a:defRPr/>
            </a:pPr>
            <a:r>
              <a:rPr lang="en-US" sz="1200" kern="0" dirty="0" smtClean="0">
                <a:solidFill>
                  <a:srgbClr val="000000"/>
                </a:solidFill>
                <a:latin typeface="Courier New" pitchFamily="49" charset="0"/>
              </a:rPr>
              <a:t>!</a:t>
            </a:r>
          </a:p>
          <a:p>
            <a:pPr marL="236538" indent="-236538" algn="l" defTabSz="814388" eaLnBrk="1" hangingPunct="1">
              <a:lnSpc>
                <a:spcPct val="100000"/>
              </a:lnSpc>
              <a:spcBef>
                <a:spcPts val="0"/>
              </a:spcBef>
              <a:buClr>
                <a:srgbClr val="708CA1"/>
              </a:buClr>
              <a:defRPr/>
            </a:pPr>
            <a:r>
              <a:rPr lang="en-US" sz="1200" kern="0" dirty="0" smtClean="0">
                <a:solidFill>
                  <a:srgbClr val="000000"/>
                </a:solidFill>
                <a:latin typeface="Courier New" pitchFamily="49" charset="0"/>
              </a:rPr>
              <a:t>router ospf 10</a:t>
            </a:r>
          </a:p>
          <a:p>
            <a:pPr marL="236538" indent="-236538" algn="l" defTabSz="814388" eaLnBrk="1" hangingPunct="1">
              <a:lnSpc>
                <a:spcPct val="100000"/>
              </a:lnSpc>
              <a:spcBef>
                <a:spcPts val="0"/>
              </a:spcBef>
              <a:buClr>
                <a:srgbClr val="708CA1"/>
              </a:buClr>
              <a:defRPr/>
            </a:pPr>
            <a:r>
              <a:rPr lang="en-US" sz="1200" kern="0" dirty="0" smtClean="0">
                <a:solidFill>
                  <a:srgbClr val="000000"/>
                </a:solidFill>
                <a:latin typeface="Courier New" pitchFamily="49" charset="0"/>
              </a:rPr>
              <a:t> log-adjacency-changes</a:t>
            </a:r>
          </a:p>
          <a:p>
            <a:pPr marL="236538" indent="-236538" algn="l" defTabSz="814388" eaLnBrk="1" hangingPunct="1">
              <a:lnSpc>
                <a:spcPct val="100000"/>
              </a:lnSpc>
              <a:spcBef>
                <a:spcPts val="0"/>
              </a:spcBef>
              <a:buClr>
                <a:srgbClr val="708CA1"/>
              </a:buClr>
              <a:defRPr/>
            </a:pPr>
            <a:r>
              <a:rPr lang="en-US" sz="1200" kern="0" dirty="0" smtClean="0">
                <a:solidFill>
                  <a:srgbClr val="000000"/>
                </a:solidFill>
                <a:latin typeface="Courier New" pitchFamily="49" charset="0"/>
              </a:rPr>
              <a:t> network 10.1.1.1 0.0.0.0 area 0</a:t>
            </a:r>
          </a:p>
          <a:p>
            <a:pPr marL="236538" indent="-236538" algn="l" defTabSz="814388" eaLnBrk="1" hangingPunct="1">
              <a:lnSpc>
                <a:spcPct val="100000"/>
              </a:lnSpc>
              <a:spcBef>
                <a:spcPts val="0"/>
              </a:spcBef>
              <a:buClr>
                <a:srgbClr val="708CA1"/>
              </a:buClr>
              <a:defRPr/>
            </a:pPr>
            <a:r>
              <a:rPr lang="en-US" sz="1200" kern="0" dirty="0" smtClean="0">
                <a:solidFill>
                  <a:srgbClr val="000000"/>
                </a:solidFill>
                <a:latin typeface="Courier New" pitchFamily="49" charset="0"/>
              </a:rPr>
              <a:t> network 192.168.1.0 0.0.0.255 area 0</a:t>
            </a:r>
          </a:p>
          <a:p>
            <a:pPr marL="236538" indent="-236538" algn="l" defTabSz="814388" eaLnBrk="1" hangingPunct="1">
              <a:lnSpc>
                <a:spcPct val="100000"/>
              </a:lnSpc>
              <a:spcBef>
                <a:spcPts val="0"/>
              </a:spcBef>
              <a:buClr>
                <a:srgbClr val="708CA1"/>
              </a:buClr>
              <a:defRPr/>
            </a:pPr>
            <a:r>
              <a:rPr lang="en-US" sz="1200" kern="0" dirty="0" smtClean="0">
                <a:solidFill>
                  <a:srgbClr val="000000"/>
                </a:solidFill>
                <a:latin typeface="Courier New" pitchFamily="49" charset="0"/>
              </a:rPr>
              <a:t>!</a:t>
            </a:r>
          </a:p>
          <a:p>
            <a:pPr marL="236538" indent="-236538" algn="l" defTabSz="814388" eaLnBrk="1" hangingPunct="1">
              <a:lnSpc>
                <a:spcPct val="100000"/>
              </a:lnSpc>
              <a:spcBef>
                <a:spcPts val="0"/>
              </a:spcBef>
              <a:buClr>
                <a:srgbClr val="708CA1"/>
              </a:buClr>
              <a:defRPr/>
            </a:pPr>
            <a:r>
              <a:rPr lang="en-US" sz="1200" kern="0" dirty="0" smtClean="0">
                <a:solidFill>
                  <a:srgbClr val="000000"/>
                </a:solidFill>
                <a:latin typeface="Courier New" pitchFamily="49" charset="0"/>
              </a:rPr>
              <a:t>&lt;output omitted&gt;</a:t>
            </a:r>
          </a:p>
          <a:p>
            <a:pPr marL="236538" indent="-236538" algn="l" defTabSz="814388" eaLnBrk="1" hangingPunct="1">
              <a:lnSpc>
                <a:spcPct val="100000"/>
              </a:lnSpc>
              <a:spcBef>
                <a:spcPts val="0"/>
              </a:spcBef>
              <a:buClr>
                <a:srgbClr val="708CA1"/>
              </a:buClr>
              <a:defRPr/>
            </a:pPr>
            <a:endParaRPr lang="en-US" sz="1200" kern="0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marL="236538" indent="-236538" algn="l" defTabSz="814388" eaLnBrk="1" hangingPunct="1">
              <a:lnSpc>
                <a:spcPct val="100000"/>
              </a:lnSpc>
              <a:spcBef>
                <a:spcPts val="0"/>
              </a:spcBef>
              <a:buClr>
                <a:srgbClr val="708CA1"/>
              </a:buClr>
              <a:defRPr/>
            </a:pPr>
            <a:endParaRPr lang="en-US" sz="1200" kern="0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marL="236538" indent="-236538" algn="l" defTabSz="814388" eaLnBrk="1" hangingPunct="1">
              <a:lnSpc>
                <a:spcPct val="100000"/>
              </a:lnSpc>
              <a:spcBef>
                <a:spcPts val="0"/>
              </a:spcBef>
              <a:buClr>
                <a:srgbClr val="708CA1"/>
              </a:buClr>
              <a:defRPr/>
            </a:pPr>
            <a:endParaRPr lang="en-US" sz="1200" kern="0" dirty="0">
              <a:solidFill>
                <a:srgbClr val="000000"/>
              </a:solidFill>
              <a:latin typeface="Courier New" pitchFamily="49" charset="0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5073489" y="1559955"/>
            <a:ext cx="3740948" cy="1839949"/>
            <a:chOff x="5267459" y="1559955"/>
            <a:chExt cx="3740948" cy="1839949"/>
          </a:xfrm>
        </p:grpSpPr>
        <p:sp>
          <p:nvSpPr>
            <p:cNvPr id="48" name="Freeform 9"/>
            <p:cNvSpPr>
              <a:spLocks/>
            </p:cNvSpPr>
            <p:nvPr/>
          </p:nvSpPr>
          <p:spPr bwMode="auto">
            <a:xfrm>
              <a:off x="6309638" y="2500536"/>
              <a:ext cx="1927296" cy="132203"/>
            </a:xfrm>
            <a:custGeom>
              <a:avLst/>
              <a:gdLst>
                <a:gd name="T0" fmla="*/ 0 w 2017"/>
                <a:gd name="T1" fmla="*/ 0 h 97"/>
                <a:gd name="T2" fmla="*/ 2147483647 w 2017"/>
                <a:gd name="T3" fmla="*/ 0 h 97"/>
                <a:gd name="T4" fmla="*/ 2147483647 w 2017"/>
                <a:gd name="T5" fmla="*/ 2147483647 h 97"/>
                <a:gd name="T6" fmla="*/ 2147483647 w 2017"/>
                <a:gd name="T7" fmla="*/ 2147483647 h 9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17"/>
                <a:gd name="T13" fmla="*/ 0 h 97"/>
                <a:gd name="T14" fmla="*/ 2017 w 2017"/>
                <a:gd name="T15" fmla="*/ 97 h 9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17" h="97">
                  <a:moveTo>
                    <a:pt x="0" y="0"/>
                  </a:moveTo>
                  <a:lnTo>
                    <a:pt x="1008" y="0"/>
                  </a:lnTo>
                  <a:lnTo>
                    <a:pt x="912" y="96"/>
                  </a:lnTo>
                  <a:lnTo>
                    <a:pt x="2016" y="96"/>
                  </a:lnTo>
                </a:path>
              </a:pathLst>
            </a:custGeom>
            <a:noFill/>
            <a:ln w="254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9" name="Rounded Rectangle 28"/>
            <p:cNvSpPr/>
            <p:nvPr/>
          </p:nvSpPr>
          <p:spPr bwMode="auto">
            <a:xfrm>
              <a:off x="5267459" y="1559955"/>
              <a:ext cx="3740948" cy="1839949"/>
            </a:xfrm>
            <a:prstGeom prst="roundRect">
              <a:avLst/>
            </a:prstGeom>
            <a:solidFill>
              <a:schemeClr val="accent1">
                <a:alpha val="13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124" tIns="41061" rIns="82124" bIns="41061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defTabSz="814388"/>
              <a:endParaRPr lang="en-US" dirty="0" smtClean="0">
                <a:solidFill>
                  <a:srgbClr val="000000"/>
                </a:solidFill>
              </a:endParaRPr>
            </a:p>
          </p:txBody>
        </p:sp>
        <p:pic>
          <p:nvPicPr>
            <p:cNvPr id="7" name="Picture 37"/>
            <p:cNvPicPr>
              <a:picLocks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5471676" y="2280201"/>
              <a:ext cx="870351" cy="4516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" name="Picture 37"/>
            <p:cNvPicPr>
              <a:picLocks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8005560" y="2291218"/>
              <a:ext cx="870351" cy="4516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" name="TextBox 12"/>
            <p:cNvSpPr txBox="1"/>
            <p:nvPr/>
          </p:nvSpPr>
          <p:spPr>
            <a:xfrm>
              <a:off x="8530734" y="2783300"/>
              <a:ext cx="455336" cy="157915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l"/>
              <a:r>
                <a:rPr lang="en-US" sz="1050" dirty="0" smtClean="0">
                  <a:solidFill>
                    <a:srgbClr val="000000"/>
                  </a:solidFill>
                </a:rPr>
                <a:t>Fa0/0</a:t>
              </a:r>
              <a:endParaRPr lang="en-US" sz="1050" dirty="0">
                <a:solidFill>
                  <a:srgbClr val="000000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952794" y="2761265"/>
              <a:ext cx="1013551" cy="165253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l"/>
              <a:r>
                <a:rPr lang="en-US" sz="1050" dirty="0" smtClean="0">
                  <a:solidFill>
                    <a:srgbClr val="000000"/>
                  </a:solidFill>
                </a:rPr>
                <a:t>Fa0/0</a:t>
              </a:r>
              <a:endParaRPr lang="en-US" sz="1050" dirty="0">
                <a:solidFill>
                  <a:srgbClr val="000000"/>
                </a:solidFill>
              </a:endParaRPr>
            </a:p>
          </p:txBody>
        </p:sp>
        <p:cxnSp>
          <p:nvCxnSpPr>
            <p:cNvPr id="20" name="Straight Connector 19"/>
            <p:cNvCxnSpPr/>
            <p:nvPr/>
          </p:nvCxnSpPr>
          <p:spPr bwMode="auto">
            <a:xfrm rot="5400000">
              <a:off x="5733337" y="2877867"/>
              <a:ext cx="341524" cy="5506"/>
            </a:xfrm>
            <a:prstGeom prst="line">
              <a:avLst/>
            </a:prstGeom>
            <a:solidFill>
              <a:schemeClr val="accent1"/>
            </a:solidFill>
            <a:ln w="2222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Straight Connector 20"/>
            <p:cNvCxnSpPr/>
            <p:nvPr/>
          </p:nvCxnSpPr>
          <p:spPr bwMode="auto">
            <a:xfrm rot="10800000">
              <a:off x="5657135" y="3049544"/>
              <a:ext cx="519629" cy="1836"/>
            </a:xfrm>
            <a:prstGeom prst="line">
              <a:avLst/>
            </a:prstGeom>
            <a:solidFill>
              <a:schemeClr val="accent1"/>
            </a:solidFill>
            <a:ln w="2222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Straight Connector 21"/>
            <p:cNvCxnSpPr/>
            <p:nvPr/>
          </p:nvCxnSpPr>
          <p:spPr bwMode="auto">
            <a:xfrm rot="5400000">
              <a:off x="8309448" y="2887048"/>
              <a:ext cx="341524" cy="5506"/>
            </a:xfrm>
            <a:prstGeom prst="line">
              <a:avLst/>
            </a:prstGeom>
            <a:solidFill>
              <a:schemeClr val="accent1"/>
            </a:solidFill>
            <a:ln w="2222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Straight Connector 22"/>
            <p:cNvCxnSpPr/>
            <p:nvPr/>
          </p:nvCxnSpPr>
          <p:spPr bwMode="auto">
            <a:xfrm rot="10800000">
              <a:off x="8233246" y="3058725"/>
              <a:ext cx="519629" cy="1836"/>
            </a:xfrm>
            <a:prstGeom prst="line">
              <a:avLst/>
            </a:prstGeom>
            <a:solidFill>
              <a:schemeClr val="accent1"/>
            </a:solidFill>
            <a:ln w="2222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4" name="TextBox 23"/>
            <p:cNvSpPr txBox="1"/>
            <p:nvPr/>
          </p:nvSpPr>
          <p:spPr>
            <a:xfrm>
              <a:off x="5747109" y="2500538"/>
              <a:ext cx="380232" cy="2585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rgbClr val="FFFFFF"/>
                  </a:solidFill>
                </a:rPr>
                <a:t>R1</a:t>
              </a:r>
              <a:endParaRPr lang="en-US" sz="1200" b="1" dirty="0">
                <a:solidFill>
                  <a:srgbClr val="FFFFFF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301215" y="2509717"/>
              <a:ext cx="380232" cy="2585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rgbClr val="FFFFFF"/>
                  </a:solidFill>
                </a:rPr>
                <a:t>R2</a:t>
              </a:r>
              <a:endParaRPr lang="en-US" sz="1200" b="1" dirty="0">
                <a:solidFill>
                  <a:srgbClr val="FFFFFF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401903" y="3113816"/>
              <a:ext cx="1013551" cy="165253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sz="1050" dirty="0" smtClean="0">
                  <a:solidFill>
                    <a:srgbClr val="000000"/>
                  </a:solidFill>
                </a:rPr>
                <a:t>10.1.1.0 /24</a:t>
              </a:r>
              <a:endParaRPr lang="en-US" sz="1050" dirty="0">
                <a:solidFill>
                  <a:srgbClr val="000000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397242" y="1666690"/>
              <a:ext cx="945988" cy="160898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sz="1050" b="1" dirty="0" smtClean="0">
                  <a:solidFill>
                    <a:srgbClr val="000000"/>
                  </a:solidFill>
                </a:rPr>
                <a:t>Area 0</a:t>
              </a:r>
              <a:endParaRPr lang="en-US" sz="1050" b="1" dirty="0">
                <a:solidFill>
                  <a:srgbClr val="000000"/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7973812" y="3117528"/>
              <a:ext cx="1013551" cy="165253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sz="1050" dirty="0" smtClean="0">
                  <a:solidFill>
                    <a:srgbClr val="000000"/>
                  </a:solidFill>
                </a:rPr>
                <a:t>10.2.2.0 /24</a:t>
              </a:r>
              <a:endParaRPr lang="en-US" sz="1050" dirty="0">
                <a:solidFill>
                  <a:srgbClr val="000000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363924" y="2547560"/>
              <a:ext cx="503430" cy="172119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l"/>
              <a:r>
                <a:rPr lang="en-US" sz="1050" dirty="0" smtClean="0">
                  <a:solidFill>
                    <a:srgbClr val="000000"/>
                  </a:solidFill>
                </a:rPr>
                <a:t>S0/0/1</a:t>
              </a:r>
              <a:endParaRPr lang="en-US" sz="1050" dirty="0">
                <a:solidFill>
                  <a:srgbClr val="000000"/>
                </a:solidFill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7596259" y="2633053"/>
              <a:ext cx="508882" cy="186988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l"/>
              <a:r>
                <a:rPr lang="en-US" sz="1050" dirty="0" smtClean="0">
                  <a:solidFill>
                    <a:srgbClr val="000000"/>
                  </a:solidFill>
                </a:rPr>
                <a:t>S0/0/1</a:t>
              </a:r>
              <a:endParaRPr lang="en-US" sz="1050" dirty="0">
                <a:solidFill>
                  <a:srgbClr val="000000"/>
                </a:solidFill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679631" y="2090435"/>
              <a:ext cx="945988" cy="160898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6669540" y="1937303"/>
              <a:ext cx="1013551" cy="165253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sz="1050" dirty="0" smtClean="0">
                  <a:solidFill>
                    <a:srgbClr val="000000"/>
                  </a:solidFill>
                </a:rPr>
                <a:t>192.168.1.96 /27</a:t>
              </a:r>
              <a:endParaRPr lang="en-US" sz="1050" dirty="0">
                <a:solidFill>
                  <a:srgbClr val="000000"/>
                </a:solidFill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6371361" y="2309667"/>
              <a:ext cx="1013551" cy="165253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l"/>
              <a:r>
                <a:rPr lang="en-US" sz="1050" dirty="0" smtClean="0">
                  <a:solidFill>
                    <a:srgbClr val="000000"/>
                  </a:solidFill>
                </a:rPr>
                <a:t>.101</a:t>
              </a:r>
              <a:endParaRPr lang="en-US" sz="1050" dirty="0">
                <a:solidFill>
                  <a:srgbClr val="000000"/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7694634" y="2462064"/>
              <a:ext cx="544315" cy="17955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l"/>
              <a:r>
                <a:rPr lang="en-US" sz="1050" dirty="0" smtClean="0">
                  <a:solidFill>
                    <a:srgbClr val="000000"/>
                  </a:solidFill>
                </a:rPr>
                <a:t>.102</a:t>
              </a:r>
              <a:endParaRPr lang="en-US" sz="1050" dirty="0">
                <a:solidFill>
                  <a:srgbClr val="000000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8298679" y="2766862"/>
              <a:ext cx="544315" cy="17955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l"/>
              <a:r>
                <a:rPr lang="en-US" sz="1050" dirty="0" smtClean="0">
                  <a:solidFill>
                    <a:srgbClr val="000000"/>
                  </a:solidFill>
                </a:rPr>
                <a:t>.1</a:t>
              </a:r>
              <a:endParaRPr lang="en-US" sz="1050" dirty="0">
                <a:solidFill>
                  <a:srgbClr val="000000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741148" y="2753007"/>
              <a:ext cx="544315" cy="17955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l"/>
              <a:r>
                <a:rPr lang="en-US" sz="1050" dirty="0" smtClean="0">
                  <a:solidFill>
                    <a:srgbClr val="000000"/>
                  </a:solidFill>
                </a:rPr>
                <a:t>.1</a:t>
              </a:r>
              <a:endParaRPr lang="en-US" sz="1050" dirty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98892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371475" y="477838"/>
            <a:ext cx="8145463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 sz="1800" dirty="0" smtClean="0"/>
              <a:t>Components of </a:t>
            </a:r>
            <a:r>
              <a:rPr lang="en-US" sz="1800" dirty="0" smtClean="0">
                <a:cs typeface="Arial" charset="0"/>
              </a:rPr>
              <a:t>Troubleshooting Single-Area OSPF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err="1" smtClean="0"/>
              <a:t>OSPF</a:t>
            </a:r>
            <a:r>
              <a:rPr lang="en-US" sz="2800" dirty="0" smtClean="0"/>
              <a:t> </a:t>
            </a:r>
            <a:r>
              <a:rPr lang="en-US" sz="2800" dirty="0" smtClean="0">
                <a:cs typeface="Arial" charset="0"/>
              </a:rPr>
              <a:t>Troubleshooting Commands</a:t>
            </a:r>
            <a:endParaRPr lang="en-US" sz="2800" dirty="0">
              <a:solidFill>
                <a:schemeClr val="accent5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7171" name="Rectangle 6"/>
          <p:cNvSpPr>
            <a:spLocks noGrp="1" noChangeArrowheads="1"/>
          </p:cNvSpPr>
          <p:nvPr>
            <p:ph idx="1"/>
          </p:nvPr>
        </p:nvSpPr>
        <p:spPr>
          <a:xfrm>
            <a:off x="486240" y="1549020"/>
            <a:ext cx="7767527" cy="4803557"/>
          </a:xfrm>
        </p:spPr>
        <p:txBody>
          <a:bodyPr/>
          <a:lstStyle/>
          <a:p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show </a:t>
            </a:r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protocols</a:t>
            </a:r>
            <a:r>
              <a:rPr lang="en-US" sz="2000" dirty="0"/>
              <a:t> </a:t>
            </a:r>
            <a:r>
              <a:rPr lang="en-US" sz="2000" dirty="0" smtClean="0"/>
              <a:t>– </a:t>
            </a:r>
            <a:r>
              <a:rPr lang="en-US" sz="2000" dirty="0" smtClean="0">
                <a:solidFill>
                  <a:schemeClr val="tx1"/>
                </a:solidFill>
              </a:rPr>
              <a:t>Verifies vital OSPF configuration information</a:t>
            </a:r>
            <a:r>
              <a:rPr lang="en-US" sz="2000" dirty="0" smtClean="0"/>
              <a:t>.</a:t>
            </a:r>
            <a:endParaRPr lang="en-US" sz="2000" b="1" dirty="0" smtClean="0">
              <a:solidFill>
                <a:schemeClr val="tx1"/>
              </a:solidFill>
            </a:endParaRP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show ip ospf neighbor</a:t>
            </a:r>
            <a:r>
              <a:rPr lang="en-US" sz="2000" dirty="0" smtClean="0">
                <a:solidFill>
                  <a:schemeClr val="tx1"/>
                </a:solidFill>
              </a:rPr>
              <a:t> </a:t>
            </a:r>
            <a:r>
              <a:rPr lang="en-US" sz="2000" dirty="0"/>
              <a:t> –</a:t>
            </a:r>
            <a:r>
              <a:rPr lang="en-US" sz="2000" dirty="0" smtClean="0">
                <a:solidFill>
                  <a:schemeClr val="tx1"/>
                </a:solidFill>
              </a:rPr>
              <a:t> Verifies that the router has formed an adjacency with its neighboring routers. 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show ip ospf interface</a:t>
            </a:r>
            <a:r>
              <a:rPr lang="en-US" sz="2000" dirty="0" smtClean="0">
                <a:solidFill>
                  <a:schemeClr val="tx1"/>
                </a:solidFill>
              </a:rPr>
              <a:t> </a:t>
            </a:r>
            <a:r>
              <a:rPr lang="en-US" sz="2000" dirty="0"/>
              <a:t> –</a:t>
            </a:r>
            <a:r>
              <a:rPr lang="en-US" sz="2000" dirty="0" smtClean="0">
                <a:solidFill>
                  <a:schemeClr val="tx1"/>
                </a:solidFill>
              </a:rPr>
              <a:t> Displays the OSPF parameters configured on an interface, such as the OSPF process ID.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show ip ospf</a:t>
            </a:r>
            <a:r>
              <a:rPr lang="en-US" sz="2000" dirty="0" smtClean="0">
                <a:solidFill>
                  <a:schemeClr val="tx1"/>
                </a:solidFill>
              </a:rPr>
              <a:t> </a:t>
            </a:r>
            <a:r>
              <a:rPr lang="en-US" sz="2000" dirty="0"/>
              <a:t> –</a:t>
            </a:r>
            <a:r>
              <a:rPr lang="en-US" sz="2000" dirty="0" smtClean="0">
                <a:solidFill>
                  <a:schemeClr val="tx1"/>
                </a:solidFill>
              </a:rPr>
              <a:t> Examines the OSPF process ID and router ID. 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show ip route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ospf</a:t>
            </a:r>
            <a:r>
              <a:rPr lang="en-US" sz="2000" dirty="0"/>
              <a:t> –</a:t>
            </a:r>
            <a:r>
              <a:rPr lang="en-US" sz="2000" dirty="0" smtClean="0">
                <a:solidFill>
                  <a:schemeClr val="tx1"/>
                </a:solidFill>
              </a:rPr>
              <a:t> Displays only the OSPF learned routes in the routing table.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clear ip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ospf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[process-id] process </a:t>
            </a:r>
            <a:r>
              <a:rPr lang="en-US" sz="2000" dirty="0" smtClean="0"/>
              <a:t>–</a:t>
            </a:r>
            <a:r>
              <a:rPr lang="en-US" sz="2000" dirty="0" smtClean="0">
                <a:solidFill>
                  <a:schemeClr val="tx1"/>
                </a:solidFill>
              </a:rPr>
              <a:t> Resets the OSPFv2 neighbor adjacencies.</a:t>
            </a:r>
          </a:p>
          <a:p>
            <a:endParaRPr lang="en-US" sz="2000" dirty="0" smtClean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07081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235724" y="493485"/>
            <a:ext cx="8456613" cy="885372"/>
          </a:xfrm>
        </p:spPr>
        <p:txBody>
          <a:bodyPr/>
          <a:lstStyle/>
          <a:p>
            <a:pPr eaLnBrk="1" hangingPunct="1">
              <a:tabLst>
                <a:tab pos="4803775" algn="l"/>
              </a:tabLst>
              <a:defRPr/>
            </a:pPr>
            <a:r>
              <a:rPr lang="en-US" sz="1800" dirty="0" smtClean="0"/>
              <a:t>Link-State Updates</a:t>
            </a:r>
            <a:br>
              <a:rPr lang="en-US" sz="1800" dirty="0" smtClean="0"/>
            </a:br>
            <a:r>
              <a:rPr lang="en-US" sz="2800" dirty="0" smtClean="0"/>
              <a:t>Link-State Routing Process</a:t>
            </a:r>
            <a:endParaRPr lang="en-US" sz="2800" dirty="0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609" y="1877090"/>
            <a:ext cx="7863820" cy="4001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684317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39725" y="492125"/>
            <a:ext cx="8456613" cy="871538"/>
          </a:xfrm>
        </p:spPr>
        <p:txBody>
          <a:bodyPr/>
          <a:lstStyle/>
          <a:p>
            <a:pPr eaLnBrk="1" hangingPunct="1">
              <a:defRPr/>
            </a:pPr>
            <a:r>
              <a:rPr lang="en-US" sz="1800" dirty="0" smtClean="0"/>
              <a:t>Open Shortest Path First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Components of OSPF</a:t>
            </a:r>
            <a:endParaRPr lang="en-US" dirty="0" smtClean="0">
              <a:solidFill>
                <a:schemeClr val="accent5">
                  <a:lumMod val="75000"/>
                </a:schemeClr>
              </a:solidFill>
              <a:cs typeface="Arial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601" y="1560060"/>
            <a:ext cx="6618514" cy="4870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980479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39725" y="492125"/>
            <a:ext cx="8456613" cy="871538"/>
          </a:xfrm>
        </p:spPr>
        <p:txBody>
          <a:bodyPr/>
          <a:lstStyle/>
          <a:p>
            <a:pPr eaLnBrk="1" hangingPunct="1">
              <a:defRPr/>
            </a:pPr>
            <a:r>
              <a:rPr lang="en-US" sz="1800" dirty="0" smtClean="0"/>
              <a:t>Open Shortest Path First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Link-State Operation</a:t>
            </a:r>
            <a:endParaRPr lang="en-US" dirty="0" smtClean="0">
              <a:solidFill>
                <a:schemeClr val="accent5">
                  <a:lumMod val="75000"/>
                </a:schemeClr>
              </a:solidFill>
              <a:cs typeface="Arial" pitchFamily="34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114" y="1770241"/>
            <a:ext cx="4458835" cy="4471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341257" y="2569339"/>
            <a:ext cx="3556150" cy="2086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000000"/>
                </a:solidFill>
              </a:rPr>
              <a:t>If a neighbor is present, the OSPF-enabled router attempts to establish a neighbor adjacency with that neighbor</a:t>
            </a:r>
          </a:p>
        </p:txBody>
      </p:sp>
    </p:spTree>
    <p:extLst>
      <p:ext uri="{BB962C8B-B14F-4D97-AF65-F5344CB8AC3E}">
        <p14:creationId xmlns:p14="http://schemas.microsoft.com/office/powerpoint/2010/main" val="330176278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39725" y="492125"/>
            <a:ext cx="8456613" cy="871538"/>
          </a:xfrm>
        </p:spPr>
        <p:txBody>
          <a:bodyPr/>
          <a:lstStyle/>
          <a:p>
            <a:pPr eaLnBrk="1" hangingPunct="1">
              <a:defRPr/>
            </a:pPr>
            <a:r>
              <a:rPr lang="en-US" sz="1800" dirty="0" smtClean="0"/>
              <a:t>Open Shortest Path First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Link-State Operation (cont.)</a:t>
            </a:r>
            <a:endParaRPr lang="en-US" dirty="0" smtClean="0">
              <a:solidFill>
                <a:schemeClr val="accent5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41257" y="1550085"/>
            <a:ext cx="355615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Clr>
                <a:srgbClr val="AAC1D8">
                  <a:lumMod val="75000"/>
                </a:srgbClr>
              </a:buClr>
              <a:buFont typeface="Wingdings" pitchFamily="2" charset="2"/>
              <a:buChar char="§"/>
            </a:pPr>
            <a:r>
              <a:rPr lang="en-US" sz="2000" dirty="0">
                <a:solidFill>
                  <a:srgbClr val="000000"/>
                </a:solidFill>
              </a:rPr>
              <a:t>LSAs contain the state and cost of each directly connected link. </a:t>
            </a:r>
            <a:endParaRPr lang="en-US" sz="2000" dirty="0" smtClean="0">
              <a:solidFill>
                <a:srgbClr val="000000"/>
              </a:solidFill>
            </a:endParaRPr>
          </a:p>
          <a:p>
            <a:pPr marL="342900" indent="-342900" algn="l">
              <a:buClr>
                <a:srgbClr val="AAC1D8">
                  <a:lumMod val="75000"/>
                </a:srgbClr>
              </a:buClr>
              <a:buFont typeface="Wingdings" pitchFamily="2" charset="2"/>
              <a:buChar char="§"/>
            </a:pPr>
            <a:r>
              <a:rPr lang="en-US" sz="2000" dirty="0" smtClean="0">
                <a:solidFill>
                  <a:srgbClr val="000000"/>
                </a:solidFill>
              </a:rPr>
              <a:t>Routers </a:t>
            </a:r>
            <a:r>
              <a:rPr lang="en-US" sz="2000" dirty="0">
                <a:solidFill>
                  <a:srgbClr val="000000"/>
                </a:solidFill>
              </a:rPr>
              <a:t>flood their LSAs to adjacent neighbors. </a:t>
            </a:r>
            <a:endParaRPr lang="en-US" sz="2000" dirty="0" smtClean="0">
              <a:solidFill>
                <a:srgbClr val="000000"/>
              </a:solidFill>
            </a:endParaRPr>
          </a:p>
          <a:p>
            <a:pPr marL="342900" indent="-342900" algn="l">
              <a:buClr>
                <a:srgbClr val="AAC1D8">
                  <a:lumMod val="75000"/>
                </a:srgbClr>
              </a:buClr>
              <a:buFont typeface="Wingdings" pitchFamily="2" charset="2"/>
              <a:buChar char="§"/>
            </a:pPr>
            <a:r>
              <a:rPr lang="en-US" sz="2000" dirty="0" smtClean="0">
                <a:solidFill>
                  <a:srgbClr val="000000"/>
                </a:solidFill>
              </a:rPr>
              <a:t>Adjacent </a:t>
            </a:r>
            <a:r>
              <a:rPr lang="en-US" sz="2000" dirty="0">
                <a:solidFill>
                  <a:srgbClr val="000000"/>
                </a:solidFill>
              </a:rPr>
              <a:t>neighbors receiving the LSA immediately flood the LSA to other directly connected neighbors, until all routers in the area have all LSAs.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181" y="1708608"/>
            <a:ext cx="4584248" cy="4558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532404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39725" y="492125"/>
            <a:ext cx="8456613" cy="871538"/>
          </a:xfrm>
        </p:spPr>
        <p:txBody>
          <a:bodyPr/>
          <a:lstStyle/>
          <a:p>
            <a:pPr eaLnBrk="1" hangingPunct="1">
              <a:defRPr/>
            </a:pPr>
            <a:r>
              <a:rPr lang="en-US" sz="1800" dirty="0" smtClean="0"/>
              <a:t>Open Shortest Path First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Link-State Operation</a:t>
            </a:r>
            <a:endParaRPr lang="en-US" dirty="0" smtClean="0">
              <a:solidFill>
                <a:schemeClr val="accent5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41257" y="1640735"/>
            <a:ext cx="355615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Clr>
                <a:srgbClr val="AAC1D8">
                  <a:lumMod val="75000"/>
                </a:srgbClr>
              </a:buClr>
              <a:buFont typeface="Wingdings" pitchFamily="2" charset="2"/>
              <a:buChar char="§"/>
            </a:pPr>
            <a:r>
              <a:rPr lang="en-US" sz="2000" dirty="0" smtClean="0">
                <a:solidFill>
                  <a:srgbClr val="000000"/>
                </a:solidFill>
              </a:rPr>
              <a:t>Build </a:t>
            </a:r>
            <a:r>
              <a:rPr lang="en-US" sz="2000" dirty="0">
                <a:solidFill>
                  <a:srgbClr val="000000"/>
                </a:solidFill>
              </a:rPr>
              <a:t>the </a:t>
            </a:r>
            <a:r>
              <a:rPr lang="en-US" sz="2000" dirty="0" smtClean="0">
                <a:solidFill>
                  <a:srgbClr val="000000"/>
                </a:solidFill>
              </a:rPr>
              <a:t>topology </a:t>
            </a:r>
            <a:r>
              <a:rPr lang="en-US" sz="2000" dirty="0">
                <a:solidFill>
                  <a:srgbClr val="000000"/>
                </a:solidFill>
              </a:rPr>
              <a:t>t</a:t>
            </a:r>
            <a:r>
              <a:rPr lang="en-US" sz="2000" dirty="0" smtClean="0">
                <a:solidFill>
                  <a:srgbClr val="000000"/>
                </a:solidFill>
              </a:rPr>
              <a:t>able based </a:t>
            </a:r>
            <a:r>
              <a:rPr lang="en-US" sz="2000" dirty="0">
                <a:solidFill>
                  <a:srgbClr val="000000"/>
                </a:solidFill>
              </a:rPr>
              <a:t>on the received LSAs. </a:t>
            </a:r>
            <a:endParaRPr lang="en-US" sz="2000" dirty="0" smtClean="0">
              <a:solidFill>
                <a:srgbClr val="000000"/>
              </a:solidFill>
            </a:endParaRPr>
          </a:p>
          <a:p>
            <a:pPr marL="342900" indent="-342900" algn="l">
              <a:buClr>
                <a:srgbClr val="AAC1D8">
                  <a:lumMod val="75000"/>
                </a:srgbClr>
              </a:buClr>
              <a:buFont typeface="Wingdings" pitchFamily="2" charset="2"/>
              <a:buChar char="§"/>
            </a:pPr>
            <a:r>
              <a:rPr lang="en-US" sz="2000" dirty="0" smtClean="0">
                <a:solidFill>
                  <a:srgbClr val="000000"/>
                </a:solidFill>
              </a:rPr>
              <a:t>This </a:t>
            </a:r>
            <a:r>
              <a:rPr lang="en-US" sz="2000" dirty="0">
                <a:solidFill>
                  <a:srgbClr val="000000"/>
                </a:solidFill>
              </a:rPr>
              <a:t>database eventually holds all the information about the topology of the </a:t>
            </a:r>
            <a:r>
              <a:rPr lang="en-US" sz="2000" dirty="0" smtClean="0">
                <a:solidFill>
                  <a:srgbClr val="000000"/>
                </a:solidFill>
              </a:rPr>
              <a:t>network.</a:t>
            </a:r>
          </a:p>
          <a:p>
            <a:pPr marL="342900" indent="-342900" algn="l">
              <a:buClr>
                <a:srgbClr val="AAC1D8">
                  <a:lumMod val="75000"/>
                </a:srgbClr>
              </a:buClr>
              <a:buFont typeface="Wingdings" pitchFamily="2" charset="2"/>
              <a:buChar char="§"/>
            </a:pPr>
            <a:r>
              <a:rPr lang="en-US" sz="2000" dirty="0" smtClean="0">
                <a:solidFill>
                  <a:srgbClr val="000000"/>
                </a:solidFill>
              </a:rPr>
              <a:t>Execute </a:t>
            </a:r>
            <a:r>
              <a:rPr lang="en-US" sz="2000" dirty="0">
                <a:solidFill>
                  <a:srgbClr val="000000"/>
                </a:solidFill>
              </a:rPr>
              <a:t>the SPF </a:t>
            </a:r>
            <a:r>
              <a:rPr lang="en-US" sz="2000" dirty="0" smtClean="0">
                <a:solidFill>
                  <a:srgbClr val="000000"/>
                </a:solidFill>
              </a:rPr>
              <a:t>Algorithm.</a:t>
            </a:r>
            <a:endParaRPr lang="en-US" sz="2000" dirty="0">
              <a:solidFill>
                <a:srgbClr val="000000"/>
              </a:solidFill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464" y="1611084"/>
            <a:ext cx="5210793" cy="4891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147935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-TMPLT-WHT_C">
  <a:themeElements>
    <a:clrScheme name="PPT-TMPLT-WHT_C 1">
      <a:dk1>
        <a:srgbClr val="000000"/>
      </a:dk1>
      <a:lt1>
        <a:srgbClr val="FFFFFF"/>
      </a:lt1>
      <a:dk2>
        <a:srgbClr val="0183B7"/>
      </a:dk2>
      <a:lt2>
        <a:srgbClr val="000000"/>
      </a:lt2>
      <a:accent1>
        <a:srgbClr val="0183B7"/>
      </a:accent1>
      <a:accent2>
        <a:srgbClr val="B21A1A"/>
      </a:accent2>
      <a:accent3>
        <a:srgbClr val="FFFFFF"/>
      </a:accent3>
      <a:accent4>
        <a:srgbClr val="000000"/>
      </a:accent4>
      <a:accent5>
        <a:srgbClr val="AAC1D8"/>
      </a:accent5>
      <a:accent6>
        <a:srgbClr val="A11616"/>
      </a:accent6>
      <a:hlink>
        <a:srgbClr val="83A2CF"/>
      </a:hlink>
      <a:folHlink>
        <a:srgbClr val="EFB525"/>
      </a:folHlink>
    </a:clrScheme>
    <a:fontScheme name="PPT-TMPLT-WHT_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PT-TMPLT-WHT_C 1">
        <a:dk1>
          <a:srgbClr val="000000"/>
        </a:dk1>
        <a:lt1>
          <a:srgbClr val="FFFFFF"/>
        </a:lt1>
        <a:dk2>
          <a:srgbClr val="0183B7"/>
        </a:dk2>
        <a:lt2>
          <a:srgbClr val="000000"/>
        </a:lt2>
        <a:accent1>
          <a:srgbClr val="0183B7"/>
        </a:accent1>
        <a:accent2>
          <a:srgbClr val="B21A1A"/>
        </a:accent2>
        <a:accent3>
          <a:srgbClr val="FFFFFF"/>
        </a:accent3>
        <a:accent4>
          <a:srgbClr val="000000"/>
        </a:accent4>
        <a:accent5>
          <a:srgbClr val="AAC1D8"/>
        </a:accent5>
        <a:accent6>
          <a:srgbClr val="A11616"/>
        </a:accent6>
        <a:hlink>
          <a:srgbClr val="83A2CF"/>
        </a:hlink>
        <a:folHlink>
          <a:srgbClr val="EFB52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NetAcad-4F_PPT-WHT_060408">
  <a:themeElements>
    <a:clrScheme name="Oct_2006_Cisco White Template 1">
      <a:dk1>
        <a:srgbClr val="000000"/>
      </a:dk1>
      <a:lt1>
        <a:srgbClr val="FFFFFF"/>
      </a:lt1>
      <a:dk2>
        <a:srgbClr val="0183B7"/>
      </a:dk2>
      <a:lt2>
        <a:srgbClr val="000000"/>
      </a:lt2>
      <a:accent1>
        <a:srgbClr val="0183B7"/>
      </a:accent1>
      <a:accent2>
        <a:srgbClr val="B21A1A"/>
      </a:accent2>
      <a:accent3>
        <a:srgbClr val="FFFFFF"/>
      </a:accent3>
      <a:accent4>
        <a:srgbClr val="000000"/>
      </a:accent4>
      <a:accent5>
        <a:srgbClr val="AAC1D8"/>
      </a:accent5>
      <a:accent6>
        <a:srgbClr val="A11616"/>
      </a:accent6>
      <a:hlink>
        <a:srgbClr val="83A2CF"/>
      </a:hlink>
      <a:folHlink>
        <a:srgbClr val="EFB525"/>
      </a:folHlink>
    </a:clrScheme>
    <a:fontScheme name="Oct_2006_Cisco White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ct_2006_Cisco White Template 1">
        <a:dk1>
          <a:srgbClr val="000000"/>
        </a:dk1>
        <a:lt1>
          <a:srgbClr val="FFFFFF"/>
        </a:lt1>
        <a:dk2>
          <a:srgbClr val="0183B7"/>
        </a:dk2>
        <a:lt2>
          <a:srgbClr val="000000"/>
        </a:lt2>
        <a:accent1>
          <a:srgbClr val="0183B7"/>
        </a:accent1>
        <a:accent2>
          <a:srgbClr val="B21A1A"/>
        </a:accent2>
        <a:accent3>
          <a:srgbClr val="FFFFFF"/>
        </a:accent3>
        <a:accent4>
          <a:srgbClr val="000000"/>
        </a:accent4>
        <a:accent5>
          <a:srgbClr val="AAC1D8"/>
        </a:accent5>
        <a:accent6>
          <a:srgbClr val="A11616"/>
        </a:accent6>
        <a:hlink>
          <a:srgbClr val="83A2CF"/>
        </a:hlink>
        <a:folHlink>
          <a:srgbClr val="EFB52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CCNP Instructor PPT2">
  <a:themeElements>
    <a:clrScheme name="PPT-TMPLT-WHT_C 1">
      <a:dk1>
        <a:srgbClr val="000000"/>
      </a:dk1>
      <a:lt1>
        <a:srgbClr val="FFFFFF"/>
      </a:lt1>
      <a:dk2>
        <a:srgbClr val="0183B7"/>
      </a:dk2>
      <a:lt2>
        <a:srgbClr val="000000"/>
      </a:lt2>
      <a:accent1>
        <a:srgbClr val="0183B7"/>
      </a:accent1>
      <a:accent2>
        <a:srgbClr val="B21A1A"/>
      </a:accent2>
      <a:accent3>
        <a:srgbClr val="FFFFFF"/>
      </a:accent3>
      <a:accent4>
        <a:srgbClr val="000000"/>
      </a:accent4>
      <a:accent5>
        <a:srgbClr val="AAC1D8"/>
      </a:accent5>
      <a:accent6>
        <a:srgbClr val="A11616"/>
      </a:accent6>
      <a:hlink>
        <a:srgbClr val="83A2CF"/>
      </a:hlink>
      <a:folHlink>
        <a:srgbClr val="EFB525"/>
      </a:folHlink>
    </a:clrScheme>
    <a:fontScheme name="PPT-TMPLT-WHT_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PT-TMPLT-WHT_C 1">
        <a:dk1>
          <a:srgbClr val="000000"/>
        </a:dk1>
        <a:lt1>
          <a:srgbClr val="FFFFFF"/>
        </a:lt1>
        <a:dk2>
          <a:srgbClr val="0183B7"/>
        </a:dk2>
        <a:lt2>
          <a:srgbClr val="000000"/>
        </a:lt2>
        <a:accent1>
          <a:srgbClr val="0183B7"/>
        </a:accent1>
        <a:accent2>
          <a:srgbClr val="B21A1A"/>
        </a:accent2>
        <a:accent3>
          <a:srgbClr val="FFFFFF"/>
        </a:accent3>
        <a:accent4>
          <a:srgbClr val="000000"/>
        </a:accent4>
        <a:accent5>
          <a:srgbClr val="AAC1D8"/>
        </a:accent5>
        <a:accent6>
          <a:srgbClr val="A11616"/>
        </a:accent6>
        <a:hlink>
          <a:srgbClr val="83A2CF"/>
        </a:hlink>
        <a:folHlink>
          <a:srgbClr val="EFB52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2_CCNP Instructor PPT2">
  <a:themeElements>
    <a:clrScheme name="PPT-TMPLT-WHT_C 1">
      <a:dk1>
        <a:srgbClr val="000000"/>
      </a:dk1>
      <a:lt1>
        <a:srgbClr val="FFFFFF"/>
      </a:lt1>
      <a:dk2>
        <a:srgbClr val="0183B7"/>
      </a:dk2>
      <a:lt2>
        <a:srgbClr val="000000"/>
      </a:lt2>
      <a:accent1>
        <a:srgbClr val="0183B7"/>
      </a:accent1>
      <a:accent2>
        <a:srgbClr val="B21A1A"/>
      </a:accent2>
      <a:accent3>
        <a:srgbClr val="FFFFFF"/>
      </a:accent3>
      <a:accent4>
        <a:srgbClr val="000000"/>
      </a:accent4>
      <a:accent5>
        <a:srgbClr val="AAC1D8"/>
      </a:accent5>
      <a:accent6>
        <a:srgbClr val="A11616"/>
      </a:accent6>
      <a:hlink>
        <a:srgbClr val="83A2CF"/>
      </a:hlink>
      <a:folHlink>
        <a:srgbClr val="EFB525"/>
      </a:folHlink>
    </a:clrScheme>
    <a:fontScheme name="PPT-TMPLT-WHT_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PT-TMPLT-WHT_C 1">
        <a:dk1>
          <a:srgbClr val="000000"/>
        </a:dk1>
        <a:lt1>
          <a:srgbClr val="FFFFFF"/>
        </a:lt1>
        <a:dk2>
          <a:srgbClr val="0183B7"/>
        </a:dk2>
        <a:lt2>
          <a:srgbClr val="000000"/>
        </a:lt2>
        <a:accent1>
          <a:srgbClr val="0183B7"/>
        </a:accent1>
        <a:accent2>
          <a:srgbClr val="B21A1A"/>
        </a:accent2>
        <a:accent3>
          <a:srgbClr val="FFFFFF"/>
        </a:accent3>
        <a:accent4>
          <a:srgbClr val="000000"/>
        </a:accent4>
        <a:accent5>
          <a:srgbClr val="AAC1D8"/>
        </a:accent5>
        <a:accent6>
          <a:srgbClr val="A11616"/>
        </a:accent6>
        <a:hlink>
          <a:srgbClr val="83A2CF"/>
        </a:hlink>
        <a:folHlink>
          <a:srgbClr val="EFB52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19746</TotalTime>
  <Pages>28</Pages>
  <Words>1838</Words>
  <Application>Microsoft Office PowerPoint</Application>
  <PresentationFormat>On-screen Show (4:3)</PresentationFormat>
  <Paragraphs>370</Paragraphs>
  <Slides>43</Slides>
  <Notes>42</Notes>
  <HiddenSlides>0</HiddenSlides>
  <MMClips>0</MMClips>
  <ScaleCrop>false</ScaleCrop>
  <HeadingPairs>
    <vt:vector size="4" baseType="variant">
      <vt:variant>
        <vt:lpstr>Theme</vt:lpstr>
      </vt:variant>
      <vt:variant>
        <vt:i4>5</vt:i4>
      </vt:variant>
      <vt:variant>
        <vt:lpstr>Slide Titles</vt:lpstr>
      </vt:variant>
      <vt:variant>
        <vt:i4>43</vt:i4>
      </vt:variant>
    </vt:vector>
  </HeadingPairs>
  <TitlesOfParts>
    <vt:vector size="48" baseType="lpstr">
      <vt:lpstr>PPT-TMPLT-WHT_C</vt:lpstr>
      <vt:lpstr>Office Theme</vt:lpstr>
      <vt:lpstr>NetAcad-4F_PPT-WHT_060408</vt:lpstr>
      <vt:lpstr>CCNP Instructor PPT2</vt:lpstr>
      <vt:lpstr>2_CCNP Instructor PPT2</vt:lpstr>
      <vt:lpstr>OSPF Revision</vt:lpstr>
      <vt:lpstr>Resources</vt:lpstr>
      <vt:lpstr>OSPF Administrative Distance</vt:lpstr>
      <vt:lpstr>Link-State Routing Protocol Operation Dijkstra’s Algorithm</vt:lpstr>
      <vt:lpstr>Link-State Updates Link-State Routing Process</vt:lpstr>
      <vt:lpstr>Open Shortest Path First Components of OSPF</vt:lpstr>
      <vt:lpstr>Open Shortest Path First Link-State Operation</vt:lpstr>
      <vt:lpstr>Open Shortest Path First Link-State Operation (cont.)</vt:lpstr>
      <vt:lpstr>Open Shortest Path First Link-State Operation</vt:lpstr>
      <vt:lpstr>Open Shortest Path First Link-State Operation (cont.)</vt:lpstr>
      <vt:lpstr>Open Shortest Path First Single-area and Multiarea OSPF </vt:lpstr>
      <vt:lpstr>OSPF Messages Types of OSPF Packets</vt:lpstr>
      <vt:lpstr>OSPF Messages Link-State Updates</vt:lpstr>
      <vt:lpstr>OSPF Messages Hello Packet Intervals</vt:lpstr>
      <vt:lpstr>Type 1 - OSPF Hello Packet</vt:lpstr>
      <vt:lpstr>OSPF States</vt:lpstr>
      <vt:lpstr>OSPF Router ID Router IDs</vt:lpstr>
      <vt:lpstr> Configure Single-area OSPFv2 The network Command</vt:lpstr>
      <vt:lpstr> Configure Single-area OSPFv2 Configuring Passive Interfaces</vt:lpstr>
      <vt:lpstr> OSPF Cost OSPF Metric = Cost</vt:lpstr>
      <vt:lpstr> OSPF Cost Adjusting the Reference Bandwidth</vt:lpstr>
      <vt:lpstr> OSPF Cost Default Interface Bandwidths</vt:lpstr>
      <vt:lpstr> OSPF Cost Adjusting the Interface Bandwidths</vt:lpstr>
      <vt:lpstr> OSPF Cost Manually Setting the OSPF Cost</vt:lpstr>
      <vt:lpstr> Verify OSPF Verify OSPF Neighbors</vt:lpstr>
      <vt:lpstr> Verify OSPF Verify OSPF Protocol Settings</vt:lpstr>
      <vt:lpstr>Verify OSPF Verify OSPF Process Information</vt:lpstr>
      <vt:lpstr> Verify OSPF Verify OSPF Interface Settings</vt:lpstr>
      <vt:lpstr>Routing in the Distribution and Core Layers Configuring Single-Area OSPF</vt:lpstr>
      <vt:lpstr>OSPF in Multiaccess Networks OSPF Network Types</vt:lpstr>
      <vt:lpstr>OSPF in Multiaccess Networks Challenges in Multiaccess Networks</vt:lpstr>
      <vt:lpstr>OSPF in Multiaccess Networks OSPF Designated Router</vt:lpstr>
      <vt:lpstr>OSPF in Multiaccess Networks OSPF Designated Router (cont.)</vt:lpstr>
      <vt:lpstr>OSPF in Multiaccess Networks Verifying DR/BDR Roles</vt:lpstr>
      <vt:lpstr>OSPF in Multiaccess Networks Verifying DR/BDR Adjacencies</vt:lpstr>
      <vt:lpstr>OSPF in Multiaccess Networks Default DR/BDR Election Process</vt:lpstr>
      <vt:lpstr>OSPF in Multiaccess Networks DR/BDR Election Process</vt:lpstr>
      <vt:lpstr>OSPF in Multiaccess Networks The OSPF Priority</vt:lpstr>
      <vt:lpstr>Default Route Propagation Propagating a Default Static Route in OSPFv2</vt:lpstr>
      <vt:lpstr>Secure OSPF  Configuring OSPF MD5 Authentication</vt:lpstr>
      <vt:lpstr>Secure OSPF  OSPF MD5 Authentication Example - Global</vt:lpstr>
      <vt:lpstr>Configuring MD5 Authentication Per Interface</vt:lpstr>
      <vt:lpstr>Components of Troubleshooting Single-Area OSPF  OSPF Troubleshooting Commands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ITE PC v4.0 Chapter 1</dc:title>
  <dc:creator>Karen Alderson</dc:creator>
  <cp:lastModifiedBy>Playtech</cp:lastModifiedBy>
  <cp:revision>933</cp:revision>
  <cp:lastPrinted>2014-07-29T02:35:53Z</cp:lastPrinted>
  <dcterms:created xsi:type="dcterms:W3CDTF">2006-10-23T15:07:30Z</dcterms:created>
  <dcterms:modified xsi:type="dcterms:W3CDTF">2017-02-10T02:43:01Z</dcterms:modified>
</cp:coreProperties>
</file>