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</p:sldMasterIdLst>
  <p:notesMasterIdLst>
    <p:notesMasterId r:id="rId43"/>
  </p:notesMasterIdLst>
  <p:handoutMasterIdLst>
    <p:handoutMasterId r:id="rId44"/>
  </p:handoutMasterIdLst>
  <p:sldIdLst>
    <p:sldId id="797" r:id="rId4"/>
    <p:sldId id="799" r:id="rId5"/>
    <p:sldId id="804" r:id="rId6"/>
    <p:sldId id="805" r:id="rId7"/>
    <p:sldId id="806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43" r:id="rId20"/>
    <p:sldId id="819" r:id="rId21"/>
    <p:sldId id="820" r:id="rId22"/>
    <p:sldId id="821" r:id="rId23"/>
    <p:sldId id="822" r:id="rId24"/>
    <p:sldId id="823" r:id="rId25"/>
    <p:sldId id="825" r:id="rId26"/>
    <p:sldId id="827" r:id="rId27"/>
    <p:sldId id="828" r:id="rId28"/>
    <p:sldId id="829" r:id="rId29"/>
    <p:sldId id="830" r:id="rId30"/>
    <p:sldId id="849" r:id="rId31"/>
    <p:sldId id="847" r:id="rId32"/>
    <p:sldId id="848" r:id="rId33"/>
    <p:sldId id="831" r:id="rId34"/>
    <p:sldId id="832" r:id="rId35"/>
    <p:sldId id="833" r:id="rId36"/>
    <p:sldId id="834" r:id="rId37"/>
    <p:sldId id="838" r:id="rId38"/>
    <p:sldId id="839" r:id="rId39"/>
    <p:sldId id="840" r:id="rId40"/>
    <p:sldId id="841" r:id="rId41"/>
    <p:sldId id="842" r:id="rId4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3" autoAdjust="0"/>
    <p:restoredTop sz="83394" autoAdjust="0"/>
  </p:normalViewPr>
  <p:slideViewPr>
    <p:cSldViewPr snapToGrid="0">
      <p:cViewPr varScale="1">
        <p:scale>
          <a:sx n="115" d="100"/>
          <a:sy n="115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2.xml"/><Relationship Id="rId26" Type="http://schemas.openxmlformats.org/officeDocument/2006/relationships/slide" Target="slides/slide32.xml"/><Relationship Id="rId3" Type="http://schemas.openxmlformats.org/officeDocument/2006/relationships/slide" Target="slides/slide5.xml"/><Relationship Id="rId21" Type="http://schemas.openxmlformats.org/officeDocument/2006/relationships/slide" Target="slides/slide2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5" Type="http://schemas.openxmlformats.org/officeDocument/2006/relationships/slide" Target="slides/slide31.xml"/><Relationship Id="rId2" Type="http://schemas.openxmlformats.org/officeDocument/2006/relationships/slide" Target="slides/slide4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8.xml"/><Relationship Id="rId5" Type="http://schemas.openxmlformats.org/officeDocument/2006/relationships/slide" Target="slides/slide7.xml"/><Relationship Id="rId15" Type="http://schemas.openxmlformats.org/officeDocument/2006/relationships/slide" Target="slides/slide18.xml"/><Relationship Id="rId23" Type="http://schemas.openxmlformats.org/officeDocument/2006/relationships/slide" Target="slides/slide27.xml"/><Relationship Id="rId28" Type="http://schemas.openxmlformats.org/officeDocument/2006/relationships/slide" Target="slides/slide34.xml"/><Relationship Id="rId10" Type="http://schemas.openxmlformats.org/officeDocument/2006/relationships/slide" Target="slides/slide12.xml"/><Relationship Id="rId19" Type="http://schemas.openxmlformats.org/officeDocument/2006/relationships/slide" Target="slides/slide2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6.xml"/><Relationship Id="rId27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6.1.2.1 OSPF LSA Types</a:t>
            </a:r>
          </a:p>
        </p:txBody>
      </p:sp>
    </p:spTree>
    <p:extLst>
      <p:ext uri="{BB962C8B-B14F-4D97-AF65-F5344CB8AC3E}">
        <p14:creationId xmlns:p14="http://schemas.microsoft.com/office/powerpoint/2010/main" val="158984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6.1.2.2 OSPF LSA Type 1</a:t>
            </a:r>
          </a:p>
        </p:txBody>
      </p:sp>
    </p:spTree>
    <p:extLst>
      <p:ext uri="{BB962C8B-B14F-4D97-AF65-F5344CB8AC3E}">
        <p14:creationId xmlns:p14="http://schemas.microsoft.com/office/powerpoint/2010/main" val="138547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6.1.2.3 OSPF</a:t>
            </a:r>
            <a:r>
              <a:rPr lang="en-US" baseline="0" dirty="0" smtClean="0"/>
              <a:t> LSA Type 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Network address &amp; router IDs of all OSPF routers within the network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Network LSA represents a </a:t>
            </a:r>
            <a:r>
              <a:rPr lang="en-US" baseline="0" dirty="0" err="1" smtClean="0"/>
              <a:t>pseudonode</a:t>
            </a:r>
            <a:r>
              <a:rPr lang="en-US" baseline="0" dirty="0" smtClean="0"/>
              <a:t> (single virtual router)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DR generates LSA containing RIDs of nodes sharing </a:t>
            </a:r>
            <a:r>
              <a:rPr lang="en-US" baseline="0" dirty="0" err="1" smtClean="0"/>
              <a:t>multiacess</a:t>
            </a:r>
            <a:r>
              <a:rPr lang="en-US" baseline="0" smtClean="0"/>
              <a:t>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74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6.1.2.4 OSPF LSA Type 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Type</a:t>
            </a:r>
            <a:r>
              <a:rPr lang="en-US" baseline="0" dirty="0" smtClean="0"/>
              <a:t> 3 LSA = the means for other areas to learn about networks outside </a:t>
            </a:r>
            <a:r>
              <a:rPr lang="en-US" baseline="0" smtClean="0"/>
              <a:t>their area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473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6.1.2.5 OSPF LSA Type 4</a:t>
            </a:r>
          </a:p>
        </p:txBody>
      </p:sp>
    </p:spTree>
    <p:extLst>
      <p:ext uri="{BB962C8B-B14F-4D97-AF65-F5344CB8AC3E}">
        <p14:creationId xmlns:p14="http://schemas.microsoft.com/office/powerpoint/2010/main" val="3790726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6.1.2.6 OSPF LSA Type 5</a:t>
            </a:r>
          </a:p>
        </p:txBody>
      </p:sp>
    </p:spTree>
    <p:extLst>
      <p:ext uri="{BB962C8B-B14F-4D97-AF65-F5344CB8AC3E}">
        <p14:creationId xmlns:p14="http://schemas.microsoft.com/office/powerpoint/2010/main" val="1882770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6.1.3.1 OSPF Routing</a:t>
            </a:r>
            <a:r>
              <a:rPr lang="en-US" baseline="0" dirty="0" smtClean="0"/>
              <a:t> Table Entries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O E1 &amp; O E2 = will be discussed in redistribution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O E1 = redistribution cost + cumulative cost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O E2 = redistribution cost only (default)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127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6.1.3.2 OSPF</a:t>
            </a:r>
            <a:r>
              <a:rPr lang="en-US" baseline="0" dirty="0" smtClean="0"/>
              <a:t> Route Calculation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958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6.2 Configuring </a:t>
            </a:r>
            <a:r>
              <a:rPr lang="en-US" b="0" dirty="0" err="1" smtClean="0"/>
              <a:t>Multiarea</a:t>
            </a:r>
            <a:r>
              <a:rPr lang="en-US" b="0" dirty="0" smtClean="0"/>
              <a:t> OSPF</a:t>
            </a:r>
            <a:endParaRPr lang="en-GB" b="0" dirty="0" smtClean="0"/>
          </a:p>
        </p:txBody>
      </p:sp>
    </p:spTree>
    <p:extLst>
      <p:ext uri="{BB962C8B-B14F-4D97-AF65-F5344CB8AC3E}">
        <p14:creationId xmlns:p14="http://schemas.microsoft.com/office/powerpoint/2010/main" val="1935080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6.2.1.1 Implementing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  <p:extLst>
      <p:ext uri="{BB962C8B-B14F-4D97-AF65-F5344CB8AC3E}">
        <p14:creationId xmlns:p14="http://schemas.microsoft.com/office/powerpoint/2010/main" val="111193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74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6.2.1.2 Configuring</a:t>
            </a:r>
            <a:r>
              <a:rPr lang="en-US" baseline="0" dirty="0" smtClean="0"/>
              <a:t>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  <p:extLst>
      <p:ext uri="{BB962C8B-B14F-4D97-AF65-F5344CB8AC3E}">
        <p14:creationId xmlns:p14="http://schemas.microsoft.com/office/powerpoint/2010/main" val="1460944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6.2.1.3 Configuring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OSPFv3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02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6.2.2.2 </a:t>
            </a:r>
            <a:r>
              <a:rPr lang="en-US" dirty="0" err="1" smtClean="0"/>
              <a:t>Interarea</a:t>
            </a:r>
            <a:r>
              <a:rPr lang="en-US" dirty="0" smtClean="0"/>
              <a:t> and External Route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29253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6.2.2.3 Interarea</a:t>
            </a:r>
            <a:r>
              <a:rPr lang="en-US" baseline="0" dirty="0" smtClean="0"/>
              <a:t> Route Summarization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smtClean="0"/>
              <a:t>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433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6.2.2.3 </a:t>
            </a:r>
            <a:r>
              <a:rPr lang="en-US" dirty="0" err="1" smtClean="0"/>
              <a:t>Interarea</a:t>
            </a:r>
            <a:r>
              <a:rPr lang="en-US" baseline="0" dirty="0" smtClean="0"/>
              <a:t> Route Summarization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475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6.2.2.4 Calculating the Summary Route</a:t>
            </a:r>
          </a:p>
        </p:txBody>
      </p:sp>
    </p:spTree>
    <p:extLst>
      <p:ext uri="{BB962C8B-B14F-4D97-AF65-F5344CB8AC3E}">
        <p14:creationId xmlns:p14="http://schemas.microsoft.com/office/powerpoint/2010/main" val="3398701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6.2.2.5 Configuring Interarea</a:t>
            </a:r>
            <a:r>
              <a:rPr lang="en-US" baseline="0" dirty="0" smtClean="0"/>
              <a:t> Route Summarization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Can only be configured on ABR (as cannot </a:t>
            </a:r>
            <a:r>
              <a:rPr lang="en-US" baseline="0" dirty="0" err="1" smtClean="0"/>
              <a:t>summarise</a:t>
            </a:r>
            <a:r>
              <a:rPr lang="en-US" baseline="0" dirty="0" smtClean="0"/>
              <a:t> LSAs that are flooded within an area)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782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6.2.2.2</a:t>
            </a:r>
            <a:r>
              <a:rPr lang="en-US" baseline="0" dirty="0" smtClean="0"/>
              <a:t> </a:t>
            </a:r>
            <a:r>
              <a:rPr lang="en-US" dirty="0" err="1" smtClean="0"/>
              <a:t>Interarea</a:t>
            </a:r>
            <a:r>
              <a:rPr lang="en-US" dirty="0" smtClean="0"/>
              <a:t> and</a:t>
            </a:r>
            <a:r>
              <a:rPr lang="en-US" baseline="0" dirty="0" smtClean="0"/>
              <a:t> External Route Summarization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742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4A31B-6E24-4B5C-A597-6098D9BE3512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</p:spPr>
        <p:txBody>
          <a:bodyPr/>
          <a:lstStyle/>
          <a:p>
            <a:pPr marL="228600" marR="0" indent="-22860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Summarization of external routes can be done on an ASBR for type-5 LSAs (redistributed routes) before injecting them into the OSPF domain. A summary route to null 0 is automatically created for each summary range.</a:t>
            </a:r>
          </a:p>
          <a:p>
            <a:pPr marL="228600" indent="-22860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4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RIPv2 routes must also be redistributed into OSPF in this example; redistribution is covered in Chapter 4.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6.1.1.1 Single-Area OSPF</a:t>
            </a:r>
          </a:p>
        </p:txBody>
      </p:sp>
    </p:spTree>
    <p:extLst>
      <p:ext uri="{BB962C8B-B14F-4D97-AF65-F5344CB8AC3E}">
        <p14:creationId xmlns:p14="http://schemas.microsoft.com/office/powerpoint/2010/main" val="217191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6.2.3.1 Verifying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Multiarea</a:t>
            </a:r>
            <a:r>
              <a:rPr lang="en-US" baseline="0" dirty="0" smtClean="0"/>
              <a:t> OSPF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181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6.2.3.2 Verify General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  <a:r>
              <a:rPr lang="en-US" baseline="0" dirty="0" smtClean="0"/>
              <a:t> Settings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01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6.2.3.3 Verify the OSPF Routes</a:t>
            </a:r>
          </a:p>
        </p:txBody>
      </p:sp>
    </p:spTree>
    <p:extLst>
      <p:ext uri="{BB962C8B-B14F-4D97-AF65-F5344CB8AC3E}">
        <p14:creationId xmlns:p14="http://schemas.microsoft.com/office/powerpoint/2010/main" val="2365628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6.2.3.4 Verify the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  <a:r>
              <a:rPr lang="en-US" baseline="0" dirty="0" smtClean="0"/>
              <a:t> LSDB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148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89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3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30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Chapter 6 Summary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A372-31D3-4433-A73B-79DE0EBFB8F4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6.1.1.2 </a:t>
            </a:r>
            <a:r>
              <a:rPr lang="en-US" dirty="0" err="1" smtClean="0"/>
              <a:t>Multiarea</a:t>
            </a:r>
            <a:r>
              <a:rPr lang="en-US" dirty="0" smtClean="0"/>
              <a:t> OSPF</a:t>
            </a:r>
          </a:p>
        </p:txBody>
      </p:sp>
    </p:spTree>
    <p:extLst>
      <p:ext uri="{BB962C8B-B14F-4D97-AF65-F5344CB8AC3E}">
        <p14:creationId xmlns:p14="http://schemas.microsoft.com/office/powerpoint/2010/main" val="361846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6.1.1.3 OSPF</a:t>
            </a:r>
            <a:r>
              <a:rPr lang="en-US" baseline="0" dirty="0" smtClean="0"/>
              <a:t> Two-Layer Area Hierarchy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Cisco recommends max 50 routers in an area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Router be in a maximum of 3 areas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62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  <p:extLst>
      <p:ext uri="{BB962C8B-B14F-4D97-AF65-F5344CB8AC3E}">
        <p14:creationId xmlns:p14="http://schemas.microsoft.com/office/powerpoint/2010/main" val="30587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  <p:extLst>
      <p:ext uri="{BB962C8B-B14F-4D97-AF65-F5344CB8AC3E}">
        <p14:creationId xmlns:p14="http://schemas.microsoft.com/office/powerpoint/2010/main" val="252623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 of OSPF Routers</a:t>
            </a:r>
          </a:p>
        </p:txBody>
      </p:sp>
    </p:spTree>
    <p:extLst>
      <p:ext uri="{BB962C8B-B14F-4D97-AF65-F5344CB8AC3E}">
        <p14:creationId xmlns:p14="http://schemas.microsoft.com/office/powerpoint/2010/main" val="41896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6.1.1.4 Types</a:t>
            </a:r>
            <a:r>
              <a:rPr lang="en-US" baseline="0" dirty="0" smtClean="0"/>
              <a:t> of OSPF Routers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12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68B39EAB-15C0-47DB-80CA-636A5D3D8FC3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4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3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014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6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9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70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804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198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22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18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9400" y="2852057"/>
            <a:ext cx="8316913" cy="3320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16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13/02/2017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C83DDDE-9DCD-477B-857E-9601FF96A69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23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  <p:sldLayoutId id="2147484340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td/docs/ios-xml/ios/iproute_ospf/configuration/15-mt/iro-15-mt-boo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ietf.org/rfc/rfc2328.txt" TargetMode="External"/><Relationship Id="rId4" Type="http://schemas.openxmlformats.org/officeDocument/2006/relationships/hyperlink" Target="http://www.cisco.com/c/en/us/support/docs/ip/open-shortest-path-first-ospf/7039-1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OSPF Multi-Area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"/>
          <a:stretch/>
        </p:blipFill>
        <p:spPr bwMode="auto">
          <a:xfrm>
            <a:off x="630714" y="1754640"/>
            <a:ext cx="7808436" cy="344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1486" y="5529943"/>
            <a:ext cx="75059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Most common and covered in this course  –  1 thru 5 &amp; 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432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3607" y="47688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1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22" y="1676400"/>
            <a:ext cx="5675144" cy="484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05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885" y="44640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2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25" y="1611676"/>
            <a:ext cx="5624013" cy="4895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77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50736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06" y="1623060"/>
            <a:ext cx="5896874" cy="4808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12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05" y="50736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4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78" y="1577114"/>
            <a:ext cx="5847962" cy="4960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4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46433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Multiarea OSPF LSA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LSA Type 5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76" y="1635519"/>
            <a:ext cx="6033323" cy="503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20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Routing Table Entries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44" y="1718697"/>
            <a:ext cx="5161869" cy="461491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072" y="1718697"/>
            <a:ext cx="322217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 – Router (type 1) and network (type 2) LSAs describe the details within an area (the route is intra-area).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O IA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 – Summary LSAs appear in the routing table as IA (interarea routes)</a:t>
            </a:r>
          </a:p>
          <a:p>
            <a:pPr marL="231775" lvl="1" indent="-225425" algn="l" defTabSz="231775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/>
              </a:rPr>
              <a:t>O E1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 or 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OE 2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 – External LSAs external type 1 (E1) or external type 2 (E2) routes</a:t>
            </a:r>
          </a:p>
        </p:txBody>
      </p:sp>
    </p:spTree>
    <p:extLst>
      <p:ext uri="{BB962C8B-B14F-4D97-AF65-F5344CB8AC3E}">
        <p14:creationId xmlns:p14="http://schemas.microsoft.com/office/powerpoint/2010/main" val="3211744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OSPF Path Selection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prefix (route) </a:t>
            </a:r>
            <a:r>
              <a:rPr lang="en-NZ" dirty="0"/>
              <a:t>is learned as an intra-area route (O) and as an inter-area route (O </a:t>
            </a:r>
            <a:r>
              <a:rPr lang="en-NZ" dirty="0" smtClean="0"/>
              <a:t>IA) OSPF always</a:t>
            </a:r>
            <a:r>
              <a:rPr lang="en-NZ" dirty="0"/>
              <a:t> </a:t>
            </a:r>
            <a:r>
              <a:rPr lang="en-NZ" dirty="0" smtClean="0"/>
              <a:t>prefers </a:t>
            </a:r>
            <a:r>
              <a:rPr lang="en-NZ" dirty="0"/>
              <a:t>the intra-area route, </a:t>
            </a:r>
            <a:r>
              <a:rPr lang="en-NZ" dirty="0" smtClean="0"/>
              <a:t>regardless of </a:t>
            </a:r>
            <a:r>
              <a:rPr lang="en-NZ" dirty="0"/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368777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685" y="54493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Routing Tables and Route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Route Calculation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62" y="1675069"/>
            <a:ext cx="5419338" cy="44583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097" y="1675069"/>
            <a:ext cx="35681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 algn="l">
              <a:buFontTx/>
              <a:buAutoNum type="arabicPeriod"/>
              <a:tabLst>
                <a:tab pos="23177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All </a:t>
            </a:r>
            <a:r>
              <a:rPr lang="en-US" sz="2000" dirty="0">
                <a:solidFill>
                  <a:srgbClr val="000000"/>
                </a:solidFill>
              </a:rPr>
              <a:t>routers calculate the best paths to destinations within their area (intra-area) and add these entries to the routing table.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7663" indent="-347663" algn="l">
              <a:buFontTx/>
              <a:buAutoNum type="arabicPeriod"/>
              <a:tabLst>
                <a:tab pos="23177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All </a:t>
            </a:r>
            <a:r>
              <a:rPr lang="en-US" sz="2000" dirty="0">
                <a:solidFill>
                  <a:srgbClr val="000000"/>
                </a:solidFill>
              </a:rPr>
              <a:t>routers calculate the best paths to the other areas within the </a:t>
            </a:r>
            <a:r>
              <a:rPr lang="en-US" sz="2000" dirty="0" smtClean="0">
                <a:solidFill>
                  <a:srgbClr val="000000"/>
                </a:solidFill>
              </a:rPr>
              <a:t>internetwork (interarea) or </a:t>
            </a:r>
            <a:r>
              <a:rPr lang="en-US" sz="2000" dirty="0">
                <a:solidFill>
                  <a:srgbClr val="000000"/>
                </a:solidFill>
              </a:rPr>
              <a:t>type 3 and type 4 </a:t>
            </a:r>
            <a:r>
              <a:rPr lang="en-US" sz="2000" dirty="0" smtClean="0">
                <a:solidFill>
                  <a:srgbClr val="000000"/>
                </a:solidFill>
              </a:rPr>
              <a:t>LSAs.</a:t>
            </a:r>
          </a:p>
          <a:p>
            <a:pPr marL="347663" indent="-347663" algn="l">
              <a:buFontTx/>
              <a:buAutoNum type="arabicPeriod"/>
              <a:tabLst>
                <a:tab pos="23177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All </a:t>
            </a:r>
            <a:r>
              <a:rPr lang="en-US" sz="2000" dirty="0">
                <a:solidFill>
                  <a:srgbClr val="000000"/>
                </a:solidFill>
              </a:rPr>
              <a:t>routers </a:t>
            </a:r>
            <a:r>
              <a:rPr lang="en-US" sz="2000" dirty="0" smtClean="0">
                <a:solidFill>
                  <a:srgbClr val="000000"/>
                </a:solidFill>
              </a:rPr>
              <a:t>calculate </a:t>
            </a:r>
            <a:r>
              <a:rPr lang="en-US" sz="2000" dirty="0">
                <a:solidFill>
                  <a:srgbClr val="000000"/>
                </a:solidFill>
              </a:rPr>
              <a:t>the best paths to the external autonomous system (type 5) </a:t>
            </a:r>
            <a:r>
              <a:rPr lang="en-US" sz="2000" dirty="0" smtClean="0">
                <a:solidFill>
                  <a:srgbClr val="000000"/>
                </a:solidFill>
              </a:rPr>
              <a:t>destinations. These </a:t>
            </a:r>
            <a:r>
              <a:rPr lang="en-US" sz="2000" dirty="0">
                <a:solidFill>
                  <a:srgbClr val="000000"/>
                </a:solidFill>
              </a:rPr>
              <a:t>are noted with either an O E1 or an O E2 route </a:t>
            </a:r>
            <a:r>
              <a:rPr lang="en-US" sz="2000" dirty="0" smtClean="0">
                <a:solidFill>
                  <a:srgbClr val="000000"/>
                </a:solidFill>
              </a:rPr>
              <a:t>designator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724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6.2 </a:t>
            </a:r>
            <a:r>
              <a:rPr lang="en-US" sz="2400" dirty="0"/>
              <a:t>Configuring </a:t>
            </a:r>
            <a:r>
              <a:rPr lang="en-US" sz="2400" dirty="0" err="1"/>
              <a:t>Multiarea</a:t>
            </a:r>
            <a:r>
              <a:rPr lang="en-US" sz="2400" dirty="0"/>
              <a:t> OSPF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631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800" dirty="0" smtClean="0"/>
              <a:t>OSPF Configuration Guide</a:t>
            </a:r>
          </a:p>
          <a:p>
            <a:pPr marL="0" indent="0">
              <a:buNone/>
            </a:pPr>
            <a:r>
              <a:rPr lang="en-NZ" sz="1800" dirty="0">
                <a:hlinkClick r:id="rId3"/>
              </a:rPr>
              <a:t>http://</a:t>
            </a:r>
            <a:r>
              <a:rPr lang="en-NZ" sz="1800" dirty="0" smtClean="0">
                <a:hlinkClick r:id="rId3"/>
              </a:rPr>
              <a:t>www.cisco.com/c/en/us/td/docs/ios-xml/ios/iproute_ospf/configuration/15-mt/iro-15-mt-book.html</a:t>
            </a:r>
            <a:endParaRPr lang="en-NZ" sz="1800" dirty="0" smtClean="0"/>
          </a:p>
          <a:p>
            <a:endParaRPr lang="en-NZ" sz="1800" dirty="0"/>
          </a:p>
          <a:p>
            <a:endParaRPr lang="en-NZ" sz="1800" dirty="0" smtClean="0"/>
          </a:p>
          <a:p>
            <a:r>
              <a:rPr lang="en-NZ" sz="1800" dirty="0" smtClean="0"/>
              <a:t>OSPF Design Guide</a:t>
            </a:r>
          </a:p>
          <a:p>
            <a:pPr marL="0" indent="0">
              <a:buNone/>
            </a:pPr>
            <a:r>
              <a:rPr lang="en-NZ" sz="1800" dirty="0">
                <a:hlinkClick r:id="rId4"/>
              </a:rPr>
              <a:t>http://</a:t>
            </a:r>
            <a:r>
              <a:rPr lang="en-NZ" sz="1800" dirty="0" smtClean="0">
                <a:hlinkClick r:id="rId4"/>
              </a:rPr>
              <a:t>www.cisco.com/c/en/us/support/docs/ip/open-shortest-path-first-ospf/7039-1.html</a:t>
            </a:r>
            <a:endParaRPr lang="en-NZ" sz="1800" dirty="0" smtClean="0"/>
          </a:p>
          <a:p>
            <a:endParaRPr lang="en-NZ" sz="1800" dirty="0"/>
          </a:p>
          <a:p>
            <a:r>
              <a:rPr lang="en-NZ" sz="1800" dirty="0" smtClean="0"/>
              <a:t>RFC 2328</a:t>
            </a:r>
          </a:p>
          <a:p>
            <a:pPr marL="0" indent="0">
              <a:buNone/>
            </a:pPr>
            <a:r>
              <a:rPr lang="en-NZ" sz="1800" dirty="0">
                <a:hlinkClick r:id="rId5"/>
              </a:rPr>
              <a:t>https://</a:t>
            </a:r>
            <a:r>
              <a:rPr lang="en-NZ" sz="1800" dirty="0" smtClean="0">
                <a:hlinkClick r:id="rId5"/>
              </a:rPr>
              <a:t>www.ietf.org/rfc/rfc2328.txt</a:t>
            </a:r>
            <a:endParaRPr lang="en-NZ" sz="1800" dirty="0" smtClean="0"/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78649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0205" y="44640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Implementing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2002971"/>
            <a:ext cx="8452532" cy="306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9429" y="2002971"/>
            <a:ext cx="497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Implementation Plan Steps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84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165" y="47688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Configuring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52" y="1839460"/>
            <a:ext cx="5037591" cy="406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40" y="1839460"/>
            <a:ext cx="4688833" cy="170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152" y="1627094"/>
            <a:ext cx="8258628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428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9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Configuring Multiarea OSPF</a:t>
            </a:r>
            <a:br>
              <a:rPr lang="en-US" sz="1800" dirty="0" smtClean="0"/>
            </a:br>
            <a:r>
              <a:rPr lang="en-US" dirty="0" smtClean="0"/>
              <a:t>Configuring Multiarea OSPFv3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9" y="1592716"/>
            <a:ext cx="5258525" cy="432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37" y="1592716"/>
            <a:ext cx="4897166" cy="241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151" y="1627094"/>
            <a:ext cx="8666163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9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915" y="431165"/>
            <a:ext cx="8824686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435" y="1617930"/>
            <a:ext cx="70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O</a:t>
            </a:r>
            <a:r>
              <a:rPr lang="en-US" sz="2000" dirty="0" smtClean="0">
                <a:solidFill>
                  <a:srgbClr val="000000"/>
                </a:solidFill>
              </a:rPr>
              <a:t>ccurs </a:t>
            </a:r>
            <a:r>
              <a:rPr lang="en-US" sz="2000" dirty="0">
                <a:solidFill>
                  <a:srgbClr val="000000"/>
                </a:solidFill>
              </a:rPr>
              <a:t>on ABRs and applies to routes from within each </a:t>
            </a:r>
            <a:r>
              <a:rPr lang="en-US" sz="2000" dirty="0" smtClean="0">
                <a:solidFill>
                  <a:srgbClr val="000000"/>
                </a:solidFill>
              </a:rPr>
              <a:t>area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/>
          <a:stretch/>
        </p:blipFill>
        <p:spPr bwMode="auto">
          <a:xfrm>
            <a:off x="2133600" y="2152004"/>
            <a:ext cx="4698039" cy="4383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740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4640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46" y="1705928"/>
            <a:ext cx="5568433" cy="4654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083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6164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Interarea Route Summarization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" y="1669732"/>
            <a:ext cx="4928279" cy="30699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3550920"/>
            <a:ext cx="5080486" cy="3096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035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Calculating the Summary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/>
          <a:stretch/>
        </p:blipFill>
        <p:spPr bwMode="auto">
          <a:xfrm>
            <a:off x="1059716" y="1602603"/>
            <a:ext cx="6895564" cy="4737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13355" y="5928849"/>
            <a:ext cx="17698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2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58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8" y="1180192"/>
            <a:ext cx="6080817" cy="167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Configuring Interarea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2" y="2618919"/>
            <a:ext cx="47148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59" y="4133394"/>
            <a:ext cx="4721459" cy="255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 bwMode="auto">
          <a:xfrm rot="10800000" flipV="1">
            <a:off x="4935652" y="2162627"/>
            <a:ext cx="1465148" cy="1407886"/>
          </a:xfrm>
          <a:prstGeom prst="bentConnector3">
            <a:avLst>
              <a:gd name="adj1" fmla="val 2449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Elbow Connector 12"/>
          <p:cNvCxnSpPr/>
          <p:nvPr/>
        </p:nvCxnSpPr>
        <p:spPr bwMode="auto">
          <a:xfrm>
            <a:off x="1059543" y="3672114"/>
            <a:ext cx="3322061" cy="1422401"/>
          </a:xfrm>
          <a:prstGeom prst="bentConnector3">
            <a:avLst>
              <a:gd name="adj1" fmla="val 56117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297715" y="3958582"/>
            <a:ext cx="29754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28" y="2434581"/>
            <a:ext cx="16110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102" y="1364344"/>
            <a:ext cx="8747816" cy="5410712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086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034" y="763342"/>
            <a:ext cx="8824686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 Summarization</a:t>
            </a:r>
            <a:br>
              <a:rPr lang="en-US" sz="1800" dirty="0" smtClean="0"/>
            </a:br>
            <a:r>
              <a:rPr lang="en-US" dirty="0" smtClean="0"/>
              <a:t>External Route Summarization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9125" y="1915885"/>
            <a:ext cx="7303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pecific </a:t>
            </a:r>
            <a:r>
              <a:rPr lang="en-US" sz="2000" dirty="0">
                <a:solidFill>
                  <a:srgbClr val="000000"/>
                </a:solidFill>
              </a:rPr>
              <a:t>to external routes that are injected into OSPF via route </a:t>
            </a:r>
            <a:r>
              <a:rPr lang="en-US" sz="2000" dirty="0" smtClean="0">
                <a:solidFill>
                  <a:srgbClr val="000000"/>
                </a:solidFill>
              </a:rPr>
              <a:t>redistribution; ASBRs </a:t>
            </a:r>
            <a:r>
              <a:rPr lang="en-US" sz="2000" dirty="0">
                <a:solidFill>
                  <a:srgbClr val="000000"/>
                </a:solidFill>
              </a:rPr>
              <a:t>summarize external </a:t>
            </a:r>
            <a:r>
              <a:rPr lang="en-US" sz="2000" dirty="0" smtClean="0">
                <a:solidFill>
                  <a:srgbClr val="000000"/>
                </a:solidFill>
              </a:rPr>
              <a:t>routes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38416"/>
            <a:ext cx="4572000" cy="379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79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Summarization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an ASBR to summarize external routes.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Router(config-router)#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summary-address </a:t>
            </a:r>
            <a:r>
              <a:rPr lang="en-US" b="0" i="1" dirty="0" smtClean="0"/>
              <a:t>ip-address mask </a:t>
            </a:r>
            <a:r>
              <a:rPr lang="en-US" dirty="0" smtClean="0"/>
              <a:t>[not-advertise] [tag </a:t>
            </a:r>
            <a:r>
              <a:rPr lang="en-US" b="0" i="1" dirty="0" err="1" smtClean="0"/>
              <a:t>tag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2"/>
          </p:nvPr>
        </p:nvGraphicFramePr>
        <p:xfrm>
          <a:off x="279400" y="2975212"/>
          <a:ext cx="8316914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107"/>
                <a:gridCol w="5593807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/>
                        <a:t>Parameter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/>
                        <a:t>Description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SimSun"/>
                          <a:cs typeface="Courier New" pitchFamily="49" charset="0"/>
                        </a:rPr>
                        <a:t>ip-address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itchFamily="49" charset="0"/>
                        <a:ea typeface="SimSun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The summary address designated for a range of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addresses.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SimSun"/>
                          <a:cs typeface="Courier New" pitchFamily="49" charset="0"/>
                        </a:rPr>
                        <a:t>mask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itchFamily="49" charset="0"/>
                        <a:ea typeface="SimSun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The IP subnet mask used for the summary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route.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SimSun"/>
                          <a:cs typeface="Courier New" pitchFamily="49" charset="0"/>
                        </a:rPr>
                        <a:t>not-advertise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urier New" pitchFamily="49" charset="0"/>
                        <a:ea typeface="SimSun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(Optional) Used to suppress routes that match the address/mask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pair.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urier New" pitchFamily="49" charset="0"/>
                          <a:ea typeface="SimSun"/>
                          <a:cs typeface="Courier New" pitchFamily="49" charset="0"/>
                        </a:rPr>
                        <a:t>tag </a:t>
                      </a:r>
                      <a:r>
                        <a:rPr lang="en-US" sz="1400" b="0" i="1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SimSun"/>
                          <a:cs typeface="Courier New" pitchFamily="49" charset="0"/>
                        </a:rPr>
                        <a:t>tag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ourier New" pitchFamily="49" charset="0"/>
                        <a:ea typeface="SimSun"/>
                        <a:cs typeface="Courier New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(Optional) A tag value that can be used as a “match” value to control redistribution via route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Arial"/>
                          <a:ea typeface="SimSun"/>
                          <a:cs typeface="Times New Roman"/>
                        </a:rPr>
                        <a:t>maps.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Arial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839" y="463097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Single-Area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10496" y="1550762"/>
            <a:ext cx="7940675" cy="2152424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Single-area OSPF is useful in smaller </a:t>
            </a:r>
            <a:r>
              <a:rPr lang="en-CA" sz="2000" dirty="0" smtClean="0"/>
              <a:t>networks. If an </a:t>
            </a:r>
            <a:r>
              <a:rPr lang="en-CA" sz="2000" dirty="0"/>
              <a:t>area becomes too big, the following issues must be </a:t>
            </a:r>
            <a:r>
              <a:rPr lang="en-CA" sz="2000" dirty="0" smtClean="0"/>
              <a:t>addressed:</a:t>
            </a:r>
            <a:endParaRPr lang="en-US" sz="2000" dirty="0"/>
          </a:p>
          <a:p>
            <a:pPr lvl="0"/>
            <a:r>
              <a:rPr lang="en-CA" sz="2000" dirty="0"/>
              <a:t>Large routing </a:t>
            </a:r>
            <a:r>
              <a:rPr lang="en-CA" sz="2000" dirty="0" smtClean="0"/>
              <a:t>table (no </a:t>
            </a:r>
            <a:r>
              <a:rPr lang="en-CA" sz="2000" dirty="0"/>
              <a:t>summarization by </a:t>
            </a:r>
            <a:r>
              <a:rPr lang="en-CA" sz="2000" dirty="0" smtClean="0"/>
              <a:t>default)</a:t>
            </a:r>
          </a:p>
          <a:p>
            <a:pPr lvl="0"/>
            <a:r>
              <a:rPr lang="en-CA" sz="2000" dirty="0" smtClean="0"/>
              <a:t>Large </a:t>
            </a:r>
            <a:r>
              <a:rPr lang="en-CA" sz="2000" dirty="0"/>
              <a:t>link-state database (LSDB) </a:t>
            </a:r>
            <a:endParaRPr lang="en-CA" sz="2000" dirty="0" smtClean="0"/>
          </a:p>
          <a:p>
            <a:pPr lvl="0"/>
            <a:r>
              <a:rPr lang="en-CA" sz="2000" dirty="0" smtClean="0"/>
              <a:t>Frequent </a:t>
            </a:r>
            <a:r>
              <a:rPr lang="en-CA" sz="2000" dirty="0"/>
              <a:t>SPF algorithm calculations  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8" y="3657600"/>
            <a:ext cx="6042709" cy="303552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274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 bwMode="auto">
          <a:xfrm>
            <a:off x="2074560" y="4040698"/>
            <a:ext cx="3852107" cy="2256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14388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Summarization</a:t>
            </a:r>
            <a:endParaRPr lang="en-US" dirty="0"/>
          </a:p>
        </p:txBody>
      </p:sp>
      <p:sp>
        <p:nvSpPr>
          <p:cNvPr id="33" name="Text Placeholder 5"/>
          <p:cNvSpPr>
            <a:spLocks/>
          </p:cNvSpPr>
          <p:nvPr/>
        </p:nvSpPr>
        <p:spPr bwMode="auto">
          <a:xfrm>
            <a:off x="283109" y="3665461"/>
            <a:ext cx="8401694" cy="86054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R1(config)#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</a:rPr>
              <a:t>router ospf 100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R1(config-router)#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</a:rPr>
              <a:t>network 172.16.64.1 0.0.0.0 area 1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R1(config-router)#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</a:rPr>
              <a:t>summary-address 172.16.32.0 255.255.224.0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R1(config-router)#</a:t>
            </a:r>
            <a:endParaRPr lang="en-US" sz="12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endParaRPr lang="en-US" sz="1200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6940" y="1576927"/>
            <a:ext cx="8161869" cy="1492815"/>
            <a:chOff x="282220" y="1576927"/>
            <a:chExt cx="8161869" cy="1492815"/>
          </a:xfrm>
        </p:grpSpPr>
        <p:pic>
          <p:nvPicPr>
            <p:cNvPr id="14" name="Picture 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3510" y="1576927"/>
              <a:ext cx="2569195" cy="14928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82220" y="2179364"/>
              <a:ext cx="2500058" cy="410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External AS – RIPv2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172.16.32.0 /24 – 172.16.63.0 /24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409248" y="1748947"/>
              <a:ext cx="2540000" cy="12192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14388"/>
              <a:r>
                <a:rPr lang="en-US" sz="1400" b="1" dirty="0" smtClean="0">
                  <a:solidFill>
                    <a:srgbClr val="000000"/>
                  </a:solidFill>
                </a:rPr>
                <a:t>OSPF Area 1</a:t>
              </a:r>
            </a:p>
            <a:p>
              <a:pPr defTabSz="814388"/>
              <a:r>
                <a:rPr lang="en-US" sz="1200" dirty="0" smtClean="0">
                  <a:solidFill>
                    <a:srgbClr val="000000"/>
                  </a:solidFill>
                </a:rPr>
                <a:t>172.16.64.0 /24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333080" y="1737653"/>
              <a:ext cx="2111009" cy="1219200"/>
            </a:xfrm>
            <a:prstGeom prst="ellipse">
              <a:avLst/>
            </a:prstGeom>
            <a:solidFill>
              <a:schemeClr val="bg2">
                <a:lumMod val="50000"/>
                <a:lumOff val="50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14388"/>
              <a:r>
                <a:rPr lang="en-US" sz="1400" b="1" dirty="0" smtClean="0">
                  <a:solidFill>
                    <a:srgbClr val="000000"/>
                  </a:solidFill>
                </a:rPr>
                <a:t>OSPF Area 0</a:t>
              </a:r>
              <a:endParaRPr lang="en-US" sz="4400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979" y="2129264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7225" y="2106415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3080412" y="2349601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</a:rPr>
                <a:t>R1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2880" y="2324914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</a:rPr>
                <a:t>R2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6046" y="1839252"/>
              <a:ext cx="574196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ABR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6801" y="2206139"/>
              <a:ext cx="301686" cy="244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.1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3116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487680" y="1554480"/>
            <a:ext cx="7959634" cy="49914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same </a:t>
            </a:r>
            <a:r>
              <a:rPr lang="en-US" sz="2000" dirty="0"/>
              <a:t>verification commands </a:t>
            </a:r>
            <a:r>
              <a:rPr lang="en-US" sz="2000" dirty="0" smtClean="0"/>
              <a:t>are used </a:t>
            </a:r>
            <a:r>
              <a:rPr lang="en-US" sz="2000" dirty="0"/>
              <a:t>to verify single-area OSPF </a:t>
            </a:r>
            <a:r>
              <a:rPr lang="en-US" sz="2000" dirty="0" smtClean="0"/>
              <a:t>and can </a:t>
            </a:r>
            <a:r>
              <a:rPr lang="en-US" sz="2000" dirty="0"/>
              <a:t>be used to verify </a:t>
            </a:r>
            <a:r>
              <a:rPr lang="en-US" sz="2000" dirty="0" smtClean="0"/>
              <a:t>multiarea OSPF: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 ospf neighbor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interface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Commands specific to </a:t>
            </a:r>
            <a:r>
              <a:rPr lang="en-US" sz="2000" dirty="0"/>
              <a:t>multiarea information include: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protocols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interface brief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route ospf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ospf database</a:t>
            </a:r>
            <a:r>
              <a:rPr lang="en-US" sz="2000" dirty="0"/>
              <a:t> </a:t>
            </a:r>
          </a:p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631094" y="6059197"/>
            <a:ext cx="812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0000"/>
                </a:solidFill>
              </a:rPr>
              <a:t>Note</a:t>
            </a:r>
            <a:r>
              <a:rPr lang="en-US" sz="2000" dirty="0" smtClean="0">
                <a:solidFill>
                  <a:srgbClr val="000000"/>
                </a:solidFill>
              </a:rPr>
              <a:t>: For OSPFv3, substitute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dirty="0">
                <a:solidFill>
                  <a:srgbClr val="000000"/>
                </a:solidFill>
              </a:rPr>
              <a:t> with 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ipv6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47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7688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General Multiarea OSPF Settings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31" y="1535856"/>
            <a:ext cx="4926012" cy="37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88" y="5077428"/>
            <a:ext cx="5155297" cy="134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689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3" y="44640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 the OSPF Routes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51" y="1685571"/>
            <a:ext cx="7295974" cy="398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181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3" y="492125"/>
            <a:ext cx="8723087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Verifying Multiarea OSPF</a:t>
            </a:r>
            <a:br>
              <a:rPr lang="en-US" sz="1800" dirty="0" smtClean="0"/>
            </a:br>
            <a:r>
              <a:rPr lang="en-US" dirty="0" smtClean="0"/>
              <a:t>Verifying the Multiarea OSPF LSDB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/>
          <a:stretch/>
        </p:blipFill>
        <p:spPr bwMode="auto">
          <a:xfrm>
            <a:off x="1453299" y="1447800"/>
            <a:ext cx="5744256" cy="523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4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08614" y="436153"/>
            <a:ext cx="8145463" cy="838200"/>
          </a:xfrm>
        </p:spPr>
        <p:txBody>
          <a:bodyPr/>
          <a:lstStyle/>
          <a:p>
            <a:r>
              <a:rPr lang="en-US" sz="1800" dirty="0" smtClean="0"/>
              <a:t>Chapter 6: Summary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 smtClean="0"/>
              <a:t>Multiarea OSPF 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10010" y="1389963"/>
            <a:ext cx="8184243" cy="5068661"/>
          </a:xfrm>
        </p:spPr>
        <p:txBody>
          <a:bodyPr/>
          <a:lstStyle/>
          <a:p>
            <a:r>
              <a:rPr lang="en-CA" sz="2000" dirty="0" smtClean="0"/>
              <a:t>Better choice for larger networks than single-area.</a:t>
            </a:r>
            <a:endParaRPr lang="en-CA" sz="2000" b="1" dirty="0" smtClean="0"/>
          </a:p>
          <a:p>
            <a:r>
              <a:rPr lang="en-CA" sz="2000" dirty="0"/>
              <a:t>S</a:t>
            </a:r>
            <a:r>
              <a:rPr lang="en-CA" sz="2000" dirty="0" smtClean="0"/>
              <a:t>olves </a:t>
            </a:r>
            <a:r>
              <a:rPr lang="en-CA" sz="2000" dirty="0"/>
              <a:t>the issues of large routing table, large </a:t>
            </a:r>
            <a:r>
              <a:rPr lang="en-CA" sz="2000" dirty="0" smtClean="0"/>
              <a:t>LSDB, </a:t>
            </a:r>
            <a:r>
              <a:rPr lang="en-CA" sz="2000" dirty="0"/>
              <a:t>and frequent SPF algorithm </a:t>
            </a:r>
            <a:r>
              <a:rPr lang="en-CA" sz="2000" dirty="0" smtClean="0"/>
              <a:t>calculations.</a:t>
            </a:r>
            <a:endParaRPr lang="en-US" sz="2000" dirty="0"/>
          </a:p>
          <a:p>
            <a:r>
              <a:rPr lang="en-CA" sz="2000" dirty="0"/>
              <a:t>M</a:t>
            </a:r>
            <a:r>
              <a:rPr lang="en-CA" sz="2000" dirty="0" smtClean="0"/>
              <a:t>ain </a:t>
            </a:r>
            <a:r>
              <a:rPr lang="en-CA" sz="2000" dirty="0"/>
              <a:t>area is called the backbone </a:t>
            </a:r>
            <a:r>
              <a:rPr lang="en-CA" sz="2000" dirty="0" smtClean="0"/>
              <a:t>area, or area 0.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ecalculating </a:t>
            </a:r>
            <a:r>
              <a:rPr lang="en-CA" sz="2000" dirty="0"/>
              <a:t>the </a:t>
            </a:r>
            <a:r>
              <a:rPr lang="en-CA" sz="2000" dirty="0" smtClean="0"/>
              <a:t>database</a:t>
            </a:r>
            <a:r>
              <a:rPr lang="en-CA" sz="2000" dirty="0"/>
              <a:t> </a:t>
            </a:r>
            <a:r>
              <a:rPr lang="en-CA" sz="2000" dirty="0" smtClean="0"/>
              <a:t>is </a:t>
            </a:r>
            <a:r>
              <a:rPr lang="en-CA" sz="2000" dirty="0"/>
              <a:t>kept within an </a:t>
            </a:r>
            <a:r>
              <a:rPr lang="en-CA" sz="2000" dirty="0" smtClean="0"/>
              <a:t>area.</a:t>
            </a:r>
            <a:endParaRPr lang="en-US" sz="2000" dirty="0"/>
          </a:p>
          <a:p>
            <a:r>
              <a:rPr lang="en-US" sz="2000" dirty="0" smtClean="0"/>
              <a:t>F</a:t>
            </a:r>
            <a:r>
              <a:rPr lang="en-CA" sz="2000" dirty="0" smtClean="0"/>
              <a:t>our </a:t>
            </a:r>
            <a:r>
              <a:rPr lang="en-CA" sz="2000" dirty="0"/>
              <a:t>different types of OSPF routers: </a:t>
            </a:r>
            <a:endParaRPr lang="en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Internal router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Backbone router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ABR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dirty="0" smtClean="0"/>
              <a:t>ASBR</a:t>
            </a:r>
          </a:p>
          <a:p>
            <a:r>
              <a:rPr lang="en-CA" sz="2000" dirty="0"/>
              <a:t>A router simply becomes an ABR when it has two network statements in different </a:t>
            </a:r>
            <a:r>
              <a:rPr lang="en-CA" sz="2000" dirty="0" smtClean="0"/>
              <a:t>areas.</a:t>
            </a:r>
            <a:endParaRPr lang="en-US" sz="2000" dirty="0"/>
          </a:p>
          <a:p>
            <a:pPr marL="404813" indent="-285750">
              <a:buFont typeface="Arial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03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23363" y="421405"/>
            <a:ext cx="8145463" cy="838200"/>
          </a:xfrm>
        </p:spPr>
        <p:txBody>
          <a:bodyPr/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</a:t>
            </a:r>
            <a:r>
              <a:rPr lang="en-US" dirty="0" smtClean="0"/>
              <a:t>Summary (cont.)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24760" y="1317625"/>
            <a:ext cx="8184243" cy="5083175"/>
          </a:xfrm>
        </p:spPr>
        <p:txBody>
          <a:bodyPr/>
          <a:lstStyle/>
          <a:p>
            <a:r>
              <a:rPr lang="en-CA" sz="2000" dirty="0" smtClean="0"/>
              <a:t>Link-state </a:t>
            </a:r>
            <a:r>
              <a:rPr lang="en-CA" sz="2000" dirty="0"/>
              <a:t>a</a:t>
            </a:r>
            <a:r>
              <a:rPr lang="en-CA" sz="2000" dirty="0" smtClean="0"/>
              <a:t>dvertisements </a:t>
            </a:r>
            <a:r>
              <a:rPr lang="en-CA" sz="2000" dirty="0"/>
              <a:t>(LSAs) are the building blocks of </a:t>
            </a:r>
            <a:r>
              <a:rPr lang="en-CA" sz="2000" dirty="0" smtClean="0"/>
              <a:t>OSPF.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1 LSAs are referred to as the router link </a:t>
            </a:r>
            <a:r>
              <a:rPr lang="en-CA" dirty="0" smtClean="0"/>
              <a:t>entries.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2 LSAs are referred to as the network link entries and are flooded by a </a:t>
            </a:r>
            <a:r>
              <a:rPr lang="en-CA" dirty="0" smtClean="0"/>
              <a:t>DR.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3 LSAs are referred to as the summary link entries and are created and propagated by </a:t>
            </a:r>
            <a:r>
              <a:rPr lang="en-CA" dirty="0" smtClean="0"/>
              <a:t>ABRs.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A </a:t>
            </a:r>
            <a:r>
              <a:rPr lang="en-CA" dirty="0"/>
              <a:t>type 4 summary LSA is generated by an ABR only when an ASBR exists within an </a:t>
            </a:r>
            <a:r>
              <a:rPr lang="en-CA" dirty="0" smtClean="0"/>
              <a:t>area.</a:t>
            </a:r>
          </a:p>
          <a:p>
            <a:pPr marL="738188" lvl="1" indent="-280988">
              <a:buFont typeface="Wingdings" panose="05000000000000000000" pitchFamily="2" charset="2"/>
              <a:buChar char="§"/>
            </a:pPr>
            <a:r>
              <a:rPr lang="en-CA" dirty="0" smtClean="0"/>
              <a:t>Type </a:t>
            </a:r>
            <a:r>
              <a:rPr lang="en-CA" dirty="0"/>
              <a:t>5 external LSAs describe routes to networks outside the OSPF autonomous </a:t>
            </a:r>
            <a:r>
              <a:rPr lang="en-CA" dirty="0" smtClean="0"/>
              <a:t>system, originated </a:t>
            </a:r>
            <a:r>
              <a:rPr lang="en-CA" dirty="0"/>
              <a:t>by the ASBR and are flooded to the entire autonomous </a:t>
            </a:r>
            <a:r>
              <a:rPr lang="en-CA" dirty="0" smtClean="0"/>
              <a:t>system.</a:t>
            </a:r>
            <a:endParaRPr lang="en-US" dirty="0"/>
          </a:p>
          <a:p>
            <a:r>
              <a:rPr lang="en-CA" sz="2000" dirty="0"/>
              <a:t>SPF tree is used to determine the best </a:t>
            </a:r>
            <a:r>
              <a:rPr lang="en-CA" sz="2000" dirty="0" smtClean="0"/>
              <a:t>paths. </a:t>
            </a:r>
            <a:endParaRPr lang="en-US" sz="2000" dirty="0"/>
          </a:p>
          <a:p>
            <a:r>
              <a:rPr lang="en-CA" sz="2000" dirty="0" smtClean="0"/>
              <a:t>OSPF </a:t>
            </a:r>
            <a:r>
              <a:rPr lang="en-CA" sz="2000" dirty="0"/>
              <a:t>routes in an IPv4 routing table are identified using the following descriptors: O, O IA, O </a:t>
            </a:r>
            <a:r>
              <a:rPr lang="en-CA" sz="2000" dirty="0" smtClean="0"/>
              <a:t>E1, </a:t>
            </a:r>
            <a:r>
              <a:rPr lang="en-CA" sz="2000" dirty="0"/>
              <a:t>or O E2. </a:t>
            </a:r>
            <a:endParaRPr lang="en-CA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9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23363" y="495147"/>
            <a:ext cx="8145463" cy="838200"/>
          </a:xfrm>
        </p:spPr>
        <p:txBody>
          <a:bodyPr/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Summary (cont.)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65472" y="1578077"/>
            <a:ext cx="8703654" cy="4663768"/>
          </a:xfrm>
        </p:spPr>
        <p:txBody>
          <a:bodyPr/>
          <a:lstStyle/>
          <a:p>
            <a:r>
              <a:rPr lang="en-CA" sz="2000" dirty="0" smtClean="0"/>
              <a:t>The following example displays a </a:t>
            </a:r>
            <a:r>
              <a:rPr lang="en-CA" sz="2000" dirty="0"/>
              <a:t>multiarea OSPF configuration</a:t>
            </a:r>
            <a:r>
              <a:rPr lang="en-CA" sz="2000" dirty="0" smtClean="0"/>
              <a:t>:</a:t>
            </a:r>
            <a:endParaRPr lang="en-US" sz="2000" dirty="0"/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router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ospf 10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router-id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1.1.1.1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10.1.1.1 0.0.0.0 area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10.1.2.1 0.0.0.0 area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36538" lvl="1" indent="0"/>
            <a:r>
              <a:rPr lang="en-CA" dirty="0">
                <a:latin typeface="Courier New" pitchFamily="49" charset="0"/>
                <a:cs typeface="Courier New" pitchFamily="49" charset="0"/>
              </a:rPr>
              <a:t>R1(config-router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network </a:t>
            </a:r>
            <a:r>
              <a:rPr lang="en-CA" b="1" dirty="0">
                <a:latin typeface="Courier New" pitchFamily="49" charset="0"/>
                <a:cs typeface="Courier New" pitchFamily="49" charset="0"/>
              </a:rPr>
              <a:t>192.168.10.1 0.0.0.0 area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2000" dirty="0"/>
              <a:t>D</a:t>
            </a:r>
            <a:r>
              <a:rPr lang="en-CA" sz="2000" dirty="0" smtClean="0"/>
              <a:t>oes </a:t>
            </a:r>
            <a:r>
              <a:rPr lang="en-CA" sz="2000" dirty="0"/>
              <a:t>not perform </a:t>
            </a:r>
            <a:r>
              <a:rPr lang="en-CA" sz="2000" dirty="0" smtClean="0"/>
              <a:t>autosummarization, but can be </a:t>
            </a:r>
            <a:r>
              <a:rPr lang="en-CA" sz="2000" dirty="0"/>
              <a:t>manually </a:t>
            </a:r>
            <a:r>
              <a:rPr lang="en-CA" sz="2000" dirty="0" smtClean="0"/>
              <a:t>configured using </a:t>
            </a:r>
            <a:r>
              <a:rPr lang="en-CA" sz="2000" dirty="0"/>
              <a:t>the</a:t>
            </a:r>
            <a:r>
              <a:rPr lang="en-CA" sz="2000" b="1" dirty="0"/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summary-address </a:t>
            </a:r>
            <a:r>
              <a:rPr lang="en-CA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mask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/>
              <a:t>router configuration </a:t>
            </a:r>
            <a:r>
              <a:rPr lang="en-CA" sz="2000" dirty="0" smtClean="0"/>
              <a:t>mode command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4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67608" y="450902"/>
            <a:ext cx="8145463" cy="838200"/>
          </a:xfrm>
        </p:spPr>
        <p:txBody>
          <a:bodyPr/>
          <a:lstStyle/>
          <a:p>
            <a:r>
              <a:rPr lang="en-US" sz="1800" dirty="0"/>
              <a:t>Chapter 6: Summary</a:t>
            </a:r>
            <a:br>
              <a:rPr lang="en-US" sz="1800" dirty="0"/>
            </a:br>
            <a:r>
              <a:rPr lang="en-US" dirty="0"/>
              <a:t>Multiarea OSPF Summary (cont.)</a:t>
            </a:r>
            <a:endParaRPr 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10010" y="1504335"/>
            <a:ext cx="8184243" cy="4752259"/>
          </a:xfrm>
        </p:spPr>
        <p:txBody>
          <a:bodyPr/>
          <a:lstStyle/>
          <a:p>
            <a:r>
              <a:rPr lang="en-CA" sz="2000" dirty="0" smtClean="0"/>
              <a:t>The following commands are </a:t>
            </a:r>
            <a:r>
              <a:rPr lang="en-CA" sz="2000" dirty="0"/>
              <a:t>used to verify OSPF </a:t>
            </a:r>
            <a:r>
              <a:rPr lang="en-CA" sz="2000" dirty="0" smtClean="0"/>
              <a:t>configurations:</a:t>
            </a:r>
            <a:endParaRPr lang="en-US" sz="20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neighbor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interface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protocols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interface brief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route ospf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database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1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3251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7293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48" y="477611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Multiarea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" y="2445801"/>
            <a:ext cx="6691086" cy="414700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116" y="1508121"/>
            <a:ext cx="7864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Multiarea OSPF requires a hierarchical network </a:t>
            </a:r>
            <a:r>
              <a:rPr lang="en-US" sz="2000" dirty="0" smtClean="0">
                <a:solidFill>
                  <a:srgbClr val="000000"/>
                </a:solidFill>
              </a:rPr>
              <a:t>design and the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main </a:t>
            </a:r>
            <a:r>
              <a:rPr lang="en-US" sz="2000" dirty="0">
                <a:solidFill>
                  <a:srgbClr val="000000"/>
                </a:solidFill>
              </a:rPr>
              <a:t>area is called the backbone </a:t>
            </a:r>
            <a:r>
              <a:rPr lang="en-US" sz="2000" dirty="0" smtClean="0">
                <a:solidFill>
                  <a:srgbClr val="000000"/>
                </a:solidFill>
              </a:rPr>
              <a:t>area, or area 0, </a:t>
            </a:r>
            <a:r>
              <a:rPr lang="en-US" sz="2000" dirty="0">
                <a:solidFill>
                  <a:srgbClr val="000000"/>
                </a:solidFill>
              </a:rPr>
              <a:t>and all other areas must connect to the backbone area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064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7782" y="477611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Two-Layer Area Hierarchy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435429" y="1582057"/>
            <a:ext cx="8302171" cy="43694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Multiarea OSPF is implemented in a two-layer </a:t>
            </a:r>
            <a:r>
              <a:rPr lang="en-US" sz="2000" dirty="0" smtClean="0"/>
              <a:t>area hierarchy: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 smtClean="0"/>
              <a:t>Backbone (transit</a:t>
            </a:r>
            <a:r>
              <a:rPr lang="en-US" b="1" dirty="0"/>
              <a:t>) </a:t>
            </a:r>
            <a:r>
              <a:rPr lang="en-US" b="1" dirty="0" smtClean="0"/>
              <a:t>area</a:t>
            </a:r>
            <a:r>
              <a:rPr lang="en-US" dirty="0" smtClean="0"/>
              <a:t> 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/>
              <a:t>Area whose primary function is the fast and efficient movement of IP packets. </a:t>
            </a:r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Interconnects </a:t>
            </a:r>
            <a:r>
              <a:rPr lang="en-US" dirty="0"/>
              <a:t>with other OSPF area </a:t>
            </a:r>
            <a:r>
              <a:rPr lang="en-US" dirty="0" smtClean="0"/>
              <a:t>types.</a:t>
            </a:r>
            <a:endParaRPr lang="en-US" dirty="0"/>
          </a:p>
          <a:p>
            <a:pPr marL="1020762" lvl="2" indent="-342900">
              <a:buFont typeface="Wingdings" panose="05000000000000000000" pitchFamily="2" charset="2"/>
              <a:buChar char="§"/>
            </a:pPr>
            <a:r>
              <a:rPr lang="en-US" dirty="0"/>
              <a:t>Called OSPF area </a:t>
            </a:r>
            <a:r>
              <a:rPr lang="en-US" dirty="0" smtClean="0"/>
              <a:t>0, to which </a:t>
            </a:r>
            <a:r>
              <a:rPr lang="en-US" dirty="0"/>
              <a:t>all other areas directly </a:t>
            </a:r>
            <a:r>
              <a:rPr lang="en-US" dirty="0" smtClean="0"/>
              <a:t>connect.</a:t>
            </a:r>
            <a:endParaRPr lang="en-US" dirty="0"/>
          </a:p>
          <a:p>
            <a:pPr marL="685800" lvl="1" indent="-342900">
              <a:buFont typeface="Wingdings" pitchFamily="2" charset="2"/>
              <a:buChar char="§"/>
            </a:pPr>
            <a:r>
              <a:rPr lang="en-US" b="1" dirty="0" smtClean="0"/>
              <a:t>Regular (</a:t>
            </a:r>
            <a:r>
              <a:rPr lang="en-US" b="1" dirty="0" err="1" smtClean="0"/>
              <a:t>nonbackbone</a:t>
            </a:r>
            <a:r>
              <a:rPr lang="en-US" b="1" dirty="0"/>
              <a:t>) </a:t>
            </a:r>
            <a:r>
              <a:rPr lang="en-US" b="1" dirty="0" smtClean="0"/>
              <a:t>area</a:t>
            </a:r>
            <a:endParaRPr lang="en-US" dirty="0" smtClean="0"/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Connects </a:t>
            </a:r>
            <a:r>
              <a:rPr lang="en-US" dirty="0"/>
              <a:t>users and </a:t>
            </a:r>
            <a:r>
              <a:rPr lang="en-US" dirty="0" smtClean="0"/>
              <a:t>resources.</a:t>
            </a:r>
            <a:endParaRPr lang="en-US" dirty="0"/>
          </a:p>
          <a:p>
            <a:pPr marL="1025525" lvl="2" indent="-3429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regular area does not allow traffic from another area to use its links to reach other </a:t>
            </a:r>
            <a:r>
              <a:rPr lang="en-US" dirty="0" smtClean="0"/>
              <a:t>areas.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433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723" y="507659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37" y="1887832"/>
            <a:ext cx="6585764" cy="4411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205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723" y="507659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7" y="1951885"/>
            <a:ext cx="6679630" cy="434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637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95" y="1828800"/>
            <a:ext cx="6742011" cy="458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222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Why Multiarea OSPF?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Routers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73" y="1845056"/>
            <a:ext cx="6970770" cy="4686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704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19800</TotalTime>
  <Pages>28</Pages>
  <Words>1278</Words>
  <Application>Microsoft Office PowerPoint</Application>
  <PresentationFormat>On-screen Show (4:3)</PresentationFormat>
  <Paragraphs>272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SimSun</vt:lpstr>
      <vt:lpstr>Arial</vt:lpstr>
      <vt:lpstr>Calibri</vt:lpstr>
      <vt:lpstr>Courier New</vt:lpstr>
      <vt:lpstr>Times New Roman</vt:lpstr>
      <vt:lpstr>Wingdings</vt:lpstr>
      <vt:lpstr>PPT-TMPLT-WHT_C</vt:lpstr>
      <vt:lpstr>Office Theme</vt:lpstr>
      <vt:lpstr>NetAcad-4F_PPT-WHT_060408</vt:lpstr>
      <vt:lpstr>OSPF Multi-Area</vt:lpstr>
      <vt:lpstr>Resources</vt:lpstr>
      <vt:lpstr>Why Multiarea OSPF? Single-Area OSPF</vt:lpstr>
      <vt:lpstr>Why Multiarea OSPF? Multiarea OSPF</vt:lpstr>
      <vt:lpstr>Why Multiarea OSPF? OSPF Two-Layer Area Hierarchy</vt:lpstr>
      <vt:lpstr>Why Multiarea OSPF? Types of OSPF Routers</vt:lpstr>
      <vt:lpstr>Why Multiarea OSPF? Types of OSPF Routers (cont.)</vt:lpstr>
      <vt:lpstr>Why Multiarea OSPF? Types of OSPF Routers (cont.)</vt:lpstr>
      <vt:lpstr>Why Multiarea OSPF? Types of OSPF Routers (cont.)</vt:lpstr>
      <vt:lpstr>Multiarea OSPF LSA Operation OSPF LSA Types</vt:lpstr>
      <vt:lpstr>Multiarea OSPF LSA Operation OSPF LSA Type 1</vt:lpstr>
      <vt:lpstr>Multiarea OSPF LSA Operation OSPF LSA Type 2</vt:lpstr>
      <vt:lpstr>Multiarea OSPF LSA Operation OSPF LSA Type 3</vt:lpstr>
      <vt:lpstr>Multiarea OSPF LSA Operation OSPF LSA Type 4</vt:lpstr>
      <vt:lpstr>Multiarea OSPF LSA Operation OSPF LSA Type 5</vt:lpstr>
      <vt:lpstr>OSPF Routing Tables and Route Types OSPF Routing Table Entries</vt:lpstr>
      <vt:lpstr>OSPF Path Selection</vt:lpstr>
      <vt:lpstr>OSPF Routing Tables and Route Types OSPF Route Calculation</vt:lpstr>
      <vt:lpstr>6.2 Configuring Multiarea OSPF</vt:lpstr>
      <vt:lpstr>Configuring Multiarea OSPF Implementing Multiarea OSPF</vt:lpstr>
      <vt:lpstr>Configuring Multiarea OSPF Configuring Multiarea OSPF</vt:lpstr>
      <vt:lpstr>Configuring Multiarea OSPF Configuring Multiarea OSPFv3</vt:lpstr>
      <vt:lpstr>OSPF Route Summarization Interarea Route Summarization</vt:lpstr>
      <vt:lpstr>OSPF Route Summarization Interarea Route Summarization</vt:lpstr>
      <vt:lpstr>OSPF Route Summarization Interarea Route Summarization (cont.)</vt:lpstr>
      <vt:lpstr>OSPF Route Summarization Calculating the Summary Route</vt:lpstr>
      <vt:lpstr>OSPF Route Summarization Configuring Interarea Route Summarization</vt:lpstr>
      <vt:lpstr>OSPF Route Summarization External Route Summarization</vt:lpstr>
      <vt:lpstr>External Summarization</vt:lpstr>
      <vt:lpstr>External Summarization</vt:lpstr>
      <vt:lpstr>Verifying Multiarea OSPF Verifying Multiarea OSPF</vt:lpstr>
      <vt:lpstr>Verifying Multiarea OSPF Verifying General Multiarea OSPF Settings</vt:lpstr>
      <vt:lpstr>Verifying Multiarea OSPF Verify the OSPF Routes</vt:lpstr>
      <vt:lpstr>Verifying Multiarea OSPF Verifying the Multiarea OSPF LSDB</vt:lpstr>
      <vt:lpstr>Chapter 6: Summary Multiarea OSPF Summary</vt:lpstr>
      <vt:lpstr>Chapter 6: Summary Multiarea OSPF Summary (cont.)</vt:lpstr>
      <vt:lpstr>Chapter 6: Summary Multiarea OSPF Summary (cont.)</vt:lpstr>
      <vt:lpstr>Chapter 6: Summary Multiarea OSPF Summary (cont.)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Michael Holtz</cp:lastModifiedBy>
  <cp:revision>913</cp:revision>
  <cp:lastPrinted>2014-07-29T02:35:53Z</cp:lastPrinted>
  <dcterms:created xsi:type="dcterms:W3CDTF">2006-10-23T15:07:30Z</dcterms:created>
  <dcterms:modified xsi:type="dcterms:W3CDTF">2017-02-12T22:17:22Z</dcterms:modified>
</cp:coreProperties>
</file>