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5.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6.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7.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304" r:id="rId3"/>
    <p:sldMasterId id="2147484328" r:id="rId4"/>
    <p:sldMasterId id="2147484352" r:id="rId5"/>
    <p:sldMasterId id="2147484376" r:id="rId6"/>
    <p:sldMasterId id="2147484400" r:id="rId7"/>
    <p:sldMasterId id="2147484424" r:id="rId8"/>
  </p:sldMasterIdLst>
  <p:notesMasterIdLst>
    <p:notesMasterId r:id="rId28"/>
  </p:notesMasterIdLst>
  <p:handoutMasterIdLst>
    <p:handoutMasterId r:id="rId29"/>
  </p:handoutMasterIdLst>
  <p:sldIdLst>
    <p:sldId id="797" r:id="rId9"/>
    <p:sldId id="810" r:id="rId10"/>
    <p:sldId id="798" r:id="rId11"/>
    <p:sldId id="799" r:id="rId12"/>
    <p:sldId id="800" r:id="rId13"/>
    <p:sldId id="801" r:id="rId14"/>
    <p:sldId id="802" r:id="rId15"/>
    <p:sldId id="803" r:id="rId16"/>
    <p:sldId id="804" r:id="rId17"/>
    <p:sldId id="805" r:id="rId18"/>
    <p:sldId id="806" r:id="rId19"/>
    <p:sldId id="807" r:id="rId20"/>
    <p:sldId id="808" r:id="rId21"/>
    <p:sldId id="809" r:id="rId22"/>
    <p:sldId id="815" r:id="rId23"/>
    <p:sldId id="811" r:id="rId24"/>
    <p:sldId id="812" r:id="rId25"/>
    <p:sldId id="813" r:id="rId26"/>
    <p:sldId id="814" r:id="rId2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83" autoAdjust="0"/>
    <p:restoredTop sz="83394" autoAdjust="0"/>
  </p:normalViewPr>
  <p:slideViewPr>
    <p:cSldViewPr snapToGrid="0">
      <p:cViewPr varScale="1">
        <p:scale>
          <a:sx n="115" d="100"/>
          <a:sy n="115" d="100"/>
        </p:scale>
        <p:origin x="654" y="9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 NSSA feature allows an area to retain the other stub area features—the ABR sends a default route into the NSSA instead of external routes from other ASBRs—while also allowing an ASBR to be inside of the area. Recall that one of the rules of stub areas is that there must not be an ASBR inside of a stub area. </a:t>
            </a:r>
          </a:p>
          <a:p>
            <a:r>
              <a:rPr lang="en-US" sz="1200" kern="1200" baseline="0" dirty="0" smtClean="0">
                <a:solidFill>
                  <a:schemeClr val="tx1"/>
                </a:solidFill>
                <a:latin typeface="Arial" charset="0"/>
                <a:ea typeface="+mn-ea"/>
                <a:cs typeface="+mn-cs"/>
              </a:rPr>
              <a:t>An NSSA—a </a:t>
            </a:r>
            <a:r>
              <a:rPr lang="en-US" sz="1200" i="1" kern="1200" baseline="0" dirty="0" smtClean="0">
                <a:solidFill>
                  <a:schemeClr val="tx1"/>
                </a:solidFill>
                <a:latin typeface="Arial" charset="0"/>
                <a:ea typeface="+mn-ea"/>
                <a:cs typeface="+mn-cs"/>
              </a:rPr>
              <a:t>not-so-stubby area— </a:t>
            </a:r>
            <a:r>
              <a:rPr lang="en-US" sz="1200" kern="1200" baseline="0" dirty="0" smtClean="0">
                <a:solidFill>
                  <a:schemeClr val="tx1"/>
                </a:solidFill>
                <a:latin typeface="Arial" charset="0"/>
                <a:ea typeface="+mn-ea"/>
                <a:cs typeface="+mn-cs"/>
              </a:rPr>
              <a:t>bends this rule.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3285412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Notice that the ABR is using the </a:t>
            </a:r>
            <a:r>
              <a:rPr lang="en-US" sz="1200" b="1" kern="1200" dirty="0" smtClean="0">
                <a:solidFill>
                  <a:schemeClr val="tx1"/>
                </a:solidFill>
                <a:latin typeface="Arial" charset="0"/>
                <a:ea typeface="+mn-ea"/>
                <a:cs typeface="+mn-cs"/>
              </a:rPr>
              <a:t>area 1 nssa no-summary </a:t>
            </a:r>
            <a:r>
              <a:rPr lang="en-US" sz="1200" kern="1200" dirty="0" smtClean="0">
                <a:solidFill>
                  <a:schemeClr val="tx1"/>
                </a:solidFill>
                <a:latin typeface="Arial" charset="0"/>
                <a:ea typeface="+mn-ea"/>
                <a:cs typeface="+mn-cs"/>
              </a:rPr>
              <a:t>command. </a:t>
            </a:r>
          </a:p>
          <a:p>
            <a:pPr lvl="1"/>
            <a:r>
              <a:rPr lang="en-US" sz="1200" kern="1200" dirty="0" smtClean="0">
                <a:solidFill>
                  <a:schemeClr val="tx1"/>
                </a:solidFill>
                <a:latin typeface="Arial" charset="0"/>
                <a:ea typeface="+mn-ea"/>
                <a:cs typeface="+mn-cs"/>
              </a:rPr>
              <a:t>This command works exactly the same as the totally stubby technique. </a:t>
            </a:r>
          </a:p>
          <a:p>
            <a:pPr lvl="1"/>
            <a:r>
              <a:rPr lang="en-US" sz="1200" kern="1200" dirty="0" smtClean="0">
                <a:solidFill>
                  <a:schemeClr val="tx1"/>
                </a:solidFill>
                <a:latin typeface="Arial" charset="0"/>
                <a:ea typeface="+mn-ea"/>
                <a:cs typeface="+mn-cs"/>
              </a:rPr>
              <a:t>A single default route replaces both inbound external (type 5) LSAs and summary (type 3 and 4) LSAs into the area. </a:t>
            </a:r>
          </a:p>
          <a:p>
            <a:pPr lvl="0"/>
            <a:r>
              <a:rPr lang="en-US" sz="1200" kern="1200" dirty="0" smtClean="0">
                <a:solidFill>
                  <a:schemeClr val="tx1"/>
                </a:solidFill>
                <a:latin typeface="Arial" charset="0"/>
                <a:ea typeface="+mn-ea"/>
                <a:cs typeface="+mn-cs"/>
              </a:rPr>
              <a:t>The NSSA ABR, Router R2, automatically generates the O*N2 default route into the NSSA area when the </a:t>
            </a:r>
            <a:r>
              <a:rPr lang="en-US" sz="1200" b="1" kern="1200" dirty="0" smtClean="0">
                <a:solidFill>
                  <a:schemeClr val="tx1"/>
                </a:solidFill>
                <a:latin typeface="Arial" charset="0"/>
                <a:ea typeface="+mn-ea"/>
                <a:cs typeface="+mn-cs"/>
              </a:rPr>
              <a:t>no-summary </a:t>
            </a:r>
            <a:r>
              <a:rPr lang="en-US" sz="1200" kern="1200" dirty="0" smtClean="0">
                <a:solidFill>
                  <a:schemeClr val="tx1"/>
                </a:solidFill>
                <a:latin typeface="Arial" charset="0"/>
                <a:ea typeface="+mn-ea"/>
                <a:cs typeface="+mn-cs"/>
              </a:rPr>
              <a:t>option is configured at the ABR, so the </a:t>
            </a:r>
            <a:r>
              <a:rPr lang="en-US" sz="1200" b="1" kern="1200" dirty="0" smtClean="0">
                <a:solidFill>
                  <a:schemeClr val="tx1"/>
                </a:solidFill>
                <a:latin typeface="Arial" charset="0"/>
                <a:ea typeface="+mn-ea"/>
                <a:cs typeface="+mn-cs"/>
              </a:rPr>
              <a:t>default-information-originate</a:t>
            </a:r>
            <a:r>
              <a:rPr lang="en-US" sz="1200" kern="1200" dirty="0" smtClean="0">
                <a:solidFill>
                  <a:schemeClr val="tx1"/>
                </a:solidFill>
                <a:latin typeface="Arial" charset="0"/>
                <a:ea typeface="+mn-ea"/>
                <a:cs typeface="+mn-cs"/>
              </a:rPr>
              <a:t> parameter is not required.</a:t>
            </a:r>
          </a:p>
          <a:p>
            <a:endParaRPr lang="en-US" b="0"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3722835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15</a:t>
            </a:fld>
            <a:endParaRPr lang="en-US" dirty="0"/>
          </a:p>
        </p:txBody>
      </p:sp>
    </p:spTree>
    <p:extLst>
      <p:ext uri="{BB962C8B-B14F-4D97-AF65-F5344CB8AC3E}">
        <p14:creationId xmlns:p14="http://schemas.microsoft.com/office/powerpoint/2010/main" val="352201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4001674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None/>
            </a:pPr>
            <a:r>
              <a:rPr lang="en-US" sz="1200" b="1" kern="1200" baseline="0" dirty="0" smtClean="0">
                <a:solidFill>
                  <a:schemeClr val="tx1"/>
                </a:solidFill>
                <a:latin typeface="Arial" charset="0"/>
                <a:ea typeface="+mn-ea"/>
                <a:cs typeface="+mn-cs"/>
              </a:rPr>
              <a:t>Stub area</a:t>
            </a:r>
          </a:p>
          <a:p>
            <a:pPr lvl="0"/>
            <a:r>
              <a:rPr lang="en-US" sz="1200" b="0" kern="1200" baseline="0" dirty="0" smtClean="0">
                <a:solidFill>
                  <a:schemeClr val="tx1"/>
                </a:solidFill>
                <a:latin typeface="Arial" charset="0"/>
                <a:ea typeface="+mn-ea"/>
                <a:cs typeface="+mn-cs"/>
              </a:rPr>
              <a:t>This area type does not accept information about routes external to the autonomous system, such as routes from non-OSPF sources. If routers need to route to networks outside the autonomous system, they use a default route, indicated as 0.0.0.0. Stub areas cannot contain ASBRs (except that the ABRs may also be ASBRs).</a:t>
            </a:r>
          </a:p>
          <a:p>
            <a:pPr>
              <a:buNone/>
            </a:pPr>
            <a:r>
              <a:rPr lang="en-US" sz="1200" b="1" kern="1200" baseline="0" dirty="0" smtClean="0">
                <a:solidFill>
                  <a:schemeClr val="tx1"/>
                </a:solidFill>
                <a:latin typeface="Arial" charset="0"/>
                <a:ea typeface="+mn-ea"/>
                <a:cs typeface="+mn-cs"/>
              </a:rPr>
              <a:t>Totally stubby area</a:t>
            </a:r>
          </a:p>
          <a:p>
            <a:pPr lvl="0"/>
            <a:r>
              <a:rPr lang="en-US" sz="1200" b="0" kern="1200" baseline="0" dirty="0" smtClean="0">
                <a:solidFill>
                  <a:schemeClr val="tx1"/>
                </a:solidFill>
                <a:latin typeface="Arial" charset="0"/>
                <a:ea typeface="+mn-ea"/>
                <a:cs typeface="+mn-cs"/>
              </a:rPr>
              <a:t>This Cisco proprietary area type does not accept external autonomous system routes or summary routes from other areas internal to the autonomous system. If a router needs to send a packet to a network external to the area, it sends the packet using a default route. Totally stubby areas cannot contain ASBRs (except that the ABRs may also be ASBRs).</a:t>
            </a:r>
          </a:p>
          <a:p>
            <a:pPr>
              <a:buNone/>
            </a:pPr>
            <a:r>
              <a:rPr lang="en-US" sz="1200" b="1" kern="1200" baseline="0" dirty="0" smtClean="0">
                <a:solidFill>
                  <a:schemeClr val="tx1"/>
                </a:solidFill>
                <a:latin typeface="Arial" charset="0"/>
                <a:ea typeface="+mn-ea"/>
                <a:cs typeface="+mn-cs"/>
              </a:rPr>
              <a:t>NSSA</a:t>
            </a:r>
          </a:p>
          <a:p>
            <a:pPr lvl="0"/>
            <a:r>
              <a:rPr lang="en-US" sz="1200" b="0" kern="1200" baseline="0" dirty="0" smtClean="0">
                <a:solidFill>
                  <a:schemeClr val="tx1"/>
                </a:solidFill>
                <a:latin typeface="Arial" charset="0"/>
                <a:ea typeface="+mn-ea"/>
                <a:cs typeface="+mn-cs"/>
              </a:rPr>
              <a:t>NSSA is an addendum to the OSPF RFC. This area type defines a special LSA type 7. NSSA offers benefits that are similar to those of a stub area. They do not accept information about routes external to the autonomous system, but instead use a default route for external networks. However, </a:t>
            </a:r>
            <a:r>
              <a:rPr lang="en-US" sz="1200" b="0" kern="1200" baseline="0" dirty="0" err="1" smtClean="0">
                <a:solidFill>
                  <a:schemeClr val="tx1"/>
                </a:solidFill>
                <a:latin typeface="Arial" charset="0"/>
                <a:ea typeface="+mn-ea"/>
                <a:cs typeface="+mn-cs"/>
              </a:rPr>
              <a:t>NSSAs</a:t>
            </a:r>
            <a:r>
              <a:rPr lang="en-US" sz="1200" b="0" kern="1200" baseline="0" dirty="0" smtClean="0">
                <a:solidFill>
                  <a:schemeClr val="tx1"/>
                </a:solidFill>
                <a:latin typeface="Arial" charset="0"/>
                <a:ea typeface="+mn-ea"/>
                <a:cs typeface="+mn-cs"/>
              </a:rPr>
              <a:t> allow ASBRs, which is against the rules in a stub area.</a:t>
            </a:r>
          </a:p>
          <a:p>
            <a:pPr>
              <a:buNone/>
            </a:pPr>
            <a:r>
              <a:rPr lang="en-US" sz="1200" b="1" kern="1200" baseline="0" dirty="0" smtClean="0">
                <a:solidFill>
                  <a:schemeClr val="tx1"/>
                </a:solidFill>
                <a:latin typeface="Arial" charset="0"/>
                <a:ea typeface="+mn-ea"/>
                <a:cs typeface="+mn-cs"/>
              </a:rPr>
              <a:t>Totally stubby NSSA</a:t>
            </a:r>
          </a:p>
          <a:p>
            <a:pPr lvl="0"/>
            <a:r>
              <a:rPr lang="en-US" sz="1200" b="0" kern="1200" baseline="0" dirty="0" smtClean="0">
                <a:solidFill>
                  <a:schemeClr val="tx1"/>
                </a:solidFill>
                <a:latin typeface="Arial" charset="0"/>
                <a:ea typeface="+mn-ea"/>
                <a:cs typeface="+mn-cs"/>
              </a:rPr>
              <a:t>Cisco routers also allow an area to be configured as a totally stubby NSSA, which allows ASBRs, but does not accept external routes or summary routes from other areas. A default route is used to get to networks outside of the area.</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1966407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Can significantly reduce LSDB size</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6</a:t>
            </a:fld>
            <a:endParaRPr lang="en-US" dirty="0"/>
          </a:p>
        </p:txBody>
      </p:sp>
    </p:spTree>
    <p:extLst>
      <p:ext uri="{BB962C8B-B14F-4D97-AF65-F5344CB8AC3E}">
        <p14:creationId xmlns:p14="http://schemas.microsoft.com/office/powerpoint/2010/main" val="144027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The last line in each router configuration (</a:t>
            </a:r>
            <a:r>
              <a:rPr lang="en-US" sz="1200" b="1" kern="1200" dirty="0" smtClean="0">
                <a:solidFill>
                  <a:schemeClr val="tx1"/>
                </a:solidFill>
                <a:latin typeface="Arial" charset="0"/>
                <a:ea typeface="+mn-ea"/>
                <a:cs typeface="+mn-cs"/>
              </a:rPr>
              <a:t>area 2 stub</a:t>
            </a:r>
            <a:r>
              <a:rPr lang="en-US" sz="1200" kern="1200" dirty="0" smtClean="0">
                <a:solidFill>
                  <a:schemeClr val="tx1"/>
                </a:solidFill>
                <a:latin typeface="Arial" charset="0"/>
                <a:ea typeface="+mn-ea"/>
                <a:cs typeface="+mn-cs"/>
              </a:rPr>
              <a:t>) defines the stub area. The R3 router (the ABR) automatically advertises 0.0.0.0 (the default route) with a default cost metric of 1 into the stub area.</a:t>
            </a:r>
          </a:p>
          <a:p>
            <a:r>
              <a:rPr lang="en-US" sz="1200" kern="1200" dirty="0" smtClean="0">
                <a:solidFill>
                  <a:schemeClr val="tx1"/>
                </a:solidFill>
                <a:latin typeface="Arial" charset="0"/>
                <a:ea typeface="+mn-ea"/>
                <a:cs typeface="+mn-cs"/>
              </a:rPr>
              <a:t>Each router in the stub area must be configured with the </a:t>
            </a:r>
            <a:r>
              <a:rPr lang="en-US" sz="1200" b="1" kern="1200" dirty="0" smtClean="0">
                <a:solidFill>
                  <a:schemeClr val="tx1"/>
                </a:solidFill>
                <a:latin typeface="Arial" charset="0"/>
                <a:ea typeface="+mn-ea"/>
                <a:cs typeface="+mn-cs"/>
              </a:rPr>
              <a:t>area stub</a:t>
            </a:r>
            <a:r>
              <a:rPr lang="en-US" sz="1200" kern="1200" dirty="0" smtClean="0">
                <a:solidFill>
                  <a:schemeClr val="tx1"/>
                </a:solidFill>
                <a:latin typeface="Arial" charset="0"/>
                <a:ea typeface="+mn-ea"/>
                <a:cs typeface="+mn-cs"/>
              </a:rPr>
              <a:t> command. </a:t>
            </a:r>
          </a:p>
          <a:p>
            <a:endParaRPr lang="en-US" b="1"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2989569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default route = </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8</a:t>
            </a:fld>
            <a:endParaRPr lang="en-US" dirty="0"/>
          </a:p>
        </p:txBody>
      </p:sp>
    </p:spTree>
    <p:extLst>
      <p:ext uri="{BB962C8B-B14F-4D97-AF65-F5344CB8AC3E}">
        <p14:creationId xmlns:p14="http://schemas.microsoft.com/office/powerpoint/2010/main" val="4130000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Notice that R4 still </a:t>
            </a:r>
            <a:r>
              <a:rPr lang="en-US" sz="1200" b="0" kern="1200" baseline="0" dirty="0" smtClean="0">
                <a:solidFill>
                  <a:schemeClr val="tx1"/>
                </a:solidFill>
                <a:latin typeface="Arial" charset="0"/>
                <a:ea typeface="+mn-ea"/>
                <a:cs typeface="+mn-cs"/>
              </a:rPr>
              <a:t>requires the </a:t>
            </a:r>
            <a:r>
              <a:rPr lang="en-US" sz="1200" b="1" kern="1200" baseline="0" dirty="0" smtClean="0">
                <a:solidFill>
                  <a:schemeClr val="tx1"/>
                </a:solidFill>
                <a:latin typeface="Arial" charset="0"/>
                <a:ea typeface="+mn-ea"/>
                <a:cs typeface="+mn-cs"/>
              </a:rPr>
              <a:t>area 1 stub </a:t>
            </a:r>
            <a:r>
              <a:rPr lang="en-US" sz="1200" b="0" kern="1200" baseline="0" dirty="0" smtClean="0">
                <a:solidFill>
                  <a:schemeClr val="tx1"/>
                </a:solidFill>
                <a:latin typeface="Arial" charset="0"/>
                <a:ea typeface="+mn-ea"/>
                <a:cs typeface="+mn-cs"/>
              </a:rPr>
              <a:t>command, yet the </a:t>
            </a:r>
            <a:r>
              <a:rPr lang="en-US" sz="1200" b="1" kern="1200" baseline="0" dirty="0" smtClean="0">
                <a:solidFill>
                  <a:schemeClr val="tx1"/>
                </a:solidFill>
                <a:latin typeface="Arial" charset="0"/>
                <a:ea typeface="+mn-ea"/>
                <a:cs typeface="+mn-cs"/>
              </a:rPr>
              <a:t>no-summary </a:t>
            </a:r>
            <a:r>
              <a:rPr lang="en-US" sz="1200" b="0" kern="1200" baseline="0" dirty="0" smtClean="0">
                <a:solidFill>
                  <a:schemeClr val="tx1"/>
                </a:solidFill>
                <a:latin typeface="Arial" charset="0"/>
                <a:ea typeface="+mn-ea"/>
                <a:cs typeface="+mn-cs"/>
              </a:rPr>
              <a:t>keyword is not required. </a:t>
            </a:r>
          </a:p>
          <a:p>
            <a:r>
              <a:rPr lang="en-US" sz="1200" b="0" kern="1200" baseline="0" dirty="0" smtClean="0">
                <a:solidFill>
                  <a:schemeClr val="tx1"/>
                </a:solidFill>
                <a:latin typeface="Arial" charset="0"/>
                <a:ea typeface="+mn-ea"/>
                <a:cs typeface="+mn-cs"/>
              </a:rPr>
              <a:t>Only ABRs (R3) use the </a:t>
            </a:r>
            <a:r>
              <a:rPr lang="en-US" sz="1200" b="1" kern="1200" baseline="0" dirty="0" smtClean="0">
                <a:solidFill>
                  <a:schemeClr val="tx1"/>
                </a:solidFill>
                <a:latin typeface="Arial" charset="0"/>
                <a:ea typeface="+mn-ea"/>
                <a:cs typeface="+mn-cs"/>
              </a:rPr>
              <a:t>no-summary </a:t>
            </a:r>
            <a:r>
              <a:rPr lang="en-US" sz="1200" b="0" kern="1200" baseline="0" dirty="0" smtClean="0">
                <a:solidFill>
                  <a:schemeClr val="tx1"/>
                </a:solidFill>
                <a:latin typeface="Arial" charset="0"/>
                <a:ea typeface="+mn-ea"/>
                <a:cs typeface="+mn-cs"/>
              </a:rPr>
              <a:t>keyword to keep summary LSAs from being propagated into another area.</a:t>
            </a:r>
            <a:endParaRPr lang="en-US" b="0"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a:t>
            </a:fld>
            <a:endParaRPr lang="en-US" dirty="0"/>
          </a:p>
        </p:txBody>
      </p:sp>
    </p:spTree>
    <p:extLst>
      <p:ext uri="{BB962C8B-B14F-4D97-AF65-F5344CB8AC3E}">
        <p14:creationId xmlns:p14="http://schemas.microsoft.com/office/powerpoint/2010/main" val="28061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 NSSA feature allows an area to retain the other stub area features—the ABR sends a default route into the NSSA instead of external routes from other ASBRs—while also allowing an ASBR to be inside of the area. Recall that one of the rules of stub areas is that there must not be an ASBR inside of a stub area. </a:t>
            </a:r>
          </a:p>
          <a:p>
            <a:r>
              <a:rPr lang="en-US" sz="1200" kern="1200" baseline="0" dirty="0" smtClean="0">
                <a:solidFill>
                  <a:schemeClr val="tx1"/>
                </a:solidFill>
                <a:latin typeface="Arial" charset="0"/>
                <a:ea typeface="+mn-ea"/>
                <a:cs typeface="+mn-cs"/>
              </a:rPr>
              <a:t>An NSSA—a </a:t>
            </a:r>
            <a:r>
              <a:rPr lang="en-US" sz="1200" i="1" kern="1200" baseline="0" dirty="0" smtClean="0">
                <a:solidFill>
                  <a:schemeClr val="tx1"/>
                </a:solidFill>
                <a:latin typeface="Arial" charset="0"/>
                <a:ea typeface="+mn-ea"/>
                <a:cs typeface="+mn-cs"/>
              </a:rPr>
              <a:t>not-so-stubby area— </a:t>
            </a:r>
            <a:r>
              <a:rPr lang="en-US" sz="1200" kern="1200" baseline="0" dirty="0" smtClean="0">
                <a:solidFill>
                  <a:schemeClr val="tx1"/>
                </a:solidFill>
                <a:latin typeface="Arial" charset="0"/>
                <a:ea typeface="+mn-ea"/>
                <a:cs typeface="+mn-cs"/>
              </a:rPr>
              <a:t>bends this rule.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a:t>
            </a:fld>
            <a:endParaRPr lang="en-US" dirty="0"/>
          </a:p>
        </p:txBody>
      </p:sp>
    </p:spTree>
    <p:extLst>
      <p:ext uri="{BB962C8B-B14F-4D97-AF65-F5344CB8AC3E}">
        <p14:creationId xmlns:p14="http://schemas.microsoft.com/office/powerpoint/2010/main" val="2038783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kern="1200" dirty="0" smtClean="0">
                <a:solidFill>
                  <a:schemeClr val="tx1"/>
                </a:solidFill>
                <a:latin typeface="Arial" charset="0"/>
                <a:ea typeface="+mn-ea"/>
                <a:cs typeface="+mn-cs"/>
              </a:rPr>
              <a:t>R1 is the ASBR that redistributes RIP routes into area 1, the NSSA. </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kern="1200" dirty="0" smtClean="0">
                <a:solidFill>
                  <a:schemeClr val="tx1"/>
                </a:solidFill>
                <a:latin typeface="Arial" charset="0"/>
                <a:ea typeface="+mn-ea"/>
                <a:cs typeface="+mn-cs"/>
              </a:rPr>
              <a:t>R2 is the NSSA ABR; this router converts type 7 LSAs into type 5 LSAs for advertisement into backbone area 0. </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kern="1200" dirty="0" smtClean="0">
                <a:solidFill>
                  <a:schemeClr val="tx1"/>
                </a:solidFill>
                <a:latin typeface="Arial" charset="0"/>
                <a:ea typeface="+mn-ea"/>
                <a:cs typeface="+mn-cs"/>
              </a:rPr>
              <a:t>R2 is also configured to summarize the type 5 LSAs that originate from the RIP network; the 172.16.0.0 subnets are summarized to 172.16.0.0/16 and are advertised into area 0. </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kern="1200" dirty="0" smtClean="0">
                <a:solidFill>
                  <a:schemeClr val="tx1"/>
                </a:solidFill>
                <a:latin typeface="Arial" charset="0"/>
                <a:ea typeface="+mn-ea"/>
                <a:cs typeface="+mn-cs"/>
              </a:rPr>
              <a:t>To cause R2 (the NSSA ABR) to generate an O*N2 default route (O*N2 0.0.0.0/0) into the NSSA, the </a:t>
            </a:r>
            <a:r>
              <a:rPr lang="en-US" sz="1200" b="1" kern="1200" dirty="0" smtClean="0">
                <a:solidFill>
                  <a:schemeClr val="tx1"/>
                </a:solidFill>
                <a:latin typeface="Arial" charset="0"/>
                <a:ea typeface="+mn-ea"/>
                <a:cs typeface="+mn-cs"/>
              </a:rPr>
              <a:t>default-information-originate</a:t>
            </a:r>
            <a:r>
              <a:rPr lang="en-US" sz="1200" kern="1200" dirty="0" smtClean="0">
                <a:solidFill>
                  <a:schemeClr val="tx1"/>
                </a:solidFill>
                <a:latin typeface="Arial" charset="0"/>
                <a:ea typeface="+mn-ea"/>
                <a:cs typeface="+mn-cs"/>
              </a:rPr>
              <a:t> parameter is used on the </a:t>
            </a:r>
            <a:r>
              <a:rPr lang="en-US" sz="1200" b="1" kern="1200" dirty="0" smtClean="0">
                <a:solidFill>
                  <a:schemeClr val="tx1"/>
                </a:solidFill>
                <a:latin typeface="Arial" charset="0"/>
                <a:ea typeface="+mn-ea"/>
                <a:cs typeface="+mn-cs"/>
              </a:rPr>
              <a:t>area </a:t>
            </a:r>
            <a:r>
              <a:rPr lang="en-US" sz="1200" i="1" kern="1200" dirty="0" smtClean="0">
                <a:solidFill>
                  <a:schemeClr val="tx1"/>
                </a:solidFill>
                <a:latin typeface="Arial" charset="0"/>
                <a:ea typeface="+mn-ea"/>
                <a:cs typeface="+mn-cs"/>
              </a:rPr>
              <a:t>area-id </a:t>
            </a:r>
            <a:r>
              <a:rPr lang="en-US" sz="1200" b="1" kern="1200" dirty="0" smtClean="0">
                <a:solidFill>
                  <a:schemeClr val="tx1"/>
                </a:solidFill>
                <a:latin typeface="Arial" charset="0"/>
                <a:ea typeface="+mn-ea"/>
                <a:cs typeface="+mn-cs"/>
              </a:rPr>
              <a:t>nssa </a:t>
            </a:r>
            <a:r>
              <a:rPr lang="en-US" sz="1200" kern="1200" dirty="0" smtClean="0">
                <a:solidFill>
                  <a:schemeClr val="tx1"/>
                </a:solidFill>
                <a:latin typeface="Arial" charset="0"/>
                <a:ea typeface="+mn-ea"/>
                <a:cs typeface="+mn-cs"/>
              </a:rPr>
              <a:t>command on R2.</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endParaRPr lang="en-US" sz="1200" kern="1200" dirty="0" smtClean="0">
              <a:solidFill>
                <a:schemeClr val="tx1"/>
              </a:solidFill>
              <a:latin typeface="Arial" charset="0"/>
              <a:ea typeface="+mn-ea"/>
              <a:cs typeface="+mn-cs"/>
            </a:endParaRP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NZ" sz="1200" b="0" i="0" kern="1200" dirty="0" smtClean="0">
                <a:solidFill>
                  <a:schemeClr val="tx1"/>
                </a:solidFill>
                <a:effectLst/>
                <a:latin typeface="Arial" charset="0"/>
                <a:ea typeface="+mn-ea"/>
                <a:cs typeface="+mn-cs"/>
              </a:rPr>
              <a:t>The </a:t>
            </a:r>
            <a:r>
              <a:rPr lang="en-NZ" sz="1200" b="1" i="0" kern="1200" dirty="0" smtClean="0">
                <a:solidFill>
                  <a:schemeClr val="tx1"/>
                </a:solidFill>
                <a:effectLst/>
                <a:latin typeface="Arial" charset="0"/>
                <a:ea typeface="+mn-ea"/>
                <a:cs typeface="+mn-cs"/>
              </a:rPr>
              <a:t>default-metric</a:t>
            </a:r>
            <a:r>
              <a:rPr lang="en-NZ" sz="1200" b="0" i="0" kern="1200" dirty="0" smtClean="0">
                <a:solidFill>
                  <a:schemeClr val="tx1"/>
                </a:solidFill>
                <a:effectLst/>
                <a:latin typeface="Arial" charset="0"/>
                <a:ea typeface="+mn-ea"/>
                <a:cs typeface="+mn-cs"/>
              </a:rPr>
              <a:t> command is used in conjunction with the </a:t>
            </a:r>
            <a:r>
              <a:rPr lang="en-NZ" sz="1200" b="1" i="0" kern="1200" dirty="0" smtClean="0">
                <a:solidFill>
                  <a:schemeClr val="tx1"/>
                </a:solidFill>
                <a:effectLst/>
                <a:latin typeface="Arial" charset="0"/>
                <a:ea typeface="+mn-ea"/>
                <a:cs typeface="+mn-cs"/>
              </a:rPr>
              <a:t>redistribute</a:t>
            </a:r>
            <a:r>
              <a:rPr lang="en-NZ" sz="1200" b="0" i="0" kern="1200" dirty="0" smtClean="0">
                <a:solidFill>
                  <a:schemeClr val="tx1"/>
                </a:solidFill>
                <a:effectLst/>
                <a:latin typeface="Arial" charset="0"/>
                <a:ea typeface="+mn-ea"/>
                <a:cs typeface="+mn-cs"/>
              </a:rPr>
              <a:t> router configuration command to cause the current routing protocol to use the same metric value for all redistributed routes. A default metric helps solve the problem of redistributing routes with incompatible metrics.</a:t>
            </a:r>
            <a:endParaRPr lang="en-US" sz="1200" kern="1200" dirty="0" smtClean="0">
              <a:solidFill>
                <a:schemeClr val="tx1"/>
              </a:solidFill>
              <a:latin typeface="Arial" charset="0"/>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22073068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extLst>
      <p:ext uri="{BB962C8B-B14F-4D97-AF65-F5344CB8AC3E}">
        <p14:creationId xmlns:p14="http://schemas.microsoft.com/office/powerpoint/2010/main" val="119272561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extLst>
      <p:ext uri="{BB962C8B-B14F-4D97-AF65-F5344CB8AC3E}">
        <p14:creationId xmlns:p14="http://schemas.microsoft.com/office/powerpoint/2010/main" val="364236355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8120200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8306852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30942732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84779679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39025906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68614777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400" b="0"/>
            </a:lvl1pPr>
          </a:lstStyle>
          <a:p>
            <a:pPr lvl="0"/>
            <a:r>
              <a:rPr lang="en-US" smtClean="0"/>
              <a:t>Brief explanation of the command.</a:t>
            </a:r>
          </a:p>
        </p:txBody>
      </p:sp>
    </p:spTree>
    <p:extLst>
      <p:ext uri="{BB962C8B-B14F-4D97-AF65-F5344CB8AC3E}">
        <p14:creationId xmlns:p14="http://schemas.microsoft.com/office/powerpoint/2010/main" val="10788305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818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4364805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3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00638978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0539363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47300448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9656289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13260718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90513892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a:t>
            </a:r>
            <a:r>
              <a:rPr lang="en-US" sz="700">
                <a:solidFill>
                  <a:srgbClr val="000000"/>
                </a:solidFill>
              </a:rPr>
              <a:t>3</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1934586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70792282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68032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111720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7450893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88125424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extLst>
      <p:ext uri="{BB962C8B-B14F-4D97-AF65-F5344CB8AC3E}">
        <p14:creationId xmlns:p14="http://schemas.microsoft.com/office/powerpoint/2010/main" val="163582884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extLst>
      <p:ext uri="{BB962C8B-B14F-4D97-AF65-F5344CB8AC3E}">
        <p14:creationId xmlns:p14="http://schemas.microsoft.com/office/powerpoint/2010/main" val="220402314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2671134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09655429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6241975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30880565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132503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86169546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400" b="0"/>
            </a:lvl1pPr>
          </a:lstStyle>
          <a:p>
            <a:pPr lvl="0"/>
            <a:r>
              <a:rPr lang="en-US" smtClean="0"/>
              <a:t>Brief explanation of the command.</a:t>
            </a:r>
          </a:p>
        </p:txBody>
      </p:sp>
    </p:spTree>
    <p:extLst>
      <p:ext uri="{BB962C8B-B14F-4D97-AF65-F5344CB8AC3E}">
        <p14:creationId xmlns:p14="http://schemas.microsoft.com/office/powerpoint/2010/main" val="19449676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50188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33332056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3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30119113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7835811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9964359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5415594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95887084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112981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13/02/2017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a:t>
            </a:r>
            <a:r>
              <a:rPr lang="en-US" sz="700">
                <a:solidFill>
                  <a:srgbClr val="000000"/>
                </a:solidFill>
              </a:rPr>
              <a:t>3</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57862952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32474977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1710403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3812743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47689820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98881873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extLst>
      <p:ext uri="{BB962C8B-B14F-4D97-AF65-F5344CB8AC3E}">
        <p14:creationId xmlns:p14="http://schemas.microsoft.com/office/powerpoint/2010/main" val="277691764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extLst>
      <p:ext uri="{BB962C8B-B14F-4D97-AF65-F5344CB8AC3E}">
        <p14:creationId xmlns:p14="http://schemas.microsoft.com/office/powerpoint/2010/main" val="245583176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4462156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534923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13/02/2017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87702189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424013839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89977256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00226561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400" b="0"/>
            </a:lvl1pPr>
          </a:lstStyle>
          <a:p>
            <a:pPr lvl="0"/>
            <a:r>
              <a:rPr lang="en-US" smtClean="0"/>
              <a:t>Brief explanation of the command.</a:t>
            </a:r>
          </a:p>
        </p:txBody>
      </p:sp>
    </p:spTree>
    <p:extLst>
      <p:ext uri="{BB962C8B-B14F-4D97-AF65-F5344CB8AC3E}">
        <p14:creationId xmlns:p14="http://schemas.microsoft.com/office/powerpoint/2010/main" val="29858511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3825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3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19442858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66593750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1123076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48703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13/02/2017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29405066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796611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13/02/2017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13/02/2017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13/02/2017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13/02/2017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13/02/2017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13/02/2017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13/02/2017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13/02/2017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a:t>
            </a:r>
            <a:r>
              <a:rPr lang="en-US" sz="700">
                <a:solidFill>
                  <a:srgbClr val="000000"/>
                </a:solidFill>
              </a:rPr>
              <a:t>3</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675965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523313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3314547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556565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319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3745280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extLst>
      <p:ext uri="{BB962C8B-B14F-4D97-AF65-F5344CB8AC3E}">
        <p14:creationId xmlns:p14="http://schemas.microsoft.com/office/powerpoint/2010/main" val="39892600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extLst>
      <p:ext uri="{BB962C8B-B14F-4D97-AF65-F5344CB8AC3E}">
        <p14:creationId xmlns:p14="http://schemas.microsoft.com/office/powerpoint/2010/main" val="1684647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853046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0811815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8593348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3725053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7161998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634347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400" b="0"/>
            </a:lvl1pPr>
          </a:lstStyle>
          <a:p>
            <a:pPr lvl="0"/>
            <a:r>
              <a:rPr lang="en-US" smtClean="0"/>
              <a:t>Brief explanation of the command.</a:t>
            </a:r>
          </a:p>
        </p:txBody>
      </p:sp>
    </p:spTree>
    <p:extLst>
      <p:ext uri="{BB962C8B-B14F-4D97-AF65-F5344CB8AC3E}">
        <p14:creationId xmlns:p14="http://schemas.microsoft.com/office/powerpoint/2010/main" val="2976412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4948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058020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1161853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9869328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21218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1961863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397445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5276285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a:t>
            </a:r>
            <a:r>
              <a:rPr lang="en-US" sz="700">
                <a:solidFill>
                  <a:srgbClr val="000000"/>
                </a:solidFill>
              </a:rPr>
              <a:t>3</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3556592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06443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8102037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6776769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504643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288313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extLst>
      <p:ext uri="{BB962C8B-B14F-4D97-AF65-F5344CB8AC3E}">
        <p14:creationId xmlns:p14="http://schemas.microsoft.com/office/powerpoint/2010/main" val="10001269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extLst>
      <p:ext uri="{BB962C8B-B14F-4D97-AF65-F5344CB8AC3E}">
        <p14:creationId xmlns:p14="http://schemas.microsoft.com/office/powerpoint/2010/main" val="39637563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213272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334377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42564763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28625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1423250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4967265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400" b="0"/>
            </a:lvl1pPr>
          </a:lstStyle>
          <a:p>
            <a:pPr lvl="0"/>
            <a:r>
              <a:rPr lang="en-US" smtClean="0"/>
              <a:t>Brief explanation of the command.</a:t>
            </a:r>
          </a:p>
        </p:txBody>
      </p:sp>
    </p:spTree>
    <p:extLst>
      <p:ext uri="{BB962C8B-B14F-4D97-AF65-F5344CB8AC3E}">
        <p14:creationId xmlns:p14="http://schemas.microsoft.com/office/powerpoint/2010/main" val="33471938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94458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7038369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3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5882131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3950780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305321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33042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70704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0775974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a:t>
            </a:r>
            <a:r>
              <a:rPr lang="en-US" sz="700">
                <a:solidFill>
                  <a:srgbClr val="000000"/>
                </a:solidFill>
              </a:rPr>
              <a:t>3</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41335632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57613155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014401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1922550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1646288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1710061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extLst>
      <p:ext uri="{BB962C8B-B14F-4D97-AF65-F5344CB8AC3E}">
        <p14:creationId xmlns:p14="http://schemas.microsoft.com/office/powerpoint/2010/main" val="7744315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extLst>
      <p:ext uri="{BB962C8B-B14F-4D97-AF65-F5344CB8AC3E}">
        <p14:creationId xmlns:p14="http://schemas.microsoft.com/office/powerpoint/2010/main" val="245224761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76980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9213359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45344922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44790666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70255127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5875219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400" b="0"/>
            </a:lvl1pPr>
          </a:lstStyle>
          <a:p>
            <a:pPr lvl="0"/>
            <a:r>
              <a:rPr lang="en-US" smtClean="0"/>
              <a:t>Brief explanation of the command.</a:t>
            </a:r>
          </a:p>
        </p:txBody>
      </p:sp>
    </p:spTree>
    <p:extLst>
      <p:ext uri="{BB962C8B-B14F-4D97-AF65-F5344CB8AC3E}">
        <p14:creationId xmlns:p14="http://schemas.microsoft.com/office/powerpoint/2010/main" val="202750448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48052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29644411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3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4490107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761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471781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81326790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86576536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88929598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a:t>
            </a:r>
            <a:r>
              <a:rPr lang="en-US" sz="700">
                <a:solidFill>
                  <a:srgbClr val="000000"/>
                </a:solidFill>
              </a:rPr>
              <a:t>3</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30790449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497862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0102451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74360302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1755285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960820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heme" Target="../theme/theme3.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image" Target="../media/image5.png"/><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theme" Target="../theme/theme4.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image" Target="../media/image5.png"/><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theme" Target="../theme/theme5.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3" Type="http://schemas.openxmlformats.org/officeDocument/2006/relationships/slideLayout" Target="../slideLayouts/slideLayout96.xml"/><Relationship Id="rId21" Type="http://schemas.openxmlformats.org/officeDocument/2006/relationships/slideLayout" Target="../slideLayouts/slideLayout114.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image" Target="../media/image5.png"/><Relationship Id="rId2" Type="http://schemas.openxmlformats.org/officeDocument/2006/relationships/slideLayout" Target="../slideLayouts/slideLayout95.xml"/><Relationship Id="rId16" Type="http://schemas.openxmlformats.org/officeDocument/2006/relationships/slideLayout" Target="../slideLayouts/slideLayout109.xml"/><Relationship Id="rId20" Type="http://schemas.openxmlformats.org/officeDocument/2006/relationships/slideLayout" Target="../slideLayouts/slideLayout113.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heme" Target="../theme/theme6.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slideLayout" Target="../slideLayouts/slideLayout116.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3" Type="http://schemas.openxmlformats.org/officeDocument/2006/relationships/slideLayout" Target="../slideLayouts/slideLayout119.xml"/><Relationship Id="rId21" Type="http://schemas.openxmlformats.org/officeDocument/2006/relationships/slideLayout" Target="../slideLayouts/slideLayout137.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image" Target="../media/image5.png"/><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0" Type="http://schemas.openxmlformats.org/officeDocument/2006/relationships/slideLayout" Target="../slideLayouts/slideLayout136.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24" Type="http://schemas.openxmlformats.org/officeDocument/2006/relationships/theme" Target="../theme/theme7.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slideLayout" Target="../slideLayouts/slideLayout152.xml"/><Relationship Id="rId18" Type="http://schemas.openxmlformats.org/officeDocument/2006/relationships/slideLayout" Target="../slideLayouts/slideLayout157.xml"/><Relationship Id="rId3" Type="http://schemas.openxmlformats.org/officeDocument/2006/relationships/slideLayout" Target="../slideLayouts/slideLayout142.xml"/><Relationship Id="rId21" Type="http://schemas.openxmlformats.org/officeDocument/2006/relationships/slideLayout" Target="../slideLayouts/slideLayout160.xml"/><Relationship Id="rId7" Type="http://schemas.openxmlformats.org/officeDocument/2006/relationships/slideLayout" Target="../slideLayouts/slideLayout146.xml"/><Relationship Id="rId12" Type="http://schemas.openxmlformats.org/officeDocument/2006/relationships/slideLayout" Target="../slideLayouts/slideLayout151.xml"/><Relationship Id="rId17" Type="http://schemas.openxmlformats.org/officeDocument/2006/relationships/slideLayout" Target="../slideLayouts/slideLayout156.xml"/><Relationship Id="rId2" Type="http://schemas.openxmlformats.org/officeDocument/2006/relationships/slideLayout" Target="../slideLayouts/slideLayout141.xml"/><Relationship Id="rId16" Type="http://schemas.openxmlformats.org/officeDocument/2006/relationships/slideLayout" Target="../slideLayouts/slideLayout155.xml"/><Relationship Id="rId20" Type="http://schemas.openxmlformats.org/officeDocument/2006/relationships/slideLayout" Target="../slideLayouts/slideLayout159.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24" Type="http://schemas.openxmlformats.org/officeDocument/2006/relationships/image" Target="../media/image5.png"/><Relationship Id="rId5" Type="http://schemas.openxmlformats.org/officeDocument/2006/relationships/slideLayout" Target="../slideLayouts/slideLayout144.xml"/><Relationship Id="rId15" Type="http://schemas.openxmlformats.org/officeDocument/2006/relationships/slideLayout" Target="../slideLayouts/slideLayout154.xml"/><Relationship Id="rId23" Type="http://schemas.openxmlformats.org/officeDocument/2006/relationships/theme" Target="../theme/theme8.xml"/><Relationship Id="rId10" Type="http://schemas.openxmlformats.org/officeDocument/2006/relationships/slideLayout" Target="../slideLayouts/slideLayout149.xml"/><Relationship Id="rId19" Type="http://schemas.openxmlformats.org/officeDocument/2006/relationships/slideLayout" Target="../slideLayouts/slideLayout158.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slideLayout" Target="../slideLayouts/slideLayout153.xml"/><Relationship Id="rId22" Type="http://schemas.openxmlformats.org/officeDocument/2006/relationships/slideLayout" Target="../slideLayouts/slideLayout1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13/02/2017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3</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87014891"/>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 id="2147484316" r:id="rId12"/>
    <p:sldLayoutId id="2147484317" r:id="rId13"/>
    <p:sldLayoutId id="2147484318" r:id="rId14"/>
    <p:sldLayoutId id="2147484319" r:id="rId15"/>
    <p:sldLayoutId id="2147484320" r:id="rId16"/>
    <p:sldLayoutId id="2147484321" r:id="rId17"/>
    <p:sldLayoutId id="2147484322" r:id="rId18"/>
    <p:sldLayoutId id="2147484323" r:id="rId19"/>
    <p:sldLayoutId id="2147484324" r:id="rId20"/>
    <p:sldLayoutId id="2147484325" r:id="rId21"/>
    <p:sldLayoutId id="2147484326" r:id="rId22"/>
    <p:sldLayoutId id="2147484327" r:id="rId2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3</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508592407"/>
      </p:ext>
    </p:extLst>
  </p:cSld>
  <p:clrMap bg1="lt1" tx1="dk1" bg2="lt2" tx2="dk2" accent1="accent1" accent2="accent2" accent3="accent3" accent4="accent4" accent5="accent5" accent6="accent6" hlink="hlink" folHlink="folHlink"/>
  <p:sldLayoutIdLst>
    <p:sldLayoutId id="2147484329" r:id="rId1"/>
    <p:sldLayoutId id="2147484330" r:id="rId2"/>
    <p:sldLayoutId id="2147484331" r:id="rId3"/>
    <p:sldLayoutId id="2147484332" r:id="rId4"/>
    <p:sldLayoutId id="2147484333" r:id="rId5"/>
    <p:sldLayoutId id="2147484334" r:id="rId6"/>
    <p:sldLayoutId id="2147484335" r:id="rId7"/>
    <p:sldLayoutId id="2147484336" r:id="rId8"/>
    <p:sldLayoutId id="2147484337" r:id="rId9"/>
    <p:sldLayoutId id="2147484338" r:id="rId10"/>
    <p:sldLayoutId id="2147484339" r:id="rId11"/>
    <p:sldLayoutId id="2147484340" r:id="rId12"/>
    <p:sldLayoutId id="2147484341" r:id="rId13"/>
    <p:sldLayoutId id="2147484342" r:id="rId14"/>
    <p:sldLayoutId id="2147484343" r:id="rId15"/>
    <p:sldLayoutId id="2147484344" r:id="rId16"/>
    <p:sldLayoutId id="2147484345" r:id="rId17"/>
    <p:sldLayoutId id="2147484346" r:id="rId18"/>
    <p:sldLayoutId id="2147484347" r:id="rId19"/>
    <p:sldLayoutId id="2147484348" r:id="rId20"/>
    <p:sldLayoutId id="2147484349" r:id="rId21"/>
    <p:sldLayoutId id="2147484350" r:id="rId22"/>
    <p:sldLayoutId id="2147484351" r:id="rId2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3</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766910952"/>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3</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801406489"/>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398" r:id="rId22"/>
    <p:sldLayoutId id="2147484399" r:id="rId2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3</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580037924"/>
      </p:ext>
    </p:extLst>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 id="2147484412" r:id="rId12"/>
    <p:sldLayoutId id="2147484413" r:id="rId13"/>
    <p:sldLayoutId id="2147484414" r:id="rId14"/>
    <p:sldLayoutId id="2147484415" r:id="rId15"/>
    <p:sldLayoutId id="2147484416" r:id="rId16"/>
    <p:sldLayoutId id="2147484417" r:id="rId17"/>
    <p:sldLayoutId id="2147484418" r:id="rId18"/>
    <p:sldLayoutId id="2147484419" r:id="rId19"/>
    <p:sldLayoutId id="2147484420" r:id="rId20"/>
    <p:sldLayoutId id="2147484421" r:id="rId21"/>
    <p:sldLayoutId id="2147484422" r:id="rId22"/>
    <p:sldLayoutId id="2147484423" r:id="rId2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3</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4"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398968586"/>
      </p:ext>
    </p:extLst>
  </p:cSld>
  <p:clrMap bg1="lt1" tx1="dk1" bg2="lt2" tx2="dk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 id="2147484436" r:id="rId12"/>
    <p:sldLayoutId id="2147484437" r:id="rId13"/>
    <p:sldLayoutId id="2147484438" r:id="rId14"/>
    <p:sldLayoutId id="2147484439" r:id="rId15"/>
    <p:sldLayoutId id="2147484440" r:id="rId16"/>
    <p:sldLayoutId id="2147484442" r:id="rId17"/>
    <p:sldLayoutId id="2147484443" r:id="rId18"/>
    <p:sldLayoutId id="2147484444" r:id="rId19"/>
    <p:sldLayoutId id="2147484445" r:id="rId20"/>
    <p:sldLayoutId id="2147484446" r:id="rId21"/>
    <p:sldLayoutId id="2147484447" r:id="rId2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102.x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18.x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9.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118.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8.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4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en/us/td/docs/ios-xml/ios/iproute_ospf/configuration/15-mt/iro-15-mt-book.html"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s://www.ietf.org/rfc/rfc2328.txt" TargetMode="External"/><Relationship Id="rId4" Type="http://schemas.openxmlformats.org/officeDocument/2006/relationships/hyperlink" Target="http://www.cisco.com/c/en/us/support/docs/ip/open-shortest-path-first-ospf/7039-1.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72.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4.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95.x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OSPF – Stub Areas</a:t>
            </a:r>
            <a:endParaRPr lang="en-NZ" dirty="0"/>
          </a:p>
        </p:txBody>
      </p:sp>
      <p:sp>
        <p:nvSpPr>
          <p:cNvPr id="3" name="Content Placeholder 2"/>
          <p:cNvSpPr>
            <a:spLocks noGrp="1"/>
          </p:cNvSpPr>
          <p:nvPr>
            <p:ph idx="1"/>
          </p:nvPr>
        </p:nvSpPr>
        <p:spPr/>
        <p:txBody>
          <a:bodyPr/>
          <a:lstStyle/>
          <a:p>
            <a:r>
              <a:rPr lang="en-NZ" dirty="0" smtClean="0"/>
              <a:t>Stub areas</a:t>
            </a:r>
          </a:p>
          <a:p>
            <a:endParaRPr lang="en-NZ" dirty="0" smtClean="0"/>
          </a:p>
          <a:p>
            <a:endParaRPr lang="en-NZ" dirty="0" smtClean="0"/>
          </a:p>
          <a:p>
            <a:endParaRPr lang="en-NZ" dirty="0" smtClean="0"/>
          </a:p>
          <a:p>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p:cNvSpPr>
            <a:spLocks noGrp="1" noChangeArrowheads="1"/>
          </p:cNvSpPr>
          <p:nvPr>
            <p:ph type="title"/>
          </p:nvPr>
        </p:nvSpPr>
        <p:spPr/>
        <p:txBody>
          <a:bodyPr/>
          <a:lstStyle/>
          <a:p>
            <a:r>
              <a:rPr lang="en-US" dirty="0" smtClean="0"/>
              <a:t>Not-So-Stubby Area (NSSA)</a:t>
            </a:r>
          </a:p>
        </p:txBody>
      </p:sp>
      <p:sp>
        <p:nvSpPr>
          <p:cNvPr id="1519619" name="Rectangle 3"/>
          <p:cNvSpPr>
            <a:spLocks noGrp="1" noChangeArrowheads="1"/>
          </p:cNvSpPr>
          <p:nvPr>
            <p:ph idx="10"/>
          </p:nvPr>
        </p:nvSpPr>
        <p:spPr/>
        <p:txBody>
          <a:bodyPr/>
          <a:lstStyle/>
          <a:p>
            <a:r>
              <a:rPr lang="en-US" dirty="0" smtClean="0"/>
              <a:t>Similar to a Stub Area, except that it is primarily used to connect to ISPs, or when redistribution is required.</a:t>
            </a:r>
          </a:p>
          <a:p>
            <a:pPr lvl="1"/>
            <a:r>
              <a:rPr lang="en-US" dirty="0" smtClean="0"/>
              <a:t>Specifically, it does not accept Types 4 and 5 LSAs. </a:t>
            </a:r>
          </a:p>
          <a:p>
            <a:pPr lvl="1"/>
            <a:r>
              <a:rPr lang="en-US" dirty="0" smtClean="0"/>
              <a:t>Allows the importing of external routes as Type 7 LSAs and converts them to Type 5 LSAs on the ABR.  </a:t>
            </a:r>
          </a:p>
          <a:p>
            <a:pPr lvl="1"/>
            <a:r>
              <a:rPr lang="en-US" dirty="0" smtClean="0"/>
              <a:t>Better than creating stub areas and also useful for spokes.</a:t>
            </a:r>
          </a:p>
        </p:txBody>
      </p:sp>
      <p:grpSp>
        <p:nvGrpSpPr>
          <p:cNvPr id="23" name="Group 22"/>
          <p:cNvGrpSpPr/>
          <p:nvPr/>
        </p:nvGrpSpPr>
        <p:grpSpPr>
          <a:xfrm>
            <a:off x="435541" y="4080508"/>
            <a:ext cx="8235580" cy="2020732"/>
            <a:chOff x="462837" y="3984972"/>
            <a:chExt cx="8235580" cy="2020732"/>
          </a:xfrm>
        </p:grpSpPr>
        <p:sp>
          <p:nvSpPr>
            <p:cNvPr id="6" name="Oval 5"/>
            <p:cNvSpPr/>
            <p:nvPr/>
          </p:nvSpPr>
          <p:spPr bwMode="auto">
            <a:xfrm>
              <a:off x="5565418" y="3984972"/>
              <a:ext cx="2596445" cy="2009438"/>
            </a:xfrm>
            <a:prstGeom prst="ellipse">
              <a:avLst/>
            </a:prstGeom>
            <a:solidFill>
              <a:schemeClr val="bg2">
                <a:lumMod val="50000"/>
                <a:lumOff val="50000"/>
                <a:alpha val="29000"/>
              </a:scheme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sz="1400" b="1" dirty="0" smtClean="0"/>
            </a:p>
            <a:p>
              <a:pPr defTabSz="814388"/>
              <a:endParaRPr lang="en-US" sz="1400" b="1" dirty="0" smtClean="0"/>
            </a:p>
            <a:p>
              <a:pPr defTabSz="814388"/>
              <a:endParaRPr lang="en-US" sz="1400" b="1" dirty="0" smtClean="0"/>
            </a:p>
            <a:p>
              <a:pPr defTabSz="814388"/>
              <a:endParaRPr lang="en-US" sz="1400" b="1" dirty="0" smtClean="0"/>
            </a:p>
            <a:p>
              <a:pPr defTabSz="814388"/>
              <a:endParaRPr lang="en-US" sz="4400" dirty="0" smtClean="0"/>
            </a:p>
          </p:txBody>
        </p:sp>
        <p:sp>
          <p:nvSpPr>
            <p:cNvPr id="7" name="Freeform 9"/>
            <p:cNvSpPr>
              <a:spLocks/>
            </p:cNvSpPr>
            <p:nvPr/>
          </p:nvSpPr>
          <p:spPr bwMode="auto">
            <a:xfrm>
              <a:off x="5727576" y="5000940"/>
              <a:ext cx="2140775" cy="1016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 name="Picture 88"/>
            <p:cNvPicPr>
              <a:picLocks noChangeAspect="1" noChangeArrowheads="1"/>
            </p:cNvPicPr>
            <p:nvPr/>
          </p:nvPicPr>
          <p:blipFill>
            <a:blip r:embed="rId3"/>
            <a:srcRect/>
            <a:stretch>
              <a:fillRect/>
            </a:stretch>
          </p:blipFill>
          <p:spPr bwMode="auto">
            <a:xfrm>
              <a:off x="632170" y="4402667"/>
              <a:ext cx="1564483" cy="1126212"/>
            </a:xfrm>
            <a:prstGeom prst="rect">
              <a:avLst/>
            </a:prstGeom>
            <a:noFill/>
            <a:ln w="9525" algn="ctr">
              <a:noFill/>
              <a:miter lim="800000"/>
              <a:headEnd/>
              <a:tailEnd/>
            </a:ln>
          </p:spPr>
        </p:pic>
        <p:sp>
          <p:nvSpPr>
            <p:cNvPr id="9" name="TextBox 8"/>
            <p:cNvSpPr txBox="1"/>
            <p:nvPr/>
          </p:nvSpPr>
          <p:spPr>
            <a:xfrm>
              <a:off x="824080" y="4697624"/>
              <a:ext cx="1292145" cy="424732"/>
            </a:xfrm>
            <a:prstGeom prst="rect">
              <a:avLst/>
            </a:prstGeom>
            <a:noFill/>
          </p:spPr>
          <p:txBody>
            <a:bodyPr wrap="square" rtlCol="0">
              <a:spAutoFit/>
            </a:bodyPr>
            <a:lstStyle/>
            <a:p>
              <a:r>
                <a:rPr lang="en-US" sz="1200" b="1" dirty="0" smtClean="0"/>
                <a:t>RIP AS</a:t>
              </a:r>
            </a:p>
            <a:p>
              <a:r>
                <a:rPr lang="en-US" sz="1200" dirty="0" smtClean="0"/>
                <a:t>172.16.20.0 /24</a:t>
              </a:r>
            </a:p>
          </p:txBody>
        </p:sp>
        <p:sp>
          <p:nvSpPr>
            <p:cNvPr id="10" name="Oval 9"/>
            <p:cNvSpPr/>
            <p:nvPr/>
          </p:nvSpPr>
          <p:spPr bwMode="auto">
            <a:xfrm>
              <a:off x="2743196" y="3996266"/>
              <a:ext cx="2483560" cy="2009438"/>
            </a:xfrm>
            <a:prstGeom prst="ellipse">
              <a:avLst/>
            </a:prstGeom>
            <a:solidFill>
              <a:schemeClr val="accent2">
                <a:alpha val="29000"/>
              </a:scheme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kumimoji="0" lang="en-US" sz="1400" b="1" i="0" u="none" strike="noStrike" cap="none" normalizeH="0" baseline="0" dirty="0" smtClean="0">
                <a:ln>
                  <a:noFill/>
                </a:ln>
                <a:solidFill>
                  <a:schemeClr val="tx1"/>
                </a:solidFill>
                <a:effectLst/>
                <a:latin typeface="Arial" charset="0"/>
              </a:endParaRPr>
            </a:p>
            <a:p>
              <a:pPr defTabSz="814388"/>
              <a:endParaRPr lang="en-US" sz="1400" b="1" dirty="0" smtClean="0"/>
            </a:p>
            <a:p>
              <a:pPr defTabSz="814388"/>
              <a:endParaRPr kumimoji="0" lang="en-US" sz="1400" b="1" i="0" u="none" strike="noStrike" cap="none" normalizeH="0" baseline="0" dirty="0" smtClean="0">
                <a:ln>
                  <a:noFill/>
                </a:ln>
                <a:solidFill>
                  <a:schemeClr val="tx1"/>
                </a:solidFill>
                <a:effectLst/>
                <a:latin typeface="Arial" charset="0"/>
              </a:endParaRPr>
            </a:p>
            <a:p>
              <a:pPr defTabSz="814388"/>
              <a:endParaRPr lang="en-US" sz="1400" b="1" dirty="0" smtClean="0"/>
            </a:p>
            <a:p>
              <a:pPr defTabSz="814388"/>
              <a:endParaRPr kumimoji="0" lang="en-US" sz="1400" b="1" i="0" u="none" strike="noStrike" cap="none" normalizeH="0" baseline="0" dirty="0" smtClean="0">
                <a:ln>
                  <a:noFill/>
                </a:ln>
                <a:solidFill>
                  <a:schemeClr val="tx1"/>
                </a:solidFill>
                <a:effectLst/>
                <a:latin typeface="Arial" charset="0"/>
              </a:endParaRPr>
            </a:p>
            <a:p>
              <a:pPr defTabSz="814388"/>
              <a:endParaRPr lang="en-US" sz="1400" b="1" dirty="0" smtClean="0"/>
            </a:p>
            <a:p>
              <a:pPr defTabSz="814388"/>
              <a:endParaRPr kumimoji="0" lang="en-US" sz="2400" b="0" i="0" u="none" strike="noStrike" cap="none" normalizeH="0" baseline="0" dirty="0" smtClean="0">
                <a:ln>
                  <a:noFill/>
                </a:ln>
                <a:solidFill>
                  <a:schemeClr val="tx1"/>
                </a:solidFill>
                <a:effectLst/>
                <a:latin typeface="Arial" charset="0"/>
              </a:endParaRPr>
            </a:p>
          </p:txBody>
        </p:sp>
        <p:pic>
          <p:nvPicPr>
            <p:cNvPr id="11" name="Picture 37"/>
            <p:cNvPicPr>
              <a:picLocks noChangeArrowheads="1"/>
            </p:cNvPicPr>
            <p:nvPr/>
          </p:nvPicPr>
          <p:blipFill>
            <a:blip r:embed="rId4"/>
            <a:srcRect/>
            <a:stretch>
              <a:fillRect/>
            </a:stretch>
          </p:blipFill>
          <p:spPr bwMode="auto">
            <a:xfrm>
              <a:off x="2138927" y="4771702"/>
              <a:ext cx="870351" cy="451691"/>
            </a:xfrm>
            <a:prstGeom prst="rect">
              <a:avLst/>
            </a:prstGeom>
            <a:noFill/>
            <a:ln w="9525">
              <a:noFill/>
              <a:miter lim="800000"/>
              <a:headEnd/>
              <a:tailEnd/>
            </a:ln>
          </p:spPr>
        </p:pic>
        <p:pic>
          <p:nvPicPr>
            <p:cNvPr id="12" name="Picture 37"/>
            <p:cNvPicPr>
              <a:picLocks noChangeArrowheads="1"/>
            </p:cNvPicPr>
            <p:nvPr/>
          </p:nvPicPr>
          <p:blipFill>
            <a:blip r:embed="rId4"/>
            <a:srcRect/>
            <a:stretch>
              <a:fillRect/>
            </a:stretch>
          </p:blipFill>
          <p:spPr bwMode="auto">
            <a:xfrm>
              <a:off x="4921173" y="4771431"/>
              <a:ext cx="870351" cy="451691"/>
            </a:xfrm>
            <a:prstGeom prst="rect">
              <a:avLst/>
            </a:prstGeom>
            <a:noFill/>
            <a:ln w="9525">
              <a:noFill/>
              <a:miter lim="800000"/>
              <a:headEnd/>
              <a:tailEnd/>
            </a:ln>
          </p:spPr>
        </p:pic>
        <p:sp>
          <p:nvSpPr>
            <p:cNvPr id="13" name="TextBox 12"/>
            <p:cNvSpPr txBox="1"/>
            <p:nvPr/>
          </p:nvSpPr>
          <p:spPr>
            <a:xfrm>
              <a:off x="5216828" y="4989930"/>
              <a:ext cx="380232" cy="258532"/>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sp>
          <p:nvSpPr>
            <p:cNvPr id="14" name="TextBox 13"/>
            <p:cNvSpPr txBox="1"/>
            <p:nvPr/>
          </p:nvSpPr>
          <p:spPr>
            <a:xfrm>
              <a:off x="5102572" y="4504268"/>
              <a:ext cx="574196" cy="286232"/>
            </a:xfrm>
            <a:prstGeom prst="rect">
              <a:avLst/>
            </a:prstGeom>
            <a:noFill/>
          </p:spPr>
          <p:txBody>
            <a:bodyPr wrap="none" rtlCol="0">
              <a:spAutoFit/>
            </a:bodyPr>
            <a:lstStyle/>
            <a:p>
              <a:r>
                <a:rPr lang="en-US" sz="1400" b="1" dirty="0" smtClean="0"/>
                <a:t>ABR</a:t>
              </a:r>
              <a:endParaRPr lang="en-US" sz="1400" b="1" dirty="0"/>
            </a:p>
          </p:txBody>
        </p:sp>
        <p:pic>
          <p:nvPicPr>
            <p:cNvPr id="16" name="Picture 37"/>
            <p:cNvPicPr>
              <a:picLocks noChangeArrowheads="1"/>
            </p:cNvPicPr>
            <p:nvPr/>
          </p:nvPicPr>
          <p:blipFill>
            <a:blip r:embed="rId4"/>
            <a:srcRect/>
            <a:stretch>
              <a:fillRect/>
            </a:stretch>
          </p:blipFill>
          <p:spPr bwMode="auto">
            <a:xfrm>
              <a:off x="7828066" y="4765786"/>
              <a:ext cx="870351" cy="451691"/>
            </a:xfrm>
            <a:prstGeom prst="rect">
              <a:avLst/>
            </a:prstGeom>
            <a:noFill/>
            <a:ln w="9525">
              <a:noFill/>
              <a:miter lim="800000"/>
              <a:headEnd/>
              <a:tailEnd/>
            </a:ln>
          </p:spPr>
        </p:pic>
        <p:sp>
          <p:nvSpPr>
            <p:cNvPr id="17" name="TextBox 16"/>
            <p:cNvSpPr txBox="1"/>
            <p:nvPr/>
          </p:nvSpPr>
          <p:spPr>
            <a:xfrm>
              <a:off x="8123721" y="4984285"/>
              <a:ext cx="380232" cy="258532"/>
            </a:xfrm>
            <a:prstGeom prst="rect">
              <a:avLst/>
            </a:prstGeom>
            <a:noFill/>
          </p:spPr>
          <p:txBody>
            <a:bodyPr wrap="none" rtlCol="0">
              <a:spAutoFit/>
            </a:bodyPr>
            <a:lstStyle/>
            <a:p>
              <a:r>
                <a:rPr lang="en-US" sz="1200" b="1" dirty="0" smtClean="0">
                  <a:solidFill>
                    <a:schemeClr val="bg1"/>
                  </a:solidFill>
                </a:rPr>
                <a:t>R3</a:t>
              </a:r>
              <a:endParaRPr lang="en-US" sz="1200" b="1" dirty="0">
                <a:solidFill>
                  <a:schemeClr val="bg1"/>
                </a:solidFill>
              </a:endParaRPr>
            </a:p>
          </p:txBody>
        </p:sp>
        <p:cxnSp>
          <p:nvCxnSpPr>
            <p:cNvPr id="20" name="Straight Connector 19"/>
            <p:cNvCxnSpPr>
              <a:stCxn id="11" idx="3"/>
              <a:endCxn id="12" idx="1"/>
            </p:cNvCxnSpPr>
            <p:nvPr/>
          </p:nvCxnSpPr>
          <p:spPr bwMode="auto">
            <a:xfrm flipV="1">
              <a:off x="3009278" y="4997277"/>
              <a:ext cx="1911895" cy="2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4" name="Rectangle 23"/>
            <p:cNvSpPr/>
            <p:nvPr/>
          </p:nvSpPr>
          <p:spPr>
            <a:xfrm>
              <a:off x="6236431" y="4616456"/>
              <a:ext cx="1241045" cy="244682"/>
            </a:xfrm>
            <a:prstGeom prst="rect">
              <a:avLst/>
            </a:prstGeom>
          </p:spPr>
          <p:txBody>
            <a:bodyPr wrap="none">
              <a:spAutoFit/>
            </a:bodyPr>
            <a:lstStyle/>
            <a:p>
              <a:pPr defTabSz="814388"/>
              <a:r>
                <a:rPr lang="en-US" sz="1100" dirty="0" smtClean="0"/>
                <a:t>192.168.15.0 /30</a:t>
              </a:r>
              <a:endParaRPr lang="en-US" sz="1400" b="1" dirty="0" smtClean="0"/>
            </a:p>
          </p:txBody>
        </p:sp>
        <p:sp>
          <p:nvSpPr>
            <p:cNvPr id="26" name="Rectangle 25"/>
            <p:cNvSpPr/>
            <p:nvPr/>
          </p:nvSpPr>
          <p:spPr>
            <a:xfrm>
              <a:off x="3350028" y="4243922"/>
              <a:ext cx="1319079" cy="286232"/>
            </a:xfrm>
            <a:prstGeom prst="rect">
              <a:avLst/>
            </a:prstGeom>
          </p:spPr>
          <p:txBody>
            <a:bodyPr wrap="none">
              <a:spAutoFit/>
            </a:bodyPr>
            <a:lstStyle/>
            <a:p>
              <a:pPr defTabSz="814388"/>
              <a:r>
                <a:rPr lang="en-US" sz="1400" b="1" dirty="0" smtClean="0"/>
                <a:t>NSSA  Area 1</a:t>
              </a:r>
            </a:p>
          </p:txBody>
        </p:sp>
        <p:sp>
          <p:nvSpPr>
            <p:cNvPr id="27" name="Rectangle 26"/>
            <p:cNvSpPr/>
            <p:nvPr/>
          </p:nvSpPr>
          <p:spPr>
            <a:xfrm>
              <a:off x="6505296" y="4215698"/>
              <a:ext cx="732894" cy="286232"/>
            </a:xfrm>
            <a:prstGeom prst="rect">
              <a:avLst/>
            </a:prstGeom>
          </p:spPr>
          <p:txBody>
            <a:bodyPr wrap="none">
              <a:spAutoFit/>
            </a:bodyPr>
            <a:lstStyle/>
            <a:p>
              <a:pPr defTabSz="814388"/>
              <a:r>
                <a:rPr lang="en-US" sz="1400" b="1" dirty="0" smtClean="0"/>
                <a:t>Area 0</a:t>
              </a:r>
            </a:p>
          </p:txBody>
        </p:sp>
        <p:sp>
          <p:nvSpPr>
            <p:cNvPr id="28" name="TextBox 27"/>
            <p:cNvSpPr txBox="1"/>
            <p:nvPr/>
          </p:nvSpPr>
          <p:spPr>
            <a:xfrm>
              <a:off x="2388961" y="4995575"/>
              <a:ext cx="380232"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sp>
          <p:nvSpPr>
            <p:cNvPr id="31" name="Right Arrow 30"/>
            <p:cNvSpPr/>
            <p:nvPr/>
          </p:nvSpPr>
          <p:spPr bwMode="auto">
            <a:xfrm>
              <a:off x="462837" y="5215467"/>
              <a:ext cx="1715911" cy="395111"/>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RIP</a:t>
              </a:r>
              <a:endParaRPr kumimoji="0" lang="en-US" sz="1400" b="1" i="0" u="none" strike="noStrike" cap="none" normalizeH="0" baseline="0" dirty="0" smtClean="0">
                <a:ln>
                  <a:noFill/>
                </a:ln>
                <a:solidFill>
                  <a:schemeClr val="tx1"/>
                </a:solidFill>
                <a:effectLst/>
                <a:latin typeface="Arial" charset="0"/>
              </a:endParaRPr>
            </a:p>
          </p:txBody>
        </p:sp>
        <p:sp>
          <p:nvSpPr>
            <p:cNvPr id="32" name="Right Arrow 31"/>
            <p:cNvSpPr/>
            <p:nvPr/>
          </p:nvSpPr>
          <p:spPr bwMode="auto">
            <a:xfrm>
              <a:off x="2867376" y="5187243"/>
              <a:ext cx="2280357" cy="395111"/>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Type 7 LSA :</a:t>
              </a:r>
              <a:r>
                <a:rPr kumimoji="0" lang="en-US" sz="1200" b="1" i="0" u="none" strike="noStrike" cap="none" normalizeH="0" dirty="0" smtClean="0">
                  <a:ln>
                    <a:noFill/>
                  </a:ln>
                  <a:solidFill>
                    <a:schemeClr val="tx1"/>
                  </a:solidFill>
                  <a:effectLst/>
                  <a:latin typeface="Arial" charset="0"/>
                </a:rPr>
                <a:t> </a:t>
              </a:r>
              <a:r>
                <a:rPr kumimoji="0" lang="en-US" sz="1200" i="0" u="none" strike="noStrike" cap="none" normalizeH="0" dirty="0" smtClean="0">
                  <a:ln>
                    <a:noFill/>
                  </a:ln>
                  <a:solidFill>
                    <a:schemeClr val="tx1"/>
                  </a:solidFill>
                  <a:effectLst/>
                  <a:latin typeface="Arial" charset="0"/>
                </a:rPr>
                <a:t>172.16.20.0/24</a:t>
              </a:r>
              <a:endParaRPr kumimoji="0" lang="en-US" sz="1400" i="0" u="none" strike="noStrike" cap="none" normalizeH="0" baseline="0" dirty="0" smtClean="0">
                <a:ln>
                  <a:noFill/>
                </a:ln>
                <a:solidFill>
                  <a:schemeClr val="tx1"/>
                </a:solidFill>
                <a:effectLst/>
                <a:latin typeface="Arial" charset="0"/>
              </a:endParaRPr>
            </a:p>
          </p:txBody>
        </p:sp>
        <p:sp>
          <p:nvSpPr>
            <p:cNvPr id="33" name="Right Arrow 32"/>
            <p:cNvSpPr/>
            <p:nvPr/>
          </p:nvSpPr>
          <p:spPr bwMode="auto">
            <a:xfrm>
              <a:off x="5729135" y="5170308"/>
              <a:ext cx="2280357" cy="395111"/>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Type 5 LSA :</a:t>
              </a:r>
              <a:r>
                <a:rPr kumimoji="0" lang="en-US" sz="1200" b="1" i="0" u="none" strike="noStrike" cap="none" normalizeH="0" dirty="0" smtClean="0">
                  <a:ln>
                    <a:noFill/>
                  </a:ln>
                  <a:solidFill>
                    <a:schemeClr val="tx1"/>
                  </a:solidFill>
                  <a:effectLst/>
                  <a:latin typeface="Arial" charset="0"/>
                </a:rPr>
                <a:t> </a:t>
              </a:r>
              <a:r>
                <a:rPr kumimoji="0" lang="en-US" sz="1200" i="0" u="none" strike="noStrike" cap="none" normalizeH="0" dirty="0" smtClean="0">
                  <a:ln>
                    <a:noFill/>
                  </a:ln>
                  <a:solidFill>
                    <a:schemeClr val="tx1"/>
                  </a:solidFill>
                  <a:effectLst/>
                  <a:latin typeface="Arial" charset="0"/>
                </a:rPr>
                <a:t>172.16.0.0/16</a:t>
              </a:r>
              <a:endParaRPr kumimoji="0" lang="en-US" sz="1400" i="0" u="none" strike="noStrike" cap="none" normalizeH="0" baseline="0" dirty="0" smtClean="0">
                <a:ln>
                  <a:noFill/>
                </a:ln>
                <a:solidFill>
                  <a:schemeClr val="tx1"/>
                </a:solidFill>
                <a:effectLst/>
                <a:latin typeface="Arial" charset="0"/>
              </a:endParaRPr>
            </a:p>
          </p:txBody>
        </p:sp>
      </p:grpSp>
    </p:spTree>
    <p:extLst>
      <p:ext uri="{BB962C8B-B14F-4D97-AF65-F5344CB8AC3E}">
        <p14:creationId xmlns:p14="http://schemas.microsoft.com/office/powerpoint/2010/main" val="135142572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2040607" y="5862836"/>
            <a:ext cx="3823884" cy="242599"/>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57" name="Rectangle 56"/>
          <p:cNvSpPr/>
          <p:nvPr/>
        </p:nvSpPr>
        <p:spPr bwMode="auto">
          <a:xfrm>
            <a:off x="2026033" y="4479952"/>
            <a:ext cx="1142773" cy="21437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Configuring a NSSA Area</a:t>
            </a:r>
            <a:endParaRPr lang="en-US" dirty="0"/>
          </a:p>
        </p:txBody>
      </p:sp>
      <p:sp>
        <p:nvSpPr>
          <p:cNvPr id="33" name="Text Placeholder 5"/>
          <p:cNvSpPr>
            <a:spLocks/>
          </p:cNvSpPr>
          <p:nvPr/>
        </p:nvSpPr>
        <p:spPr bwMode="auto">
          <a:xfrm>
            <a:off x="264800" y="3709605"/>
            <a:ext cx="8401694" cy="121050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 </a:t>
            </a:r>
            <a:r>
              <a:rPr lang="en-US" sz="1200" b="1" kern="0" dirty="0" smtClean="0">
                <a:solidFill>
                  <a:srgbClr val="000000"/>
                </a:solidFill>
                <a:latin typeface="Courier New" pitchFamily="49" charset="0"/>
              </a:rPr>
              <a:t>router ospf 10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redistribute rip subnets</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default metric 150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network 172.17.0.0 0.0.255.255 area 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area 1 nssa</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a:t>
            </a:r>
            <a:endParaRPr lang="en-US" sz="1200" b="1" kern="0" dirty="0" smtClean="0">
              <a:solidFill>
                <a:srgbClr val="000000"/>
              </a:solidFill>
              <a:latin typeface="Courier New" pitchFamily="49" charset="0"/>
            </a:endParaRPr>
          </a:p>
          <a:p>
            <a:pPr marL="236538" indent="-236538" algn="l" defTabSz="814388" eaLnBrk="1" hangingPunct="1">
              <a:lnSpc>
                <a:spcPct val="100000"/>
              </a:lnSpc>
              <a:spcBef>
                <a:spcPts val="0"/>
              </a:spcBef>
              <a:buClr>
                <a:srgbClr val="708CA1"/>
              </a:buClr>
              <a:defRPr/>
            </a:pPr>
            <a:endParaRPr lang="en-US" sz="1200" kern="0" dirty="0" smtClean="0">
              <a:solidFill>
                <a:srgbClr val="000000"/>
              </a:solidFill>
              <a:latin typeface="Courier New" pitchFamily="49" charset="0"/>
            </a:endParaRPr>
          </a:p>
        </p:txBody>
      </p:sp>
      <p:sp>
        <p:nvSpPr>
          <p:cNvPr id="42" name="Text Placeholder 5"/>
          <p:cNvSpPr>
            <a:spLocks/>
          </p:cNvSpPr>
          <p:nvPr/>
        </p:nvSpPr>
        <p:spPr bwMode="auto">
          <a:xfrm>
            <a:off x="268086" y="5089436"/>
            <a:ext cx="8401694" cy="119662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ospf 10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summary-address 172.16.0.0 255.255.0.0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network 172.17.20.0 0.0.0.255 area 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network 172.17.0.0 0.0.255.255 area 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area 1 nssa default-information-originate</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a:t>
            </a:r>
          </a:p>
        </p:txBody>
      </p:sp>
      <p:grpSp>
        <p:nvGrpSpPr>
          <p:cNvPr id="26" name="Group 25"/>
          <p:cNvGrpSpPr/>
          <p:nvPr/>
        </p:nvGrpSpPr>
        <p:grpSpPr>
          <a:xfrm>
            <a:off x="799653" y="1293672"/>
            <a:ext cx="7529693" cy="2020732"/>
            <a:chOff x="745061" y="993416"/>
            <a:chExt cx="7529693" cy="2020732"/>
          </a:xfrm>
        </p:grpSpPr>
        <p:sp>
          <p:nvSpPr>
            <p:cNvPr id="65" name="Oval 64"/>
            <p:cNvSpPr/>
            <p:nvPr/>
          </p:nvSpPr>
          <p:spPr bwMode="auto">
            <a:xfrm>
              <a:off x="5678309" y="993416"/>
              <a:ext cx="2596445" cy="2009438"/>
            </a:xfrm>
            <a:prstGeom prst="ellipse">
              <a:avLst/>
            </a:prstGeom>
            <a:solidFill>
              <a:schemeClr val="bg2">
                <a:lumMod val="50000"/>
                <a:lumOff val="50000"/>
                <a:alpha val="29000"/>
              </a:scheme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4400" dirty="0" smtClean="0">
                <a:solidFill>
                  <a:srgbClr val="000000"/>
                </a:solidFill>
              </a:endParaRPr>
            </a:p>
          </p:txBody>
        </p:sp>
        <p:pic>
          <p:nvPicPr>
            <p:cNvPr id="67" name="Picture 88"/>
            <p:cNvPicPr>
              <a:picLocks noChangeAspect="1" noChangeArrowheads="1"/>
            </p:cNvPicPr>
            <p:nvPr/>
          </p:nvPicPr>
          <p:blipFill>
            <a:blip r:embed="rId3"/>
            <a:srcRect/>
            <a:stretch>
              <a:fillRect/>
            </a:stretch>
          </p:blipFill>
          <p:spPr bwMode="auto">
            <a:xfrm>
              <a:off x="745061" y="1411111"/>
              <a:ext cx="1564483" cy="1126212"/>
            </a:xfrm>
            <a:prstGeom prst="rect">
              <a:avLst/>
            </a:prstGeom>
            <a:noFill/>
            <a:ln w="9525" algn="ctr">
              <a:noFill/>
              <a:miter lim="800000"/>
              <a:headEnd/>
              <a:tailEnd/>
            </a:ln>
          </p:spPr>
        </p:pic>
        <p:sp>
          <p:nvSpPr>
            <p:cNvPr id="68" name="TextBox 67"/>
            <p:cNvSpPr txBox="1"/>
            <p:nvPr/>
          </p:nvSpPr>
          <p:spPr>
            <a:xfrm>
              <a:off x="936971" y="1706068"/>
              <a:ext cx="1292145" cy="590931"/>
            </a:xfrm>
            <a:prstGeom prst="rect">
              <a:avLst/>
            </a:prstGeom>
            <a:noFill/>
          </p:spPr>
          <p:txBody>
            <a:bodyPr wrap="square" rtlCol="0">
              <a:spAutoFit/>
            </a:bodyPr>
            <a:lstStyle/>
            <a:p>
              <a:r>
                <a:rPr lang="en-US" sz="1200" b="1" dirty="0" smtClean="0">
                  <a:solidFill>
                    <a:srgbClr val="000000"/>
                  </a:solidFill>
                </a:rPr>
                <a:t>RIP AS</a:t>
              </a:r>
            </a:p>
            <a:p>
              <a:r>
                <a:rPr lang="en-US" sz="1200" dirty="0" smtClean="0">
                  <a:solidFill>
                    <a:srgbClr val="000000"/>
                  </a:solidFill>
                </a:rPr>
                <a:t>172.16.10.0</a:t>
              </a:r>
            </a:p>
            <a:p>
              <a:r>
                <a:rPr lang="en-US" sz="1200" dirty="0" smtClean="0">
                  <a:solidFill>
                    <a:srgbClr val="000000"/>
                  </a:solidFill>
                </a:rPr>
                <a:t>172.16.11.0</a:t>
              </a:r>
              <a:endParaRPr lang="en-US" sz="1100" dirty="0">
                <a:solidFill>
                  <a:srgbClr val="000000"/>
                </a:solidFill>
              </a:endParaRPr>
            </a:p>
          </p:txBody>
        </p:sp>
        <p:sp>
          <p:nvSpPr>
            <p:cNvPr id="69" name="Oval 68"/>
            <p:cNvSpPr/>
            <p:nvPr/>
          </p:nvSpPr>
          <p:spPr bwMode="auto">
            <a:xfrm>
              <a:off x="2856087" y="1004710"/>
              <a:ext cx="2540000" cy="2009438"/>
            </a:xfrm>
            <a:prstGeom prst="ellipse">
              <a:avLst/>
            </a:prstGeom>
            <a:solidFill>
              <a:schemeClr val="accent2">
                <a:alpha val="29000"/>
              </a:scheme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dirty="0" smtClean="0">
                <a:solidFill>
                  <a:srgbClr val="000000"/>
                </a:solidFill>
              </a:endParaRPr>
            </a:p>
          </p:txBody>
        </p:sp>
        <p:pic>
          <p:nvPicPr>
            <p:cNvPr id="70" name="Picture 37"/>
            <p:cNvPicPr>
              <a:picLocks noChangeArrowheads="1"/>
            </p:cNvPicPr>
            <p:nvPr/>
          </p:nvPicPr>
          <p:blipFill>
            <a:blip r:embed="rId4"/>
            <a:srcRect/>
            <a:stretch>
              <a:fillRect/>
            </a:stretch>
          </p:blipFill>
          <p:spPr bwMode="auto">
            <a:xfrm>
              <a:off x="2251818" y="1780146"/>
              <a:ext cx="870351" cy="451691"/>
            </a:xfrm>
            <a:prstGeom prst="rect">
              <a:avLst/>
            </a:prstGeom>
            <a:noFill/>
            <a:ln w="9525">
              <a:noFill/>
              <a:miter lim="800000"/>
              <a:headEnd/>
              <a:tailEnd/>
            </a:ln>
          </p:spPr>
        </p:pic>
        <p:pic>
          <p:nvPicPr>
            <p:cNvPr id="71" name="Picture 37"/>
            <p:cNvPicPr>
              <a:picLocks noChangeArrowheads="1"/>
            </p:cNvPicPr>
            <p:nvPr/>
          </p:nvPicPr>
          <p:blipFill>
            <a:blip r:embed="rId4"/>
            <a:srcRect/>
            <a:stretch>
              <a:fillRect/>
            </a:stretch>
          </p:blipFill>
          <p:spPr bwMode="auto">
            <a:xfrm>
              <a:off x="5034064" y="1779875"/>
              <a:ext cx="870351" cy="451691"/>
            </a:xfrm>
            <a:prstGeom prst="rect">
              <a:avLst/>
            </a:prstGeom>
            <a:noFill/>
            <a:ln w="9525">
              <a:noFill/>
              <a:miter lim="800000"/>
              <a:headEnd/>
              <a:tailEnd/>
            </a:ln>
          </p:spPr>
        </p:pic>
        <p:sp>
          <p:nvSpPr>
            <p:cNvPr id="72" name="TextBox 71"/>
            <p:cNvSpPr txBox="1"/>
            <p:nvPr/>
          </p:nvSpPr>
          <p:spPr>
            <a:xfrm>
              <a:off x="5329719" y="1998374"/>
              <a:ext cx="380232" cy="258532"/>
            </a:xfrm>
            <a:prstGeom prst="rect">
              <a:avLst/>
            </a:prstGeom>
            <a:noFill/>
          </p:spPr>
          <p:txBody>
            <a:bodyPr wrap="none" rtlCol="0">
              <a:spAutoFit/>
            </a:bodyPr>
            <a:lstStyle/>
            <a:p>
              <a:r>
                <a:rPr lang="en-US" sz="1200" b="1" dirty="0" smtClean="0">
                  <a:solidFill>
                    <a:srgbClr val="FFFFFF"/>
                  </a:solidFill>
                </a:rPr>
                <a:t>R2</a:t>
              </a:r>
              <a:endParaRPr lang="en-US" sz="1200" b="1" dirty="0">
                <a:solidFill>
                  <a:srgbClr val="FFFFFF"/>
                </a:solidFill>
              </a:endParaRPr>
            </a:p>
          </p:txBody>
        </p:sp>
        <p:sp>
          <p:nvSpPr>
            <p:cNvPr id="73" name="TextBox 72"/>
            <p:cNvSpPr txBox="1"/>
            <p:nvPr/>
          </p:nvSpPr>
          <p:spPr>
            <a:xfrm>
              <a:off x="5192885" y="1512712"/>
              <a:ext cx="574196" cy="286232"/>
            </a:xfrm>
            <a:prstGeom prst="rect">
              <a:avLst/>
            </a:prstGeom>
            <a:noFill/>
          </p:spPr>
          <p:txBody>
            <a:bodyPr wrap="none" rtlCol="0">
              <a:spAutoFit/>
            </a:bodyPr>
            <a:lstStyle/>
            <a:p>
              <a:r>
                <a:rPr lang="en-US" sz="1400" b="1" dirty="0" smtClean="0">
                  <a:solidFill>
                    <a:srgbClr val="000000"/>
                  </a:solidFill>
                </a:rPr>
                <a:t>ABR</a:t>
              </a:r>
              <a:endParaRPr lang="en-US" sz="1400" b="1" dirty="0">
                <a:solidFill>
                  <a:srgbClr val="000000"/>
                </a:solidFill>
              </a:endParaRPr>
            </a:p>
          </p:txBody>
        </p:sp>
        <p:sp>
          <p:nvSpPr>
            <p:cNvPr id="74" name="TextBox 73"/>
            <p:cNvSpPr txBox="1"/>
            <p:nvPr/>
          </p:nvSpPr>
          <p:spPr>
            <a:xfrm>
              <a:off x="4746990" y="1789287"/>
              <a:ext cx="301686" cy="244682"/>
            </a:xfrm>
            <a:prstGeom prst="rect">
              <a:avLst/>
            </a:prstGeom>
            <a:noFill/>
          </p:spPr>
          <p:txBody>
            <a:bodyPr wrap="none" rtlCol="0">
              <a:spAutoFit/>
            </a:bodyPr>
            <a:lstStyle/>
            <a:p>
              <a:r>
                <a:rPr lang="en-US" sz="1100" dirty="0" smtClean="0">
                  <a:solidFill>
                    <a:srgbClr val="000000"/>
                  </a:solidFill>
                </a:rPr>
                <a:t>.2</a:t>
              </a:r>
              <a:endParaRPr lang="en-US" sz="1100" dirty="0">
                <a:solidFill>
                  <a:srgbClr val="000000"/>
                </a:solidFill>
              </a:endParaRPr>
            </a:p>
          </p:txBody>
        </p:sp>
        <p:cxnSp>
          <p:nvCxnSpPr>
            <p:cNvPr id="79" name="Straight Connector 78"/>
            <p:cNvCxnSpPr>
              <a:stCxn id="70" idx="3"/>
              <a:endCxn id="71" idx="1"/>
            </p:cNvCxnSpPr>
            <p:nvPr/>
          </p:nvCxnSpPr>
          <p:spPr bwMode="auto">
            <a:xfrm flipV="1">
              <a:off x="3122169" y="2005721"/>
              <a:ext cx="1911895" cy="2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0" name="TextBox 79"/>
            <p:cNvSpPr txBox="1"/>
            <p:nvPr/>
          </p:nvSpPr>
          <p:spPr>
            <a:xfrm>
              <a:off x="4549434" y="2065865"/>
              <a:ext cx="545342" cy="244682"/>
            </a:xfrm>
            <a:prstGeom prst="rect">
              <a:avLst/>
            </a:prstGeom>
            <a:noFill/>
          </p:spPr>
          <p:txBody>
            <a:bodyPr wrap="none" rtlCol="0">
              <a:spAutoFit/>
            </a:bodyPr>
            <a:lstStyle/>
            <a:p>
              <a:r>
                <a:rPr lang="en-US" sz="1100" dirty="0" smtClean="0">
                  <a:solidFill>
                    <a:srgbClr val="000000"/>
                  </a:solidFill>
                </a:rPr>
                <a:t>Fa0/0</a:t>
              </a:r>
              <a:endParaRPr lang="en-US" sz="1100" dirty="0">
                <a:solidFill>
                  <a:srgbClr val="000000"/>
                </a:solidFill>
              </a:endParaRPr>
            </a:p>
          </p:txBody>
        </p:sp>
        <p:sp>
          <p:nvSpPr>
            <p:cNvPr id="83" name="Rectangle 82"/>
            <p:cNvSpPr/>
            <p:nvPr/>
          </p:nvSpPr>
          <p:spPr>
            <a:xfrm>
              <a:off x="6541235" y="1624900"/>
              <a:ext cx="888384" cy="244682"/>
            </a:xfrm>
            <a:prstGeom prst="rect">
              <a:avLst/>
            </a:prstGeom>
          </p:spPr>
          <p:txBody>
            <a:bodyPr wrap="none">
              <a:spAutoFit/>
            </a:bodyPr>
            <a:lstStyle/>
            <a:p>
              <a:pPr defTabSz="814388"/>
              <a:r>
                <a:rPr lang="en-US" sz="1100" dirty="0" smtClean="0">
                  <a:solidFill>
                    <a:srgbClr val="000000"/>
                  </a:solidFill>
                </a:rPr>
                <a:t>172.17.0.0 </a:t>
              </a:r>
              <a:endParaRPr lang="en-US" sz="1400" b="1" dirty="0" smtClean="0">
                <a:solidFill>
                  <a:srgbClr val="000000"/>
                </a:solidFill>
              </a:endParaRPr>
            </a:p>
          </p:txBody>
        </p:sp>
        <p:sp>
          <p:nvSpPr>
            <p:cNvPr id="84" name="Rectangle 83"/>
            <p:cNvSpPr/>
            <p:nvPr/>
          </p:nvSpPr>
          <p:spPr>
            <a:xfrm>
              <a:off x="3498848" y="1619254"/>
              <a:ext cx="1162499" cy="244682"/>
            </a:xfrm>
            <a:prstGeom prst="rect">
              <a:avLst/>
            </a:prstGeom>
          </p:spPr>
          <p:txBody>
            <a:bodyPr wrap="none">
              <a:spAutoFit/>
            </a:bodyPr>
            <a:lstStyle/>
            <a:p>
              <a:pPr defTabSz="814388"/>
              <a:r>
                <a:rPr lang="en-US" sz="1100" dirty="0" smtClean="0">
                  <a:solidFill>
                    <a:srgbClr val="000000"/>
                  </a:solidFill>
                </a:rPr>
                <a:t>172.17.20.0 /24</a:t>
              </a:r>
              <a:endParaRPr lang="en-US" sz="1400" b="1" dirty="0" smtClean="0">
                <a:solidFill>
                  <a:srgbClr val="000000"/>
                </a:solidFill>
              </a:endParaRPr>
            </a:p>
          </p:txBody>
        </p:sp>
        <p:sp>
          <p:nvSpPr>
            <p:cNvPr id="85" name="Rectangle 84"/>
            <p:cNvSpPr/>
            <p:nvPr/>
          </p:nvSpPr>
          <p:spPr>
            <a:xfrm>
              <a:off x="3462919" y="1252366"/>
              <a:ext cx="1319079" cy="286232"/>
            </a:xfrm>
            <a:prstGeom prst="rect">
              <a:avLst/>
            </a:prstGeom>
          </p:spPr>
          <p:txBody>
            <a:bodyPr wrap="none">
              <a:spAutoFit/>
            </a:bodyPr>
            <a:lstStyle/>
            <a:p>
              <a:pPr defTabSz="814388"/>
              <a:r>
                <a:rPr lang="en-US" sz="1400" b="1" dirty="0" smtClean="0">
                  <a:solidFill>
                    <a:srgbClr val="000000"/>
                  </a:solidFill>
                </a:rPr>
                <a:t>NSSA  Area 1</a:t>
              </a:r>
            </a:p>
          </p:txBody>
        </p:sp>
        <p:sp>
          <p:nvSpPr>
            <p:cNvPr id="86" name="Rectangle 85"/>
            <p:cNvSpPr/>
            <p:nvPr/>
          </p:nvSpPr>
          <p:spPr>
            <a:xfrm>
              <a:off x="6618187" y="1224142"/>
              <a:ext cx="732894" cy="286232"/>
            </a:xfrm>
            <a:prstGeom prst="rect">
              <a:avLst/>
            </a:prstGeom>
          </p:spPr>
          <p:txBody>
            <a:bodyPr wrap="none">
              <a:spAutoFit/>
            </a:bodyPr>
            <a:lstStyle/>
            <a:p>
              <a:pPr defTabSz="814388"/>
              <a:r>
                <a:rPr lang="en-US" sz="1400" b="1" dirty="0" smtClean="0">
                  <a:solidFill>
                    <a:srgbClr val="000000"/>
                  </a:solidFill>
                </a:rPr>
                <a:t>Area 0</a:t>
              </a:r>
            </a:p>
          </p:txBody>
        </p:sp>
        <p:sp>
          <p:nvSpPr>
            <p:cNvPr id="87" name="TextBox 86"/>
            <p:cNvSpPr txBox="1"/>
            <p:nvPr/>
          </p:nvSpPr>
          <p:spPr>
            <a:xfrm>
              <a:off x="2501852" y="2004019"/>
              <a:ext cx="380232" cy="258532"/>
            </a:xfrm>
            <a:prstGeom prst="rect">
              <a:avLst/>
            </a:prstGeom>
            <a:noFill/>
          </p:spPr>
          <p:txBody>
            <a:bodyPr wrap="none" rtlCol="0">
              <a:spAutoFit/>
            </a:bodyPr>
            <a:lstStyle/>
            <a:p>
              <a:r>
                <a:rPr lang="en-US" sz="1200" b="1" dirty="0" smtClean="0">
                  <a:solidFill>
                    <a:srgbClr val="FFFFFF"/>
                  </a:solidFill>
                </a:rPr>
                <a:t>R1</a:t>
              </a:r>
              <a:endParaRPr lang="en-US" sz="1200" b="1" dirty="0">
                <a:solidFill>
                  <a:srgbClr val="FFFFFF"/>
                </a:solidFill>
              </a:endParaRPr>
            </a:p>
          </p:txBody>
        </p:sp>
        <p:sp>
          <p:nvSpPr>
            <p:cNvPr id="88" name="TextBox 87"/>
            <p:cNvSpPr txBox="1"/>
            <p:nvPr/>
          </p:nvSpPr>
          <p:spPr>
            <a:xfrm>
              <a:off x="3127033" y="1794932"/>
              <a:ext cx="301686" cy="244682"/>
            </a:xfrm>
            <a:prstGeom prst="rect">
              <a:avLst/>
            </a:prstGeom>
            <a:noFill/>
          </p:spPr>
          <p:txBody>
            <a:bodyPr wrap="none" rtlCol="0">
              <a:spAutoFit/>
            </a:bodyPr>
            <a:lstStyle/>
            <a:p>
              <a:r>
                <a:rPr lang="en-US" sz="1100" dirty="0" smtClean="0">
                  <a:solidFill>
                    <a:srgbClr val="000000"/>
                  </a:solidFill>
                </a:rPr>
                <a:t>.1</a:t>
              </a:r>
              <a:endParaRPr lang="en-US" sz="1100" dirty="0">
                <a:solidFill>
                  <a:srgbClr val="000000"/>
                </a:solidFill>
              </a:endParaRPr>
            </a:p>
          </p:txBody>
        </p:sp>
        <p:sp>
          <p:nvSpPr>
            <p:cNvPr id="89" name="TextBox 88"/>
            <p:cNvSpPr txBox="1"/>
            <p:nvPr/>
          </p:nvSpPr>
          <p:spPr>
            <a:xfrm>
              <a:off x="3098812" y="2037643"/>
              <a:ext cx="545342" cy="244682"/>
            </a:xfrm>
            <a:prstGeom prst="rect">
              <a:avLst/>
            </a:prstGeom>
            <a:noFill/>
          </p:spPr>
          <p:txBody>
            <a:bodyPr wrap="none" rtlCol="0">
              <a:spAutoFit/>
            </a:bodyPr>
            <a:lstStyle/>
            <a:p>
              <a:r>
                <a:rPr lang="en-US" sz="1100" dirty="0" smtClean="0">
                  <a:solidFill>
                    <a:srgbClr val="000000"/>
                  </a:solidFill>
                </a:rPr>
                <a:t>Fa0/0</a:t>
              </a:r>
              <a:endParaRPr lang="en-US" sz="1100" dirty="0">
                <a:solidFill>
                  <a:srgbClr val="000000"/>
                </a:solidFill>
              </a:endParaRPr>
            </a:p>
          </p:txBody>
        </p:sp>
        <p:sp>
          <p:nvSpPr>
            <p:cNvPr id="92" name="Right Arrow 91"/>
            <p:cNvSpPr/>
            <p:nvPr/>
          </p:nvSpPr>
          <p:spPr bwMode="auto">
            <a:xfrm flipH="1">
              <a:off x="4255911" y="2359375"/>
              <a:ext cx="2681137" cy="395111"/>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r>
                <a:rPr lang="en-US" sz="1200" b="1" dirty="0" smtClean="0">
                  <a:solidFill>
                    <a:srgbClr val="000000"/>
                  </a:solidFill>
                </a:rPr>
                <a:t>0.0.0.0 Default Route</a:t>
              </a:r>
              <a:endParaRPr lang="en-US" sz="1400" dirty="0" smtClean="0">
                <a:solidFill>
                  <a:srgbClr val="000000"/>
                </a:solidFill>
              </a:endParaRPr>
            </a:p>
          </p:txBody>
        </p:sp>
      </p:grpSp>
    </p:spTree>
    <p:extLst>
      <p:ext uri="{BB962C8B-B14F-4D97-AF65-F5344CB8AC3E}">
        <p14:creationId xmlns:p14="http://schemas.microsoft.com/office/powerpoint/2010/main" val="2051942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p:cNvSpPr>
            <a:spLocks noGrp="1" noChangeArrowheads="1"/>
          </p:cNvSpPr>
          <p:nvPr>
            <p:ph type="title"/>
          </p:nvPr>
        </p:nvSpPr>
        <p:spPr/>
        <p:txBody>
          <a:bodyPr/>
          <a:lstStyle/>
          <a:p>
            <a:r>
              <a:rPr lang="en-US" dirty="0" smtClean="0"/>
              <a:t>Totally Stubby NSSA</a:t>
            </a:r>
          </a:p>
        </p:txBody>
      </p:sp>
      <p:sp>
        <p:nvSpPr>
          <p:cNvPr id="1519619" name="Rectangle 3"/>
          <p:cNvSpPr>
            <a:spLocks noGrp="1" noChangeArrowheads="1"/>
          </p:cNvSpPr>
          <p:nvPr>
            <p:ph idx="1"/>
          </p:nvPr>
        </p:nvSpPr>
        <p:spPr/>
        <p:txBody>
          <a:bodyPr/>
          <a:lstStyle/>
          <a:p>
            <a:r>
              <a:rPr lang="en-US" dirty="0" smtClean="0"/>
              <a:t>Cisco proprietary solution to NSSA. </a:t>
            </a:r>
          </a:p>
          <a:p>
            <a:r>
              <a:rPr lang="en-US" dirty="0" smtClean="0"/>
              <a:t>Area does not accept external AS routes or inter-area routes.</a:t>
            </a:r>
          </a:p>
          <a:p>
            <a:pPr lvl="1"/>
            <a:r>
              <a:rPr lang="en-US" dirty="0" smtClean="0"/>
              <a:t>Specifically, it does not accept Types 3, 4 and 5 LSAs. </a:t>
            </a:r>
          </a:p>
          <a:p>
            <a:pPr lvl="1"/>
            <a:r>
              <a:rPr lang="en-US" dirty="0" smtClean="0"/>
              <a:t>It recognizes only intra-area routes and the default route 0.0.0.0. </a:t>
            </a:r>
          </a:p>
          <a:p>
            <a:pPr lvl="1"/>
            <a:r>
              <a:rPr lang="en-US" dirty="0" smtClean="0"/>
              <a:t>A default route (0.0.0.0) is propagated throughout the area. </a:t>
            </a:r>
          </a:p>
          <a:p>
            <a:r>
              <a:rPr lang="en-US" dirty="0" smtClean="0"/>
              <a:t>The ABR of a totally stubby NSSA must be configured with the</a:t>
            </a:r>
            <a:r>
              <a:rPr lang="en-US" b="1" dirty="0" smtClean="0">
                <a:latin typeface="Courier New" pitchFamily="49" charset="0"/>
                <a:cs typeface="Courier New" pitchFamily="49" charset="0"/>
              </a:rPr>
              <a:t> no-summary </a:t>
            </a:r>
            <a:r>
              <a:rPr lang="en-US" dirty="0" smtClean="0"/>
              <a:t>keyword to prevent the flooding of summary routes for other areas into the NSSA area. </a:t>
            </a:r>
          </a:p>
          <a:p>
            <a:pPr lvl="1"/>
            <a:endParaRPr lang="en-US" dirty="0" smtClean="0"/>
          </a:p>
          <a:p>
            <a:pPr lvl="1"/>
            <a:endParaRPr lang="en-US" dirty="0" smtClean="0"/>
          </a:p>
        </p:txBody>
      </p:sp>
    </p:spTree>
    <p:extLst>
      <p:ext uri="{BB962C8B-B14F-4D97-AF65-F5344CB8AC3E}">
        <p14:creationId xmlns:p14="http://schemas.microsoft.com/office/powerpoint/2010/main" val="92103516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2040607" y="5917428"/>
            <a:ext cx="3823884" cy="242599"/>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57" name="Rectangle 56"/>
          <p:cNvSpPr/>
          <p:nvPr/>
        </p:nvSpPr>
        <p:spPr bwMode="auto">
          <a:xfrm>
            <a:off x="2026033" y="4534544"/>
            <a:ext cx="1142773" cy="21437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Configuring a Totally Stubby NSSA Area</a:t>
            </a:r>
            <a:endParaRPr lang="en-US" dirty="0"/>
          </a:p>
        </p:txBody>
      </p:sp>
      <p:sp>
        <p:nvSpPr>
          <p:cNvPr id="33" name="Text Placeholder 5"/>
          <p:cNvSpPr>
            <a:spLocks/>
          </p:cNvSpPr>
          <p:nvPr/>
        </p:nvSpPr>
        <p:spPr bwMode="auto">
          <a:xfrm>
            <a:off x="264800" y="3764197"/>
            <a:ext cx="8401694" cy="121050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 </a:t>
            </a:r>
            <a:r>
              <a:rPr lang="en-US" sz="1200" b="1" kern="0" dirty="0" smtClean="0">
                <a:solidFill>
                  <a:srgbClr val="000000"/>
                </a:solidFill>
                <a:latin typeface="Courier New" pitchFamily="49" charset="0"/>
              </a:rPr>
              <a:t>router ospf 10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redistribute rip subnets</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default metric 150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network 172.17.0.0 0.0.255.255 area 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area 1 nssa</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a:t>
            </a:r>
            <a:endParaRPr lang="en-US" sz="1200" b="1" kern="0" dirty="0" smtClean="0">
              <a:solidFill>
                <a:srgbClr val="000000"/>
              </a:solidFill>
              <a:latin typeface="Courier New" pitchFamily="49" charset="0"/>
            </a:endParaRPr>
          </a:p>
          <a:p>
            <a:pPr marL="236538" indent="-236538" algn="l" defTabSz="814388" eaLnBrk="1" hangingPunct="1">
              <a:lnSpc>
                <a:spcPct val="100000"/>
              </a:lnSpc>
              <a:spcBef>
                <a:spcPts val="0"/>
              </a:spcBef>
              <a:buClr>
                <a:srgbClr val="708CA1"/>
              </a:buClr>
              <a:defRPr/>
            </a:pPr>
            <a:endParaRPr lang="en-US" sz="1200" kern="0" dirty="0" smtClean="0">
              <a:solidFill>
                <a:srgbClr val="000000"/>
              </a:solidFill>
              <a:latin typeface="Courier New" pitchFamily="49" charset="0"/>
            </a:endParaRPr>
          </a:p>
        </p:txBody>
      </p:sp>
      <p:sp>
        <p:nvSpPr>
          <p:cNvPr id="42" name="Text Placeholder 5"/>
          <p:cNvSpPr>
            <a:spLocks/>
          </p:cNvSpPr>
          <p:nvPr/>
        </p:nvSpPr>
        <p:spPr bwMode="auto">
          <a:xfrm>
            <a:off x="268086" y="5144028"/>
            <a:ext cx="8401694" cy="119662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ospf 10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summary-address 172.16.0.0 255.255.0.0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network 172.17.20.0 0.0.0.255 area 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network 172.17.0.0 0.0.255.255 area 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area 1 nssa no-summary</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a:t>
            </a:r>
          </a:p>
        </p:txBody>
      </p:sp>
      <p:grpSp>
        <p:nvGrpSpPr>
          <p:cNvPr id="26" name="Group 25"/>
          <p:cNvGrpSpPr/>
          <p:nvPr/>
        </p:nvGrpSpPr>
        <p:grpSpPr>
          <a:xfrm>
            <a:off x="799653" y="1252728"/>
            <a:ext cx="7529693" cy="2020732"/>
            <a:chOff x="745061" y="993416"/>
            <a:chExt cx="7529693" cy="2020732"/>
          </a:xfrm>
        </p:grpSpPr>
        <p:sp>
          <p:nvSpPr>
            <p:cNvPr id="65" name="Oval 64"/>
            <p:cNvSpPr/>
            <p:nvPr/>
          </p:nvSpPr>
          <p:spPr bwMode="auto">
            <a:xfrm>
              <a:off x="5678309" y="993416"/>
              <a:ext cx="2596445" cy="2009438"/>
            </a:xfrm>
            <a:prstGeom prst="ellipse">
              <a:avLst/>
            </a:prstGeom>
            <a:solidFill>
              <a:schemeClr val="bg2">
                <a:lumMod val="50000"/>
                <a:lumOff val="50000"/>
                <a:alpha val="29000"/>
              </a:scheme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4400" dirty="0" smtClean="0">
                <a:solidFill>
                  <a:srgbClr val="000000"/>
                </a:solidFill>
              </a:endParaRPr>
            </a:p>
          </p:txBody>
        </p:sp>
        <p:pic>
          <p:nvPicPr>
            <p:cNvPr id="67" name="Picture 88"/>
            <p:cNvPicPr>
              <a:picLocks noChangeAspect="1" noChangeArrowheads="1"/>
            </p:cNvPicPr>
            <p:nvPr/>
          </p:nvPicPr>
          <p:blipFill>
            <a:blip r:embed="rId3"/>
            <a:srcRect/>
            <a:stretch>
              <a:fillRect/>
            </a:stretch>
          </p:blipFill>
          <p:spPr bwMode="auto">
            <a:xfrm>
              <a:off x="745061" y="1411111"/>
              <a:ext cx="1564483" cy="1126212"/>
            </a:xfrm>
            <a:prstGeom prst="rect">
              <a:avLst/>
            </a:prstGeom>
            <a:noFill/>
            <a:ln w="9525" algn="ctr">
              <a:noFill/>
              <a:miter lim="800000"/>
              <a:headEnd/>
              <a:tailEnd/>
            </a:ln>
          </p:spPr>
        </p:pic>
        <p:sp>
          <p:nvSpPr>
            <p:cNvPr id="68" name="TextBox 67"/>
            <p:cNvSpPr txBox="1"/>
            <p:nvPr/>
          </p:nvSpPr>
          <p:spPr>
            <a:xfrm>
              <a:off x="936971" y="1706068"/>
              <a:ext cx="1292145" cy="590931"/>
            </a:xfrm>
            <a:prstGeom prst="rect">
              <a:avLst/>
            </a:prstGeom>
            <a:noFill/>
          </p:spPr>
          <p:txBody>
            <a:bodyPr wrap="square" rtlCol="0">
              <a:spAutoFit/>
            </a:bodyPr>
            <a:lstStyle/>
            <a:p>
              <a:r>
                <a:rPr lang="en-US" sz="1200" b="1" dirty="0" smtClean="0">
                  <a:solidFill>
                    <a:srgbClr val="000000"/>
                  </a:solidFill>
                </a:rPr>
                <a:t>RIP AS</a:t>
              </a:r>
            </a:p>
            <a:p>
              <a:r>
                <a:rPr lang="en-US" sz="1200" dirty="0" smtClean="0">
                  <a:solidFill>
                    <a:srgbClr val="000000"/>
                  </a:solidFill>
                </a:rPr>
                <a:t>172.16.10.0</a:t>
              </a:r>
            </a:p>
            <a:p>
              <a:r>
                <a:rPr lang="en-US" sz="1200" dirty="0" smtClean="0">
                  <a:solidFill>
                    <a:srgbClr val="000000"/>
                  </a:solidFill>
                </a:rPr>
                <a:t>172.16.11.0</a:t>
              </a:r>
              <a:endParaRPr lang="en-US" sz="1100" dirty="0">
                <a:solidFill>
                  <a:srgbClr val="000000"/>
                </a:solidFill>
              </a:endParaRPr>
            </a:p>
          </p:txBody>
        </p:sp>
        <p:sp>
          <p:nvSpPr>
            <p:cNvPr id="69" name="Oval 68"/>
            <p:cNvSpPr/>
            <p:nvPr/>
          </p:nvSpPr>
          <p:spPr bwMode="auto">
            <a:xfrm>
              <a:off x="2856087" y="1004710"/>
              <a:ext cx="2540000" cy="2009438"/>
            </a:xfrm>
            <a:prstGeom prst="ellipse">
              <a:avLst/>
            </a:prstGeom>
            <a:solidFill>
              <a:schemeClr val="accent2">
                <a:alpha val="29000"/>
              </a:scheme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dirty="0" smtClean="0">
                <a:solidFill>
                  <a:srgbClr val="000000"/>
                </a:solidFill>
              </a:endParaRPr>
            </a:p>
          </p:txBody>
        </p:sp>
        <p:pic>
          <p:nvPicPr>
            <p:cNvPr id="70" name="Picture 37"/>
            <p:cNvPicPr>
              <a:picLocks noChangeArrowheads="1"/>
            </p:cNvPicPr>
            <p:nvPr/>
          </p:nvPicPr>
          <p:blipFill>
            <a:blip r:embed="rId4"/>
            <a:srcRect/>
            <a:stretch>
              <a:fillRect/>
            </a:stretch>
          </p:blipFill>
          <p:spPr bwMode="auto">
            <a:xfrm>
              <a:off x="2251818" y="1780146"/>
              <a:ext cx="870351" cy="451691"/>
            </a:xfrm>
            <a:prstGeom prst="rect">
              <a:avLst/>
            </a:prstGeom>
            <a:noFill/>
            <a:ln w="9525">
              <a:noFill/>
              <a:miter lim="800000"/>
              <a:headEnd/>
              <a:tailEnd/>
            </a:ln>
          </p:spPr>
        </p:pic>
        <p:pic>
          <p:nvPicPr>
            <p:cNvPr id="71" name="Picture 37"/>
            <p:cNvPicPr>
              <a:picLocks noChangeArrowheads="1"/>
            </p:cNvPicPr>
            <p:nvPr/>
          </p:nvPicPr>
          <p:blipFill>
            <a:blip r:embed="rId4"/>
            <a:srcRect/>
            <a:stretch>
              <a:fillRect/>
            </a:stretch>
          </p:blipFill>
          <p:spPr bwMode="auto">
            <a:xfrm>
              <a:off x="5034064" y="1779875"/>
              <a:ext cx="870351" cy="451691"/>
            </a:xfrm>
            <a:prstGeom prst="rect">
              <a:avLst/>
            </a:prstGeom>
            <a:noFill/>
            <a:ln w="9525">
              <a:noFill/>
              <a:miter lim="800000"/>
              <a:headEnd/>
              <a:tailEnd/>
            </a:ln>
          </p:spPr>
        </p:pic>
        <p:sp>
          <p:nvSpPr>
            <p:cNvPr id="72" name="TextBox 71"/>
            <p:cNvSpPr txBox="1"/>
            <p:nvPr/>
          </p:nvSpPr>
          <p:spPr>
            <a:xfrm>
              <a:off x="5329719" y="1998374"/>
              <a:ext cx="380232" cy="258532"/>
            </a:xfrm>
            <a:prstGeom prst="rect">
              <a:avLst/>
            </a:prstGeom>
            <a:noFill/>
          </p:spPr>
          <p:txBody>
            <a:bodyPr wrap="none" rtlCol="0">
              <a:spAutoFit/>
            </a:bodyPr>
            <a:lstStyle/>
            <a:p>
              <a:r>
                <a:rPr lang="en-US" sz="1200" b="1" dirty="0" smtClean="0">
                  <a:solidFill>
                    <a:srgbClr val="FFFFFF"/>
                  </a:solidFill>
                </a:rPr>
                <a:t>R2</a:t>
              </a:r>
              <a:endParaRPr lang="en-US" sz="1200" b="1" dirty="0">
                <a:solidFill>
                  <a:srgbClr val="FFFFFF"/>
                </a:solidFill>
              </a:endParaRPr>
            </a:p>
          </p:txBody>
        </p:sp>
        <p:sp>
          <p:nvSpPr>
            <p:cNvPr id="73" name="TextBox 72"/>
            <p:cNvSpPr txBox="1"/>
            <p:nvPr/>
          </p:nvSpPr>
          <p:spPr>
            <a:xfrm>
              <a:off x="5192885" y="1512712"/>
              <a:ext cx="574196" cy="286232"/>
            </a:xfrm>
            <a:prstGeom prst="rect">
              <a:avLst/>
            </a:prstGeom>
            <a:noFill/>
          </p:spPr>
          <p:txBody>
            <a:bodyPr wrap="none" rtlCol="0">
              <a:spAutoFit/>
            </a:bodyPr>
            <a:lstStyle/>
            <a:p>
              <a:r>
                <a:rPr lang="en-US" sz="1400" b="1" dirty="0" smtClean="0">
                  <a:solidFill>
                    <a:srgbClr val="000000"/>
                  </a:solidFill>
                </a:rPr>
                <a:t>ABR</a:t>
              </a:r>
              <a:endParaRPr lang="en-US" sz="1400" b="1" dirty="0">
                <a:solidFill>
                  <a:srgbClr val="000000"/>
                </a:solidFill>
              </a:endParaRPr>
            </a:p>
          </p:txBody>
        </p:sp>
        <p:sp>
          <p:nvSpPr>
            <p:cNvPr id="74" name="TextBox 73"/>
            <p:cNvSpPr txBox="1"/>
            <p:nvPr/>
          </p:nvSpPr>
          <p:spPr>
            <a:xfrm>
              <a:off x="4746990" y="1789287"/>
              <a:ext cx="301686" cy="244682"/>
            </a:xfrm>
            <a:prstGeom prst="rect">
              <a:avLst/>
            </a:prstGeom>
            <a:noFill/>
          </p:spPr>
          <p:txBody>
            <a:bodyPr wrap="none" rtlCol="0">
              <a:spAutoFit/>
            </a:bodyPr>
            <a:lstStyle/>
            <a:p>
              <a:r>
                <a:rPr lang="en-US" sz="1100" dirty="0" smtClean="0">
                  <a:solidFill>
                    <a:srgbClr val="000000"/>
                  </a:solidFill>
                </a:rPr>
                <a:t>.2</a:t>
              </a:r>
              <a:endParaRPr lang="en-US" sz="1100" dirty="0">
                <a:solidFill>
                  <a:srgbClr val="000000"/>
                </a:solidFill>
              </a:endParaRPr>
            </a:p>
          </p:txBody>
        </p:sp>
        <p:cxnSp>
          <p:nvCxnSpPr>
            <p:cNvPr id="79" name="Straight Connector 78"/>
            <p:cNvCxnSpPr>
              <a:stCxn id="70" idx="3"/>
              <a:endCxn id="71" idx="1"/>
            </p:cNvCxnSpPr>
            <p:nvPr/>
          </p:nvCxnSpPr>
          <p:spPr bwMode="auto">
            <a:xfrm flipV="1">
              <a:off x="3122169" y="2005721"/>
              <a:ext cx="1911895" cy="2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0" name="TextBox 79"/>
            <p:cNvSpPr txBox="1"/>
            <p:nvPr/>
          </p:nvSpPr>
          <p:spPr>
            <a:xfrm>
              <a:off x="4549434" y="2065865"/>
              <a:ext cx="545342" cy="244682"/>
            </a:xfrm>
            <a:prstGeom prst="rect">
              <a:avLst/>
            </a:prstGeom>
            <a:noFill/>
          </p:spPr>
          <p:txBody>
            <a:bodyPr wrap="none" rtlCol="0">
              <a:spAutoFit/>
            </a:bodyPr>
            <a:lstStyle/>
            <a:p>
              <a:r>
                <a:rPr lang="en-US" sz="1100" dirty="0" smtClean="0">
                  <a:solidFill>
                    <a:srgbClr val="000000"/>
                  </a:solidFill>
                </a:rPr>
                <a:t>Fa0/0</a:t>
              </a:r>
              <a:endParaRPr lang="en-US" sz="1100" dirty="0">
                <a:solidFill>
                  <a:srgbClr val="000000"/>
                </a:solidFill>
              </a:endParaRPr>
            </a:p>
          </p:txBody>
        </p:sp>
        <p:sp>
          <p:nvSpPr>
            <p:cNvPr id="83" name="Rectangle 82"/>
            <p:cNvSpPr/>
            <p:nvPr/>
          </p:nvSpPr>
          <p:spPr>
            <a:xfrm>
              <a:off x="6541235" y="1624900"/>
              <a:ext cx="888384" cy="244682"/>
            </a:xfrm>
            <a:prstGeom prst="rect">
              <a:avLst/>
            </a:prstGeom>
          </p:spPr>
          <p:txBody>
            <a:bodyPr wrap="none">
              <a:spAutoFit/>
            </a:bodyPr>
            <a:lstStyle/>
            <a:p>
              <a:pPr defTabSz="814388"/>
              <a:r>
                <a:rPr lang="en-US" sz="1100" dirty="0" smtClean="0">
                  <a:solidFill>
                    <a:srgbClr val="000000"/>
                  </a:solidFill>
                </a:rPr>
                <a:t>172.17.0.0 </a:t>
              </a:r>
              <a:endParaRPr lang="en-US" sz="1400" b="1" dirty="0" smtClean="0">
                <a:solidFill>
                  <a:srgbClr val="000000"/>
                </a:solidFill>
              </a:endParaRPr>
            </a:p>
          </p:txBody>
        </p:sp>
        <p:sp>
          <p:nvSpPr>
            <p:cNvPr id="84" name="Rectangle 83"/>
            <p:cNvSpPr/>
            <p:nvPr/>
          </p:nvSpPr>
          <p:spPr>
            <a:xfrm>
              <a:off x="3498848" y="1619254"/>
              <a:ext cx="1162499" cy="244682"/>
            </a:xfrm>
            <a:prstGeom prst="rect">
              <a:avLst/>
            </a:prstGeom>
          </p:spPr>
          <p:txBody>
            <a:bodyPr wrap="none">
              <a:spAutoFit/>
            </a:bodyPr>
            <a:lstStyle/>
            <a:p>
              <a:pPr defTabSz="814388"/>
              <a:r>
                <a:rPr lang="en-US" sz="1100" dirty="0" smtClean="0">
                  <a:solidFill>
                    <a:srgbClr val="000000"/>
                  </a:solidFill>
                </a:rPr>
                <a:t>172.17.20.0 /24</a:t>
              </a:r>
              <a:endParaRPr lang="en-US" sz="1400" b="1" dirty="0" smtClean="0">
                <a:solidFill>
                  <a:srgbClr val="000000"/>
                </a:solidFill>
              </a:endParaRPr>
            </a:p>
          </p:txBody>
        </p:sp>
        <p:sp>
          <p:nvSpPr>
            <p:cNvPr id="85" name="Rectangle 84"/>
            <p:cNvSpPr/>
            <p:nvPr/>
          </p:nvSpPr>
          <p:spPr>
            <a:xfrm>
              <a:off x="3462919" y="1252366"/>
              <a:ext cx="1319079" cy="286232"/>
            </a:xfrm>
            <a:prstGeom prst="rect">
              <a:avLst/>
            </a:prstGeom>
          </p:spPr>
          <p:txBody>
            <a:bodyPr wrap="none">
              <a:spAutoFit/>
            </a:bodyPr>
            <a:lstStyle/>
            <a:p>
              <a:pPr defTabSz="814388"/>
              <a:r>
                <a:rPr lang="en-US" sz="1400" b="1" dirty="0" smtClean="0">
                  <a:solidFill>
                    <a:srgbClr val="000000"/>
                  </a:solidFill>
                </a:rPr>
                <a:t>NSSA  Area 1</a:t>
              </a:r>
            </a:p>
          </p:txBody>
        </p:sp>
        <p:sp>
          <p:nvSpPr>
            <p:cNvPr id="86" name="Rectangle 85"/>
            <p:cNvSpPr/>
            <p:nvPr/>
          </p:nvSpPr>
          <p:spPr>
            <a:xfrm>
              <a:off x="6618187" y="1224142"/>
              <a:ext cx="732894" cy="286232"/>
            </a:xfrm>
            <a:prstGeom prst="rect">
              <a:avLst/>
            </a:prstGeom>
          </p:spPr>
          <p:txBody>
            <a:bodyPr wrap="none">
              <a:spAutoFit/>
            </a:bodyPr>
            <a:lstStyle/>
            <a:p>
              <a:pPr defTabSz="814388"/>
              <a:r>
                <a:rPr lang="en-US" sz="1400" b="1" dirty="0" smtClean="0">
                  <a:solidFill>
                    <a:srgbClr val="000000"/>
                  </a:solidFill>
                </a:rPr>
                <a:t>Area 0</a:t>
              </a:r>
            </a:p>
          </p:txBody>
        </p:sp>
        <p:sp>
          <p:nvSpPr>
            <p:cNvPr id="87" name="TextBox 86"/>
            <p:cNvSpPr txBox="1"/>
            <p:nvPr/>
          </p:nvSpPr>
          <p:spPr>
            <a:xfrm>
              <a:off x="2501852" y="2004019"/>
              <a:ext cx="380232" cy="258532"/>
            </a:xfrm>
            <a:prstGeom prst="rect">
              <a:avLst/>
            </a:prstGeom>
            <a:noFill/>
          </p:spPr>
          <p:txBody>
            <a:bodyPr wrap="none" rtlCol="0">
              <a:spAutoFit/>
            </a:bodyPr>
            <a:lstStyle/>
            <a:p>
              <a:r>
                <a:rPr lang="en-US" sz="1200" b="1" dirty="0" smtClean="0">
                  <a:solidFill>
                    <a:srgbClr val="FFFFFF"/>
                  </a:solidFill>
                </a:rPr>
                <a:t>R1</a:t>
              </a:r>
              <a:endParaRPr lang="en-US" sz="1200" b="1" dirty="0">
                <a:solidFill>
                  <a:srgbClr val="FFFFFF"/>
                </a:solidFill>
              </a:endParaRPr>
            </a:p>
          </p:txBody>
        </p:sp>
        <p:sp>
          <p:nvSpPr>
            <p:cNvPr id="88" name="TextBox 87"/>
            <p:cNvSpPr txBox="1"/>
            <p:nvPr/>
          </p:nvSpPr>
          <p:spPr>
            <a:xfrm>
              <a:off x="3127033" y="1794932"/>
              <a:ext cx="301686" cy="244682"/>
            </a:xfrm>
            <a:prstGeom prst="rect">
              <a:avLst/>
            </a:prstGeom>
            <a:noFill/>
          </p:spPr>
          <p:txBody>
            <a:bodyPr wrap="none" rtlCol="0">
              <a:spAutoFit/>
            </a:bodyPr>
            <a:lstStyle/>
            <a:p>
              <a:r>
                <a:rPr lang="en-US" sz="1100" dirty="0" smtClean="0">
                  <a:solidFill>
                    <a:srgbClr val="000000"/>
                  </a:solidFill>
                </a:rPr>
                <a:t>.1</a:t>
              </a:r>
              <a:endParaRPr lang="en-US" sz="1100" dirty="0">
                <a:solidFill>
                  <a:srgbClr val="000000"/>
                </a:solidFill>
              </a:endParaRPr>
            </a:p>
          </p:txBody>
        </p:sp>
        <p:sp>
          <p:nvSpPr>
            <p:cNvPr id="89" name="TextBox 88"/>
            <p:cNvSpPr txBox="1"/>
            <p:nvPr/>
          </p:nvSpPr>
          <p:spPr>
            <a:xfrm>
              <a:off x="3098812" y="2037643"/>
              <a:ext cx="545342" cy="244682"/>
            </a:xfrm>
            <a:prstGeom prst="rect">
              <a:avLst/>
            </a:prstGeom>
            <a:noFill/>
          </p:spPr>
          <p:txBody>
            <a:bodyPr wrap="none" rtlCol="0">
              <a:spAutoFit/>
            </a:bodyPr>
            <a:lstStyle/>
            <a:p>
              <a:r>
                <a:rPr lang="en-US" sz="1100" dirty="0" smtClean="0">
                  <a:solidFill>
                    <a:srgbClr val="000000"/>
                  </a:solidFill>
                </a:rPr>
                <a:t>Fa0/0</a:t>
              </a:r>
              <a:endParaRPr lang="en-US" sz="1100" dirty="0">
                <a:solidFill>
                  <a:srgbClr val="000000"/>
                </a:solidFill>
              </a:endParaRPr>
            </a:p>
          </p:txBody>
        </p:sp>
        <p:sp>
          <p:nvSpPr>
            <p:cNvPr id="92" name="Right Arrow 91"/>
            <p:cNvSpPr/>
            <p:nvPr/>
          </p:nvSpPr>
          <p:spPr bwMode="auto">
            <a:xfrm flipH="1">
              <a:off x="4255911" y="2359375"/>
              <a:ext cx="2681137" cy="395111"/>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r>
                <a:rPr lang="en-US" sz="1200" b="1" dirty="0" smtClean="0">
                  <a:solidFill>
                    <a:srgbClr val="000000"/>
                  </a:solidFill>
                </a:rPr>
                <a:t>0.0.0.0 Default Route</a:t>
              </a:r>
              <a:endParaRPr lang="en-US" sz="1400" dirty="0" smtClean="0">
                <a:solidFill>
                  <a:srgbClr val="000000"/>
                </a:solidFill>
              </a:endParaRPr>
            </a:p>
          </p:txBody>
        </p:sp>
      </p:grpSp>
    </p:spTree>
    <p:extLst>
      <p:ext uri="{BB962C8B-B14F-4D97-AF65-F5344CB8AC3E}">
        <p14:creationId xmlns:p14="http://schemas.microsoft.com/office/powerpoint/2010/main" val="212174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OSPF Generate Default Routes?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Depends on the type of area.</a:t>
            </a:r>
          </a:p>
          <a:p>
            <a:r>
              <a:rPr lang="en-US" dirty="0" smtClean="0"/>
              <a:t>In a standard area:</a:t>
            </a:r>
          </a:p>
          <a:p>
            <a:pPr lvl="1"/>
            <a:r>
              <a:rPr lang="en-US" dirty="0" smtClean="0"/>
              <a:t>Routers do not automatically generate default routes.</a:t>
            </a:r>
          </a:p>
          <a:p>
            <a:pPr lvl="1"/>
            <a:r>
              <a:rPr lang="en-US" dirty="0" smtClean="0"/>
              <a:t>The</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default-information originate </a:t>
            </a:r>
            <a:r>
              <a:rPr lang="en-US" dirty="0" smtClean="0"/>
              <a:t>command must be used. </a:t>
            </a:r>
          </a:p>
          <a:p>
            <a:r>
              <a:rPr lang="en-US" dirty="0" smtClean="0"/>
              <a:t>In a stub and totally stubby area:</a:t>
            </a:r>
          </a:p>
          <a:p>
            <a:pPr lvl="1"/>
            <a:r>
              <a:rPr lang="en-US" dirty="0" smtClean="0"/>
              <a:t>The ABR automatically generates a summary LSA with the link-state ID 0.0.0.0.</a:t>
            </a:r>
          </a:p>
          <a:p>
            <a:pPr lvl="1"/>
            <a:r>
              <a:rPr lang="en-US" dirty="0" smtClean="0"/>
              <a:t>The</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default-information originate </a:t>
            </a:r>
            <a:r>
              <a:rPr lang="en-US" dirty="0" smtClean="0"/>
              <a:t>command is not required.</a:t>
            </a:r>
          </a:p>
          <a:p>
            <a:pPr lvl="1"/>
            <a:r>
              <a:rPr lang="en-US" dirty="0" smtClean="0"/>
              <a:t>This is true even if the ABR does not have a default route. </a:t>
            </a:r>
          </a:p>
          <a:p>
            <a:r>
              <a:rPr lang="en-US" dirty="0" smtClean="0"/>
              <a:t>In an NSSA area:</a:t>
            </a:r>
          </a:p>
          <a:p>
            <a:pPr lvl="1"/>
            <a:r>
              <a:rPr lang="en-US" dirty="0" smtClean="0"/>
              <a:t>The ABR generates the default route, but not by default. </a:t>
            </a:r>
          </a:p>
          <a:p>
            <a:pPr lvl="1"/>
            <a:r>
              <a:rPr lang="en-US" dirty="0" smtClean="0"/>
              <a:t>To force the ABR to generate the default route, use the</a:t>
            </a:r>
            <a:r>
              <a:rPr lang="en-US" b="1" dirty="0" smtClean="0">
                <a:latin typeface="Courier New" pitchFamily="49" charset="0"/>
                <a:cs typeface="Courier New" pitchFamily="49" charset="0"/>
              </a:rPr>
              <a:t> area </a:t>
            </a:r>
            <a:r>
              <a:rPr lang="en-US" i="1" dirty="0" smtClean="0">
                <a:latin typeface="Courier New" pitchFamily="49" charset="0"/>
                <a:cs typeface="Courier New" pitchFamily="49" charset="0"/>
              </a:rPr>
              <a:t>area-id </a:t>
            </a:r>
            <a:r>
              <a:rPr lang="en-US" b="1" dirty="0" smtClean="0">
                <a:latin typeface="Courier New" pitchFamily="49" charset="0"/>
                <a:cs typeface="Courier New" pitchFamily="49" charset="0"/>
              </a:rPr>
              <a:t>nssa default-information-originate </a:t>
            </a:r>
            <a:r>
              <a:rPr lang="en-US" dirty="0" smtClean="0"/>
              <a:t>command. </a:t>
            </a:r>
          </a:p>
          <a:p>
            <a:r>
              <a:rPr lang="en-US" dirty="0" smtClean="0"/>
              <a:t>In a totally stubby NSSA:</a:t>
            </a:r>
          </a:p>
          <a:p>
            <a:pPr lvl="1"/>
            <a:r>
              <a:rPr lang="en-US" dirty="0" smtClean="0"/>
              <a:t>The ABR automatically generates a default route.</a:t>
            </a:r>
          </a:p>
        </p:txBody>
      </p:sp>
    </p:spTree>
    <p:extLst>
      <p:ext uri="{BB962C8B-B14F-4D97-AF65-F5344CB8AC3E}">
        <p14:creationId xmlns:p14="http://schemas.microsoft.com/office/powerpoint/2010/main" val="1996464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Sourcing Routes</a:t>
            </a:r>
            <a:endParaRPr lang="en-NZ" dirty="0"/>
          </a:p>
        </p:txBody>
      </p:sp>
      <p:sp>
        <p:nvSpPr>
          <p:cNvPr id="3" name="Content Placeholder 2"/>
          <p:cNvSpPr>
            <a:spLocks noGrp="1"/>
          </p:cNvSpPr>
          <p:nvPr>
            <p:ph idx="1"/>
          </p:nvPr>
        </p:nvSpPr>
        <p:spPr/>
        <p:txBody>
          <a:bodyPr/>
          <a:lstStyle/>
          <a:p>
            <a:endParaRPr lang="en-NZ" dirty="0" smtClean="0"/>
          </a:p>
          <a:p>
            <a:r>
              <a:rPr lang="en-NZ" dirty="0" smtClean="0"/>
              <a:t>network statement</a:t>
            </a:r>
          </a:p>
          <a:p>
            <a:pPr lvl="1"/>
            <a:r>
              <a:rPr lang="en-NZ" dirty="0" smtClean="0"/>
              <a:t>Internal </a:t>
            </a:r>
          </a:p>
          <a:p>
            <a:pPr lvl="1"/>
            <a:r>
              <a:rPr lang="en-NZ" dirty="0" smtClean="0"/>
              <a:t>O or OIA</a:t>
            </a:r>
          </a:p>
          <a:p>
            <a:endParaRPr lang="en-NZ" dirty="0" smtClean="0"/>
          </a:p>
          <a:p>
            <a:r>
              <a:rPr lang="en-NZ" dirty="0" smtClean="0"/>
              <a:t>Redistribution </a:t>
            </a:r>
          </a:p>
          <a:p>
            <a:pPr lvl="1"/>
            <a:r>
              <a:rPr lang="en-NZ" dirty="0" smtClean="0"/>
              <a:t>External </a:t>
            </a:r>
          </a:p>
          <a:p>
            <a:pPr lvl="1"/>
            <a:r>
              <a:rPr lang="en-NZ" dirty="0" smtClean="0"/>
              <a:t>E1 or E2</a:t>
            </a:r>
            <a:endParaRPr lang="en-NZ" dirty="0"/>
          </a:p>
        </p:txBody>
      </p:sp>
    </p:spTree>
    <p:extLst>
      <p:ext uri="{BB962C8B-B14F-4D97-AF65-F5344CB8AC3E}">
        <p14:creationId xmlns:p14="http://schemas.microsoft.com/office/powerpoint/2010/main" val="207725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Rectangle 2"/>
          <p:cNvSpPr>
            <a:spLocks noGrp="1" noChangeArrowheads="1"/>
          </p:cNvSpPr>
          <p:nvPr>
            <p:ph type="title"/>
          </p:nvPr>
        </p:nvSpPr>
        <p:spPr/>
        <p:txBody>
          <a:bodyPr/>
          <a:lstStyle/>
          <a:p>
            <a:pPr>
              <a:defRPr/>
            </a:pPr>
            <a:r>
              <a:rPr lang="en-US" dirty="0" smtClean="0"/>
              <a:t>ASBR – Type 1 and 2 Routes</a:t>
            </a:r>
          </a:p>
        </p:txBody>
      </p:sp>
      <p:sp>
        <p:nvSpPr>
          <p:cNvPr id="198659" name="Rectangle 3"/>
          <p:cNvSpPr>
            <a:spLocks noGrp="1" noChangeArrowheads="1"/>
          </p:cNvSpPr>
          <p:nvPr>
            <p:ph idx="1"/>
          </p:nvPr>
        </p:nvSpPr>
        <p:spPr/>
        <p:txBody>
          <a:bodyPr/>
          <a:lstStyle/>
          <a:p>
            <a:r>
              <a:rPr lang="en-US" dirty="0" smtClean="0"/>
              <a:t>The cost of an external route varies, depending on the external type configured on the ASBR. </a:t>
            </a:r>
          </a:p>
          <a:p>
            <a:r>
              <a:rPr lang="en-US" dirty="0" smtClean="0"/>
              <a:t>An ASBR can be configured to send out two types of external routes into OSPF.</a:t>
            </a:r>
          </a:p>
          <a:p>
            <a:pPr lvl="1"/>
            <a:r>
              <a:rPr lang="en-US" dirty="0" smtClean="0"/>
              <a:t>Denoted in the routing table as E1 for Type 1</a:t>
            </a:r>
          </a:p>
          <a:p>
            <a:pPr lvl="1"/>
            <a:r>
              <a:rPr lang="en-US" dirty="0" smtClean="0"/>
              <a:t>Denoted in the routing table as E2 for Type 2. </a:t>
            </a:r>
          </a:p>
          <a:p>
            <a:r>
              <a:rPr lang="en-US" dirty="0" smtClean="0"/>
              <a:t>Depending on the type, OSPF calculates the cost of external routes differently.</a:t>
            </a:r>
          </a:p>
        </p:txBody>
      </p:sp>
    </p:spTree>
    <p:extLst>
      <p:ext uri="{BB962C8B-B14F-4D97-AF65-F5344CB8AC3E}">
        <p14:creationId xmlns:p14="http://schemas.microsoft.com/office/powerpoint/2010/main" val="390104402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p:cNvSpPr>
            <a:spLocks noGrp="1" noChangeArrowheads="1"/>
          </p:cNvSpPr>
          <p:nvPr>
            <p:ph type="title"/>
          </p:nvPr>
        </p:nvSpPr>
        <p:spPr/>
        <p:txBody>
          <a:bodyPr>
            <a:normAutofit/>
          </a:bodyPr>
          <a:lstStyle/>
          <a:p>
            <a:pPr>
              <a:defRPr/>
            </a:pPr>
            <a:r>
              <a:rPr lang="en-US" dirty="0" smtClean="0"/>
              <a:t>ASBR – Type 1 and 2 Routes</a:t>
            </a:r>
          </a:p>
        </p:txBody>
      </p:sp>
      <p:sp>
        <p:nvSpPr>
          <p:cNvPr id="199683" name="Rectangle 3"/>
          <p:cNvSpPr>
            <a:spLocks noGrp="1" noChangeArrowheads="1"/>
          </p:cNvSpPr>
          <p:nvPr>
            <p:ph idx="1"/>
          </p:nvPr>
        </p:nvSpPr>
        <p:spPr/>
        <p:txBody>
          <a:bodyPr>
            <a:normAutofit/>
          </a:bodyPr>
          <a:lstStyle/>
          <a:p>
            <a:r>
              <a:rPr lang="en-US" b="1" dirty="0" smtClean="0"/>
              <a:t>O E1 Routes</a:t>
            </a:r>
          </a:p>
          <a:p>
            <a:pPr lvl="1"/>
            <a:r>
              <a:rPr lang="en-US" dirty="0" smtClean="0"/>
              <a:t>The metric is calculated by adding the external cost to the internal cost of each link that the packet crosses. </a:t>
            </a:r>
          </a:p>
          <a:p>
            <a:pPr lvl="2"/>
            <a:r>
              <a:rPr lang="en-US" dirty="0" smtClean="0"/>
              <a:t>Use this packet type when there are multiple ASBRs advertising a route to the same autonomous system.</a:t>
            </a:r>
          </a:p>
          <a:p>
            <a:r>
              <a:rPr lang="en-US" b="1" dirty="0" smtClean="0"/>
              <a:t>O E2 Routes </a:t>
            </a:r>
          </a:p>
          <a:p>
            <a:pPr lvl="1"/>
            <a:r>
              <a:rPr lang="en-US" dirty="0" smtClean="0"/>
              <a:t>The packet will always have the external cost assigned, no matter where in the area it crosses.</a:t>
            </a:r>
          </a:p>
          <a:p>
            <a:pPr lvl="2"/>
            <a:r>
              <a:rPr lang="en-US" dirty="0" smtClean="0"/>
              <a:t>Default setting on ASBRs. 	</a:t>
            </a:r>
          </a:p>
          <a:p>
            <a:pPr lvl="2"/>
            <a:r>
              <a:rPr lang="en-US" dirty="0" smtClean="0"/>
              <a:t>Use this packet type if only one router is advertising a route to the autonomous system. </a:t>
            </a:r>
          </a:p>
          <a:p>
            <a:pPr lvl="2"/>
            <a:r>
              <a:rPr lang="en-US" dirty="0" smtClean="0"/>
              <a:t>Type 2 routes are preferred over Type 1 routes unless two equal cost routes exist to the destination. </a:t>
            </a:r>
          </a:p>
          <a:p>
            <a:pPr lvl="2"/>
            <a:endParaRPr lang="en-US" dirty="0" smtClean="0"/>
          </a:p>
        </p:txBody>
      </p:sp>
    </p:spTree>
    <p:extLst>
      <p:ext uri="{BB962C8B-B14F-4D97-AF65-F5344CB8AC3E}">
        <p14:creationId xmlns:p14="http://schemas.microsoft.com/office/powerpoint/2010/main" val="73626831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Rectangle 2"/>
          <p:cNvSpPr>
            <a:spLocks noGrp="1" noChangeArrowheads="1"/>
          </p:cNvSpPr>
          <p:nvPr>
            <p:ph type="title"/>
          </p:nvPr>
        </p:nvSpPr>
        <p:spPr/>
        <p:txBody>
          <a:bodyPr/>
          <a:lstStyle/>
          <a:p>
            <a:r>
              <a:rPr lang="en-US" smtClean="0"/>
              <a:t>E2 Routes</a:t>
            </a:r>
          </a:p>
        </p:txBody>
      </p:sp>
      <p:sp>
        <p:nvSpPr>
          <p:cNvPr id="9" name="Content Placeholder 8"/>
          <p:cNvSpPr>
            <a:spLocks noGrp="1"/>
          </p:cNvSpPr>
          <p:nvPr>
            <p:ph idx="11"/>
          </p:nvPr>
        </p:nvSpPr>
        <p:spPr>
          <a:xfrm>
            <a:off x="279400" y="4817660"/>
            <a:ext cx="8520354" cy="1649476"/>
          </a:xfrm>
        </p:spPr>
        <p:txBody>
          <a:bodyPr>
            <a:normAutofit fontScale="85000" lnSpcReduction="20000"/>
          </a:bodyPr>
          <a:lstStyle/>
          <a:p>
            <a:r>
              <a:rPr lang="en-CA" smtClean="0"/>
              <a:t>By default, RTA uses a Type 2 metrics to send external routing information.</a:t>
            </a:r>
          </a:p>
          <a:p>
            <a:r>
              <a:rPr lang="en-CA" smtClean="0"/>
              <a:t>RTB will receive the external RIP routes, including 9.0.0.0/8 from RTA. </a:t>
            </a:r>
          </a:p>
          <a:p>
            <a:r>
              <a:rPr lang="en-CA" smtClean="0"/>
              <a:t>When RTB forwards this route, the metric for the external route remains the same (in this case, 20). </a:t>
            </a:r>
          </a:p>
          <a:p>
            <a:endParaRPr lang="en-CA" smtClean="0"/>
          </a:p>
          <a:p>
            <a:endParaRPr lang="en-US"/>
          </a:p>
        </p:txBody>
      </p:sp>
      <p:grpSp>
        <p:nvGrpSpPr>
          <p:cNvPr id="13" name="Group 12"/>
          <p:cNvGrpSpPr/>
          <p:nvPr/>
        </p:nvGrpSpPr>
        <p:grpSpPr>
          <a:xfrm>
            <a:off x="788158" y="1036216"/>
            <a:ext cx="6934200" cy="3638248"/>
            <a:chOff x="788158" y="1036216"/>
            <a:chExt cx="6934200" cy="3638248"/>
          </a:xfrm>
        </p:grpSpPr>
        <p:pic>
          <p:nvPicPr>
            <p:cNvPr id="201731" name="Picture 3"/>
            <p:cNvPicPr>
              <a:picLocks noChangeAspect="1" noChangeArrowheads="1"/>
            </p:cNvPicPr>
            <p:nvPr/>
          </p:nvPicPr>
          <p:blipFill>
            <a:blip r:embed="rId2"/>
            <a:srcRect r="3555"/>
            <a:stretch>
              <a:fillRect/>
            </a:stretch>
          </p:blipFill>
          <p:spPr bwMode="auto">
            <a:xfrm>
              <a:off x="788158" y="1955160"/>
              <a:ext cx="6934200" cy="1854200"/>
            </a:xfrm>
            <a:prstGeom prst="rect">
              <a:avLst/>
            </a:prstGeom>
            <a:noFill/>
            <a:ln w="9525">
              <a:noFill/>
              <a:miter lim="800000"/>
              <a:headEnd type="none" w="sm" len="sm"/>
              <a:tailEnd type="none" w="sm" len="sm"/>
            </a:ln>
          </p:spPr>
        </p:pic>
        <p:pic>
          <p:nvPicPr>
            <p:cNvPr id="1323012" name="Picture 4"/>
            <p:cNvPicPr>
              <a:picLocks noChangeAspect="1" noChangeArrowheads="1"/>
            </p:cNvPicPr>
            <p:nvPr/>
          </p:nvPicPr>
          <p:blipFill>
            <a:blip r:embed="rId3"/>
            <a:srcRect/>
            <a:stretch>
              <a:fillRect/>
            </a:stretch>
          </p:blipFill>
          <p:spPr bwMode="auto">
            <a:xfrm>
              <a:off x="1196146" y="1036216"/>
              <a:ext cx="5688012" cy="908050"/>
            </a:xfrm>
            <a:prstGeom prst="rect">
              <a:avLst/>
            </a:prstGeom>
            <a:noFill/>
            <a:ln w="12700">
              <a:solidFill>
                <a:schemeClr val="tx1"/>
              </a:solidFill>
              <a:miter lim="800000"/>
              <a:headEnd type="none" w="sm" len="sm"/>
              <a:tailEnd type="none" w="sm" len="sm"/>
            </a:ln>
          </p:spPr>
        </p:pic>
        <p:pic>
          <p:nvPicPr>
            <p:cNvPr id="1323013" name="Picture 5"/>
            <p:cNvPicPr>
              <a:picLocks noChangeAspect="1" noChangeArrowheads="1"/>
            </p:cNvPicPr>
            <p:nvPr/>
          </p:nvPicPr>
          <p:blipFill>
            <a:blip r:embed="rId4"/>
            <a:srcRect/>
            <a:stretch>
              <a:fillRect/>
            </a:stretch>
          </p:blipFill>
          <p:spPr bwMode="auto">
            <a:xfrm>
              <a:off x="1158046" y="3650527"/>
              <a:ext cx="6488112" cy="1023937"/>
            </a:xfrm>
            <a:prstGeom prst="rect">
              <a:avLst/>
            </a:prstGeom>
            <a:noFill/>
            <a:ln w="12700">
              <a:solidFill>
                <a:schemeClr val="tx1"/>
              </a:solidFill>
              <a:miter lim="800000"/>
              <a:headEnd type="none" w="sm" len="sm"/>
              <a:tailEnd type="none" w="sm" len="sm"/>
            </a:ln>
          </p:spPr>
        </p:pic>
      </p:grpSp>
    </p:spTree>
    <p:extLst>
      <p:ext uri="{BB962C8B-B14F-4D97-AF65-F5344CB8AC3E}">
        <p14:creationId xmlns:p14="http://schemas.microsoft.com/office/powerpoint/2010/main" val="168770242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ChangeArrowheads="1"/>
          </p:cNvSpPr>
          <p:nvPr>
            <p:ph type="title"/>
          </p:nvPr>
        </p:nvSpPr>
        <p:spPr/>
        <p:txBody>
          <a:bodyPr/>
          <a:lstStyle/>
          <a:p>
            <a:pPr>
              <a:defRPr/>
            </a:pPr>
            <a:r>
              <a:rPr lang="en-US" smtClean="0"/>
              <a:t>E1 Routes</a:t>
            </a:r>
          </a:p>
        </p:txBody>
      </p:sp>
      <p:sp>
        <p:nvSpPr>
          <p:cNvPr id="9" name="Content Placeholder 8"/>
          <p:cNvSpPr>
            <a:spLocks noGrp="1"/>
          </p:cNvSpPr>
          <p:nvPr>
            <p:ph idx="11"/>
          </p:nvPr>
        </p:nvSpPr>
        <p:spPr>
          <a:xfrm>
            <a:off x="279400" y="4844955"/>
            <a:ext cx="8520354" cy="1622181"/>
          </a:xfrm>
        </p:spPr>
        <p:txBody>
          <a:bodyPr/>
          <a:lstStyle/>
          <a:p>
            <a:r>
              <a:rPr lang="en-CA" smtClean="0">
                <a:cs typeface="Arial" pitchFamily="34" charset="0"/>
              </a:rPr>
              <a:t>If RTA is configured to use a Type 1 metric with external routes, OSPF will increment the metric value of the external route according to its standard cost algorithm.</a:t>
            </a:r>
          </a:p>
        </p:txBody>
      </p:sp>
      <p:grpSp>
        <p:nvGrpSpPr>
          <p:cNvPr id="7" name="Group 6"/>
          <p:cNvGrpSpPr/>
          <p:nvPr/>
        </p:nvGrpSpPr>
        <p:grpSpPr>
          <a:xfrm>
            <a:off x="1047465" y="1054295"/>
            <a:ext cx="6934200" cy="3523000"/>
            <a:chOff x="2057400" y="1900456"/>
            <a:chExt cx="6934200" cy="3523000"/>
          </a:xfrm>
        </p:grpSpPr>
        <p:pic>
          <p:nvPicPr>
            <p:cNvPr id="202758" name="Picture 6"/>
            <p:cNvPicPr>
              <a:picLocks noChangeAspect="1" noChangeArrowheads="1"/>
            </p:cNvPicPr>
            <p:nvPr/>
          </p:nvPicPr>
          <p:blipFill>
            <a:blip r:embed="rId2"/>
            <a:srcRect r="3555"/>
            <a:stretch>
              <a:fillRect/>
            </a:stretch>
          </p:blipFill>
          <p:spPr bwMode="auto">
            <a:xfrm>
              <a:off x="2057400" y="2819400"/>
              <a:ext cx="6934200" cy="1854200"/>
            </a:xfrm>
            <a:prstGeom prst="rect">
              <a:avLst/>
            </a:prstGeom>
            <a:noFill/>
            <a:ln w="9525">
              <a:noFill/>
              <a:miter lim="800000"/>
              <a:headEnd type="none" w="sm" len="sm"/>
              <a:tailEnd type="none" w="sm" len="sm"/>
            </a:ln>
          </p:spPr>
        </p:pic>
        <p:pic>
          <p:nvPicPr>
            <p:cNvPr id="1324035" name="Picture 3"/>
            <p:cNvPicPr>
              <a:picLocks noChangeAspect="1" noChangeArrowheads="1"/>
            </p:cNvPicPr>
            <p:nvPr/>
          </p:nvPicPr>
          <p:blipFill>
            <a:blip r:embed="rId3"/>
            <a:srcRect/>
            <a:stretch>
              <a:fillRect/>
            </a:stretch>
          </p:blipFill>
          <p:spPr bwMode="auto">
            <a:xfrm>
              <a:off x="2346325" y="1900456"/>
              <a:ext cx="5902325" cy="976313"/>
            </a:xfrm>
            <a:prstGeom prst="rect">
              <a:avLst/>
            </a:prstGeom>
            <a:noFill/>
            <a:ln w="9525">
              <a:solidFill>
                <a:schemeClr val="tx1"/>
              </a:solidFill>
              <a:miter lim="800000"/>
              <a:headEnd type="none" w="sm" len="sm"/>
              <a:tailEnd type="none" w="sm" len="sm"/>
            </a:ln>
          </p:spPr>
        </p:pic>
        <p:pic>
          <p:nvPicPr>
            <p:cNvPr id="1324036" name="Picture 4"/>
            <p:cNvPicPr>
              <a:picLocks noChangeAspect="1" noChangeArrowheads="1"/>
            </p:cNvPicPr>
            <p:nvPr/>
          </p:nvPicPr>
          <p:blipFill>
            <a:blip r:embed="rId4"/>
            <a:srcRect/>
            <a:stretch>
              <a:fillRect/>
            </a:stretch>
          </p:blipFill>
          <p:spPr bwMode="auto">
            <a:xfrm>
              <a:off x="2270125" y="4515406"/>
              <a:ext cx="6321425" cy="908050"/>
            </a:xfrm>
            <a:prstGeom prst="rect">
              <a:avLst/>
            </a:prstGeom>
            <a:noFill/>
            <a:ln w="12700">
              <a:solidFill>
                <a:schemeClr val="tx1"/>
              </a:solidFill>
              <a:miter lim="800000"/>
              <a:headEnd type="none" w="sm" len="sm"/>
              <a:tailEnd type="none" w="sm" len="sm"/>
            </a:ln>
          </p:spPr>
        </p:pic>
      </p:grpSp>
    </p:spTree>
    <p:extLst>
      <p:ext uri="{BB962C8B-B14F-4D97-AF65-F5344CB8AC3E}">
        <p14:creationId xmlns:p14="http://schemas.microsoft.com/office/powerpoint/2010/main" val="30525108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Resources</a:t>
            </a:r>
            <a:endParaRPr lang="en-NZ" dirty="0"/>
          </a:p>
        </p:txBody>
      </p:sp>
      <p:sp>
        <p:nvSpPr>
          <p:cNvPr id="3" name="Content Placeholder 2"/>
          <p:cNvSpPr>
            <a:spLocks noGrp="1"/>
          </p:cNvSpPr>
          <p:nvPr>
            <p:ph idx="1"/>
          </p:nvPr>
        </p:nvSpPr>
        <p:spPr/>
        <p:txBody>
          <a:bodyPr>
            <a:normAutofit/>
          </a:bodyPr>
          <a:lstStyle/>
          <a:p>
            <a:r>
              <a:rPr lang="en-NZ" sz="1800" dirty="0" smtClean="0"/>
              <a:t>OSPF Configuration Guide</a:t>
            </a:r>
          </a:p>
          <a:p>
            <a:pPr marL="0" indent="0">
              <a:buNone/>
            </a:pPr>
            <a:r>
              <a:rPr lang="en-NZ" sz="1800" dirty="0">
                <a:hlinkClick r:id="rId3"/>
              </a:rPr>
              <a:t>http://</a:t>
            </a:r>
            <a:r>
              <a:rPr lang="en-NZ" sz="1800" dirty="0" smtClean="0">
                <a:hlinkClick r:id="rId3"/>
              </a:rPr>
              <a:t>www.cisco.com/c/en/us/td/docs/ios-xml/ios/iproute_ospf/configuration/15-mt/iro-15-mt-book.html</a:t>
            </a:r>
            <a:endParaRPr lang="en-NZ" sz="1800" dirty="0" smtClean="0"/>
          </a:p>
          <a:p>
            <a:endParaRPr lang="en-NZ" sz="1800" dirty="0"/>
          </a:p>
          <a:p>
            <a:endParaRPr lang="en-NZ" sz="1800" dirty="0" smtClean="0"/>
          </a:p>
          <a:p>
            <a:r>
              <a:rPr lang="en-NZ" sz="1800" dirty="0" smtClean="0"/>
              <a:t>OSPF Design Guide</a:t>
            </a:r>
          </a:p>
          <a:p>
            <a:pPr marL="0" indent="0">
              <a:buNone/>
            </a:pPr>
            <a:r>
              <a:rPr lang="en-NZ" sz="1800" dirty="0">
                <a:hlinkClick r:id="rId4"/>
              </a:rPr>
              <a:t>http://</a:t>
            </a:r>
            <a:r>
              <a:rPr lang="en-NZ" sz="1800" dirty="0" smtClean="0">
                <a:hlinkClick r:id="rId4"/>
              </a:rPr>
              <a:t>www.cisco.com/c/en/us/support/docs/ip/open-shortest-path-first-ospf/7039-1.html</a:t>
            </a:r>
            <a:endParaRPr lang="en-NZ" sz="1800" dirty="0" smtClean="0"/>
          </a:p>
          <a:p>
            <a:endParaRPr lang="en-NZ" sz="1800" dirty="0"/>
          </a:p>
          <a:p>
            <a:r>
              <a:rPr lang="en-NZ" sz="1800" dirty="0" smtClean="0"/>
              <a:t>RFC 2328</a:t>
            </a:r>
          </a:p>
          <a:p>
            <a:pPr marL="0" indent="0">
              <a:buNone/>
            </a:pPr>
            <a:r>
              <a:rPr lang="en-NZ" sz="1800" dirty="0">
                <a:hlinkClick r:id="rId5"/>
              </a:rPr>
              <a:t>https://</a:t>
            </a:r>
            <a:r>
              <a:rPr lang="en-NZ" sz="1800" dirty="0" smtClean="0">
                <a:hlinkClick r:id="rId5"/>
              </a:rPr>
              <a:t>www.ietf.org/rfc/rfc2328.txt</a:t>
            </a:r>
            <a:endParaRPr lang="en-NZ" sz="1800" dirty="0" smtClean="0"/>
          </a:p>
          <a:p>
            <a:endParaRPr lang="en-NZ" sz="1800" dirty="0"/>
          </a:p>
        </p:txBody>
      </p:sp>
    </p:spTree>
    <p:extLst>
      <p:ext uri="{BB962C8B-B14F-4D97-AF65-F5344CB8AC3E}">
        <p14:creationId xmlns:p14="http://schemas.microsoft.com/office/powerpoint/2010/main" val="416403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p:txBody>
          <a:bodyPr/>
          <a:lstStyle/>
          <a:p>
            <a:r>
              <a:rPr lang="en-US" dirty="0" smtClean="0"/>
              <a:t>OSPF Special Area Types</a:t>
            </a:r>
          </a:p>
        </p:txBody>
      </p:sp>
      <p:sp>
        <p:nvSpPr>
          <p:cNvPr id="162819" name="Rectangle 3"/>
          <p:cNvSpPr>
            <a:spLocks noGrp="1" noChangeArrowheads="1"/>
          </p:cNvSpPr>
          <p:nvPr>
            <p:ph idx="10"/>
          </p:nvPr>
        </p:nvSpPr>
        <p:spPr/>
        <p:txBody>
          <a:bodyPr>
            <a:normAutofit lnSpcReduction="10000"/>
          </a:bodyPr>
          <a:lstStyle/>
          <a:p>
            <a:r>
              <a:rPr lang="en-US" dirty="0" smtClean="0"/>
              <a:t>The OSPF standard area can be further divided into four types of stub areas:</a:t>
            </a:r>
          </a:p>
          <a:p>
            <a:pPr lvl="1"/>
            <a:r>
              <a:rPr lang="en-US" dirty="0" smtClean="0"/>
              <a:t>Stub area</a:t>
            </a:r>
          </a:p>
          <a:p>
            <a:pPr lvl="1"/>
            <a:r>
              <a:rPr lang="en-US" dirty="0" smtClean="0"/>
              <a:t>Totally stubby area</a:t>
            </a:r>
          </a:p>
          <a:p>
            <a:pPr lvl="1"/>
            <a:r>
              <a:rPr lang="en-US" dirty="0" smtClean="0"/>
              <a:t>NSSA</a:t>
            </a:r>
          </a:p>
          <a:p>
            <a:pPr lvl="1"/>
            <a:r>
              <a:rPr lang="en-US" dirty="0" smtClean="0"/>
              <a:t>Totally stubby NSSA</a:t>
            </a:r>
          </a:p>
        </p:txBody>
      </p:sp>
      <p:pic>
        <p:nvPicPr>
          <p:cNvPr id="355330" name="Picture 2"/>
          <p:cNvPicPr>
            <a:picLocks noGrp="1" noChangeAspect="1" noChangeArrowheads="1"/>
          </p:cNvPicPr>
          <p:nvPr>
            <p:ph sz="quarter" idx="11"/>
          </p:nvPr>
        </p:nvPicPr>
        <p:blipFill>
          <a:blip r:embed="rId3"/>
          <a:stretch>
            <a:fillRect/>
          </a:stretch>
        </p:blipFill>
        <p:spPr bwMode="auto">
          <a:xfrm>
            <a:off x="1760569" y="3443288"/>
            <a:ext cx="5557775" cy="3097212"/>
          </a:xfrm>
          <a:prstGeom prst="rect">
            <a:avLst/>
          </a:prstGeom>
          <a:noFill/>
          <a:ln w="9525">
            <a:noFill/>
            <a:miter lim="800000"/>
            <a:headEnd/>
            <a:tailEnd/>
          </a:ln>
        </p:spPr>
      </p:pic>
    </p:spTree>
    <p:extLst>
      <p:ext uri="{BB962C8B-B14F-4D97-AF65-F5344CB8AC3E}">
        <p14:creationId xmlns:p14="http://schemas.microsoft.com/office/powerpoint/2010/main" val="344976958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OSPF Area Types</a:t>
            </a:r>
            <a:endParaRPr lang="en-US" dirty="0"/>
          </a:p>
        </p:txBody>
      </p:sp>
      <p:graphicFrame>
        <p:nvGraphicFramePr>
          <p:cNvPr id="14" name="Table Placeholder 13"/>
          <p:cNvGraphicFramePr>
            <a:graphicFrameLocks noGrp="1"/>
          </p:cNvGraphicFramePr>
          <p:nvPr>
            <p:ph type="tbl" idx="1"/>
          </p:nvPr>
        </p:nvGraphicFramePr>
        <p:xfrm>
          <a:off x="279400" y="1204913"/>
          <a:ext cx="8318688" cy="5141294"/>
        </p:xfrm>
        <a:graphic>
          <a:graphicData uri="http://schemas.openxmlformats.org/drawingml/2006/table">
            <a:tbl>
              <a:tblPr firstRow="1" bandRow="1">
                <a:tableStyleId>{5C22544A-7EE6-4342-B048-85BDC9FD1C3A}</a:tableStyleId>
              </a:tblPr>
              <a:tblGrid>
                <a:gridCol w="1386448"/>
                <a:gridCol w="1386448"/>
                <a:gridCol w="1386448"/>
                <a:gridCol w="1386448"/>
                <a:gridCol w="1386448"/>
                <a:gridCol w="1386448"/>
              </a:tblGrid>
              <a:tr h="1388150">
                <a:tc>
                  <a:txBody>
                    <a:bodyPr/>
                    <a:lstStyle/>
                    <a:p>
                      <a:pPr marL="0" marR="0" algn="ctr">
                        <a:lnSpc>
                          <a:spcPct val="100000"/>
                        </a:lnSpc>
                        <a:spcBef>
                          <a:spcPts val="0"/>
                        </a:spcBef>
                        <a:spcAft>
                          <a:spcPts val="0"/>
                        </a:spcAft>
                      </a:pPr>
                      <a:r>
                        <a:rPr lang="en-US" sz="1400" dirty="0"/>
                        <a:t>Area Type</a:t>
                      </a:r>
                      <a:endParaRPr lang="en-US" sz="1400" b="1" dirty="0">
                        <a:solidFill>
                          <a:srgbClr val="000000"/>
                        </a:solidFill>
                        <a:latin typeface="Arial"/>
                        <a:ea typeface="SimSun"/>
                        <a:cs typeface="Times New Roman"/>
                      </a:endParaRPr>
                    </a:p>
                  </a:txBody>
                  <a:tcPr marL="68099" marR="68099" marT="0" marB="0" anchor="ctr"/>
                </a:tc>
                <a:tc>
                  <a:txBody>
                    <a:bodyPr/>
                    <a:lstStyle/>
                    <a:p>
                      <a:pPr marL="0" marR="0" algn="ctr">
                        <a:lnSpc>
                          <a:spcPct val="100000"/>
                        </a:lnSpc>
                        <a:spcBef>
                          <a:spcPts val="0"/>
                        </a:spcBef>
                        <a:spcAft>
                          <a:spcPts val="0"/>
                        </a:spcAft>
                      </a:pPr>
                      <a:r>
                        <a:rPr lang="en-US" sz="1400" dirty="0"/>
                        <a:t>Accepts routes within </a:t>
                      </a:r>
                      <a:r>
                        <a:rPr lang="en-US" sz="1400" dirty="0" smtClean="0"/>
                        <a:t>area</a:t>
                      </a:r>
                    </a:p>
                    <a:p>
                      <a:pPr marL="0" marR="0" algn="ctr">
                        <a:lnSpc>
                          <a:spcPct val="100000"/>
                        </a:lnSpc>
                        <a:spcBef>
                          <a:spcPts val="0"/>
                        </a:spcBef>
                        <a:spcAft>
                          <a:spcPts val="0"/>
                        </a:spcAft>
                      </a:pPr>
                      <a:r>
                        <a:rPr lang="en-US" sz="1100" dirty="0" smtClean="0"/>
                        <a:t>(</a:t>
                      </a:r>
                      <a:r>
                        <a:rPr lang="en-US" sz="1100" dirty="0"/>
                        <a:t>O)</a:t>
                      </a:r>
                      <a:endParaRPr lang="en-US" sz="1400" b="1" dirty="0">
                        <a:solidFill>
                          <a:srgbClr val="000000"/>
                        </a:solidFill>
                        <a:latin typeface="Arial"/>
                        <a:ea typeface="SimSun"/>
                        <a:cs typeface="Times New Roman"/>
                      </a:endParaRPr>
                    </a:p>
                  </a:txBody>
                  <a:tcPr marL="68099" marR="68099" marT="0" marB="0" anchor="ctr"/>
                </a:tc>
                <a:tc>
                  <a:txBody>
                    <a:bodyPr/>
                    <a:lstStyle/>
                    <a:p>
                      <a:pPr marL="0" marR="0" algn="ctr">
                        <a:lnSpc>
                          <a:spcPct val="100000"/>
                        </a:lnSpc>
                        <a:spcBef>
                          <a:spcPts val="0"/>
                        </a:spcBef>
                        <a:spcAft>
                          <a:spcPts val="0"/>
                        </a:spcAft>
                      </a:pPr>
                      <a:r>
                        <a:rPr lang="en-US" sz="1400" dirty="0"/>
                        <a:t>Accepts routes from other </a:t>
                      </a:r>
                      <a:r>
                        <a:rPr lang="en-US" sz="1400" dirty="0" smtClean="0"/>
                        <a:t>areas</a:t>
                      </a:r>
                    </a:p>
                    <a:p>
                      <a:pPr marL="0" marR="0" algn="ctr">
                        <a:lnSpc>
                          <a:spcPct val="100000"/>
                        </a:lnSpc>
                        <a:spcBef>
                          <a:spcPts val="0"/>
                        </a:spcBef>
                        <a:spcAft>
                          <a:spcPts val="0"/>
                        </a:spcAft>
                      </a:pPr>
                      <a:r>
                        <a:rPr lang="en-US" sz="1100" dirty="0" smtClean="0"/>
                        <a:t>(</a:t>
                      </a:r>
                      <a:r>
                        <a:rPr lang="en-US" sz="1100" dirty="0"/>
                        <a:t>O IA)</a:t>
                      </a:r>
                      <a:endParaRPr lang="en-US" sz="1400" b="1" dirty="0">
                        <a:solidFill>
                          <a:srgbClr val="000000"/>
                        </a:solidFill>
                        <a:latin typeface="Arial"/>
                        <a:ea typeface="SimSun"/>
                        <a:cs typeface="Times New Roman"/>
                      </a:endParaRPr>
                    </a:p>
                  </a:txBody>
                  <a:tcPr marL="68099" marR="68099" marT="0" marB="0" anchor="ctr"/>
                </a:tc>
                <a:tc>
                  <a:txBody>
                    <a:bodyPr/>
                    <a:lstStyle/>
                    <a:p>
                      <a:pPr marL="0" marR="0" algn="ctr">
                        <a:lnSpc>
                          <a:spcPct val="100000"/>
                        </a:lnSpc>
                        <a:spcBef>
                          <a:spcPts val="0"/>
                        </a:spcBef>
                        <a:spcAft>
                          <a:spcPts val="0"/>
                        </a:spcAft>
                      </a:pPr>
                      <a:r>
                        <a:rPr lang="pt-BR" sz="1400" dirty="0" smtClean="0"/>
                        <a:t>Accepts external routes </a:t>
                      </a:r>
                    </a:p>
                    <a:p>
                      <a:pPr marL="0" marR="0" algn="ctr">
                        <a:lnSpc>
                          <a:spcPct val="100000"/>
                        </a:lnSpc>
                        <a:spcBef>
                          <a:spcPts val="0"/>
                        </a:spcBef>
                        <a:spcAft>
                          <a:spcPts val="0"/>
                        </a:spcAft>
                      </a:pPr>
                      <a:r>
                        <a:rPr lang="pt-BR" sz="1200" dirty="0" smtClean="0"/>
                        <a:t>(</a:t>
                      </a:r>
                      <a:r>
                        <a:rPr lang="pt-BR" sz="1100" dirty="0" smtClean="0"/>
                        <a:t>O E1 and O E2)</a:t>
                      </a:r>
                      <a:endParaRPr lang="en-US" sz="1400" b="1" dirty="0">
                        <a:solidFill>
                          <a:srgbClr val="000000"/>
                        </a:solidFill>
                        <a:latin typeface="Arial"/>
                        <a:ea typeface="SimSun"/>
                        <a:cs typeface="Times New Roman"/>
                      </a:endParaRPr>
                    </a:p>
                  </a:txBody>
                  <a:tcPr marL="68099" marR="68099" marT="0" marB="0" anchor="ctr"/>
                </a:tc>
                <a:tc>
                  <a:txBody>
                    <a:bodyPr/>
                    <a:lstStyle/>
                    <a:p>
                      <a:pPr marL="0" marR="0" algn="ctr">
                        <a:lnSpc>
                          <a:spcPct val="100000"/>
                        </a:lnSpc>
                        <a:spcBef>
                          <a:spcPts val="0"/>
                        </a:spcBef>
                        <a:spcAft>
                          <a:spcPts val="0"/>
                        </a:spcAft>
                      </a:pPr>
                      <a:r>
                        <a:rPr lang="en-US" sz="1400" dirty="0"/>
                        <a:t>Allows ASBR</a:t>
                      </a:r>
                      <a:endParaRPr lang="en-US" sz="1400" b="1" dirty="0">
                        <a:solidFill>
                          <a:srgbClr val="000000"/>
                        </a:solidFill>
                        <a:latin typeface="Arial"/>
                        <a:ea typeface="SimSun"/>
                        <a:cs typeface="Times New Roman"/>
                      </a:endParaRPr>
                    </a:p>
                  </a:txBody>
                  <a:tcPr marL="68099" marR="68099" marT="0" marB="0" anchor="ctr"/>
                </a:tc>
                <a:tc>
                  <a:txBody>
                    <a:bodyPr/>
                    <a:lstStyle/>
                    <a:p>
                      <a:pPr marL="0" marR="0" algn="ctr">
                        <a:lnSpc>
                          <a:spcPct val="100000"/>
                        </a:lnSpc>
                        <a:spcBef>
                          <a:spcPts val="0"/>
                        </a:spcBef>
                        <a:spcAft>
                          <a:spcPts val="0"/>
                        </a:spcAft>
                      </a:pPr>
                      <a:r>
                        <a:rPr lang="en-US" sz="1400" dirty="0"/>
                        <a:t>Cisco proprietary</a:t>
                      </a:r>
                      <a:endParaRPr lang="en-US" sz="1400" b="1" dirty="0">
                        <a:solidFill>
                          <a:srgbClr val="000000"/>
                        </a:solidFill>
                        <a:latin typeface="Arial"/>
                        <a:ea typeface="SimSun"/>
                        <a:cs typeface="Times New Roman"/>
                      </a:endParaRPr>
                    </a:p>
                  </a:txBody>
                  <a:tcPr marL="68099" marR="68099" marT="0" marB="0" anchor="ctr"/>
                </a:tc>
              </a:tr>
              <a:tr h="625524">
                <a:tc>
                  <a:txBody>
                    <a:bodyPr/>
                    <a:lstStyle/>
                    <a:p>
                      <a:pPr marL="0" marR="0" algn="ctr">
                        <a:lnSpc>
                          <a:spcPct val="100000"/>
                        </a:lnSpc>
                        <a:spcBef>
                          <a:spcPts val="0"/>
                        </a:spcBef>
                        <a:spcAft>
                          <a:spcPts val="0"/>
                        </a:spcAft>
                      </a:pPr>
                      <a:r>
                        <a:rPr lang="en-US" sz="1400" dirty="0"/>
                        <a:t>Standard</a:t>
                      </a:r>
                      <a:endParaRPr lang="en-US" sz="1400" b="1" dirty="0">
                        <a:solidFill>
                          <a:srgbClr val="000000"/>
                        </a:solidFill>
                        <a:latin typeface="Arial"/>
                        <a:ea typeface="SimSun"/>
                        <a:cs typeface="Times New Roman"/>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No</a:t>
                      </a:r>
                      <a:endParaRPr lang="en-US" sz="1400" dirty="0">
                        <a:solidFill>
                          <a:srgbClr val="000000"/>
                        </a:solidFill>
                        <a:latin typeface="Times New Roman"/>
                        <a:ea typeface="SimSun"/>
                        <a:cs typeface="Arial"/>
                      </a:endParaRPr>
                    </a:p>
                  </a:txBody>
                  <a:tcPr marL="68099" marR="68099" marT="0" marB="0" anchor="ctr"/>
                </a:tc>
              </a:tr>
              <a:tr h="625524">
                <a:tc>
                  <a:txBody>
                    <a:bodyPr/>
                    <a:lstStyle/>
                    <a:p>
                      <a:pPr marL="0" marR="0" algn="ctr">
                        <a:lnSpc>
                          <a:spcPct val="100000"/>
                        </a:lnSpc>
                        <a:spcBef>
                          <a:spcPts val="0"/>
                        </a:spcBef>
                        <a:spcAft>
                          <a:spcPts val="0"/>
                        </a:spcAft>
                      </a:pPr>
                      <a:r>
                        <a:rPr lang="en-US" sz="1400"/>
                        <a:t>Backbone</a:t>
                      </a:r>
                      <a:endParaRPr lang="en-US" sz="1400" b="1">
                        <a:solidFill>
                          <a:srgbClr val="000000"/>
                        </a:solidFill>
                        <a:latin typeface="Arial"/>
                        <a:ea typeface="SimSun"/>
                        <a:cs typeface="Times New Roman"/>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a:t>Yes</a:t>
                      </a:r>
                      <a:endParaRPr lang="en-US" sz="140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a:t>Yes</a:t>
                      </a:r>
                      <a:endParaRPr lang="en-US" sz="140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No</a:t>
                      </a:r>
                      <a:endParaRPr lang="en-US" sz="1400" dirty="0">
                        <a:solidFill>
                          <a:srgbClr val="000000"/>
                        </a:solidFill>
                        <a:latin typeface="Times New Roman"/>
                        <a:ea typeface="SimSun"/>
                        <a:cs typeface="Arial"/>
                      </a:endParaRPr>
                    </a:p>
                  </a:txBody>
                  <a:tcPr marL="68099" marR="68099" marT="0" marB="0" anchor="ctr"/>
                </a:tc>
              </a:tr>
              <a:tr h="625524">
                <a:tc>
                  <a:txBody>
                    <a:bodyPr/>
                    <a:lstStyle/>
                    <a:p>
                      <a:pPr marL="0" marR="0" algn="ctr">
                        <a:lnSpc>
                          <a:spcPct val="100000"/>
                        </a:lnSpc>
                        <a:spcBef>
                          <a:spcPts val="0"/>
                        </a:spcBef>
                        <a:spcAft>
                          <a:spcPts val="0"/>
                        </a:spcAft>
                      </a:pPr>
                      <a:r>
                        <a:rPr lang="en-US" sz="1400"/>
                        <a:t>Stub</a:t>
                      </a:r>
                      <a:endParaRPr lang="en-US" sz="1400" b="1">
                        <a:solidFill>
                          <a:srgbClr val="000000"/>
                        </a:solidFill>
                        <a:latin typeface="Arial"/>
                        <a:ea typeface="SimSun"/>
                        <a:cs typeface="Times New Roman"/>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smtClean="0"/>
                        <a:t>No</a:t>
                      </a:r>
                    </a:p>
                    <a:p>
                      <a:pPr marL="0" marR="0" algn="ctr" defTabSz="914400" rtl="0" eaLnBrk="1" latinLnBrk="0" hangingPunct="1">
                        <a:lnSpc>
                          <a:spcPct val="100000"/>
                        </a:lnSpc>
                        <a:spcBef>
                          <a:spcPts val="0"/>
                        </a:spcBef>
                        <a:spcAft>
                          <a:spcPts val="0"/>
                        </a:spcAft>
                      </a:pPr>
                      <a:r>
                        <a:rPr lang="en-US" sz="1200" kern="1200" dirty="0" smtClean="0"/>
                        <a:t>(uses default route)</a:t>
                      </a:r>
                      <a:endParaRPr lang="en-US" sz="1200" kern="1200" dirty="0" smtClean="0">
                        <a:solidFill>
                          <a:schemeClr val="dk1"/>
                        </a:solidFill>
                        <a:latin typeface="+mn-lt"/>
                        <a:ea typeface="+mn-ea"/>
                        <a:cs typeface="+mn-cs"/>
                      </a:endParaRPr>
                    </a:p>
                  </a:txBody>
                  <a:tcPr marL="68099" marR="68099" marT="0" marB="0" anchor="ctr"/>
                </a:tc>
                <a:tc>
                  <a:txBody>
                    <a:bodyPr/>
                    <a:lstStyle/>
                    <a:p>
                      <a:pPr marL="0" marR="0" algn="ctr">
                        <a:lnSpc>
                          <a:spcPct val="100000"/>
                        </a:lnSpc>
                        <a:spcBef>
                          <a:spcPts val="0"/>
                        </a:spcBef>
                        <a:spcAft>
                          <a:spcPts val="0"/>
                        </a:spcAft>
                      </a:pPr>
                      <a:r>
                        <a:rPr lang="en-US" sz="1400"/>
                        <a:t>No</a:t>
                      </a:r>
                      <a:endParaRPr lang="en-US" sz="140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No</a:t>
                      </a:r>
                      <a:endParaRPr lang="en-US" sz="1400" dirty="0">
                        <a:solidFill>
                          <a:srgbClr val="000000"/>
                        </a:solidFill>
                        <a:latin typeface="Times New Roman"/>
                        <a:ea typeface="SimSun"/>
                        <a:cs typeface="Arial"/>
                      </a:endParaRPr>
                    </a:p>
                  </a:txBody>
                  <a:tcPr marL="68099" marR="68099" marT="0" marB="0" anchor="ctr"/>
                </a:tc>
              </a:tr>
              <a:tr h="625524">
                <a:tc>
                  <a:txBody>
                    <a:bodyPr/>
                    <a:lstStyle/>
                    <a:p>
                      <a:pPr marL="0" marR="0" algn="ctr">
                        <a:lnSpc>
                          <a:spcPct val="100000"/>
                        </a:lnSpc>
                        <a:spcBef>
                          <a:spcPts val="0"/>
                        </a:spcBef>
                        <a:spcAft>
                          <a:spcPts val="0"/>
                        </a:spcAft>
                      </a:pPr>
                      <a:r>
                        <a:rPr lang="en-US" sz="1400" dirty="0"/>
                        <a:t>Totally stubby</a:t>
                      </a:r>
                      <a:endParaRPr lang="en-US" sz="1400" b="1" dirty="0">
                        <a:solidFill>
                          <a:srgbClr val="000000"/>
                        </a:solidFill>
                        <a:latin typeface="Arial"/>
                        <a:ea typeface="SimSun"/>
                        <a:cs typeface="Times New Roman"/>
                      </a:endParaRPr>
                    </a:p>
                  </a:txBody>
                  <a:tcPr marL="68099" marR="68099" marT="0" marB="0" anchor="ctr"/>
                </a:tc>
                <a:tc>
                  <a:txBody>
                    <a:bodyPr/>
                    <a:lstStyle/>
                    <a:p>
                      <a:pPr marL="0" marR="0" algn="ctr">
                        <a:lnSpc>
                          <a:spcPct val="100000"/>
                        </a:lnSpc>
                        <a:spcBef>
                          <a:spcPts val="0"/>
                        </a:spcBef>
                        <a:spcAft>
                          <a:spcPts val="0"/>
                        </a:spcAft>
                      </a:pPr>
                      <a:r>
                        <a:rPr lang="en-US" sz="1400"/>
                        <a:t>Yes</a:t>
                      </a:r>
                      <a:endParaRPr lang="en-US" sz="140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smtClean="0"/>
                        <a:t>No</a:t>
                      </a:r>
                    </a:p>
                    <a:p>
                      <a:pPr marL="0" marR="0" algn="ctr" defTabSz="914400" rtl="0" eaLnBrk="1" latinLnBrk="0" hangingPunct="1">
                        <a:lnSpc>
                          <a:spcPct val="100000"/>
                        </a:lnSpc>
                        <a:spcBef>
                          <a:spcPts val="0"/>
                        </a:spcBef>
                        <a:spcAft>
                          <a:spcPts val="0"/>
                        </a:spcAft>
                      </a:pPr>
                      <a:r>
                        <a:rPr lang="en-US" sz="1200" kern="1200" dirty="0" smtClean="0"/>
                        <a:t>(uses default route)</a:t>
                      </a:r>
                      <a:endParaRPr lang="en-US" sz="1200" kern="1200" dirty="0" smtClean="0">
                        <a:solidFill>
                          <a:schemeClr val="dk1"/>
                        </a:solidFill>
                        <a:latin typeface="+mn-lt"/>
                        <a:ea typeface="+mn-ea"/>
                        <a:cs typeface="+mn-cs"/>
                      </a:endParaRPr>
                    </a:p>
                  </a:txBody>
                  <a:tcPr marL="68099" marR="68099" marT="0" marB="0" anchor="ctr"/>
                </a:tc>
                <a:tc>
                  <a:txBody>
                    <a:bodyPr/>
                    <a:lstStyle/>
                    <a:p>
                      <a:pPr marL="0" marR="0" algn="ctr">
                        <a:lnSpc>
                          <a:spcPct val="100000"/>
                        </a:lnSpc>
                        <a:spcBef>
                          <a:spcPts val="0"/>
                        </a:spcBef>
                        <a:spcAft>
                          <a:spcPts val="0"/>
                        </a:spcAft>
                      </a:pPr>
                      <a:r>
                        <a:rPr lang="en-US" sz="1400" dirty="0" smtClean="0"/>
                        <a:t>No</a:t>
                      </a:r>
                    </a:p>
                    <a:p>
                      <a:pPr marL="0" marR="0" algn="ctr" defTabSz="914400" rtl="0" eaLnBrk="1" latinLnBrk="0" hangingPunct="1">
                        <a:lnSpc>
                          <a:spcPct val="100000"/>
                        </a:lnSpc>
                        <a:spcBef>
                          <a:spcPts val="0"/>
                        </a:spcBef>
                        <a:spcAft>
                          <a:spcPts val="0"/>
                        </a:spcAft>
                      </a:pPr>
                      <a:r>
                        <a:rPr lang="en-US" sz="1200" kern="1200" dirty="0" smtClean="0"/>
                        <a:t>(uses default route)</a:t>
                      </a:r>
                      <a:endParaRPr lang="en-US" sz="1200" kern="1200" dirty="0" smtClean="0">
                        <a:solidFill>
                          <a:schemeClr val="dk1"/>
                        </a:solidFill>
                        <a:latin typeface="+mn-lt"/>
                        <a:ea typeface="+mn-ea"/>
                        <a:cs typeface="+mn-cs"/>
                      </a:endParaRPr>
                    </a:p>
                  </a:txBody>
                  <a:tcPr marL="68099" marR="68099" marT="0" marB="0" anchor="ctr"/>
                </a:tc>
                <a:tc>
                  <a:txBody>
                    <a:bodyPr/>
                    <a:lstStyle/>
                    <a:p>
                      <a:pPr marL="0" marR="0" algn="ctr">
                        <a:lnSpc>
                          <a:spcPct val="100000"/>
                        </a:lnSpc>
                        <a:spcBef>
                          <a:spcPts val="0"/>
                        </a:spcBef>
                        <a:spcAft>
                          <a:spcPts val="0"/>
                        </a:spcAft>
                      </a:pPr>
                      <a:r>
                        <a:rPr lang="en-US" sz="1400"/>
                        <a:t>No</a:t>
                      </a:r>
                      <a:endParaRPr lang="en-US" sz="140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r>
              <a:tr h="625524">
                <a:tc>
                  <a:txBody>
                    <a:bodyPr/>
                    <a:lstStyle/>
                    <a:p>
                      <a:pPr marL="0" marR="0" algn="ctr">
                        <a:lnSpc>
                          <a:spcPct val="100000"/>
                        </a:lnSpc>
                        <a:spcBef>
                          <a:spcPts val="0"/>
                        </a:spcBef>
                        <a:spcAft>
                          <a:spcPts val="0"/>
                        </a:spcAft>
                      </a:pPr>
                      <a:r>
                        <a:rPr lang="en-US" sz="1400" dirty="0"/>
                        <a:t>NSSA</a:t>
                      </a:r>
                      <a:endParaRPr lang="en-US" sz="1400" b="1" dirty="0">
                        <a:solidFill>
                          <a:srgbClr val="000000"/>
                        </a:solidFill>
                        <a:latin typeface="Arial"/>
                        <a:ea typeface="SimSun"/>
                        <a:cs typeface="Times New Roman"/>
                      </a:endParaRPr>
                    </a:p>
                  </a:txBody>
                  <a:tcPr marL="68099" marR="68099" marT="0" marB="0" anchor="ctr"/>
                </a:tc>
                <a:tc>
                  <a:txBody>
                    <a:bodyPr/>
                    <a:lstStyle/>
                    <a:p>
                      <a:pPr marL="0" marR="0" algn="ctr">
                        <a:lnSpc>
                          <a:spcPct val="100000"/>
                        </a:lnSpc>
                        <a:spcBef>
                          <a:spcPts val="0"/>
                        </a:spcBef>
                        <a:spcAft>
                          <a:spcPts val="0"/>
                        </a:spcAft>
                      </a:pPr>
                      <a:r>
                        <a:rPr lang="en-US" sz="1400"/>
                        <a:t>Yes</a:t>
                      </a:r>
                      <a:endParaRPr lang="en-US" sz="140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No </a:t>
                      </a:r>
                      <a:endParaRPr lang="en-US" sz="1400" dirty="0" smtClean="0"/>
                    </a:p>
                    <a:p>
                      <a:pPr marL="0" marR="0" algn="ctr">
                        <a:lnSpc>
                          <a:spcPct val="100000"/>
                        </a:lnSpc>
                        <a:spcBef>
                          <a:spcPts val="0"/>
                        </a:spcBef>
                        <a:spcAft>
                          <a:spcPts val="0"/>
                        </a:spcAft>
                      </a:pPr>
                      <a:r>
                        <a:rPr lang="en-US" sz="1200" dirty="0" smtClean="0"/>
                        <a:t>(uses </a:t>
                      </a:r>
                      <a:r>
                        <a:rPr lang="en-US" sz="1200" dirty="0"/>
                        <a:t>default route)</a:t>
                      </a:r>
                      <a:endParaRPr lang="en-US" sz="1200" dirty="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a:t>Yes</a:t>
                      </a:r>
                      <a:endParaRPr lang="en-US" sz="140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No</a:t>
                      </a:r>
                      <a:endParaRPr lang="en-US" sz="1400" dirty="0">
                        <a:solidFill>
                          <a:srgbClr val="000000"/>
                        </a:solidFill>
                        <a:latin typeface="Times New Roman"/>
                        <a:ea typeface="SimSun"/>
                        <a:cs typeface="Arial"/>
                      </a:endParaRPr>
                    </a:p>
                  </a:txBody>
                  <a:tcPr marL="68099" marR="68099" marT="0" marB="0" anchor="ctr"/>
                </a:tc>
              </a:tr>
              <a:tr h="625524">
                <a:tc>
                  <a:txBody>
                    <a:bodyPr/>
                    <a:lstStyle/>
                    <a:p>
                      <a:pPr marL="0" marR="0" algn="ctr">
                        <a:lnSpc>
                          <a:spcPct val="100000"/>
                        </a:lnSpc>
                        <a:spcBef>
                          <a:spcPts val="0"/>
                        </a:spcBef>
                        <a:spcAft>
                          <a:spcPts val="0"/>
                        </a:spcAft>
                      </a:pPr>
                      <a:r>
                        <a:rPr lang="en-US" sz="1400" dirty="0"/>
                        <a:t>Totally stubby NSSA</a:t>
                      </a:r>
                      <a:endParaRPr lang="en-US" sz="1400" b="1" dirty="0">
                        <a:solidFill>
                          <a:srgbClr val="000000"/>
                        </a:solidFill>
                        <a:latin typeface="Arial"/>
                        <a:ea typeface="SimSun"/>
                        <a:cs typeface="Times New Roman"/>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smtClean="0"/>
                        <a:t>No</a:t>
                      </a:r>
                    </a:p>
                    <a:p>
                      <a:pPr marL="0" marR="0" algn="ctr" defTabSz="914400" rtl="0" eaLnBrk="1" latinLnBrk="0" hangingPunct="1">
                        <a:lnSpc>
                          <a:spcPct val="100000"/>
                        </a:lnSpc>
                        <a:spcBef>
                          <a:spcPts val="0"/>
                        </a:spcBef>
                        <a:spcAft>
                          <a:spcPts val="0"/>
                        </a:spcAft>
                      </a:pPr>
                      <a:r>
                        <a:rPr lang="en-US" sz="1200" kern="1200" dirty="0" smtClean="0"/>
                        <a:t>(uses default route)</a:t>
                      </a:r>
                      <a:endParaRPr lang="en-US" sz="1200" kern="1200" dirty="0" smtClean="0">
                        <a:solidFill>
                          <a:schemeClr val="dk1"/>
                        </a:solidFill>
                        <a:latin typeface="+mn-lt"/>
                        <a:ea typeface="+mn-ea"/>
                        <a:cs typeface="+mn-cs"/>
                      </a:endParaRPr>
                    </a:p>
                  </a:txBody>
                  <a:tcPr marL="68099" marR="68099" marT="0" marB="0" anchor="ctr"/>
                </a:tc>
                <a:tc>
                  <a:txBody>
                    <a:bodyPr/>
                    <a:lstStyle/>
                    <a:p>
                      <a:pPr marL="0" marR="0" algn="ctr">
                        <a:lnSpc>
                          <a:spcPct val="100000"/>
                        </a:lnSpc>
                        <a:spcBef>
                          <a:spcPts val="0"/>
                        </a:spcBef>
                        <a:spcAft>
                          <a:spcPts val="0"/>
                        </a:spcAft>
                      </a:pPr>
                      <a:r>
                        <a:rPr lang="en-US" sz="1400" dirty="0" smtClean="0"/>
                        <a:t>No</a:t>
                      </a:r>
                    </a:p>
                    <a:p>
                      <a:pPr marL="0" marR="0" algn="ctr" defTabSz="914400" rtl="0" eaLnBrk="1" latinLnBrk="0" hangingPunct="1">
                        <a:lnSpc>
                          <a:spcPct val="100000"/>
                        </a:lnSpc>
                        <a:spcBef>
                          <a:spcPts val="0"/>
                        </a:spcBef>
                        <a:spcAft>
                          <a:spcPts val="0"/>
                        </a:spcAft>
                      </a:pPr>
                      <a:r>
                        <a:rPr lang="en-US" sz="1200" kern="1200" dirty="0" smtClean="0"/>
                        <a:t>(uses default route)</a:t>
                      </a:r>
                      <a:endParaRPr lang="en-US" sz="1200" kern="1200" dirty="0" smtClean="0">
                        <a:solidFill>
                          <a:schemeClr val="dk1"/>
                        </a:solidFill>
                        <a:latin typeface="+mn-lt"/>
                        <a:ea typeface="+mn-ea"/>
                        <a:cs typeface="+mn-cs"/>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c>
                  <a:txBody>
                    <a:bodyPr/>
                    <a:lstStyle/>
                    <a:p>
                      <a:pPr marL="0" marR="0" algn="ctr">
                        <a:lnSpc>
                          <a:spcPct val="100000"/>
                        </a:lnSpc>
                        <a:spcBef>
                          <a:spcPts val="0"/>
                        </a:spcBef>
                        <a:spcAft>
                          <a:spcPts val="0"/>
                        </a:spcAft>
                      </a:pPr>
                      <a:r>
                        <a:rPr lang="en-US" sz="1400" dirty="0"/>
                        <a:t>Yes</a:t>
                      </a:r>
                      <a:endParaRPr lang="en-US" sz="1400" dirty="0">
                        <a:solidFill>
                          <a:srgbClr val="000000"/>
                        </a:solidFill>
                        <a:latin typeface="Times New Roman"/>
                        <a:ea typeface="SimSun"/>
                        <a:cs typeface="Arial"/>
                      </a:endParaRPr>
                    </a:p>
                  </a:txBody>
                  <a:tcPr marL="68099" marR="68099" marT="0" marB="0" anchor="ctr"/>
                </a:tc>
              </a:tr>
            </a:tbl>
          </a:graphicData>
        </a:graphic>
      </p:graphicFrame>
    </p:spTree>
    <p:extLst>
      <p:ext uri="{BB962C8B-B14F-4D97-AF65-F5344CB8AC3E}">
        <p14:creationId xmlns:p14="http://schemas.microsoft.com/office/powerpoint/2010/main" val="4084512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 and Totally Stub Area Characteristics</a:t>
            </a:r>
            <a:endParaRPr lang="en-US" dirty="0"/>
          </a:p>
        </p:txBody>
      </p:sp>
      <p:sp>
        <p:nvSpPr>
          <p:cNvPr id="3" name="Content Placeholder 2"/>
          <p:cNvSpPr>
            <a:spLocks noGrp="1"/>
          </p:cNvSpPr>
          <p:nvPr>
            <p:ph idx="1"/>
          </p:nvPr>
        </p:nvSpPr>
        <p:spPr/>
        <p:txBody>
          <a:bodyPr>
            <a:normAutofit/>
          </a:bodyPr>
          <a:lstStyle/>
          <a:p>
            <a:r>
              <a:rPr lang="en-US" dirty="0" smtClean="0"/>
              <a:t>An area qualifies as stub or totally stubby area if it has the following characteristics:</a:t>
            </a:r>
          </a:p>
          <a:p>
            <a:pPr lvl="1"/>
            <a:r>
              <a:rPr lang="en-US" dirty="0" smtClean="0"/>
              <a:t>The area is not the backbone area (area 0).</a:t>
            </a:r>
          </a:p>
          <a:p>
            <a:pPr lvl="1"/>
            <a:r>
              <a:rPr lang="en-US" dirty="0" smtClean="0"/>
              <a:t>There is a single exit point from that area.</a:t>
            </a:r>
          </a:p>
          <a:p>
            <a:pPr lvl="2"/>
            <a:r>
              <a:rPr lang="en-US" dirty="0" smtClean="0"/>
              <a:t>If there are multiple exits, one or more ABRs should inject a default route into the stub area however suboptimal routing paths might occur. </a:t>
            </a:r>
          </a:p>
          <a:p>
            <a:pPr lvl="1"/>
            <a:r>
              <a:rPr lang="en-US" dirty="0" smtClean="0"/>
              <a:t>There is no ASBR inside the area. </a:t>
            </a:r>
          </a:p>
          <a:p>
            <a:pPr lvl="1"/>
            <a:r>
              <a:rPr lang="en-US" dirty="0" smtClean="0"/>
              <a:t>The area is not used as a transit area for virtual links.</a:t>
            </a:r>
          </a:p>
        </p:txBody>
      </p:sp>
    </p:spTree>
    <p:extLst>
      <p:ext uri="{BB962C8B-B14F-4D97-AF65-F5344CB8AC3E}">
        <p14:creationId xmlns:p14="http://schemas.microsoft.com/office/powerpoint/2010/main" val="359820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570" name="Rectangle 2"/>
          <p:cNvSpPr>
            <a:spLocks noGrp="1" noChangeArrowheads="1"/>
          </p:cNvSpPr>
          <p:nvPr>
            <p:ph type="title"/>
          </p:nvPr>
        </p:nvSpPr>
        <p:spPr/>
        <p:txBody>
          <a:bodyPr/>
          <a:lstStyle/>
          <a:p>
            <a:r>
              <a:rPr lang="en-US" dirty="0" smtClean="0"/>
              <a:t>Stub Area</a:t>
            </a:r>
          </a:p>
        </p:txBody>
      </p:sp>
      <p:sp>
        <p:nvSpPr>
          <p:cNvPr id="1517571" name="Rectangle 3"/>
          <p:cNvSpPr>
            <a:spLocks noGrp="1" noChangeArrowheads="1"/>
          </p:cNvSpPr>
          <p:nvPr>
            <p:ph idx="10"/>
          </p:nvPr>
        </p:nvSpPr>
        <p:spPr/>
        <p:txBody>
          <a:bodyPr>
            <a:normAutofit fontScale="92500" lnSpcReduction="10000"/>
          </a:bodyPr>
          <a:lstStyle/>
          <a:p>
            <a:r>
              <a:rPr lang="en-US" dirty="0" smtClean="0"/>
              <a:t>Typically used in a hub-and-spoke network.</a:t>
            </a:r>
          </a:p>
          <a:p>
            <a:r>
              <a:rPr lang="en-US" dirty="0" smtClean="0"/>
              <a:t>Area does not accept external summary routes from non-OSPF sources (e.g., RIP, EIGRP).</a:t>
            </a:r>
          </a:p>
          <a:p>
            <a:pPr lvl="1"/>
            <a:r>
              <a:rPr lang="en-US" dirty="0" smtClean="0"/>
              <a:t>Specifically, it does not accept Types 4 and 5 LSAs. </a:t>
            </a:r>
          </a:p>
          <a:p>
            <a:pPr lvl="1"/>
            <a:r>
              <a:rPr lang="en-US" dirty="0" smtClean="0"/>
              <a:t>A default route (0.0.0.0) is propagated throughout the area to send a packet to an external network.</a:t>
            </a:r>
          </a:p>
        </p:txBody>
      </p:sp>
      <p:pic>
        <p:nvPicPr>
          <p:cNvPr id="5" name="Picture 2"/>
          <p:cNvPicPr>
            <a:picLocks noGrp="1" noChangeAspect="1" noChangeArrowheads="1"/>
          </p:cNvPicPr>
          <p:nvPr>
            <p:ph sz="quarter" idx="11"/>
          </p:nvPr>
        </p:nvPicPr>
        <p:blipFill>
          <a:blip r:embed="rId3"/>
          <a:stretch>
            <a:fillRect/>
          </a:stretch>
        </p:blipFill>
        <p:spPr>
          <a:xfrm>
            <a:off x="1692329" y="3443288"/>
            <a:ext cx="5557775" cy="3097212"/>
          </a:xfrm>
        </p:spPr>
      </p:pic>
      <p:sp>
        <p:nvSpPr>
          <p:cNvPr id="6" name="Rectangle 5"/>
          <p:cNvSpPr/>
          <p:nvPr/>
        </p:nvSpPr>
        <p:spPr bwMode="auto">
          <a:xfrm>
            <a:off x="3815141" y="3431822"/>
            <a:ext cx="3747911" cy="3194756"/>
          </a:xfrm>
          <a:prstGeom prst="rect">
            <a:avLst/>
          </a:prstGeom>
          <a:solidFill>
            <a:schemeClr val="bg1">
              <a:alpha val="71000"/>
            </a:scheme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Tree>
    <p:extLst>
      <p:ext uri="{BB962C8B-B14F-4D97-AF65-F5344CB8AC3E}">
        <p14:creationId xmlns:p14="http://schemas.microsoft.com/office/powerpoint/2010/main" val="34115303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2204383" y="5958373"/>
            <a:ext cx="1120195" cy="21437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57" name="Rectangle 56"/>
          <p:cNvSpPr/>
          <p:nvPr/>
        </p:nvSpPr>
        <p:spPr bwMode="auto">
          <a:xfrm>
            <a:off x="2187449" y="4631929"/>
            <a:ext cx="1120195" cy="21437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Configuring a Stub Area</a:t>
            </a:r>
            <a:endParaRPr lang="en-US" dirty="0"/>
          </a:p>
        </p:txBody>
      </p:sp>
      <p:sp>
        <p:nvSpPr>
          <p:cNvPr id="33" name="Text Placeholder 5"/>
          <p:cNvSpPr>
            <a:spLocks/>
          </p:cNvSpPr>
          <p:nvPr/>
        </p:nvSpPr>
        <p:spPr bwMode="auto">
          <a:xfrm>
            <a:off x="414928" y="3319714"/>
            <a:ext cx="8401694" cy="176365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 </a:t>
            </a:r>
            <a:r>
              <a:rPr lang="en-US" sz="1200" b="1" kern="0" dirty="0" smtClean="0">
                <a:solidFill>
                  <a:srgbClr val="000000"/>
                </a:solidFill>
                <a:latin typeface="Courier New" pitchFamily="49" charset="0"/>
              </a:rPr>
              <a:t>interface FastEthernet0/0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R3(config-if)# </a:t>
            </a:r>
            <a:r>
              <a:rPr lang="en-US" sz="1200" b="1" kern="0" dirty="0" smtClean="0">
                <a:solidFill>
                  <a:srgbClr val="000000"/>
                </a:solidFill>
                <a:latin typeface="Courier New" pitchFamily="49" charset="0"/>
              </a:rPr>
              <a:t>ip address 192.168.14.1 255.255.255.0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R3(config-if)# </a:t>
            </a:r>
            <a:r>
              <a:rPr lang="en-US" sz="1200" b="1" kern="0" dirty="0" smtClean="0">
                <a:solidFill>
                  <a:srgbClr val="000000"/>
                </a:solidFill>
                <a:latin typeface="Courier New" pitchFamily="49" charset="0"/>
              </a:rPr>
              <a:t>interface Serial 0/0/0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R3(config-if)# </a:t>
            </a:r>
            <a:r>
              <a:rPr lang="en-US" sz="1200" b="1" kern="0" dirty="0" smtClean="0">
                <a:solidFill>
                  <a:srgbClr val="000000"/>
                </a:solidFill>
                <a:latin typeface="Courier New" pitchFamily="49" charset="0"/>
              </a:rPr>
              <a:t>ip address 192.168.15.1 255.255.255.252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R3(config-if)# </a:t>
            </a:r>
            <a:r>
              <a:rPr lang="en-US" sz="1200" b="1" kern="0" dirty="0" smtClean="0">
                <a:solidFill>
                  <a:srgbClr val="000000"/>
                </a:solidFill>
                <a:latin typeface="Courier New" pitchFamily="49" charset="0"/>
              </a:rPr>
              <a:t>router ospf 100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network 192.168.14.0.0 0.0.0.255 area 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network 192.168.15.0.0 0.0.0.255 area 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area 2 stub</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a:t>
            </a:r>
            <a:endParaRPr lang="en-US" sz="1200" b="1" kern="0" dirty="0" smtClean="0">
              <a:solidFill>
                <a:srgbClr val="000000"/>
              </a:solidFill>
              <a:latin typeface="Courier New" pitchFamily="49" charset="0"/>
            </a:endParaRPr>
          </a:p>
          <a:p>
            <a:pPr marL="236538" indent="-236538" algn="l" defTabSz="814388" eaLnBrk="1" hangingPunct="1">
              <a:lnSpc>
                <a:spcPct val="100000"/>
              </a:lnSpc>
              <a:spcBef>
                <a:spcPts val="0"/>
              </a:spcBef>
              <a:buClr>
                <a:srgbClr val="708CA1"/>
              </a:buClr>
              <a:defRPr/>
            </a:pPr>
            <a:endParaRPr lang="en-US" sz="1200" kern="0" dirty="0" smtClean="0">
              <a:solidFill>
                <a:srgbClr val="000000"/>
              </a:solidFill>
              <a:latin typeface="Courier New" pitchFamily="49" charset="0"/>
            </a:endParaRPr>
          </a:p>
        </p:txBody>
      </p:sp>
      <p:grpSp>
        <p:nvGrpSpPr>
          <p:cNvPr id="29" name="Group 28"/>
          <p:cNvGrpSpPr/>
          <p:nvPr/>
        </p:nvGrpSpPr>
        <p:grpSpPr>
          <a:xfrm>
            <a:off x="532423" y="1127537"/>
            <a:ext cx="8066247" cy="2020732"/>
            <a:chOff x="587015" y="1004705"/>
            <a:chExt cx="8066247" cy="2020732"/>
          </a:xfrm>
        </p:grpSpPr>
        <p:sp>
          <p:nvSpPr>
            <p:cNvPr id="17" name="Oval 16"/>
            <p:cNvSpPr/>
            <p:nvPr/>
          </p:nvSpPr>
          <p:spPr bwMode="auto">
            <a:xfrm>
              <a:off x="5520263" y="1004705"/>
              <a:ext cx="2596445" cy="2009438"/>
            </a:xfrm>
            <a:prstGeom prst="ellipse">
              <a:avLst/>
            </a:prstGeom>
            <a:solidFill>
              <a:schemeClr val="accent1">
                <a:lumMod val="60000"/>
                <a:lumOff val="40000"/>
                <a:alpha val="29000"/>
              </a:scheme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4400" dirty="0" smtClean="0">
                <a:solidFill>
                  <a:srgbClr val="000000"/>
                </a:solidFill>
              </a:endParaRPr>
            </a:p>
          </p:txBody>
        </p:sp>
        <p:sp>
          <p:nvSpPr>
            <p:cNvPr id="37" name="Freeform 9"/>
            <p:cNvSpPr>
              <a:spLocks/>
            </p:cNvSpPr>
            <p:nvPr/>
          </p:nvSpPr>
          <p:spPr bwMode="auto">
            <a:xfrm>
              <a:off x="5682421" y="2020673"/>
              <a:ext cx="2140775" cy="1016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solidFill>
                  <a:srgbClr val="000000"/>
                </a:solidFill>
              </a:endParaRPr>
            </a:p>
          </p:txBody>
        </p:sp>
        <p:pic>
          <p:nvPicPr>
            <p:cNvPr id="14" name="Picture 88"/>
            <p:cNvPicPr>
              <a:picLocks noChangeAspect="1" noChangeArrowheads="1"/>
            </p:cNvPicPr>
            <p:nvPr/>
          </p:nvPicPr>
          <p:blipFill>
            <a:blip r:embed="rId3"/>
            <a:srcRect/>
            <a:stretch>
              <a:fillRect/>
            </a:stretch>
          </p:blipFill>
          <p:spPr bwMode="auto">
            <a:xfrm>
              <a:off x="587015" y="1422400"/>
              <a:ext cx="1564483" cy="1126212"/>
            </a:xfrm>
            <a:prstGeom prst="rect">
              <a:avLst/>
            </a:prstGeom>
            <a:noFill/>
            <a:ln w="9525" algn="ctr">
              <a:noFill/>
              <a:miter lim="800000"/>
              <a:headEnd/>
              <a:tailEnd/>
            </a:ln>
          </p:spPr>
        </p:pic>
        <p:sp>
          <p:nvSpPr>
            <p:cNvPr id="15" name="TextBox 14"/>
            <p:cNvSpPr txBox="1"/>
            <p:nvPr/>
          </p:nvSpPr>
          <p:spPr>
            <a:xfrm>
              <a:off x="778925" y="1841535"/>
              <a:ext cx="1292145" cy="258532"/>
            </a:xfrm>
            <a:prstGeom prst="rect">
              <a:avLst/>
            </a:prstGeom>
            <a:noFill/>
          </p:spPr>
          <p:txBody>
            <a:bodyPr wrap="square" rtlCol="0">
              <a:spAutoFit/>
            </a:bodyPr>
            <a:lstStyle/>
            <a:p>
              <a:r>
                <a:rPr lang="en-US" sz="1200" b="1" dirty="0" smtClean="0">
                  <a:solidFill>
                    <a:srgbClr val="000000"/>
                  </a:solidFill>
                </a:rPr>
                <a:t>External AS</a:t>
              </a:r>
              <a:endParaRPr lang="en-US" sz="1100" dirty="0">
                <a:solidFill>
                  <a:srgbClr val="000000"/>
                </a:solidFill>
              </a:endParaRPr>
            </a:p>
          </p:txBody>
        </p:sp>
        <p:sp>
          <p:nvSpPr>
            <p:cNvPr id="16" name="Oval 15"/>
            <p:cNvSpPr/>
            <p:nvPr/>
          </p:nvSpPr>
          <p:spPr bwMode="auto">
            <a:xfrm>
              <a:off x="2698041" y="1015999"/>
              <a:ext cx="2540000" cy="2009438"/>
            </a:xfrm>
            <a:prstGeom prst="ellipse">
              <a:avLst/>
            </a:prstGeom>
            <a:solidFill>
              <a:schemeClr val="bg2">
                <a:lumMod val="50000"/>
                <a:lumOff val="50000"/>
                <a:alpha val="29000"/>
              </a:scheme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sz="1400" b="1" dirty="0" smtClean="0">
                <a:solidFill>
                  <a:srgbClr val="000000"/>
                </a:solidFill>
              </a:endParaRPr>
            </a:p>
            <a:p>
              <a:pPr defTabSz="814388"/>
              <a:endParaRPr lang="en-US" dirty="0" smtClean="0">
                <a:solidFill>
                  <a:srgbClr val="000000"/>
                </a:solidFill>
              </a:endParaRPr>
            </a:p>
          </p:txBody>
        </p:sp>
        <p:pic>
          <p:nvPicPr>
            <p:cNvPr id="18" name="Picture 37"/>
            <p:cNvPicPr>
              <a:picLocks noChangeArrowheads="1"/>
            </p:cNvPicPr>
            <p:nvPr/>
          </p:nvPicPr>
          <p:blipFill>
            <a:blip r:embed="rId4"/>
            <a:srcRect/>
            <a:stretch>
              <a:fillRect/>
            </a:stretch>
          </p:blipFill>
          <p:spPr bwMode="auto">
            <a:xfrm>
              <a:off x="2093772" y="1791435"/>
              <a:ext cx="870351" cy="451691"/>
            </a:xfrm>
            <a:prstGeom prst="rect">
              <a:avLst/>
            </a:prstGeom>
            <a:noFill/>
            <a:ln w="9525">
              <a:noFill/>
              <a:miter lim="800000"/>
              <a:headEnd/>
              <a:tailEnd/>
            </a:ln>
          </p:spPr>
        </p:pic>
        <p:pic>
          <p:nvPicPr>
            <p:cNvPr id="19" name="Picture 37"/>
            <p:cNvPicPr>
              <a:picLocks noChangeArrowheads="1"/>
            </p:cNvPicPr>
            <p:nvPr/>
          </p:nvPicPr>
          <p:blipFill>
            <a:blip r:embed="rId4"/>
            <a:srcRect/>
            <a:stretch>
              <a:fillRect/>
            </a:stretch>
          </p:blipFill>
          <p:spPr bwMode="auto">
            <a:xfrm>
              <a:off x="4876018" y="1791164"/>
              <a:ext cx="870351" cy="451691"/>
            </a:xfrm>
            <a:prstGeom prst="rect">
              <a:avLst/>
            </a:prstGeom>
            <a:noFill/>
            <a:ln w="9525">
              <a:noFill/>
              <a:miter lim="800000"/>
              <a:headEnd/>
              <a:tailEnd/>
            </a:ln>
          </p:spPr>
        </p:pic>
        <p:sp>
          <p:nvSpPr>
            <p:cNvPr id="21" name="TextBox 20"/>
            <p:cNvSpPr txBox="1"/>
            <p:nvPr/>
          </p:nvSpPr>
          <p:spPr>
            <a:xfrm>
              <a:off x="5171673" y="2009663"/>
              <a:ext cx="380232" cy="258532"/>
            </a:xfrm>
            <a:prstGeom prst="rect">
              <a:avLst/>
            </a:prstGeom>
            <a:noFill/>
          </p:spPr>
          <p:txBody>
            <a:bodyPr wrap="none" rtlCol="0">
              <a:spAutoFit/>
            </a:bodyPr>
            <a:lstStyle/>
            <a:p>
              <a:r>
                <a:rPr lang="en-US" sz="1200" b="1" dirty="0" smtClean="0">
                  <a:solidFill>
                    <a:srgbClr val="FFFFFF"/>
                  </a:solidFill>
                </a:rPr>
                <a:t>R3</a:t>
              </a:r>
              <a:endParaRPr lang="en-US" sz="1200" b="1" dirty="0">
                <a:solidFill>
                  <a:srgbClr val="FFFFFF"/>
                </a:solidFill>
              </a:endParaRPr>
            </a:p>
          </p:txBody>
        </p:sp>
        <p:sp>
          <p:nvSpPr>
            <p:cNvPr id="22" name="TextBox 21"/>
            <p:cNvSpPr txBox="1"/>
            <p:nvPr/>
          </p:nvSpPr>
          <p:spPr>
            <a:xfrm>
              <a:off x="5034839" y="1524001"/>
              <a:ext cx="574196" cy="286232"/>
            </a:xfrm>
            <a:prstGeom prst="rect">
              <a:avLst/>
            </a:prstGeom>
            <a:noFill/>
          </p:spPr>
          <p:txBody>
            <a:bodyPr wrap="none" rtlCol="0">
              <a:spAutoFit/>
            </a:bodyPr>
            <a:lstStyle/>
            <a:p>
              <a:r>
                <a:rPr lang="en-US" sz="1400" b="1" dirty="0" smtClean="0">
                  <a:solidFill>
                    <a:srgbClr val="000000"/>
                  </a:solidFill>
                </a:rPr>
                <a:t>ABR</a:t>
              </a:r>
              <a:endParaRPr lang="en-US" sz="1400" b="1" dirty="0">
                <a:solidFill>
                  <a:srgbClr val="000000"/>
                </a:solidFill>
              </a:endParaRPr>
            </a:p>
          </p:txBody>
        </p:sp>
        <p:sp>
          <p:nvSpPr>
            <p:cNvPr id="23" name="TextBox 22"/>
            <p:cNvSpPr txBox="1"/>
            <p:nvPr/>
          </p:nvSpPr>
          <p:spPr>
            <a:xfrm>
              <a:off x="4588944" y="1800576"/>
              <a:ext cx="301686" cy="244682"/>
            </a:xfrm>
            <a:prstGeom prst="rect">
              <a:avLst/>
            </a:prstGeom>
            <a:noFill/>
          </p:spPr>
          <p:txBody>
            <a:bodyPr wrap="none" rtlCol="0">
              <a:spAutoFit/>
            </a:bodyPr>
            <a:lstStyle/>
            <a:p>
              <a:r>
                <a:rPr lang="en-US" sz="1100" dirty="0" smtClean="0">
                  <a:solidFill>
                    <a:srgbClr val="000000"/>
                  </a:solidFill>
                </a:rPr>
                <a:t>.1</a:t>
              </a:r>
              <a:endParaRPr lang="en-US" sz="1100" dirty="0">
                <a:solidFill>
                  <a:srgbClr val="000000"/>
                </a:solidFill>
              </a:endParaRPr>
            </a:p>
          </p:txBody>
        </p:sp>
        <p:pic>
          <p:nvPicPr>
            <p:cNvPr id="24" name="Picture 37"/>
            <p:cNvPicPr>
              <a:picLocks noChangeArrowheads="1"/>
            </p:cNvPicPr>
            <p:nvPr/>
          </p:nvPicPr>
          <p:blipFill>
            <a:blip r:embed="rId4"/>
            <a:srcRect/>
            <a:stretch>
              <a:fillRect/>
            </a:stretch>
          </p:blipFill>
          <p:spPr bwMode="auto">
            <a:xfrm>
              <a:off x="7782911" y="1785519"/>
              <a:ext cx="870351" cy="451691"/>
            </a:xfrm>
            <a:prstGeom prst="rect">
              <a:avLst/>
            </a:prstGeom>
            <a:noFill/>
            <a:ln w="9525">
              <a:noFill/>
              <a:miter lim="800000"/>
              <a:headEnd/>
              <a:tailEnd/>
            </a:ln>
          </p:spPr>
        </p:pic>
        <p:sp>
          <p:nvSpPr>
            <p:cNvPr id="25" name="TextBox 24"/>
            <p:cNvSpPr txBox="1"/>
            <p:nvPr/>
          </p:nvSpPr>
          <p:spPr>
            <a:xfrm>
              <a:off x="8078566" y="2004018"/>
              <a:ext cx="380232" cy="258532"/>
            </a:xfrm>
            <a:prstGeom prst="rect">
              <a:avLst/>
            </a:prstGeom>
            <a:noFill/>
          </p:spPr>
          <p:txBody>
            <a:bodyPr wrap="none" rtlCol="0">
              <a:spAutoFit/>
            </a:bodyPr>
            <a:lstStyle/>
            <a:p>
              <a:r>
                <a:rPr lang="en-US" sz="1200" b="1" dirty="0" smtClean="0">
                  <a:solidFill>
                    <a:srgbClr val="FFFFFF"/>
                  </a:solidFill>
                </a:rPr>
                <a:t>R4</a:t>
              </a:r>
              <a:endParaRPr lang="en-US" sz="1200" b="1" dirty="0">
                <a:solidFill>
                  <a:srgbClr val="FFFFFF"/>
                </a:solidFill>
              </a:endParaRPr>
            </a:p>
          </p:txBody>
        </p:sp>
        <p:sp>
          <p:nvSpPr>
            <p:cNvPr id="27" name="TextBox 26"/>
            <p:cNvSpPr txBox="1"/>
            <p:nvPr/>
          </p:nvSpPr>
          <p:spPr>
            <a:xfrm>
              <a:off x="5712198" y="1806219"/>
              <a:ext cx="301686" cy="244682"/>
            </a:xfrm>
            <a:prstGeom prst="rect">
              <a:avLst/>
            </a:prstGeom>
            <a:noFill/>
          </p:spPr>
          <p:txBody>
            <a:bodyPr wrap="none" rtlCol="0">
              <a:spAutoFit/>
            </a:bodyPr>
            <a:lstStyle/>
            <a:p>
              <a:r>
                <a:rPr lang="en-US" sz="1100" dirty="0" smtClean="0">
                  <a:solidFill>
                    <a:srgbClr val="000000"/>
                  </a:solidFill>
                </a:rPr>
                <a:t>.1</a:t>
              </a:r>
              <a:endParaRPr lang="en-US" sz="1100" dirty="0">
                <a:solidFill>
                  <a:srgbClr val="000000"/>
                </a:solidFill>
              </a:endParaRPr>
            </a:p>
          </p:txBody>
        </p:sp>
        <p:sp>
          <p:nvSpPr>
            <p:cNvPr id="28" name="TextBox 27"/>
            <p:cNvSpPr txBox="1"/>
            <p:nvPr/>
          </p:nvSpPr>
          <p:spPr>
            <a:xfrm>
              <a:off x="7501503" y="1800573"/>
              <a:ext cx="301686" cy="244682"/>
            </a:xfrm>
            <a:prstGeom prst="rect">
              <a:avLst/>
            </a:prstGeom>
            <a:noFill/>
          </p:spPr>
          <p:txBody>
            <a:bodyPr wrap="none" rtlCol="0">
              <a:spAutoFit/>
            </a:bodyPr>
            <a:lstStyle/>
            <a:p>
              <a:r>
                <a:rPr lang="en-US" sz="1100" dirty="0" smtClean="0">
                  <a:solidFill>
                    <a:srgbClr val="000000"/>
                  </a:solidFill>
                </a:rPr>
                <a:t>.2</a:t>
              </a:r>
              <a:endParaRPr lang="en-US" sz="1100" dirty="0">
                <a:solidFill>
                  <a:srgbClr val="000000"/>
                </a:solidFill>
              </a:endParaRPr>
            </a:p>
          </p:txBody>
        </p:sp>
        <p:cxnSp>
          <p:nvCxnSpPr>
            <p:cNvPr id="30" name="Straight Connector 29"/>
            <p:cNvCxnSpPr>
              <a:stCxn id="18" idx="3"/>
              <a:endCxn id="19" idx="1"/>
            </p:cNvCxnSpPr>
            <p:nvPr/>
          </p:nvCxnSpPr>
          <p:spPr bwMode="auto">
            <a:xfrm flipV="1">
              <a:off x="2964123" y="2017010"/>
              <a:ext cx="1911895" cy="2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4" name="TextBox 33"/>
            <p:cNvSpPr txBox="1"/>
            <p:nvPr/>
          </p:nvSpPr>
          <p:spPr>
            <a:xfrm>
              <a:off x="4391388" y="2077154"/>
              <a:ext cx="545342" cy="244682"/>
            </a:xfrm>
            <a:prstGeom prst="rect">
              <a:avLst/>
            </a:prstGeom>
            <a:noFill/>
          </p:spPr>
          <p:txBody>
            <a:bodyPr wrap="none" rtlCol="0">
              <a:spAutoFit/>
            </a:bodyPr>
            <a:lstStyle/>
            <a:p>
              <a:r>
                <a:rPr lang="en-US" sz="1100" dirty="0" smtClean="0">
                  <a:solidFill>
                    <a:srgbClr val="000000"/>
                  </a:solidFill>
                </a:rPr>
                <a:t>Fa0/0</a:t>
              </a:r>
              <a:endParaRPr lang="en-US" sz="1100" dirty="0">
                <a:solidFill>
                  <a:srgbClr val="000000"/>
                </a:solidFill>
              </a:endParaRPr>
            </a:p>
          </p:txBody>
        </p:sp>
        <p:sp>
          <p:nvSpPr>
            <p:cNvPr id="35" name="TextBox 34"/>
            <p:cNvSpPr txBox="1"/>
            <p:nvPr/>
          </p:nvSpPr>
          <p:spPr>
            <a:xfrm>
              <a:off x="5717844" y="2094086"/>
              <a:ext cx="591829" cy="244682"/>
            </a:xfrm>
            <a:prstGeom prst="rect">
              <a:avLst/>
            </a:prstGeom>
            <a:noFill/>
          </p:spPr>
          <p:txBody>
            <a:bodyPr wrap="none" rtlCol="0">
              <a:spAutoFit/>
            </a:bodyPr>
            <a:lstStyle/>
            <a:p>
              <a:r>
                <a:rPr lang="en-US" sz="1100" dirty="0" smtClean="0">
                  <a:solidFill>
                    <a:srgbClr val="000000"/>
                  </a:solidFill>
                </a:rPr>
                <a:t>S0/0/0</a:t>
              </a:r>
              <a:endParaRPr lang="en-US" sz="1100" dirty="0">
                <a:solidFill>
                  <a:srgbClr val="000000"/>
                </a:solidFill>
              </a:endParaRPr>
            </a:p>
          </p:txBody>
        </p:sp>
        <p:sp>
          <p:nvSpPr>
            <p:cNvPr id="36" name="TextBox 35"/>
            <p:cNvSpPr txBox="1"/>
            <p:nvPr/>
          </p:nvSpPr>
          <p:spPr>
            <a:xfrm>
              <a:off x="7258791" y="2099729"/>
              <a:ext cx="591829" cy="244682"/>
            </a:xfrm>
            <a:prstGeom prst="rect">
              <a:avLst/>
            </a:prstGeom>
            <a:noFill/>
          </p:spPr>
          <p:txBody>
            <a:bodyPr wrap="none" rtlCol="0">
              <a:spAutoFit/>
            </a:bodyPr>
            <a:lstStyle/>
            <a:p>
              <a:r>
                <a:rPr lang="en-US" sz="1100" dirty="0" smtClean="0">
                  <a:solidFill>
                    <a:srgbClr val="000000"/>
                  </a:solidFill>
                </a:rPr>
                <a:t>S0/0/0</a:t>
              </a:r>
              <a:endParaRPr lang="en-US" sz="1100" dirty="0">
                <a:solidFill>
                  <a:srgbClr val="000000"/>
                </a:solidFill>
              </a:endParaRPr>
            </a:p>
          </p:txBody>
        </p:sp>
        <p:sp>
          <p:nvSpPr>
            <p:cNvPr id="38" name="Rectangle 37"/>
            <p:cNvSpPr/>
            <p:nvPr/>
          </p:nvSpPr>
          <p:spPr>
            <a:xfrm>
              <a:off x="6191276" y="1636189"/>
              <a:ext cx="1241045" cy="244682"/>
            </a:xfrm>
            <a:prstGeom prst="rect">
              <a:avLst/>
            </a:prstGeom>
          </p:spPr>
          <p:txBody>
            <a:bodyPr wrap="none">
              <a:spAutoFit/>
            </a:bodyPr>
            <a:lstStyle/>
            <a:p>
              <a:pPr defTabSz="814388"/>
              <a:r>
                <a:rPr lang="en-US" sz="1100" dirty="0" smtClean="0">
                  <a:solidFill>
                    <a:srgbClr val="000000"/>
                  </a:solidFill>
                </a:rPr>
                <a:t>192.168.15.0 /30</a:t>
              </a:r>
              <a:endParaRPr lang="en-US" sz="1400" b="1" dirty="0" smtClean="0">
                <a:solidFill>
                  <a:srgbClr val="000000"/>
                </a:solidFill>
              </a:endParaRPr>
            </a:p>
          </p:txBody>
        </p:sp>
        <p:sp>
          <p:nvSpPr>
            <p:cNvPr id="39" name="Rectangle 38"/>
            <p:cNvSpPr/>
            <p:nvPr/>
          </p:nvSpPr>
          <p:spPr>
            <a:xfrm>
              <a:off x="3340802" y="1630543"/>
              <a:ext cx="1241045" cy="244682"/>
            </a:xfrm>
            <a:prstGeom prst="rect">
              <a:avLst/>
            </a:prstGeom>
          </p:spPr>
          <p:txBody>
            <a:bodyPr wrap="none">
              <a:spAutoFit/>
            </a:bodyPr>
            <a:lstStyle/>
            <a:p>
              <a:pPr defTabSz="814388"/>
              <a:r>
                <a:rPr lang="en-US" sz="1100" dirty="0" smtClean="0">
                  <a:solidFill>
                    <a:srgbClr val="000000"/>
                  </a:solidFill>
                </a:rPr>
                <a:t>192.168.14.0 /24</a:t>
              </a:r>
              <a:endParaRPr lang="en-US" sz="1400" b="1" dirty="0" smtClean="0">
                <a:solidFill>
                  <a:srgbClr val="000000"/>
                </a:solidFill>
              </a:endParaRPr>
            </a:p>
          </p:txBody>
        </p:sp>
        <p:sp>
          <p:nvSpPr>
            <p:cNvPr id="40" name="Rectangle 39"/>
            <p:cNvSpPr/>
            <p:nvPr/>
          </p:nvSpPr>
          <p:spPr>
            <a:xfrm>
              <a:off x="3304873" y="1184632"/>
              <a:ext cx="1264834" cy="286232"/>
            </a:xfrm>
            <a:prstGeom prst="rect">
              <a:avLst/>
            </a:prstGeom>
          </p:spPr>
          <p:txBody>
            <a:bodyPr wrap="none">
              <a:spAutoFit/>
            </a:bodyPr>
            <a:lstStyle/>
            <a:p>
              <a:pPr defTabSz="814388"/>
              <a:r>
                <a:rPr lang="en-US" sz="1400" b="1" dirty="0" smtClean="0">
                  <a:solidFill>
                    <a:srgbClr val="000000"/>
                  </a:solidFill>
                </a:rPr>
                <a:t>OSPF Area 0</a:t>
              </a:r>
            </a:p>
          </p:txBody>
        </p:sp>
        <p:sp>
          <p:nvSpPr>
            <p:cNvPr id="41" name="Rectangle 40"/>
            <p:cNvSpPr/>
            <p:nvPr/>
          </p:nvSpPr>
          <p:spPr>
            <a:xfrm>
              <a:off x="6177922" y="1178986"/>
              <a:ext cx="1173463" cy="286232"/>
            </a:xfrm>
            <a:prstGeom prst="rect">
              <a:avLst/>
            </a:prstGeom>
          </p:spPr>
          <p:txBody>
            <a:bodyPr wrap="none">
              <a:spAutoFit/>
            </a:bodyPr>
            <a:lstStyle/>
            <a:p>
              <a:pPr defTabSz="814388"/>
              <a:r>
                <a:rPr lang="en-US" sz="1400" b="1" dirty="0" smtClean="0">
                  <a:solidFill>
                    <a:srgbClr val="000000"/>
                  </a:solidFill>
                </a:rPr>
                <a:t>Stub Area 2</a:t>
              </a:r>
            </a:p>
          </p:txBody>
        </p:sp>
      </p:grpSp>
      <p:sp>
        <p:nvSpPr>
          <p:cNvPr id="42" name="Text Placeholder 5"/>
          <p:cNvSpPr>
            <a:spLocks/>
          </p:cNvSpPr>
          <p:nvPr/>
        </p:nvSpPr>
        <p:spPr bwMode="auto">
          <a:xfrm>
            <a:off x="431862" y="5184972"/>
            <a:ext cx="8401694" cy="119662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R4(config-if)# </a:t>
            </a:r>
            <a:r>
              <a:rPr lang="en-US" sz="1200" b="1" kern="0" dirty="0" smtClean="0">
                <a:solidFill>
                  <a:srgbClr val="000000"/>
                </a:solidFill>
                <a:latin typeface="Courier New" pitchFamily="49" charset="0"/>
              </a:rPr>
              <a:t>interface Serial 0/0/0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R4(config-if)# </a:t>
            </a:r>
            <a:r>
              <a:rPr lang="en-US" sz="1200" b="1" kern="0" dirty="0" smtClean="0">
                <a:solidFill>
                  <a:srgbClr val="000000"/>
                </a:solidFill>
                <a:latin typeface="Courier New" pitchFamily="49" charset="0"/>
              </a:rPr>
              <a:t>ip address 192.168.15.2 255.255.255.252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R4(config-if)# </a:t>
            </a:r>
            <a:r>
              <a:rPr lang="en-US" sz="1200" b="1" kern="0" dirty="0" smtClean="0">
                <a:solidFill>
                  <a:srgbClr val="000000"/>
                </a:solidFill>
                <a:latin typeface="Courier New" pitchFamily="49" charset="0"/>
              </a:rPr>
              <a:t>router ospf 100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R4(config-router)# </a:t>
            </a:r>
            <a:r>
              <a:rPr lang="en-US" sz="1200" b="1" kern="0" dirty="0" smtClean="0">
                <a:solidFill>
                  <a:srgbClr val="000000"/>
                </a:solidFill>
                <a:latin typeface="Courier New" pitchFamily="49" charset="0"/>
              </a:rPr>
              <a:t>network 192.168.15.0.0 0.0.0.255 area 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R4(config-router)# </a:t>
            </a:r>
            <a:r>
              <a:rPr lang="en-US" sz="1200" b="1" kern="0" dirty="0" smtClean="0">
                <a:solidFill>
                  <a:srgbClr val="000000"/>
                </a:solidFill>
                <a:latin typeface="Courier New" pitchFamily="49" charset="0"/>
              </a:rPr>
              <a:t>area 2 stub</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R4(config-router)#</a:t>
            </a:r>
          </a:p>
        </p:txBody>
      </p:sp>
    </p:spTree>
    <p:extLst>
      <p:ext uri="{BB962C8B-B14F-4D97-AF65-F5344CB8AC3E}">
        <p14:creationId xmlns:p14="http://schemas.microsoft.com/office/powerpoint/2010/main" val="3253889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570" name="Rectangle 2"/>
          <p:cNvSpPr>
            <a:spLocks noGrp="1" noChangeArrowheads="1"/>
          </p:cNvSpPr>
          <p:nvPr>
            <p:ph type="title"/>
          </p:nvPr>
        </p:nvSpPr>
        <p:spPr/>
        <p:txBody>
          <a:bodyPr/>
          <a:lstStyle/>
          <a:p>
            <a:r>
              <a:rPr lang="en-US" dirty="0" smtClean="0"/>
              <a:t>Totally Stubby Area</a:t>
            </a:r>
          </a:p>
        </p:txBody>
      </p:sp>
      <p:sp>
        <p:nvSpPr>
          <p:cNvPr id="1517571" name="Rectangle 3"/>
          <p:cNvSpPr>
            <a:spLocks noGrp="1" noChangeArrowheads="1"/>
          </p:cNvSpPr>
          <p:nvPr>
            <p:ph idx="10"/>
          </p:nvPr>
        </p:nvSpPr>
        <p:spPr/>
        <p:txBody>
          <a:bodyPr>
            <a:normAutofit fontScale="92500"/>
          </a:bodyPr>
          <a:lstStyle/>
          <a:p>
            <a:r>
              <a:rPr lang="en-US" dirty="0" smtClean="0"/>
              <a:t>Cisco proprietary solution that is better than stub area. </a:t>
            </a:r>
          </a:p>
          <a:p>
            <a:r>
              <a:rPr lang="en-US" dirty="0" smtClean="0"/>
              <a:t>Area does not accept external AS routes or inter-area routes.</a:t>
            </a:r>
          </a:p>
          <a:p>
            <a:pPr lvl="1"/>
            <a:r>
              <a:rPr lang="en-US" dirty="0" smtClean="0"/>
              <a:t>Specifically, it does not accept Types 3, 4 and 5 LSAs. </a:t>
            </a:r>
          </a:p>
          <a:p>
            <a:pPr lvl="1"/>
            <a:r>
              <a:rPr lang="en-US" dirty="0" smtClean="0"/>
              <a:t>It recognizes only intra-area routes and the default route 0.0.0.0. </a:t>
            </a:r>
          </a:p>
          <a:p>
            <a:pPr lvl="1"/>
            <a:r>
              <a:rPr lang="en-US" dirty="0" smtClean="0"/>
              <a:t>A default route (0.0.0.0) is propagated throughout the area. </a:t>
            </a:r>
          </a:p>
          <a:p>
            <a:pPr lvl="2"/>
            <a:endParaRPr lang="en-US" dirty="0" smtClean="0"/>
          </a:p>
        </p:txBody>
      </p:sp>
      <p:pic>
        <p:nvPicPr>
          <p:cNvPr id="5" name="Picture 2"/>
          <p:cNvPicPr>
            <a:picLocks noGrp="1" noChangeAspect="1" noChangeArrowheads="1"/>
          </p:cNvPicPr>
          <p:nvPr>
            <p:ph sz="quarter" idx="11"/>
          </p:nvPr>
        </p:nvPicPr>
        <p:blipFill>
          <a:blip r:embed="rId3"/>
          <a:stretch>
            <a:fillRect/>
          </a:stretch>
        </p:blipFill>
        <p:spPr>
          <a:xfrm>
            <a:off x="1760569" y="3443288"/>
            <a:ext cx="5557775" cy="3097212"/>
          </a:xfrm>
        </p:spPr>
      </p:pic>
      <p:sp>
        <p:nvSpPr>
          <p:cNvPr id="6" name="Rectangle 5"/>
          <p:cNvSpPr/>
          <p:nvPr/>
        </p:nvSpPr>
        <p:spPr bwMode="auto">
          <a:xfrm>
            <a:off x="1490113" y="3431822"/>
            <a:ext cx="3747911" cy="3194756"/>
          </a:xfrm>
          <a:prstGeom prst="rect">
            <a:avLst/>
          </a:prstGeom>
          <a:solidFill>
            <a:schemeClr val="bg1">
              <a:alpha val="71000"/>
            </a:scheme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Tree>
    <p:extLst>
      <p:ext uri="{BB962C8B-B14F-4D97-AF65-F5344CB8AC3E}">
        <p14:creationId xmlns:p14="http://schemas.microsoft.com/office/powerpoint/2010/main" val="17491862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2040607" y="5944725"/>
            <a:ext cx="1120195" cy="21437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2050969" y="4618280"/>
            <a:ext cx="2158773" cy="21437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Configuring a Totally Stubby Area</a:t>
            </a:r>
            <a:endParaRPr lang="en-US" dirty="0"/>
          </a:p>
        </p:txBody>
      </p:sp>
      <p:sp>
        <p:nvSpPr>
          <p:cNvPr id="33" name="Text Placeholder 5"/>
          <p:cNvSpPr>
            <a:spLocks/>
          </p:cNvSpPr>
          <p:nvPr/>
        </p:nvSpPr>
        <p:spPr bwMode="auto">
          <a:xfrm>
            <a:off x="278448" y="3306066"/>
            <a:ext cx="8401694" cy="176365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R3(config)# </a:t>
            </a:r>
            <a:r>
              <a:rPr lang="en-US" sz="1200" b="1" kern="0" dirty="0" smtClean="0">
                <a:latin typeface="Courier New" pitchFamily="49" charset="0"/>
              </a:rPr>
              <a:t>interface FastEthernet0/0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R3(config-if)# </a:t>
            </a:r>
            <a:r>
              <a:rPr lang="en-US" sz="1200" b="1" kern="0" dirty="0" smtClean="0">
                <a:latin typeface="Courier New" pitchFamily="49" charset="0"/>
              </a:rPr>
              <a:t>ip address 192.168.14.1 255.255.255.0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R3(config-if)# </a:t>
            </a:r>
            <a:r>
              <a:rPr lang="en-US" sz="1200" b="1" kern="0" dirty="0" smtClean="0">
                <a:latin typeface="Courier New" pitchFamily="49" charset="0"/>
              </a:rPr>
              <a:t>interface Serial 0/0/0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R3(config-if)# </a:t>
            </a:r>
            <a:r>
              <a:rPr lang="en-US" sz="1200" b="1" kern="0" dirty="0" smtClean="0">
                <a:latin typeface="Courier New" pitchFamily="49" charset="0"/>
              </a:rPr>
              <a:t>ip address 192.168.15.1 255.255.255.252</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R3(config-if)# </a:t>
            </a:r>
            <a:r>
              <a:rPr lang="en-US" sz="1200" b="1" kern="0" dirty="0" smtClean="0">
                <a:latin typeface="Courier New" pitchFamily="49" charset="0"/>
              </a:rPr>
              <a:t>router ospf 100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R3(config-router)# </a:t>
            </a:r>
            <a:r>
              <a:rPr lang="en-US" sz="1200" b="1" kern="0" dirty="0" smtClean="0">
                <a:latin typeface="Courier New" pitchFamily="49" charset="0"/>
              </a:rPr>
              <a:t>network 192.168.14.0.0 0.0.0.255 area 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R3(config-router)# </a:t>
            </a:r>
            <a:r>
              <a:rPr lang="en-US" sz="1200" b="1" kern="0" dirty="0" smtClean="0">
                <a:latin typeface="Courier New" pitchFamily="49" charset="0"/>
              </a:rPr>
              <a:t>network 192.168.15.0.0 0.0.0.255 area 2</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R3(config-router)# </a:t>
            </a:r>
            <a:r>
              <a:rPr lang="en-US" sz="1200" b="1" kern="0" dirty="0" smtClean="0">
                <a:latin typeface="Courier New" pitchFamily="49" charset="0"/>
              </a:rPr>
              <a:t>area 2 stub no-summary</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R3(config-router)#</a:t>
            </a:r>
            <a:endParaRPr lang="en-US" sz="1200" b="1" kern="0" dirty="0" smtClean="0">
              <a:latin typeface="Courier New" pitchFamily="49" charset="0"/>
            </a:endParaRPr>
          </a:p>
          <a:p>
            <a:pPr marL="236538" indent="-236538" algn="l" defTabSz="814388" eaLnBrk="1" hangingPunct="1">
              <a:lnSpc>
                <a:spcPct val="100000"/>
              </a:lnSpc>
              <a:spcBef>
                <a:spcPts val="0"/>
              </a:spcBef>
              <a:buClr>
                <a:srgbClr val="708CA1"/>
              </a:buClr>
              <a:defRPr/>
            </a:pPr>
            <a:endParaRPr lang="en-US" sz="1200" kern="0" dirty="0" smtClean="0">
              <a:latin typeface="Courier New" pitchFamily="49" charset="0"/>
            </a:endParaRPr>
          </a:p>
        </p:txBody>
      </p:sp>
      <p:grpSp>
        <p:nvGrpSpPr>
          <p:cNvPr id="29" name="Group 28"/>
          <p:cNvGrpSpPr/>
          <p:nvPr/>
        </p:nvGrpSpPr>
        <p:grpSpPr>
          <a:xfrm>
            <a:off x="532423" y="1113889"/>
            <a:ext cx="8066247" cy="2020732"/>
            <a:chOff x="587015" y="1004705"/>
            <a:chExt cx="8066247" cy="2020732"/>
          </a:xfrm>
        </p:grpSpPr>
        <p:sp>
          <p:nvSpPr>
            <p:cNvPr id="17" name="Oval 16"/>
            <p:cNvSpPr/>
            <p:nvPr/>
          </p:nvSpPr>
          <p:spPr bwMode="auto">
            <a:xfrm>
              <a:off x="5520263" y="1004705"/>
              <a:ext cx="2596445" cy="2009438"/>
            </a:xfrm>
            <a:prstGeom prst="ellipse">
              <a:avLst/>
            </a:prstGeom>
            <a:solidFill>
              <a:schemeClr val="accent1">
                <a:lumMod val="60000"/>
                <a:lumOff val="40000"/>
                <a:alpha val="29000"/>
              </a:scheme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lang="en-US" sz="1400" b="1" dirty="0" smtClean="0"/>
            </a:p>
            <a:p>
              <a:pPr defTabSz="814388"/>
              <a:endParaRPr lang="en-US" sz="1400" b="1" dirty="0" smtClean="0"/>
            </a:p>
            <a:p>
              <a:pPr defTabSz="814388"/>
              <a:endParaRPr lang="en-US" sz="1400" b="1" dirty="0" smtClean="0"/>
            </a:p>
            <a:p>
              <a:pPr defTabSz="814388"/>
              <a:endParaRPr lang="en-US" sz="1400" b="1" dirty="0" smtClean="0"/>
            </a:p>
            <a:p>
              <a:pPr defTabSz="814388"/>
              <a:endParaRPr lang="en-US" sz="4400" dirty="0" smtClean="0"/>
            </a:p>
          </p:txBody>
        </p:sp>
        <p:sp>
          <p:nvSpPr>
            <p:cNvPr id="37" name="Freeform 9"/>
            <p:cNvSpPr>
              <a:spLocks/>
            </p:cNvSpPr>
            <p:nvPr/>
          </p:nvSpPr>
          <p:spPr bwMode="auto">
            <a:xfrm>
              <a:off x="5682421" y="2020673"/>
              <a:ext cx="2140775" cy="1016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14" name="Picture 88"/>
            <p:cNvPicPr>
              <a:picLocks noChangeAspect="1" noChangeArrowheads="1"/>
            </p:cNvPicPr>
            <p:nvPr/>
          </p:nvPicPr>
          <p:blipFill>
            <a:blip r:embed="rId3"/>
            <a:srcRect/>
            <a:stretch>
              <a:fillRect/>
            </a:stretch>
          </p:blipFill>
          <p:spPr bwMode="auto">
            <a:xfrm>
              <a:off x="587015" y="1422400"/>
              <a:ext cx="1564483" cy="1126212"/>
            </a:xfrm>
            <a:prstGeom prst="rect">
              <a:avLst/>
            </a:prstGeom>
            <a:noFill/>
            <a:ln w="9525" algn="ctr">
              <a:noFill/>
              <a:miter lim="800000"/>
              <a:headEnd/>
              <a:tailEnd/>
            </a:ln>
          </p:spPr>
        </p:pic>
        <p:sp>
          <p:nvSpPr>
            <p:cNvPr id="15" name="TextBox 14"/>
            <p:cNvSpPr txBox="1"/>
            <p:nvPr/>
          </p:nvSpPr>
          <p:spPr>
            <a:xfrm>
              <a:off x="778925" y="1841535"/>
              <a:ext cx="1292145" cy="258532"/>
            </a:xfrm>
            <a:prstGeom prst="rect">
              <a:avLst/>
            </a:prstGeom>
            <a:noFill/>
          </p:spPr>
          <p:txBody>
            <a:bodyPr wrap="square" rtlCol="0">
              <a:spAutoFit/>
            </a:bodyPr>
            <a:lstStyle/>
            <a:p>
              <a:r>
                <a:rPr lang="en-US" sz="1200" b="1" dirty="0" smtClean="0"/>
                <a:t>External AS</a:t>
              </a:r>
              <a:endParaRPr lang="en-US" sz="1100" dirty="0"/>
            </a:p>
          </p:txBody>
        </p:sp>
        <p:sp>
          <p:nvSpPr>
            <p:cNvPr id="16" name="Oval 15"/>
            <p:cNvSpPr/>
            <p:nvPr/>
          </p:nvSpPr>
          <p:spPr bwMode="auto">
            <a:xfrm>
              <a:off x="2698041" y="1015999"/>
              <a:ext cx="2540000" cy="2009438"/>
            </a:xfrm>
            <a:prstGeom prst="ellipse">
              <a:avLst/>
            </a:prstGeom>
            <a:solidFill>
              <a:schemeClr val="bg2">
                <a:lumMod val="50000"/>
                <a:lumOff val="50000"/>
                <a:alpha val="29000"/>
              </a:scheme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noAutofit/>
            </a:bodyPr>
            <a:lstStyle/>
            <a:p>
              <a:pPr defTabSz="814388"/>
              <a:endParaRPr kumimoji="0" lang="en-US" sz="1400" b="1" i="0" u="none" strike="noStrike" cap="none" normalizeH="0" baseline="0" dirty="0" smtClean="0">
                <a:ln>
                  <a:noFill/>
                </a:ln>
                <a:solidFill>
                  <a:schemeClr val="tx1"/>
                </a:solidFill>
                <a:effectLst/>
                <a:latin typeface="Arial" charset="0"/>
              </a:endParaRPr>
            </a:p>
            <a:p>
              <a:pPr defTabSz="814388"/>
              <a:endParaRPr lang="en-US" sz="1400" b="1" dirty="0" smtClean="0"/>
            </a:p>
            <a:p>
              <a:pPr defTabSz="814388"/>
              <a:endParaRPr kumimoji="0" lang="en-US" sz="1400" b="1" i="0" u="none" strike="noStrike" cap="none" normalizeH="0" baseline="0" dirty="0" smtClean="0">
                <a:ln>
                  <a:noFill/>
                </a:ln>
                <a:solidFill>
                  <a:schemeClr val="tx1"/>
                </a:solidFill>
                <a:effectLst/>
                <a:latin typeface="Arial" charset="0"/>
              </a:endParaRPr>
            </a:p>
            <a:p>
              <a:pPr defTabSz="814388"/>
              <a:endParaRPr lang="en-US" sz="1400" b="1" dirty="0" smtClean="0"/>
            </a:p>
            <a:p>
              <a:pPr defTabSz="814388"/>
              <a:endParaRPr kumimoji="0" lang="en-US" sz="1400" b="1" i="0" u="none" strike="noStrike" cap="none" normalizeH="0" baseline="0" dirty="0" smtClean="0">
                <a:ln>
                  <a:noFill/>
                </a:ln>
                <a:solidFill>
                  <a:schemeClr val="tx1"/>
                </a:solidFill>
                <a:effectLst/>
                <a:latin typeface="Arial" charset="0"/>
              </a:endParaRPr>
            </a:p>
            <a:p>
              <a:pPr defTabSz="814388"/>
              <a:endParaRPr lang="en-US" sz="1400" b="1" dirty="0" smtClean="0"/>
            </a:p>
            <a:p>
              <a:pPr defTabSz="814388"/>
              <a:endParaRPr kumimoji="0" lang="en-US" sz="2400" b="0" i="0" u="none" strike="noStrike" cap="none" normalizeH="0" baseline="0" dirty="0" smtClean="0">
                <a:ln>
                  <a:noFill/>
                </a:ln>
                <a:solidFill>
                  <a:schemeClr val="tx1"/>
                </a:solidFill>
                <a:effectLst/>
                <a:latin typeface="Arial" charset="0"/>
              </a:endParaRPr>
            </a:p>
          </p:txBody>
        </p:sp>
        <p:pic>
          <p:nvPicPr>
            <p:cNvPr id="18" name="Picture 37"/>
            <p:cNvPicPr>
              <a:picLocks noChangeArrowheads="1"/>
            </p:cNvPicPr>
            <p:nvPr/>
          </p:nvPicPr>
          <p:blipFill>
            <a:blip r:embed="rId4"/>
            <a:srcRect/>
            <a:stretch>
              <a:fillRect/>
            </a:stretch>
          </p:blipFill>
          <p:spPr bwMode="auto">
            <a:xfrm>
              <a:off x="2093772" y="1791435"/>
              <a:ext cx="870351" cy="451691"/>
            </a:xfrm>
            <a:prstGeom prst="rect">
              <a:avLst/>
            </a:prstGeom>
            <a:noFill/>
            <a:ln w="9525">
              <a:noFill/>
              <a:miter lim="800000"/>
              <a:headEnd/>
              <a:tailEnd/>
            </a:ln>
          </p:spPr>
        </p:pic>
        <p:pic>
          <p:nvPicPr>
            <p:cNvPr id="19" name="Picture 37"/>
            <p:cNvPicPr>
              <a:picLocks noChangeArrowheads="1"/>
            </p:cNvPicPr>
            <p:nvPr/>
          </p:nvPicPr>
          <p:blipFill>
            <a:blip r:embed="rId4"/>
            <a:srcRect/>
            <a:stretch>
              <a:fillRect/>
            </a:stretch>
          </p:blipFill>
          <p:spPr bwMode="auto">
            <a:xfrm>
              <a:off x="4876018" y="1791164"/>
              <a:ext cx="870351" cy="451691"/>
            </a:xfrm>
            <a:prstGeom prst="rect">
              <a:avLst/>
            </a:prstGeom>
            <a:noFill/>
            <a:ln w="9525">
              <a:noFill/>
              <a:miter lim="800000"/>
              <a:headEnd/>
              <a:tailEnd/>
            </a:ln>
          </p:spPr>
        </p:pic>
        <p:sp>
          <p:nvSpPr>
            <p:cNvPr id="21" name="TextBox 20"/>
            <p:cNvSpPr txBox="1"/>
            <p:nvPr/>
          </p:nvSpPr>
          <p:spPr>
            <a:xfrm>
              <a:off x="5171673" y="2009663"/>
              <a:ext cx="380232" cy="258532"/>
            </a:xfrm>
            <a:prstGeom prst="rect">
              <a:avLst/>
            </a:prstGeom>
            <a:noFill/>
          </p:spPr>
          <p:txBody>
            <a:bodyPr wrap="none" rtlCol="0">
              <a:spAutoFit/>
            </a:bodyPr>
            <a:lstStyle/>
            <a:p>
              <a:r>
                <a:rPr lang="en-US" sz="1200" b="1" dirty="0" smtClean="0">
                  <a:solidFill>
                    <a:schemeClr val="bg1"/>
                  </a:solidFill>
                </a:rPr>
                <a:t>R3</a:t>
              </a:r>
              <a:endParaRPr lang="en-US" sz="1200" b="1" dirty="0">
                <a:solidFill>
                  <a:schemeClr val="bg1"/>
                </a:solidFill>
              </a:endParaRPr>
            </a:p>
          </p:txBody>
        </p:sp>
        <p:sp>
          <p:nvSpPr>
            <p:cNvPr id="22" name="TextBox 21"/>
            <p:cNvSpPr txBox="1"/>
            <p:nvPr/>
          </p:nvSpPr>
          <p:spPr>
            <a:xfrm>
              <a:off x="5034839" y="1524001"/>
              <a:ext cx="574196" cy="286232"/>
            </a:xfrm>
            <a:prstGeom prst="rect">
              <a:avLst/>
            </a:prstGeom>
            <a:noFill/>
          </p:spPr>
          <p:txBody>
            <a:bodyPr wrap="none" rtlCol="0">
              <a:spAutoFit/>
            </a:bodyPr>
            <a:lstStyle/>
            <a:p>
              <a:r>
                <a:rPr lang="en-US" sz="1400" b="1" dirty="0" smtClean="0"/>
                <a:t>ABR</a:t>
              </a:r>
              <a:endParaRPr lang="en-US" sz="1400" b="1" dirty="0"/>
            </a:p>
          </p:txBody>
        </p:sp>
        <p:sp>
          <p:nvSpPr>
            <p:cNvPr id="23" name="TextBox 22"/>
            <p:cNvSpPr txBox="1"/>
            <p:nvPr/>
          </p:nvSpPr>
          <p:spPr>
            <a:xfrm>
              <a:off x="4588944" y="1800576"/>
              <a:ext cx="301686" cy="244682"/>
            </a:xfrm>
            <a:prstGeom prst="rect">
              <a:avLst/>
            </a:prstGeom>
            <a:noFill/>
          </p:spPr>
          <p:txBody>
            <a:bodyPr wrap="none" rtlCol="0">
              <a:spAutoFit/>
            </a:bodyPr>
            <a:lstStyle/>
            <a:p>
              <a:r>
                <a:rPr lang="en-US" sz="1100" dirty="0" smtClean="0"/>
                <a:t>.1</a:t>
              </a:r>
              <a:endParaRPr lang="en-US" sz="1100" dirty="0"/>
            </a:p>
          </p:txBody>
        </p:sp>
        <p:pic>
          <p:nvPicPr>
            <p:cNvPr id="24" name="Picture 37"/>
            <p:cNvPicPr>
              <a:picLocks noChangeArrowheads="1"/>
            </p:cNvPicPr>
            <p:nvPr/>
          </p:nvPicPr>
          <p:blipFill>
            <a:blip r:embed="rId4"/>
            <a:srcRect/>
            <a:stretch>
              <a:fillRect/>
            </a:stretch>
          </p:blipFill>
          <p:spPr bwMode="auto">
            <a:xfrm>
              <a:off x="7782911" y="1785519"/>
              <a:ext cx="870351" cy="451691"/>
            </a:xfrm>
            <a:prstGeom prst="rect">
              <a:avLst/>
            </a:prstGeom>
            <a:noFill/>
            <a:ln w="9525">
              <a:noFill/>
              <a:miter lim="800000"/>
              <a:headEnd/>
              <a:tailEnd/>
            </a:ln>
          </p:spPr>
        </p:pic>
        <p:sp>
          <p:nvSpPr>
            <p:cNvPr id="25" name="TextBox 24"/>
            <p:cNvSpPr txBox="1"/>
            <p:nvPr/>
          </p:nvSpPr>
          <p:spPr>
            <a:xfrm>
              <a:off x="8078566" y="2004018"/>
              <a:ext cx="380232" cy="258532"/>
            </a:xfrm>
            <a:prstGeom prst="rect">
              <a:avLst/>
            </a:prstGeom>
            <a:noFill/>
          </p:spPr>
          <p:txBody>
            <a:bodyPr wrap="none" rtlCol="0">
              <a:spAutoFit/>
            </a:bodyPr>
            <a:lstStyle/>
            <a:p>
              <a:r>
                <a:rPr lang="en-US" sz="1200" b="1" dirty="0" smtClean="0">
                  <a:solidFill>
                    <a:schemeClr val="bg1"/>
                  </a:solidFill>
                </a:rPr>
                <a:t>R4</a:t>
              </a:r>
              <a:endParaRPr lang="en-US" sz="1200" b="1" dirty="0">
                <a:solidFill>
                  <a:schemeClr val="bg1"/>
                </a:solidFill>
              </a:endParaRPr>
            </a:p>
          </p:txBody>
        </p:sp>
        <p:sp>
          <p:nvSpPr>
            <p:cNvPr id="27" name="TextBox 26"/>
            <p:cNvSpPr txBox="1"/>
            <p:nvPr/>
          </p:nvSpPr>
          <p:spPr>
            <a:xfrm>
              <a:off x="5712198" y="1806219"/>
              <a:ext cx="301686" cy="244682"/>
            </a:xfrm>
            <a:prstGeom prst="rect">
              <a:avLst/>
            </a:prstGeom>
            <a:noFill/>
          </p:spPr>
          <p:txBody>
            <a:bodyPr wrap="none" rtlCol="0">
              <a:spAutoFit/>
            </a:bodyPr>
            <a:lstStyle/>
            <a:p>
              <a:r>
                <a:rPr lang="en-US" sz="1100" dirty="0" smtClean="0"/>
                <a:t>.1</a:t>
              </a:r>
              <a:endParaRPr lang="en-US" sz="1100" dirty="0"/>
            </a:p>
          </p:txBody>
        </p:sp>
        <p:sp>
          <p:nvSpPr>
            <p:cNvPr id="28" name="TextBox 27"/>
            <p:cNvSpPr txBox="1"/>
            <p:nvPr/>
          </p:nvSpPr>
          <p:spPr>
            <a:xfrm>
              <a:off x="7501503" y="1800573"/>
              <a:ext cx="301686" cy="244682"/>
            </a:xfrm>
            <a:prstGeom prst="rect">
              <a:avLst/>
            </a:prstGeom>
            <a:noFill/>
          </p:spPr>
          <p:txBody>
            <a:bodyPr wrap="none" rtlCol="0">
              <a:spAutoFit/>
            </a:bodyPr>
            <a:lstStyle/>
            <a:p>
              <a:r>
                <a:rPr lang="en-US" sz="1100" dirty="0" smtClean="0"/>
                <a:t>.2</a:t>
              </a:r>
              <a:endParaRPr lang="en-US" sz="1100" dirty="0"/>
            </a:p>
          </p:txBody>
        </p:sp>
        <p:cxnSp>
          <p:nvCxnSpPr>
            <p:cNvPr id="30" name="Straight Connector 29"/>
            <p:cNvCxnSpPr>
              <a:stCxn id="18" idx="3"/>
              <a:endCxn id="19" idx="1"/>
            </p:cNvCxnSpPr>
            <p:nvPr/>
          </p:nvCxnSpPr>
          <p:spPr bwMode="auto">
            <a:xfrm flipV="1">
              <a:off x="2964123" y="2017010"/>
              <a:ext cx="1911895" cy="2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4" name="TextBox 33"/>
            <p:cNvSpPr txBox="1"/>
            <p:nvPr/>
          </p:nvSpPr>
          <p:spPr>
            <a:xfrm>
              <a:off x="4391388" y="2077154"/>
              <a:ext cx="545342" cy="244682"/>
            </a:xfrm>
            <a:prstGeom prst="rect">
              <a:avLst/>
            </a:prstGeom>
            <a:noFill/>
          </p:spPr>
          <p:txBody>
            <a:bodyPr wrap="none" rtlCol="0">
              <a:spAutoFit/>
            </a:bodyPr>
            <a:lstStyle/>
            <a:p>
              <a:r>
                <a:rPr lang="en-US" sz="1100" dirty="0" smtClean="0"/>
                <a:t>Fa0/0</a:t>
              </a:r>
              <a:endParaRPr lang="en-US" sz="1100" dirty="0"/>
            </a:p>
          </p:txBody>
        </p:sp>
        <p:sp>
          <p:nvSpPr>
            <p:cNvPr id="35" name="TextBox 34"/>
            <p:cNvSpPr txBox="1"/>
            <p:nvPr/>
          </p:nvSpPr>
          <p:spPr>
            <a:xfrm>
              <a:off x="5717844" y="2094086"/>
              <a:ext cx="591829" cy="244682"/>
            </a:xfrm>
            <a:prstGeom prst="rect">
              <a:avLst/>
            </a:prstGeom>
            <a:noFill/>
          </p:spPr>
          <p:txBody>
            <a:bodyPr wrap="none" rtlCol="0">
              <a:spAutoFit/>
            </a:bodyPr>
            <a:lstStyle/>
            <a:p>
              <a:r>
                <a:rPr lang="en-US" sz="1100" dirty="0" smtClean="0"/>
                <a:t>S0/0/0</a:t>
              </a:r>
              <a:endParaRPr lang="en-US" sz="1100" dirty="0"/>
            </a:p>
          </p:txBody>
        </p:sp>
        <p:sp>
          <p:nvSpPr>
            <p:cNvPr id="36" name="TextBox 35"/>
            <p:cNvSpPr txBox="1"/>
            <p:nvPr/>
          </p:nvSpPr>
          <p:spPr>
            <a:xfrm>
              <a:off x="7258791" y="2099729"/>
              <a:ext cx="591829" cy="244682"/>
            </a:xfrm>
            <a:prstGeom prst="rect">
              <a:avLst/>
            </a:prstGeom>
            <a:noFill/>
          </p:spPr>
          <p:txBody>
            <a:bodyPr wrap="none" rtlCol="0">
              <a:spAutoFit/>
            </a:bodyPr>
            <a:lstStyle/>
            <a:p>
              <a:r>
                <a:rPr lang="en-US" sz="1100" dirty="0" smtClean="0"/>
                <a:t>S0/0/0</a:t>
              </a:r>
              <a:endParaRPr lang="en-US" sz="1100" dirty="0"/>
            </a:p>
          </p:txBody>
        </p:sp>
        <p:sp>
          <p:nvSpPr>
            <p:cNvPr id="38" name="Rectangle 37"/>
            <p:cNvSpPr/>
            <p:nvPr/>
          </p:nvSpPr>
          <p:spPr>
            <a:xfrm>
              <a:off x="6191276" y="1636189"/>
              <a:ext cx="1241045" cy="244682"/>
            </a:xfrm>
            <a:prstGeom prst="rect">
              <a:avLst/>
            </a:prstGeom>
          </p:spPr>
          <p:txBody>
            <a:bodyPr wrap="none">
              <a:spAutoFit/>
            </a:bodyPr>
            <a:lstStyle/>
            <a:p>
              <a:pPr defTabSz="814388"/>
              <a:r>
                <a:rPr lang="en-US" sz="1100" dirty="0" smtClean="0"/>
                <a:t>192.168.15.0 /30</a:t>
              </a:r>
              <a:endParaRPr lang="en-US" sz="1400" b="1" dirty="0" smtClean="0"/>
            </a:p>
          </p:txBody>
        </p:sp>
        <p:sp>
          <p:nvSpPr>
            <p:cNvPr id="39" name="Rectangle 38"/>
            <p:cNvSpPr/>
            <p:nvPr/>
          </p:nvSpPr>
          <p:spPr>
            <a:xfrm>
              <a:off x="3340802" y="1630543"/>
              <a:ext cx="1241045" cy="244682"/>
            </a:xfrm>
            <a:prstGeom prst="rect">
              <a:avLst/>
            </a:prstGeom>
          </p:spPr>
          <p:txBody>
            <a:bodyPr wrap="none">
              <a:spAutoFit/>
            </a:bodyPr>
            <a:lstStyle/>
            <a:p>
              <a:pPr defTabSz="814388"/>
              <a:r>
                <a:rPr lang="en-US" sz="1100" dirty="0" smtClean="0"/>
                <a:t>192.168.14.0 /24</a:t>
              </a:r>
              <a:endParaRPr lang="en-US" sz="1400" b="1" dirty="0" smtClean="0"/>
            </a:p>
          </p:txBody>
        </p:sp>
        <p:sp>
          <p:nvSpPr>
            <p:cNvPr id="40" name="Rectangle 39"/>
            <p:cNvSpPr/>
            <p:nvPr/>
          </p:nvSpPr>
          <p:spPr>
            <a:xfrm>
              <a:off x="3304873" y="1263655"/>
              <a:ext cx="1264834" cy="286232"/>
            </a:xfrm>
            <a:prstGeom prst="rect">
              <a:avLst/>
            </a:prstGeom>
          </p:spPr>
          <p:txBody>
            <a:bodyPr wrap="none">
              <a:spAutoFit/>
            </a:bodyPr>
            <a:lstStyle/>
            <a:p>
              <a:pPr defTabSz="814388"/>
              <a:r>
                <a:rPr lang="en-US" sz="1400" b="1" dirty="0" smtClean="0"/>
                <a:t>OSPF Area 0</a:t>
              </a:r>
            </a:p>
          </p:txBody>
        </p:sp>
        <p:sp>
          <p:nvSpPr>
            <p:cNvPr id="41" name="Rectangle 40"/>
            <p:cNvSpPr/>
            <p:nvPr/>
          </p:nvSpPr>
          <p:spPr>
            <a:xfrm>
              <a:off x="5816674" y="1258009"/>
              <a:ext cx="1993687" cy="286232"/>
            </a:xfrm>
            <a:prstGeom prst="rect">
              <a:avLst/>
            </a:prstGeom>
          </p:spPr>
          <p:txBody>
            <a:bodyPr wrap="none">
              <a:spAutoFit/>
            </a:bodyPr>
            <a:lstStyle/>
            <a:p>
              <a:pPr defTabSz="814388"/>
              <a:r>
                <a:rPr lang="en-US" sz="1400" b="1" dirty="0" smtClean="0"/>
                <a:t>Totally Stubby Area 2</a:t>
              </a:r>
            </a:p>
          </p:txBody>
        </p:sp>
      </p:grpSp>
      <p:sp>
        <p:nvSpPr>
          <p:cNvPr id="42" name="Text Placeholder 5"/>
          <p:cNvSpPr>
            <a:spLocks/>
          </p:cNvSpPr>
          <p:nvPr/>
        </p:nvSpPr>
        <p:spPr bwMode="auto">
          <a:xfrm>
            <a:off x="268086" y="5171324"/>
            <a:ext cx="8401694" cy="119662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R4(config-if)# </a:t>
            </a:r>
            <a:r>
              <a:rPr lang="en-US" sz="1200" b="1" kern="0" dirty="0" smtClean="0">
                <a:latin typeface="Courier New" pitchFamily="49" charset="0"/>
              </a:rPr>
              <a:t>interface Serial 0/0/0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R4(config-if)# </a:t>
            </a:r>
            <a:r>
              <a:rPr lang="en-US" sz="1200" b="1" kern="0" dirty="0" smtClean="0">
                <a:latin typeface="Courier New" pitchFamily="49" charset="0"/>
              </a:rPr>
              <a:t>ip address 192.168.15.2 255.255.255.252</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R4(config-if)# </a:t>
            </a:r>
            <a:r>
              <a:rPr lang="en-US" sz="1200" b="1" kern="0" dirty="0" smtClean="0">
                <a:latin typeface="Courier New" pitchFamily="49" charset="0"/>
              </a:rPr>
              <a:t>router ospf 100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R4(config-router)# </a:t>
            </a:r>
            <a:r>
              <a:rPr lang="en-US" sz="1200" b="1" kern="0" dirty="0" smtClean="0">
                <a:latin typeface="Courier New" pitchFamily="49" charset="0"/>
              </a:rPr>
              <a:t>network 192.168.15.0.0 0.0.0.255 area 2</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R4(config-router)# </a:t>
            </a:r>
            <a:r>
              <a:rPr lang="en-US" sz="1200" b="1" kern="0" dirty="0" smtClean="0">
                <a:latin typeface="Courier New" pitchFamily="49" charset="0"/>
              </a:rPr>
              <a:t>area 2 stub</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R4(config-router)#</a:t>
            </a:r>
          </a:p>
        </p:txBody>
      </p:sp>
    </p:spTree>
    <p:extLst>
      <p:ext uri="{BB962C8B-B14F-4D97-AF65-F5344CB8AC3E}">
        <p14:creationId xmlns:p14="http://schemas.microsoft.com/office/powerpoint/2010/main" val="1705993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19685</TotalTime>
  <Pages>28</Pages>
  <Words>1940</Words>
  <Application>Microsoft Office PowerPoint</Application>
  <PresentationFormat>On-screen Show (4:3)</PresentationFormat>
  <Paragraphs>354</Paragraphs>
  <Slides>19</Slides>
  <Notes>12</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19</vt:i4>
      </vt:variant>
    </vt:vector>
  </HeadingPairs>
  <TitlesOfParts>
    <vt:vector size="33" baseType="lpstr">
      <vt:lpstr>SimSun</vt:lpstr>
      <vt:lpstr>Arial</vt:lpstr>
      <vt:lpstr>Calibri</vt:lpstr>
      <vt:lpstr>Courier New</vt:lpstr>
      <vt:lpstr>Times New Roman</vt:lpstr>
      <vt:lpstr>Wingdings</vt:lpstr>
      <vt:lpstr>PPT-TMPLT-WHT_C</vt:lpstr>
      <vt:lpstr>Office Theme</vt:lpstr>
      <vt:lpstr>CCNP Instructor PPT2</vt:lpstr>
      <vt:lpstr>1_CCNP Instructor PPT2</vt:lpstr>
      <vt:lpstr>2_CCNP Instructor PPT2</vt:lpstr>
      <vt:lpstr>3_CCNP Instructor PPT2</vt:lpstr>
      <vt:lpstr>4_CCNP Instructor PPT2</vt:lpstr>
      <vt:lpstr>5_CCNP Instructor PPT2</vt:lpstr>
      <vt:lpstr>OSPF – Stub Areas</vt:lpstr>
      <vt:lpstr>Resources</vt:lpstr>
      <vt:lpstr>OSPF Special Area Types</vt:lpstr>
      <vt:lpstr>OSPF Area Types</vt:lpstr>
      <vt:lpstr>Stub and Totally Stub Area Characteristics</vt:lpstr>
      <vt:lpstr>Stub Area</vt:lpstr>
      <vt:lpstr>Configuring a Stub Area</vt:lpstr>
      <vt:lpstr>Totally Stubby Area</vt:lpstr>
      <vt:lpstr>Configuring a Totally Stubby Area</vt:lpstr>
      <vt:lpstr>Not-So-Stubby Area (NSSA)</vt:lpstr>
      <vt:lpstr>Configuring a NSSA Area</vt:lpstr>
      <vt:lpstr>Totally Stubby NSSA</vt:lpstr>
      <vt:lpstr>Configuring a Totally Stubby NSSA Area</vt:lpstr>
      <vt:lpstr>How Does OSPF Generate Default Routes?</vt:lpstr>
      <vt:lpstr>Sourcing Routes</vt:lpstr>
      <vt:lpstr>ASBR – Type 1 and 2 Routes</vt:lpstr>
      <vt:lpstr>ASBR – Type 1 and 2 Routes</vt:lpstr>
      <vt:lpstr>E2 Routes</vt:lpstr>
      <vt:lpstr>E1 Routes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Michael Holtz</cp:lastModifiedBy>
  <cp:revision>915</cp:revision>
  <cp:lastPrinted>2014-07-29T02:35:53Z</cp:lastPrinted>
  <dcterms:created xsi:type="dcterms:W3CDTF">2006-10-23T15:07:30Z</dcterms:created>
  <dcterms:modified xsi:type="dcterms:W3CDTF">2017-02-12T22:21:05Z</dcterms:modified>
</cp:coreProperties>
</file>