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84" r:id="rId3"/>
  </p:sldMasterIdLst>
  <p:notesMasterIdLst>
    <p:notesMasterId r:id="rId43"/>
  </p:notesMasterIdLst>
  <p:sldIdLst>
    <p:sldId id="276" r:id="rId4"/>
    <p:sldId id="277" r:id="rId5"/>
    <p:sldId id="29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8" r:id="rId26"/>
    <p:sldId id="295" r:id="rId27"/>
    <p:sldId id="281" r:id="rId28"/>
    <p:sldId id="282" r:id="rId29"/>
    <p:sldId id="283" r:id="rId30"/>
    <p:sldId id="284" r:id="rId31"/>
    <p:sldId id="279" r:id="rId32"/>
    <p:sldId id="280" r:id="rId33"/>
    <p:sldId id="290" r:id="rId34"/>
    <p:sldId id="291" r:id="rId35"/>
    <p:sldId id="292" r:id="rId36"/>
    <p:sldId id="293" r:id="rId37"/>
    <p:sldId id="294" r:id="rId38"/>
    <p:sldId id="287" r:id="rId39"/>
    <p:sldId id="288" r:id="rId40"/>
    <p:sldId id="289" r:id="rId41"/>
    <p:sldId id="286"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886" autoAdjust="0"/>
  </p:normalViewPr>
  <p:slideViewPr>
    <p:cSldViewPr>
      <p:cViewPr varScale="1">
        <p:scale>
          <a:sx n="71" d="100"/>
          <a:sy n="71" d="100"/>
        </p:scale>
        <p:origin x="-101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10D657-81E6-4856-98C6-5679B9F4EBE9}" type="datetimeFigureOut">
              <a:rPr lang="en-NZ" smtClean="0"/>
              <a:t>6/04/2017</a:t>
            </a:fld>
            <a:endParaRPr lang="en-NZ"/>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A00079-3A2B-42F3-A168-8A4898EF36F7}" type="slidenum">
              <a:rPr lang="en-NZ" smtClean="0"/>
              <a:t>‹#›</a:t>
            </a:fld>
            <a:endParaRPr lang="en-NZ"/>
          </a:p>
        </p:txBody>
      </p:sp>
    </p:spTree>
    <p:extLst>
      <p:ext uri="{BB962C8B-B14F-4D97-AF65-F5344CB8AC3E}">
        <p14:creationId xmlns:p14="http://schemas.microsoft.com/office/powerpoint/2010/main" val="3270292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1</a:t>
            </a:fld>
            <a:endParaRPr lang="en-US" dirty="0"/>
          </a:p>
        </p:txBody>
      </p:sp>
    </p:spTree>
    <p:extLst>
      <p:ext uri="{BB962C8B-B14F-4D97-AF65-F5344CB8AC3E}">
        <p14:creationId xmlns:p14="http://schemas.microsoft.com/office/powerpoint/2010/main" val="39459431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the one-point, one-way redistribution example, the OSPF domain would have knowledge of the RIP routes</a:t>
            </a:r>
            <a:r>
              <a:rPr lang="en-US" smtClean="0"/>
              <a:t>. However </a:t>
            </a:r>
            <a:r>
              <a:rPr lang="en-US" dirty="0" smtClean="0"/>
              <a:t>the RIP domain would require a static route to reach the OSPF domain.</a:t>
            </a:r>
          </a:p>
          <a:p>
            <a:r>
              <a:rPr lang="en-US" dirty="0" smtClean="0"/>
              <a:t>In the one-point, two-way redistribution</a:t>
            </a:r>
            <a:r>
              <a:rPr lang="en-US" baseline="0" dirty="0" smtClean="0"/>
              <a:t> example, the RIP domain would know the OSPF networks, and the OSPF domain would know the RIP routes.</a:t>
            </a:r>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11</a:t>
            </a:fld>
            <a:endParaRPr lang="en-US" dirty="0">
              <a:solidFill>
                <a:prstClr val="black"/>
              </a:solidFill>
            </a:endParaRPr>
          </a:p>
        </p:txBody>
      </p:sp>
    </p:spTree>
    <p:extLst>
      <p:ext uri="{BB962C8B-B14F-4D97-AF65-F5344CB8AC3E}">
        <p14:creationId xmlns:p14="http://schemas.microsoft.com/office/powerpoint/2010/main" val="3163327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10605" indent="-110605" defTabSz="1001675" eaLnBrk="0" fontAlgn="base" hangingPunct="0">
              <a:lnSpc>
                <a:spcPct val="90000"/>
              </a:lnSpc>
              <a:spcBef>
                <a:spcPct val="50000"/>
              </a:spcBef>
              <a:spcAft>
                <a:spcPct val="0"/>
              </a:spcAft>
              <a:buSzPct val="100000"/>
              <a:buFontTx/>
              <a:buChar char="•"/>
              <a:defRPr/>
            </a:pPr>
            <a:r>
              <a:rPr lang="en-US" dirty="0">
                <a:latin typeface="Arial" charset="0"/>
              </a:rPr>
              <a:t>The following example displays how one-point one-way redistribution can result in suboptimal routing .</a:t>
            </a:r>
          </a:p>
          <a:p>
            <a:pPr marL="110605" indent="-110605" defTabSz="1001675" eaLnBrk="0" fontAlgn="base" hangingPunct="0">
              <a:lnSpc>
                <a:spcPct val="90000"/>
              </a:lnSpc>
              <a:spcBef>
                <a:spcPct val="50000"/>
              </a:spcBef>
              <a:spcAft>
                <a:spcPct val="0"/>
              </a:spcAft>
              <a:buSzPct val="100000"/>
              <a:buFontTx/>
              <a:buChar char="•"/>
              <a:defRPr/>
            </a:pPr>
            <a:r>
              <a:rPr lang="en-US" dirty="0">
                <a:latin typeface="Arial" charset="0"/>
              </a:rPr>
              <a:t>Router R1 running EIGRP is announcing an external route to routers R2 and R3. </a:t>
            </a:r>
          </a:p>
          <a:p>
            <a:pPr marL="110605" indent="-110605" defTabSz="1001675" eaLnBrk="0" fontAlgn="base" hangingPunct="0">
              <a:lnSpc>
                <a:spcPct val="90000"/>
              </a:lnSpc>
              <a:spcBef>
                <a:spcPct val="50000"/>
              </a:spcBef>
              <a:spcAft>
                <a:spcPct val="0"/>
              </a:spcAft>
              <a:buSzPct val="100000"/>
              <a:buFontTx/>
              <a:buChar char="•"/>
              <a:defRPr/>
            </a:pPr>
            <a:r>
              <a:rPr lang="en-US" dirty="0">
                <a:latin typeface="Arial" charset="0"/>
              </a:rPr>
              <a:t>Both of these routers are running the two routing protocols OSPF and EIGRP, but the redistribution between EIGRP and OSPF only occurs on router R2. </a:t>
            </a:r>
          </a:p>
          <a:p>
            <a:pPr marL="110605" indent="-110605" defTabSz="1001675" eaLnBrk="0" fontAlgn="base" hangingPunct="0">
              <a:lnSpc>
                <a:spcPct val="90000"/>
              </a:lnSpc>
              <a:spcBef>
                <a:spcPct val="50000"/>
              </a:spcBef>
              <a:spcAft>
                <a:spcPct val="0"/>
              </a:spcAft>
              <a:buSzPct val="100000"/>
              <a:buFontTx/>
              <a:buChar char="•"/>
              <a:defRPr/>
            </a:pPr>
            <a:r>
              <a:rPr lang="en-US" dirty="0">
                <a:latin typeface="Arial" charset="0"/>
              </a:rPr>
              <a:t>Router R3 receives routing update information for the external route directly from router R1 via EIGRP, and via OSPF from router R2. </a:t>
            </a:r>
          </a:p>
          <a:p>
            <a:pPr marL="110605" indent="-110605" defTabSz="1001675" eaLnBrk="0" fontAlgn="base" hangingPunct="0">
              <a:lnSpc>
                <a:spcPct val="90000"/>
              </a:lnSpc>
              <a:spcBef>
                <a:spcPct val="50000"/>
              </a:spcBef>
              <a:spcAft>
                <a:spcPct val="0"/>
              </a:spcAft>
              <a:buSzPct val="100000"/>
              <a:buFontTx/>
              <a:buChar char="•"/>
              <a:defRPr/>
            </a:pPr>
            <a:r>
              <a:rPr lang="en-US" dirty="0">
                <a:latin typeface="Arial" charset="0"/>
              </a:rPr>
              <a:t>The administrative distance of OSPF (110) is lower than administrative distance of external EIGRP routes (170), so router R3 selects the OSPF route. </a:t>
            </a:r>
          </a:p>
          <a:p>
            <a:pPr marL="110605" indent="-110605" defTabSz="1001675" eaLnBrk="0" fontAlgn="base" hangingPunct="0">
              <a:lnSpc>
                <a:spcPct val="90000"/>
              </a:lnSpc>
              <a:spcBef>
                <a:spcPct val="50000"/>
              </a:spcBef>
              <a:spcAft>
                <a:spcPct val="0"/>
              </a:spcAft>
              <a:buSzPct val="100000"/>
              <a:buFontTx/>
              <a:buChar char="•"/>
              <a:defRPr/>
            </a:pPr>
            <a:r>
              <a:rPr lang="en-US" dirty="0">
                <a:latin typeface="Arial" charset="0"/>
              </a:rPr>
              <a:t>Instead of sending packets directly from router R3 to router R1, router R3 prefers the path via router R2, resulting in suboptimal routing.</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12</a:t>
            </a:fld>
            <a:endParaRPr lang="en-US" dirty="0">
              <a:solidFill>
                <a:prstClr val="black"/>
              </a:solidFill>
            </a:endParaRPr>
          </a:p>
        </p:txBody>
      </p:sp>
    </p:spTree>
    <p:extLst>
      <p:ext uri="{BB962C8B-B14F-4D97-AF65-F5344CB8AC3E}">
        <p14:creationId xmlns:p14="http://schemas.microsoft.com/office/powerpoint/2010/main" val="4247312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13</a:t>
            </a:fld>
            <a:endParaRPr lang="en-US" dirty="0">
              <a:solidFill>
                <a:prstClr val="black"/>
              </a:solidFill>
            </a:endParaRPr>
          </a:p>
        </p:txBody>
      </p:sp>
    </p:spTree>
    <p:extLst>
      <p:ext uri="{BB962C8B-B14F-4D97-AF65-F5344CB8AC3E}">
        <p14:creationId xmlns:p14="http://schemas.microsoft.com/office/powerpoint/2010/main" val="39177350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14</a:t>
            </a:fld>
            <a:endParaRPr lang="en-US" dirty="0">
              <a:solidFill>
                <a:prstClr val="black"/>
              </a:solidFill>
            </a:endParaRPr>
          </a:p>
        </p:txBody>
      </p:sp>
    </p:spTree>
    <p:extLst>
      <p:ext uri="{BB962C8B-B14F-4D97-AF65-F5344CB8AC3E}">
        <p14:creationId xmlns:p14="http://schemas.microsoft.com/office/powerpoint/2010/main" val="1346604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solidFill>
                  <a:prstClr val="black"/>
                </a:solidFill>
              </a:rPr>
              <a:pPr>
                <a:defRPr/>
              </a:pPr>
              <a:t>15</a:t>
            </a:fld>
            <a:endParaRPr lang="en-US" dirty="0">
              <a:solidFill>
                <a:prstClr val="black"/>
              </a:solidFill>
            </a:endParaRPr>
          </a:p>
        </p:txBody>
      </p:sp>
    </p:spTree>
    <p:extLst>
      <p:ext uri="{BB962C8B-B14F-4D97-AF65-F5344CB8AC3E}">
        <p14:creationId xmlns:p14="http://schemas.microsoft.com/office/powerpoint/2010/main" val="3929882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6F4A31B-6E24-4B5C-A597-6098D9BE3512}" type="slidenum">
              <a:rPr lang="en-US">
                <a:solidFill>
                  <a:prstClr val="black"/>
                </a:solidFill>
              </a:rPr>
              <a:pPr/>
              <a:t>17</a:t>
            </a:fld>
            <a:endParaRPr lang="en-US" dirty="0">
              <a:solidFill>
                <a:prstClr val="black"/>
              </a:solidFill>
            </a:endParaRPr>
          </a:p>
        </p:txBody>
      </p:sp>
      <p:sp>
        <p:nvSpPr>
          <p:cNvPr id="968706" name="Rectangle 2"/>
          <p:cNvSpPr>
            <a:spLocks noGrp="1" noRot="1" noChangeAspect="1" noChangeArrowheads="1" noTextEdit="1"/>
          </p:cNvSpPr>
          <p:nvPr>
            <p:ph type="sldImg"/>
          </p:nvPr>
        </p:nvSpPr>
        <p:spPr>
          <a:xfrm>
            <a:off x="1143000" y="687388"/>
            <a:ext cx="4572000" cy="3429000"/>
          </a:xfrm>
          <a:ln/>
        </p:spPr>
      </p:sp>
      <p:sp>
        <p:nvSpPr>
          <p:cNvPr id="968707" name="Rectangle 3"/>
          <p:cNvSpPr>
            <a:spLocks noGrp="1" noChangeArrowheads="1"/>
          </p:cNvSpPr>
          <p:nvPr>
            <p:ph type="body" idx="1"/>
          </p:nvPr>
        </p:nvSpPr>
        <p:spPr>
          <a:xfrm>
            <a:off x="914711" y="4344025"/>
            <a:ext cx="5028579" cy="4112926"/>
          </a:xfrm>
        </p:spPr>
        <p:txBody>
          <a:bodyPr/>
          <a:lstStyle/>
          <a:p>
            <a:pPr marL="110605" indent="-110605" defTabSz="1001675" eaLnBrk="0" fontAlgn="base" hangingPunct="0">
              <a:lnSpc>
                <a:spcPct val="90000"/>
              </a:lnSpc>
              <a:spcBef>
                <a:spcPct val="50000"/>
              </a:spcBef>
              <a:spcAft>
                <a:spcPct val="0"/>
              </a:spcAft>
              <a:buSzPct val="100000"/>
              <a:buFontTx/>
              <a:buChar char="•"/>
              <a:defRPr/>
            </a:pPr>
            <a:r>
              <a:rPr lang="en-US" dirty="0" smtClean="0"/>
              <a:t>A </a:t>
            </a:r>
            <a:r>
              <a:rPr lang="en-US" i="1" dirty="0" smtClean="0"/>
              <a:t>metric-value </a:t>
            </a:r>
            <a:r>
              <a:rPr lang="en-US" dirty="0" smtClean="0"/>
              <a:t>must be specified or the </a:t>
            </a:r>
            <a:r>
              <a:rPr lang="en-US" b="1" dirty="0" smtClean="0"/>
              <a:t>default-metric </a:t>
            </a:r>
            <a:r>
              <a:rPr lang="en-US" dirty="0" smtClean="0"/>
              <a:t>command must be configured. </a:t>
            </a:r>
            <a:r>
              <a:rPr lang="en-US" dirty="0">
                <a:latin typeface="Arial" charset="0"/>
              </a:rPr>
              <a:t>A metric configured in a </a:t>
            </a:r>
            <a:r>
              <a:rPr lang="en-US" b="1" dirty="0">
                <a:latin typeface="Arial" charset="0"/>
              </a:rPr>
              <a:t>redistribute </a:t>
            </a:r>
            <a:r>
              <a:rPr lang="en-US" dirty="0">
                <a:latin typeface="Arial" charset="0"/>
              </a:rPr>
              <a:t>command overrides the value in the </a:t>
            </a:r>
            <a:r>
              <a:rPr lang="en-US" b="1" dirty="0">
                <a:latin typeface="Arial" charset="0"/>
              </a:rPr>
              <a:t>default-metric </a:t>
            </a:r>
            <a:r>
              <a:rPr lang="en-US" dirty="0">
                <a:latin typeface="Arial" charset="0"/>
              </a:rPr>
              <a:t>command for that one protocol.</a:t>
            </a:r>
            <a:endParaRPr lang="en-US" dirty="0" smtClean="0"/>
          </a:p>
          <a:p>
            <a:endParaRPr lang="en-US" dirty="0"/>
          </a:p>
        </p:txBody>
      </p:sp>
    </p:spTree>
    <p:extLst>
      <p:ext uri="{BB962C8B-B14F-4D97-AF65-F5344CB8AC3E}">
        <p14:creationId xmlns:p14="http://schemas.microsoft.com/office/powerpoint/2010/main" val="16993827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10605" indent="-110605" defTabSz="1001675" eaLnBrk="0" fontAlgn="base" hangingPunct="0">
              <a:lnSpc>
                <a:spcPct val="90000"/>
              </a:lnSpc>
              <a:spcBef>
                <a:spcPct val="50000"/>
              </a:spcBef>
              <a:spcAft>
                <a:spcPct val="0"/>
              </a:spcAft>
              <a:buSzPct val="100000"/>
              <a:buFontTx/>
              <a:buChar char="•"/>
              <a:defRPr/>
            </a:pPr>
            <a:r>
              <a:rPr lang="en-US" dirty="0">
                <a:latin typeface="Arial" charset="0"/>
              </a:rPr>
              <a:t>On R1, routes from OSPF process 1 are redistributed into RIP and are given a seed metric of 3. Because no route type is specified, both internal and external OSPF routes are redistributed into RIP. </a:t>
            </a:r>
          </a:p>
          <a:p>
            <a:pPr marL="110605" indent="-110605" defTabSz="1001675" eaLnBrk="0" fontAlgn="base" hangingPunct="0">
              <a:lnSpc>
                <a:spcPct val="90000"/>
              </a:lnSpc>
              <a:spcBef>
                <a:spcPct val="50000"/>
              </a:spcBef>
              <a:spcAft>
                <a:spcPct val="0"/>
              </a:spcAft>
              <a:buSzPct val="100000"/>
              <a:buFontTx/>
              <a:buChar char="•"/>
              <a:defRPr/>
            </a:pPr>
            <a:r>
              <a:rPr lang="en-US" dirty="0">
                <a:latin typeface="Arial" charset="0"/>
              </a:rPr>
              <a:t>R2 learns about the 172.16.0.0 network from R1 via RIP; R2’s routing table has 172.16.0.0 installed as a RIP route. Notice that the route is automatically summarized by R1.</a:t>
            </a:r>
          </a:p>
          <a:p>
            <a:pPr marL="110605" indent="-110605" defTabSz="1001675" eaLnBrk="0" fontAlgn="base" hangingPunct="0">
              <a:lnSpc>
                <a:spcPct val="90000"/>
              </a:lnSpc>
              <a:spcBef>
                <a:spcPct val="50000"/>
              </a:spcBef>
              <a:spcAft>
                <a:spcPct val="0"/>
              </a:spcAft>
              <a:buSzPct val="100000"/>
              <a:buFontTx/>
              <a:buChar char="•"/>
              <a:defRPr/>
            </a:pPr>
            <a:endParaRPr lang="en-US" dirty="0">
              <a:latin typeface="Arial" charset="0"/>
            </a:endParaRPr>
          </a:p>
          <a:p>
            <a:pPr>
              <a:buFontTx/>
              <a:buChar char="•"/>
            </a:pPr>
            <a:endParaRPr lang="en-US" dirty="0" smtClean="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18</a:t>
            </a:fld>
            <a:endParaRPr lang="en-US" dirty="0">
              <a:solidFill>
                <a:prstClr val="black"/>
              </a:solidFill>
            </a:endParaRPr>
          </a:p>
        </p:txBody>
      </p:sp>
    </p:spTree>
    <p:extLst>
      <p:ext uri="{BB962C8B-B14F-4D97-AF65-F5344CB8AC3E}">
        <p14:creationId xmlns:p14="http://schemas.microsoft.com/office/powerpoint/2010/main" val="11815449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6F4A31B-6E24-4B5C-A597-6098D9BE3512}" type="slidenum">
              <a:rPr lang="en-US">
                <a:solidFill>
                  <a:prstClr val="black"/>
                </a:solidFill>
              </a:rPr>
              <a:pPr/>
              <a:t>19</a:t>
            </a:fld>
            <a:endParaRPr lang="en-US" dirty="0">
              <a:solidFill>
                <a:prstClr val="black"/>
              </a:solidFill>
            </a:endParaRPr>
          </a:p>
        </p:txBody>
      </p:sp>
      <p:sp>
        <p:nvSpPr>
          <p:cNvPr id="968706" name="Rectangle 2"/>
          <p:cNvSpPr>
            <a:spLocks noGrp="1" noRot="1" noChangeAspect="1" noChangeArrowheads="1" noTextEdit="1"/>
          </p:cNvSpPr>
          <p:nvPr>
            <p:ph type="sldImg"/>
          </p:nvPr>
        </p:nvSpPr>
        <p:spPr>
          <a:xfrm>
            <a:off x="1143000" y="687388"/>
            <a:ext cx="4572000" cy="3429000"/>
          </a:xfrm>
          <a:ln/>
        </p:spPr>
      </p:sp>
      <p:sp>
        <p:nvSpPr>
          <p:cNvPr id="968707" name="Rectangle 3"/>
          <p:cNvSpPr>
            <a:spLocks noGrp="1" noChangeArrowheads="1"/>
          </p:cNvSpPr>
          <p:nvPr>
            <p:ph type="body" idx="1"/>
          </p:nvPr>
        </p:nvSpPr>
        <p:spPr>
          <a:xfrm>
            <a:off x="914711" y="4344025"/>
            <a:ext cx="5028579" cy="4112926"/>
          </a:xfrm>
        </p:spPr>
        <p:txBody>
          <a:bodyPr/>
          <a:lstStyle/>
          <a:p>
            <a:r>
              <a:rPr lang="en-US" dirty="0">
                <a:latin typeface="Arial" charset="0"/>
              </a:rPr>
              <a:t>A metric configured in a </a:t>
            </a:r>
            <a:r>
              <a:rPr lang="en-US" b="1" dirty="0">
                <a:latin typeface="Arial" charset="0"/>
              </a:rPr>
              <a:t>redistribute </a:t>
            </a:r>
            <a:r>
              <a:rPr lang="en-US" dirty="0">
                <a:latin typeface="Arial" charset="0"/>
              </a:rPr>
              <a:t>command overrides the value in the </a:t>
            </a:r>
            <a:r>
              <a:rPr lang="en-US" b="1" dirty="0">
                <a:latin typeface="Arial" charset="0"/>
              </a:rPr>
              <a:t>default-metric </a:t>
            </a:r>
            <a:r>
              <a:rPr lang="en-US" dirty="0">
                <a:latin typeface="Arial" charset="0"/>
              </a:rPr>
              <a:t>command for that one protocol.</a:t>
            </a:r>
          </a:p>
          <a:p>
            <a:endParaRPr lang="en-US" dirty="0">
              <a:latin typeface="Arial" charset="0"/>
            </a:endParaRPr>
          </a:p>
          <a:p>
            <a:r>
              <a:rPr lang="en-US" dirty="0">
                <a:latin typeface="Arial" charset="0"/>
              </a:rPr>
              <a:t>Metric-type = 1 or 2 (E1 or E2) 1 = cumulative</a:t>
            </a:r>
            <a:endParaRPr lang="en-US" dirty="0"/>
          </a:p>
        </p:txBody>
      </p:sp>
    </p:spTree>
    <p:extLst>
      <p:ext uri="{BB962C8B-B14F-4D97-AF65-F5344CB8AC3E}">
        <p14:creationId xmlns:p14="http://schemas.microsoft.com/office/powerpoint/2010/main" val="20640633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Arial" charset="0"/>
              </a:rPr>
              <a:t>Note that the </a:t>
            </a:r>
            <a:r>
              <a:rPr lang="en-US" b="1" dirty="0">
                <a:latin typeface="Arial" charset="0"/>
              </a:rPr>
              <a:t>subnets </a:t>
            </a:r>
            <a:r>
              <a:rPr lang="en-US" dirty="0">
                <a:latin typeface="Arial" charset="0"/>
              </a:rPr>
              <a:t>keyword is used so subnets are redistributed. If this keyword were omitted, no subnets would be redistributed into the OSPF domain (including the 172.16.1.0 subnet). </a:t>
            </a:r>
          </a:p>
          <a:p>
            <a:pPr lvl="0"/>
            <a:r>
              <a:rPr lang="en-US" dirty="0">
                <a:latin typeface="Arial" charset="0"/>
              </a:rPr>
              <a:t>Omitting the </a:t>
            </a:r>
            <a:r>
              <a:rPr lang="en-US" b="1" dirty="0">
                <a:latin typeface="Arial" charset="0"/>
              </a:rPr>
              <a:t>subnets </a:t>
            </a:r>
            <a:r>
              <a:rPr lang="en-US" dirty="0">
                <a:latin typeface="Arial" charset="0"/>
              </a:rPr>
              <a:t>keyword is a common configuration error.</a:t>
            </a:r>
          </a:p>
          <a:p>
            <a:r>
              <a:rPr lang="en-US" dirty="0">
                <a:latin typeface="Arial" charset="0"/>
              </a:rPr>
              <a:t>Also notice that a metric value is optional since OSPF will automatically assign a cost of 20 and identify the route as an E2 type route.</a:t>
            </a:r>
            <a:endParaRPr lang="en-US" b="0" dirty="0" smtClean="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20</a:t>
            </a:fld>
            <a:endParaRPr lang="en-US" dirty="0">
              <a:solidFill>
                <a:prstClr val="black"/>
              </a:solidFill>
            </a:endParaRPr>
          </a:p>
        </p:txBody>
      </p:sp>
    </p:spTree>
    <p:extLst>
      <p:ext uri="{BB962C8B-B14F-4D97-AF65-F5344CB8AC3E}">
        <p14:creationId xmlns:p14="http://schemas.microsoft.com/office/powerpoint/2010/main" val="30445848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10605" indent="-110605" defTabSz="1001675" eaLnBrk="0" fontAlgn="base" hangingPunct="0">
              <a:lnSpc>
                <a:spcPct val="90000"/>
              </a:lnSpc>
              <a:spcBef>
                <a:spcPct val="50000"/>
              </a:spcBef>
              <a:spcAft>
                <a:spcPct val="0"/>
              </a:spcAft>
              <a:buSzPct val="100000"/>
              <a:buFontTx/>
              <a:buChar char="•"/>
              <a:defRPr/>
            </a:pPr>
            <a:r>
              <a:rPr lang="en-US" dirty="0" smtClean="0"/>
              <a:t>You should change the default administrative distance carefully and by considering the network’s specific requirements.</a:t>
            </a:r>
          </a:p>
          <a:p>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21</a:t>
            </a:fld>
            <a:endParaRPr lang="en-US" dirty="0">
              <a:solidFill>
                <a:prstClr val="black"/>
              </a:solidFill>
            </a:endParaRPr>
          </a:p>
        </p:txBody>
      </p:sp>
    </p:spTree>
    <p:extLst>
      <p:ext uri="{BB962C8B-B14F-4D97-AF65-F5344CB8AC3E}">
        <p14:creationId xmlns:p14="http://schemas.microsoft.com/office/powerpoint/2010/main" val="3431144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solidFill>
                  <a:prstClr val="black"/>
                </a:solidFill>
              </a:rPr>
              <a:pPr>
                <a:defRPr/>
              </a:pPr>
              <a:t>2</a:t>
            </a:fld>
            <a:endParaRPr lang="en-US" dirty="0">
              <a:solidFill>
                <a:prstClr val="black"/>
              </a:solidFill>
            </a:endParaRPr>
          </a:p>
        </p:txBody>
      </p:sp>
    </p:spTree>
    <p:extLst>
      <p:ext uri="{BB962C8B-B14F-4D97-AF65-F5344CB8AC3E}">
        <p14:creationId xmlns:p14="http://schemas.microsoft.com/office/powerpoint/2010/main" val="40016747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6F4A31B-6E24-4B5C-A597-6098D9BE3512}" type="slidenum">
              <a:rPr lang="en-US">
                <a:solidFill>
                  <a:prstClr val="black"/>
                </a:solidFill>
              </a:rPr>
              <a:pPr/>
              <a:t>22</a:t>
            </a:fld>
            <a:endParaRPr lang="en-US" dirty="0">
              <a:solidFill>
                <a:prstClr val="black"/>
              </a:solidFill>
            </a:endParaRPr>
          </a:p>
        </p:txBody>
      </p:sp>
      <p:sp>
        <p:nvSpPr>
          <p:cNvPr id="968706" name="Rectangle 2"/>
          <p:cNvSpPr>
            <a:spLocks noGrp="1" noRot="1" noChangeAspect="1" noChangeArrowheads="1" noTextEdit="1"/>
          </p:cNvSpPr>
          <p:nvPr>
            <p:ph type="sldImg"/>
          </p:nvPr>
        </p:nvSpPr>
        <p:spPr>
          <a:xfrm>
            <a:off x="1143000" y="687388"/>
            <a:ext cx="4572000" cy="3429000"/>
          </a:xfrm>
          <a:ln/>
        </p:spPr>
      </p:sp>
      <p:sp>
        <p:nvSpPr>
          <p:cNvPr id="968707" name="Rectangle 3"/>
          <p:cNvSpPr>
            <a:spLocks noGrp="1" noChangeArrowheads="1"/>
          </p:cNvSpPr>
          <p:nvPr>
            <p:ph type="body" idx="1"/>
          </p:nvPr>
        </p:nvSpPr>
        <p:spPr>
          <a:xfrm>
            <a:off x="914711" y="4344025"/>
            <a:ext cx="5028579" cy="4112926"/>
          </a:xfrm>
        </p:spPr>
        <p:txBody>
          <a:bodyPr/>
          <a:lstStyle/>
          <a:p>
            <a:endParaRPr lang="en-US" dirty="0"/>
          </a:p>
        </p:txBody>
      </p:sp>
    </p:spTree>
    <p:extLst>
      <p:ext uri="{BB962C8B-B14F-4D97-AF65-F5344CB8AC3E}">
        <p14:creationId xmlns:p14="http://schemas.microsoft.com/office/powerpoint/2010/main" val="4851459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Access lists are usually associated with interfaces and are usually used to control </a:t>
            </a:r>
            <a:r>
              <a:rPr lang="en-US" i="0" dirty="0" smtClean="0"/>
              <a:t>user traffic (data plane traffic) rather than routing protocol traffic (or other control plane traffic). </a:t>
            </a:r>
          </a:p>
          <a:p>
            <a:r>
              <a:rPr lang="en-US" i="0" dirty="0" smtClean="0"/>
              <a:t>However, routers can have many interfaces, and route information can also be obtained through route redistribution, which does not involve a specific interface.</a:t>
            </a:r>
          </a:p>
          <a:p>
            <a:r>
              <a:rPr lang="en-US" dirty="0" smtClean="0"/>
              <a:t>In addition, access lists do not affect traffic originated by the router, so applying one on an interface has no effect on outgoing routing advertisements. </a:t>
            </a:r>
          </a:p>
          <a:p>
            <a:r>
              <a:rPr lang="en-US" dirty="0" smtClean="0"/>
              <a:t>However, when you configure an access list and use it with a distribute list, routing updates can be controlled, no matter what their source is.</a:t>
            </a:r>
          </a:p>
          <a:p>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25</a:t>
            </a:fld>
            <a:endParaRPr lang="en-US" dirty="0"/>
          </a:p>
        </p:txBody>
      </p:sp>
    </p:spTree>
    <p:extLst>
      <p:ext uri="{BB962C8B-B14F-4D97-AF65-F5344CB8AC3E}">
        <p14:creationId xmlns:p14="http://schemas.microsoft.com/office/powerpoint/2010/main" val="33574733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26</a:t>
            </a:fld>
            <a:endParaRPr lang="en-US" dirty="0"/>
          </a:p>
        </p:txBody>
      </p:sp>
    </p:spTree>
    <p:extLst>
      <p:ext uri="{BB962C8B-B14F-4D97-AF65-F5344CB8AC3E}">
        <p14:creationId xmlns:p14="http://schemas.microsoft.com/office/powerpoint/2010/main" val="36867349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27</a:t>
            </a:fld>
            <a:endParaRPr lang="en-US" dirty="0"/>
          </a:p>
        </p:txBody>
      </p:sp>
    </p:spTree>
    <p:extLst>
      <p:ext uri="{BB962C8B-B14F-4D97-AF65-F5344CB8AC3E}">
        <p14:creationId xmlns:p14="http://schemas.microsoft.com/office/powerpoint/2010/main" val="4069409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DCA00079-3A2B-42F3-A168-8A4898EF36F7}" type="slidenum">
              <a:rPr lang="en-NZ" smtClean="0"/>
              <a:t>28</a:t>
            </a:fld>
            <a:endParaRPr lang="en-NZ"/>
          </a:p>
        </p:txBody>
      </p:sp>
    </p:spTree>
    <p:extLst>
      <p:ext uri="{BB962C8B-B14F-4D97-AF65-F5344CB8AC3E}">
        <p14:creationId xmlns:p14="http://schemas.microsoft.com/office/powerpoint/2010/main" val="33612373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5FD969-776C-4FAF-8520-5E9D242F98B3}" type="slidenum">
              <a:rPr lang="en-US"/>
              <a:pPr/>
              <a:t>29</a:t>
            </a:fld>
            <a:endParaRPr lang="en-US" dirty="0"/>
          </a:p>
        </p:txBody>
      </p:sp>
      <p:sp>
        <p:nvSpPr>
          <p:cNvPr id="233474" name="Rectangle 2"/>
          <p:cNvSpPr>
            <a:spLocks noGrp="1" noRot="1" noChangeAspect="1" noChangeArrowheads="1" noTextEdit="1"/>
          </p:cNvSpPr>
          <p:nvPr>
            <p:ph type="sldImg"/>
          </p:nvPr>
        </p:nvSpPr>
        <p:spPr>
          <a:ln/>
        </p:spPr>
      </p:sp>
      <p:sp>
        <p:nvSpPr>
          <p:cNvPr id="23347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1526234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latin typeface="Arial" charset="0"/>
              </a:rPr>
              <a:t>Route filtering during redistribution</a:t>
            </a:r>
            <a:r>
              <a:rPr lang="en-US" dirty="0">
                <a:latin typeface="Arial" charset="0"/>
              </a:rPr>
              <a:t>—Redistribution nearly always requires some amount of route filtering. Although distribute lists can be used for this purpose, route maps offer the added benefit of manipulating routing metrics through the use of </a:t>
            </a:r>
            <a:r>
              <a:rPr lang="en-US" b="1" dirty="0">
                <a:latin typeface="Arial" charset="0"/>
              </a:rPr>
              <a:t>set </a:t>
            </a:r>
            <a:r>
              <a:rPr lang="en-US" dirty="0">
                <a:latin typeface="Arial" charset="0"/>
              </a:rPr>
              <a:t>commands.</a:t>
            </a:r>
          </a:p>
          <a:p>
            <a:r>
              <a:rPr lang="en-US" b="1" dirty="0">
                <a:latin typeface="Arial" charset="0"/>
              </a:rPr>
              <a:t>Policy-based routing (PBR)</a:t>
            </a:r>
            <a:r>
              <a:rPr lang="en-US" dirty="0">
                <a:latin typeface="Arial" charset="0"/>
              </a:rPr>
              <a:t>—Route maps can be used to match source and destination addresses, protocol types, and end-user applications. When a match occurs, a </a:t>
            </a:r>
            <a:r>
              <a:rPr lang="en-US" b="1" dirty="0">
                <a:latin typeface="Arial" charset="0"/>
              </a:rPr>
              <a:t>set </a:t>
            </a:r>
            <a:r>
              <a:rPr lang="en-US" dirty="0">
                <a:latin typeface="Arial" charset="0"/>
              </a:rPr>
              <a:t>command can be used to define the interface or next-hop address to which the packet should be sent. PBR allows the operator to define routing policy other than basic destination-based routing using the routing table. </a:t>
            </a:r>
          </a:p>
          <a:p>
            <a:r>
              <a:rPr lang="en-US" b="1" dirty="0">
                <a:latin typeface="Arial" charset="0"/>
              </a:rPr>
              <a:t>NAT</a:t>
            </a:r>
            <a:r>
              <a:rPr lang="en-US" dirty="0">
                <a:latin typeface="Arial" charset="0"/>
              </a:rPr>
              <a:t>—Route maps can better control which private addresses are translated to public addresses. Using a route map with NAT also provides more detailed </a:t>
            </a:r>
            <a:r>
              <a:rPr lang="en-US" b="1" dirty="0">
                <a:latin typeface="Arial" charset="0"/>
              </a:rPr>
              <a:t>show </a:t>
            </a:r>
            <a:r>
              <a:rPr lang="en-US" dirty="0">
                <a:latin typeface="Arial" charset="0"/>
              </a:rPr>
              <a:t>commands that describe the address-translation process. </a:t>
            </a:r>
          </a:p>
          <a:p>
            <a:r>
              <a:rPr lang="en-US" b="1" dirty="0">
                <a:latin typeface="Arial" charset="0"/>
              </a:rPr>
              <a:t>BGP</a:t>
            </a:r>
            <a:r>
              <a:rPr lang="en-US" dirty="0">
                <a:latin typeface="Arial" charset="0"/>
              </a:rPr>
              <a:t>—Route maps are the primary tools for implementing BGP policy. Network administrators assign route maps to specific BGP sessions (neighbors) to control which routes are allowed to flow in and out of the BGP process. In addition to filtering, route maps provide sophisticated manipulation of BGP path attributes. Route maps for BGP are discussed in Chapter 6, “Implementing a BGP Solution for ISP Connectivity.”</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30</a:t>
            </a:fld>
            <a:endParaRPr lang="en-US" dirty="0"/>
          </a:p>
        </p:txBody>
      </p:sp>
    </p:spTree>
    <p:extLst>
      <p:ext uri="{BB962C8B-B14F-4D97-AF65-F5344CB8AC3E}">
        <p14:creationId xmlns:p14="http://schemas.microsoft.com/office/powerpoint/2010/main" val="37104130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6F4A31B-6E24-4B5C-A597-6098D9BE3512}" type="slidenum">
              <a:rPr lang="en-US"/>
              <a:pPr/>
              <a:t>31</a:t>
            </a:fld>
            <a:endParaRPr lang="en-US" dirty="0"/>
          </a:p>
        </p:txBody>
      </p:sp>
      <p:sp>
        <p:nvSpPr>
          <p:cNvPr id="968706" name="Rectangle 2"/>
          <p:cNvSpPr>
            <a:spLocks noGrp="1" noRot="1" noChangeAspect="1" noChangeArrowheads="1" noTextEdit="1"/>
          </p:cNvSpPr>
          <p:nvPr>
            <p:ph type="sldImg"/>
          </p:nvPr>
        </p:nvSpPr>
        <p:spPr>
          <a:xfrm>
            <a:off x="1143000" y="687388"/>
            <a:ext cx="4572000" cy="3429000"/>
          </a:xfrm>
          <a:ln/>
        </p:spPr>
      </p:sp>
      <p:sp>
        <p:nvSpPr>
          <p:cNvPr id="968707" name="Rectangle 3"/>
          <p:cNvSpPr>
            <a:spLocks noGrp="1" noChangeArrowheads="1"/>
          </p:cNvSpPr>
          <p:nvPr>
            <p:ph type="body" idx="1"/>
          </p:nvPr>
        </p:nvSpPr>
        <p:spPr>
          <a:xfrm>
            <a:off x="914711" y="4344025"/>
            <a:ext cx="5028579" cy="4112926"/>
          </a:xfrm>
        </p:spPr>
        <p:txBody>
          <a:bodyPr/>
          <a:lstStyle/>
          <a:p>
            <a:pPr>
              <a:buNone/>
            </a:pPr>
            <a:r>
              <a:rPr lang="en-US" dirty="0">
                <a:latin typeface="Arial" charset="0"/>
              </a:rPr>
              <a:t>When the sequence-number parameter of the </a:t>
            </a:r>
            <a:r>
              <a:rPr lang="en-US" b="1" dirty="0">
                <a:latin typeface="Arial" charset="0"/>
              </a:rPr>
              <a:t>route-map</a:t>
            </a:r>
            <a:r>
              <a:rPr lang="en-US" dirty="0">
                <a:latin typeface="Arial" charset="0"/>
              </a:rPr>
              <a:t> command is not used, the following occurs:</a:t>
            </a:r>
          </a:p>
          <a:p>
            <a:pPr lvl="0"/>
            <a:r>
              <a:rPr lang="en-US" dirty="0">
                <a:latin typeface="Arial" charset="0"/>
              </a:rPr>
              <a:t>If no other entry is already defined with the supplied route-map tag, an entry is created, with the sequence-number set to 10.</a:t>
            </a:r>
          </a:p>
          <a:p>
            <a:pPr lvl="0"/>
            <a:r>
              <a:rPr lang="en-US" dirty="0">
                <a:latin typeface="Arial" charset="0"/>
              </a:rPr>
              <a:t>If only one entry is already defined with the supplied route-map tag, that entry is the default entry for the </a:t>
            </a:r>
            <a:r>
              <a:rPr lang="en-US" b="1" dirty="0">
                <a:latin typeface="Arial" charset="0"/>
              </a:rPr>
              <a:t>route-map</a:t>
            </a:r>
            <a:r>
              <a:rPr lang="en-US" dirty="0">
                <a:latin typeface="Arial" charset="0"/>
              </a:rPr>
              <a:t> command, and the sequence-number of the entry is unchanged. (The router assumes you are editing the one entry that is already defined.)</a:t>
            </a:r>
          </a:p>
          <a:p>
            <a:pPr lvl="0"/>
            <a:r>
              <a:rPr lang="en-US" dirty="0">
                <a:latin typeface="Arial" charset="0"/>
              </a:rPr>
              <a:t>If more than one entry is already defined with the supplied route-map tag, an error message is displayed, indicating that the sequence-number is required.</a:t>
            </a:r>
          </a:p>
          <a:p>
            <a:pPr lvl="0"/>
            <a:r>
              <a:rPr lang="en-US" dirty="0">
                <a:latin typeface="Arial" charset="0"/>
              </a:rPr>
              <a:t>If the </a:t>
            </a:r>
            <a:r>
              <a:rPr lang="en-US" b="1" dirty="0">
                <a:latin typeface="Arial" charset="0"/>
              </a:rPr>
              <a:t>no route-map map-tag</a:t>
            </a:r>
            <a:r>
              <a:rPr lang="en-US" dirty="0">
                <a:latin typeface="Arial" charset="0"/>
              </a:rPr>
              <a:t> command is specified (without the sequence-number parameter), then the whole route map is deleted.</a:t>
            </a:r>
          </a:p>
          <a:p>
            <a:endParaRPr lang="en-US" dirty="0"/>
          </a:p>
        </p:txBody>
      </p:sp>
    </p:spTree>
    <p:extLst>
      <p:ext uri="{BB962C8B-B14F-4D97-AF65-F5344CB8AC3E}">
        <p14:creationId xmlns:p14="http://schemas.microsoft.com/office/powerpoint/2010/main" val="23716519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79FA41-D12D-4B1A-AA27-69B496E4625C}" type="slidenum">
              <a:rPr lang="en-US"/>
              <a:pPr/>
              <a:t>32</a:t>
            </a:fld>
            <a:endParaRPr lang="en-US" dirty="0"/>
          </a:p>
        </p:txBody>
      </p:sp>
      <p:sp>
        <p:nvSpPr>
          <p:cNvPr id="153602" name="Rectangle 2"/>
          <p:cNvSpPr>
            <a:spLocks noGrp="1" noRot="1" noChangeAspect="1" noChangeArrowheads="1" noTextEdit="1"/>
          </p:cNvSpPr>
          <p:nvPr>
            <p:ph type="sldImg"/>
          </p:nvPr>
        </p:nvSpPr>
        <p:spPr>
          <a:xfrm>
            <a:off x="1243013" y="563563"/>
            <a:ext cx="4381500" cy="3287712"/>
          </a:xfrm>
          <a:ln/>
        </p:spPr>
      </p:sp>
      <p:sp>
        <p:nvSpPr>
          <p:cNvPr id="153603" name="Rectangle 3"/>
          <p:cNvSpPr>
            <a:spLocks noGrp="1" noChangeArrowheads="1"/>
          </p:cNvSpPr>
          <p:nvPr>
            <p:ph type="body" idx="1"/>
          </p:nvPr>
        </p:nvSpPr>
        <p:spPr>
          <a:xfrm>
            <a:off x="858838" y="3997325"/>
            <a:ext cx="5160962" cy="4306888"/>
          </a:xfrm>
        </p:spPr>
        <p:txBody>
          <a:bodyPr lIns="89792" tIns="44895" rIns="89792" bIns="44895"/>
          <a:lstStyle/>
          <a:p>
            <a:pPr>
              <a:buFontTx/>
              <a:buChar char="•"/>
            </a:pPr>
            <a:r>
              <a:rPr lang="en-US" sz="1000" dirty="0"/>
              <a:t>Matching statements in a route map can be complex. Multiple match criteria in the same line are processed with </a:t>
            </a:r>
            <a:r>
              <a:rPr lang="en-US" sz="1000" b="1" dirty="0"/>
              <a:t>OR</a:t>
            </a:r>
            <a:r>
              <a:rPr lang="en-US" sz="1000" dirty="0"/>
              <a:t> logic. Separate match criteria can also be applied vertically under a route map line. In this case, each match uses </a:t>
            </a:r>
            <a:r>
              <a:rPr lang="en-US" sz="1000" b="1" dirty="0"/>
              <a:t>AND</a:t>
            </a:r>
            <a:r>
              <a:rPr lang="en-US" sz="1000" dirty="0"/>
              <a:t> logic.</a:t>
            </a:r>
          </a:p>
          <a:p>
            <a:pPr>
              <a:buFontTx/>
              <a:buChar char="•"/>
            </a:pPr>
            <a:r>
              <a:rPr lang="en-US" sz="1000" dirty="0"/>
              <a:t>A route map may consist of multiple route map statements. The statements are processed top-down, like an ACL. The first match found for a route is applied. The sequence number is used for inserting or deleting specific route map statements in a specific place in the route map.</a:t>
            </a:r>
          </a:p>
          <a:p>
            <a:pPr>
              <a:buFontTx/>
              <a:buChar char="•"/>
            </a:pPr>
            <a:r>
              <a:rPr lang="en-US" sz="1000" dirty="0"/>
              <a:t>The </a:t>
            </a:r>
            <a:r>
              <a:rPr lang="en-US" sz="1000" b="1" dirty="0"/>
              <a:t>match</a:t>
            </a:r>
            <a:r>
              <a:rPr lang="en-US" sz="1000" dirty="0"/>
              <a:t> route map configuration commands define the conditions to be checked. The </a:t>
            </a:r>
            <a:r>
              <a:rPr lang="en-US" sz="1000" b="1" dirty="0"/>
              <a:t>set</a:t>
            </a:r>
            <a:r>
              <a:rPr lang="en-US" sz="1000" dirty="0"/>
              <a:t> route map configuration commands define the actions that you should follow if there is a match.</a:t>
            </a:r>
          </a:p>
          <a:p>
            <a:pPr>
              <a:buFontTx/>
              <a:buChar char="•"/>
            </a:pPr>
            <a:r>
              <a:rPr lang="en-US" sz="1000" dirty="0"/>
              <a:t>The single-match statement may contain multiple conditions. At least one condition in the match statement must be true to consider the statement a match (logical OR). A route map statement may contain multiple match statements. All match statements in the route map statement must be true to consider the route map statement a match (logical AND).</a:t>
            </a:r>
          </a:p>
          <a:p>
            <a:pPr>
              <a:buFontTx/>
              <a:buChar char="•"/>
            </a:pPr>
            <a:r>
              <a:rPr lang="en-US" sz="1000" dirty="0"/>
              <a:t>The sequence number specifies the order in which conditions are checked. For example, if there are two statements in a route map named </a:t>
            </a:r>
            <a:r>
              <a:rPr lang="en-US" sz="1000" dirty="0" err="1"/>
              <a:t>MYMAP</a:t>
            </a:r>
            <a:r>
              <a:rPr lang="en-US" sz="1000" dirty="0"/>
              <a:t>, one with sequence 10 and the other with sequence 20, sequence 10 is checked first. If the match conditions in sequence 10 are not met, then sequence 20 is checked.</a:t>
            </a:r>
          </a:p>
          <a:p>
            <a:pPr>
              <a:buFontTx/>
              <a:buChar char="•"/>
            </a:pPr>
            <a:r>
              <a:rPr lang="en-US" sz="1000" dirty="0"/>
              <a:t>Like an ACL, there is an implicit deny any at the end of a route map. The consequences of this deny depend on how the route map is used.</a:t>
            </a:r>
          </a:p>
        </p:txBody>
      </p:sp>
    </p:spTree>
    <p:extLst>
      <p:ext uri="{BB962C8B-B14F-4D97-AF65-F5344CB8AC3E}">
        <p14:creationId xmlns:p14="http://schemas.microsoft.com/office/powerpoint/2010/main" val="16450327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CB947A-7FA6-40DE-8F8F-A017CD007796}" type="slidenum">
              <a:rPr lang="en-US"/>
              <a:pPr/>
              <a:t>33</a:t>
            </a:fld>
            <a:endParaRPr lang="en-US"/>
          </a:p>
        </p:txBody>
      </p:sp>
      <p:sp>
        <p:nvSpPr>
          <p:cNvPr id="151554" name="Rectangle 2"/>
          <p:cNvSpPr>
            <a:spLocks noGrp="1" noRot="1" noChangeAspect="1" noChangeArrowheads="1" noTextEdit="1"/>
          </p:cNvSpPr>
          <p:nvPr>
            <p:ph type="sldImg"/>
          </p:nvPr>
        </p:nvSpPr>
        <p:spPr>
          <a:xfrm>
            <a:off x="1243013" y="563563"/>
            <a:ext cx="4381500" cy="3287712"/>
          </a:xfrm>
          <a:ln/>
        </p:spPr>
      </p:sp>
      <p:sp>
        <p:nvSpPr>
          <p:cNvPr id="151555" name="Rectangle 3"/>
          <p:cNvSpPr>
            <a:spLocks noGrp="1" noChangeArrowheads="1"/>
          </p:cNvSpPr>
          <p:nvPr>
            <p:ph type="body" idx="1"/>
          </p:nvPr>
        </p:nvSpPr>
        <p:spPr>
          <a:xfrm>
            <a:off x="858838" y="3997325"/>
            <a:ext cx="5160962" cy="4306888"/>
          </a:xfrm>
        </p:spPr>
        <p:txBody>
          <a:bodyPr lIns="89792" tIns="44895" rIns="89792" bIns="44895"/>
          <a:lstStyle/>
          <a:p>
            <a:r>
              <a:rPr lang="en-US" dirty="0">
                <a:latin typeface="Arial" charset="0"/>
              </a:rPr>
              <a:t>The following is a simple example to see how route-map statements would be interpreted. </a:t>
            </a:r>
          </a:p>
          <a:p>
            <a:r>
              <a:rPr lang="en-US" dirty="0">
                <a:latin typeface="Arial" charset="0"/>
              </a:rPr>
              <a:t>Each route-map statement is attributed a sequence for editing purposes.</a:t>
            </a:r>
          </a:p>
          <a:p>
            <a:r>
              <a:rPr lang="en-US" dirty="0">
                <a:latin typeface="Arial" charset="0"/>
              </a:rPr>
              <a:t>Match criteria on the same line mean a logical OR condition.</a:t>
            </a:r>
          </a:p>
          <a:p>
            <a:r>
              <a:rPr lang="en-US" dirty="0">
                <a:latin typeface="Arial" charset="0"/>
              </a:rPr>
              <a:t>Match criteria on separate lines indicates an AND condition.</a:t>
            </a:r>
          </a:p>
          <a:p>
            <a:pPr lvl="0"/>
            <a:r>
              <a:rPr lang="en-US" dirty="0">
                <a:latin typeface="Arial" charset="0"/>
              </a:rPr>
              <a:t>Note that on a router, all the conditions and actions shown would be replaced with specific conditions and actions, depending on the exact </a:t>
            </a:r>
            <a:r>
              <a:rPr lang="en-US" b="1" dirty="0">
                <a:latin typeface="Arial" charset="0"/>
              </a:rPr>
              <a:t>match </a:t>
            </a:r>
            <a:r>
              <a:rPr lang="en-US" dirty="0">
                <a:latin typeface="Arial" charset="0"/>
              </a:rPr>
              <a:t>and </a:t>
            </a:r>
            <a:r>
              <a:rPr lang="en-US" b="1" dirty="0">
                <a:latin typeface="Arial" charset="0"/>
              </a:rPr>
              <a:t>set </a:t>
            </a:r>
            <a:r>
              <a:rPr lang="en-US" dirty="0">
                <a:latin typeface="Arial" charset="0"/>
              </a:rPr>
              <a:t>commands used.</a:t>
            </a:r>
          </a:p>
          <a:p>
            <a:pPr lvl="0"/>
            <a:r>
              <a:rPr lang="en-US" dirty="0">
                <a:latin typeface="Arial" charset="0"/>
              </a:rPr>
              <a:t>A route-map statement without any match statements will be considered matched.</a:t>
            </a:r>
            <a:endParaRPr lang="en-US" b="0" dirty="0"/>
          </a:p>
        </p:txBody>
      </p:sp>
    </p:spTree>
    <p:extLst>
      <p:ext uri="{BB962C8B-B14F-4D97-AF65-F5344CB8AC3E}">
        <p14:creationId xmlns:p14="http://schemas.microsoft.com/office/powerpoint/2010/main" val="3250783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DCA00079-3A2B-42F3-A168-8A4898EF36F7}" type="slidenum">
              <a:rPr lang="en-NZ" smtClean="0"/>
              <a:t>3</a:t>
            </a:fld>
            <a:endParaRPr lang="en-NZ"/>
          </a:p>
        </p:txBody>
      </p:sp>
    </p:spTree>
    <p:extLst>
      <p:ext uri="{BB962C8B-B14F-4D97-AF65-F5344CB8AC3E}">
        <p14:creationId xmlns:p14="http://schemas.microsoft.com/office/powerpoint/2010/main" val="21833550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742597-C266-4EC0-B6CD-C382317B0045}" type="slidenum">
              <a:rPr lang="en-US"/>
              <a:pPr/>
              <a:t>34</a:t>
            </a:fld>
            <a:endParaRPr lang="en-US"/>
          </a:p>
        </p:txBody>
      </p:sp>
      <p:sp>
        <p:nvSpPr>
          <p:cNvPr id="175106" name="Rectangle 2"/>
          <p:cNvSpPr>
            <a:spLocks noGrp="1" noRot="1" noChangeAspect="1" noChangeArrowheads="1" noTextEdit="1"/>
          </p:cNvSpPr>
          <p:nvPr>
            <p:ph type="sldImg"/>
          </p:nvPr>
        </p:nvSpPr>
        <p:spPr>
          <a:ln/>
        </p:spPr>
      </p:sp>
      <p:sp>
        <p:nvSpPr>
          <p:cNvPr id="175107" name="Rectangle 3"/>
          <p:cNvSpPr>
            <a:spLocks noGrp="1" noChangeArrowheads="1"/>
          </p:cNvSpPr>
          <p:nvPr>
            <p:ph type="body" idx="1"/>
          </p:nvPr>
        </p:nvSpPr>
        <p:spPr/>
        <p:txBody>
          <a:bodyPr/>
          <a:lstStyle/>
          <a:p>
            <a:r>
              <a:rPr lang="en-US"/>
              <a:t>The table presents a general list of match criteria. Some criteria are used for BGP policy, some criteria are used for policy-based routing, and some criteria are used for redistribution filtering.</a:t>
            </a:r>
          </a:p>
        </p:txBody>
      </p:sp>
    </p:spTree>
    <p:extLst>
      <p:ext uri="{BB962C8B-B14F-4D97-AF65-F5344CB8AC3E}">
        <p14:creationId xmlns:p14="http://schemas.microsoft.com/office/powerpoint/2010/main" val="9121206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2DC329-F5C5-4690-8625-9C51EE2E9185}" type="slidenum">
              <a:rPr lang="en-US"/>
              <a:pPr/>
              <a:t>35</a:t>
            </a:fld>
            <a:endParaRPr lang="en-US"/>
          </a:p>
        </p:txBody>
      </p:sp>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p:txBody>
          <a:bodyPr/>
          <a:lstStyle/>
          <a:p>
            <a:r>
              <a:rPr lang="en-US" dirty="0" smtClean="0"/>
              <a:t>Not </a:t>
            </a:r>
            <a:r>
              <a:rPr lang="en-US" dirty="0"/>
              <a:t>all the </a:t>
            </a:r>
            <a:r>
              <a:rPr lang="en-US" b="1" dirty="0"/>
              <a:t>set</a:t>
            </a:r>
            <a:r>
              <a:rPr lang="en-US" dirty="0"/>
              <a:t> </a:t>
            </a:r>
            <a:r>
              <a:rPr lang="en-US"/>
              <a:t>options </a:t>
            </a:r>
            <a:r>
              <a:rPr lang="en-US" smtClean="0"/>
              <a:t>are </a:t>
            </a:r>
            <a:r>
              <a:rPr lang="en-US" dirty="0"/>
              <a:t>listed here </a:t>
            </a:r>
            <a:r>
              <a:rPr lang="en-US" dirty="0" smtClean="0"/>
              <a:t>and not all of the ones listed are </a:t>
            </a:r>
            <a:r>
              <a:rPr lang="en-US" dirty="0"/>
              <a:t>used for redistribution purposes. The table includes options for BGP and policy-based routing.</a:t>
            </a:r>
          </a:p>
        </p:txBody>
      </p:sp>
    </p:spTree>
    <p:extLst>
      <p:ext uri="{BB962C8B-B14F-4D97-AF65-F5344CB8AC3E}">
        <p14:creationId xmlns:p14="http://schemas.microsoft.com/office/powerpoint/2010/main" val="21392192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When</a:t>
            </a:r>
            <a:r>
              <a:rPr lang="en-US" baseline="0" dirty="0" smtClean="0"/>
              <a:t> route maps are used for redistribution, the route maps are applied to the </a:t>
            </a:r>
            <a:r>
              <a:rPr lang="en-US" b="1" baseline="0" dirty="0" smtClean="0"/>
              <a:t>redistribute </a:t>
            </a:r>
            <a:r>
              <a:rPr lang="en-US" b="0" baseline="0" dirty="0" smtClean="0"/>
              <a:t>router configuration command.</a:t>
            </a:r>
          </a:p>
          <a:p>
            <a:r>
              <a:rPr lang="en-US" dirty="0" smtClean="0"/>
              <a:t>PBR is covered in more detail in chapter 5.</a:t>
            </a:r>
          </a:p>
          <a:p>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36</a:t>
            </a:fld>
            <a:endParaRPr lang="en-US" dirty="0"/>
          </a:p>
        </p:txBody>
      </p:sp>
    </p:spTree>
    <p:extLst>
      <p:ext uri="{BB962C8B-B14F-4D97-AF65-F5344CB8AC3E}">
        <p14:creationId xmlns:p14="http://schemas.microsoft.com/office/powerpoint/2010/main" val="30972535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29362B-80FF-4BCF-9D7F-51F56D9F2975}" type="slidenum">
              <a:rPr lang="en-US"/>
              <a:pPr/>
              <a:t>37</a:t>
            </a:fld>
            <a:endParaRPr lang="en-US"/>
          </a:p>
        </p:txBody>
      </p:sp>
      <p:sp>
        <p:nvSpPr>
          <p:cNvPr id="171010" name="Rectangle 2"/>
          <p:cNvSpPr>
            <a:spLocks noGrp="1" noRot="1" noChangeAspect="1" noChangeArrowheads="1" noTextEdit="1"/>
          </p:cNvSpPr>
          <p:nvPr>
            <p:ph type="sldImg"/>
          </p:nvPr>
        </p:nvSpPr>
        <p:spPr>
          <a:ln/>
        </p:spPr>
      </p:sp>
      <p:sp>
        <p:nvSpPr>
          <p:cNvPr id="171011" name="Rectangle 3"/>
          <p:cNvSpPr>
            <a:spLocks noGrp="1" noChangeArrowheads="1"/>
          </p:cNvSpPr>
          <p:nvPr>
            <p:ph type="body" idx="1"/>
          </p:nvPr>
        </p:nvSpPr>
        <p:spPr/>
        <p:txBody>
          <a:bodyPr/>
          <a:lstStyle/>
          <a:p>
            <a:pPr>
              <a:tabLst>
                <a:tab pos="1381048" algn="l"/>
              </a:tabLst>
            </a:pPr>
            <a:r>
              <a:rPr lang="en-US" dirty="0"/>
              <a:t>This slide shows the parameters for the </a:t>
            </a:r>
            <a:r>
              <a:rPr lang="en-US" b="1" dirty="0"/>
              <a:t>route-map</a:t>
            </a:r>
            <a:r>
              <a:rPr lang="en-US" dirty="0"/>
              <a:t> commands.</a:t>
            </a:r>
          </a:p>
          <a:p>
            <a:pPr>
              <a:tabLst>
                <a:tab pos="1381048" algn="l"/>
              </a:tabLst>
            </a:pPr>
            <a:r>
              <a:rPr lang="en-US" i="1" dirty="0" smtClean="0"/>
              <a:t>map-tag</a:t>
            </a:r>
            <a:r>
              <a:rPr lang="en-US" i="0" dirty="0" smtClean="0"/>
              <a:t>:</a:t>
            </a:r>
            <a:r>
              <a:rPr lang="en-US" i="0" baseline="0" dirty="0" smtClean="0"/>
              <a:t> </a:t>
            </a:r>
            <a:r>
              <a:rPr lang="en-US" dirty="0" smtClean="0"/>
              <a:t>Specifies </a:t>
            </a:r>
            <a:r>
              <a:rPr lang="en-US" dirty="0"/>
              <a:t>the name of the route map</a:t>
            </a:r>
          </a:p>
          <a:p>
            <a:pPr>
              <a:tabLst>
                <a:tab pos="1381048" algn="l"/>
              </a:tabLst>
            </a:pPr>
            <a:r>
              <a:rPr lang="en-US" b="1" dirty="0"/>
              <a:t>permit | </a:t>
            </a:r>
            <a:r>
              <a:rPr lang="en-US" b="1" dirty="0" smtClean="0"/>
              <a:t>deny</a:t>
            </a:r>
            <a:r>
              <a:rPr lang="en-US" b="0" dirty="0" smtClean="0"/>
              <a:t>:</a:t>
            </a:r>
            <a:r>
              <a:rPr lang="en-US" b="0" baseline="0" dirty="0" smtClean="0"/>
              <a:t> </a:t>
            </a:r>
            <a:r>
              <a:rPr lang="en-US" dirty="0" smtClean="0"/>
              <a:t>Specifies </a:t>
            </a:r>
            <a:r>
              <a:rPr lang="en-US" dirty="0"/>
              <a:t>the action to be taken if the route map match 	conditions are met</a:t>
            </a:r>
          </a:p>
          <a:p>
            <a:pPr lvl="1">
              <a:tabLst>
                <a:tab pos="1381048" algn="l"/>
              </a:tabLst>
            </a:pPr>
            <a:r>
              <a:rPr lang="en-US" b="1" dirty="0" smtClean="0"/>
              <a:t>permit </a:t>
            </a:r>
            <a:r>
              <a:rPr lang="en-US" dirty="0"/>
              <a:t>= permit the matched route to be redistributed</a:t>
            </a:r>
          </a:p>
          <a:p>
            <a:pPr lvl="1">
              <a:tabLst>
                <a:tab pos="1381048" algn="l"/>
              </a:tabLst>
            </a:pPr>
            <a:r>
              <a:rPr lang="en-US" b="1" dirty="0" smtClean="0"/>
              <a:t>deny</a:t>
            </a:r>
            <a:r>
              <a:rPr lang="en-US" dirty="0" smtClean="0"/>
              <a:t> </a:t>
            </a:r>
            <a:r>
              <a:rPr lang="en-US" dirty="0"/>
              <a:t>= deny the matched route from being redistributed</a:t>
            </a:r>
          </a:p>
          <a:p>
            <a:pPr>
              <a:tabLst>
                <a:tab pos="1381048" algn="l"/>
              </a:tabLst>
            </a:pPr>
            <a:r>
              <a:rPr lang="en-US" i="1" dirty="0" smtClean="0"/>
              <a:t>sequence-number:</a:t>
            </a:r>
            <a:r>
              <a:rPr lang="en-US" i="1" baseline="0" dirty="0" smtClean="0"/>
              <a:t> </a:t>
            </a:r>
            <a:r>
              <a:rPr lang="en-US" dirty="0" smtClean="0"/>
              <a:t>Specifies </a:t>
            </a:r>
            <a:r>
              <a:rPr lang="en-US" dirty="0"/>
              <a:t>the sequence number that indicates the position </a:t>
            </a:r>
            <a:r>
              <a:rPr lang="en-US" dirty="0" smtClean="0"/>
              <a:t>that </a:t>
            </a:r>
            <a:r>
              <a:rPr lang="en-US" dirty="0"/>
              <a:t>a new route map statement will have in the list of </a:t>
            </a:r>
            <a:r>
              <a:rPr lang="en-US" dirty="0" smtClean="0"/>
              <a:t>route </a:t>
            </a:r>
            <a:r>
              <a:rPr lang="en-US" dirty="0"/>
              <a:t>map statements already configured with the same </a:t>
            </a:r>
            <a:r>
              <a:rPr lang="en-US" dirty="0" smtClean="0"/>
              <a:t>route </a:t>
            </a:r>
            <a:r>
              <a:rPr lang="en-US" dirty="0"/>
              <a:t>map name</a:t>
            </a:r>
          </a:p>
          <a:p>
            <a:pPr marL="110605" indent="-110605" defTabSz="1001675" eaLnBrk="0" fontAlgn="base" hangingPunct="0">
              <a:lnSpc>
                <a:spcPct val="90000"/>
              </a:lnSpc>
              <a:spcBef>
                <a:spcPct val="50000"/>
              </a:spcBef>
              <a:spcAft>
                <a:spcPct val="0"/>
              </a:spcAft>
              <a:buSzPct val="100000"/>
              <a:buFontTx/>
              <a:buChar char="•"/>
              <a:tabLst>
                <a:tab pos="1381048" algn="l"/>
              </a:tabLst>
              <a:defRPr/>
            </a:pPr>
            <a:r>
              <a:rPr lang="en-US" dirty="0" smtClean="0"/>
              <a:t>When used for redistribution filtering, a route map is applied to the route redistribution process by adding the </a:t>
            </a:r>
            <a:r>
              <a:rPr lang="en-US" b="1" dirty="0" smtClean="0"/>
              <a:t>route-map</a:t>
            </a:r>
            <a:r>
              <a:rPr lang="en-US" dirty="0" smtClean="0"/>
              <a:t> command and </a:t>
            </a:r>
            <a:r>
              <a:rPr lang="en-US" i="1" dirty="0" smtClean="0"/>
              <a:t>map-tag</a:t>
            </a:r>
            <a:r>
              <a:rPr lang="en-US" dirty="0" smtClean="0"/>
              <a:t> to the end of the </a:t>
            </a:r>
            <a:r>
              <a:rPr lang="en-US" b="1" dirty="0" smtClean="0"/>
              <a:t>redistribute</a:t>
            </a:r>
            <a:r>
              <a:rPr lang="en-US" b="1" i="1" dirty="0" smtClean="0"/>
              <a:t> </a:t>
            </a:r>
            <a:r>
              <a:rPr lang="en-US" i="1" dirty="0" smtClean="0"/>
              <a:t>protocol </a:t>
            </a:r>
            <a:r>
              <a:rPr lang="en-US" dirty="0" smtClean="0"/>
              <a:t>command. </a:t>
            </a:r>
          </a:p>
          <a:p>
            <a:pPr>
              <a:tabLst>
                <a:tab pos="1381048" algn="l"/>
              </a:tabLst>
            </a:pPr>
            <a:endParaRPr lang="en-US" dirty="0"/>
          </a:p>
          <a:p>
            <a:pPr>
              <a:tabLst>
                <a:tab pos="1381048" algn="l"/>
              </a:tabLst>
            </a:pPr>
            <a:r>
              <a:rPr lang="en-US" dirty="0" smtClean="0"/>
              <a:t>Implicit</a:t>
            </a:r>
            <a:r>
              <a:rPr lang="en-US" baseline="0" dirty="0" smtClean="0"/>
              <a:t> deny all at end of route map</a:t>
            </a:r>
          </a:p>
          <a:p>
            <a:pPr>
              <a:tabLst>
                <a:tab pos="1381048" algn="l"/>
              </a:tabLst>
            </a:pPr>
            <a:endParaRPr lang="en-US" dirty="0"/>
          </a:p>
          <a:p>
            <a:pPr>
              <a:tabLst>
                <a:tab pos="1381048" algn="l"/>
              </a:tabLst>
            </a:pPr>
            <a:endParaRPr lang="en-US" dirty="0"/>
          </a:p>
        </p:txBody>
      </p:sp>
    </p:spTree>
    <p:extLst>
      <p:ext uri="{BB962C8B-B14F-4D97-AF65-F5344CB8AC3E}">
        <p14:creationId xmlns:p14="http://schemas.microsoft.com/office/powerpoint/2010/main" val="6873297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Arial" charset="0"/>
              </a:rPr>
              <a:t>Sequence number 10 of the route map is looking for an IP address match in access list 23 or access list 29. </a:t>
            </a:r>
          </a:p>
          <a:p>
            <a:pPr lvl="1"/>
            <a:r>
              <a:rPr lang="en-US" dirty="0">
                <a:latin typeface="Arial" charset="0"/>
              </a:rPr>
              <a:t>Routes 10.1.0.0/16 and 172.16.1.0/24 match these lists. </a:t>
            </a:r>
          </a:p>
          <a:p>
            <a:pPr lvl="1"/>
            <a:r>
              <a:rPr lang="en-US" dirty="0">
                <a:latin typeface="Arial" charset="0"/>
              </a:rPr>
              <a:t>If a match is found, the router redistributes the route into OSPF with a cost metric of 500 and sets the new OSPF route to external type 1.</a:t>
            </a:r>
          </a:p>
          <a:p>
            <a:r>
              <a:rPr lang="en-US" dirty="0">
                <a:latin typeface="Arial" charset="0"/>
              </a:rPr>
              <a:t>If there is no match to sequence number 10, sequence number 20 is checked. </a:t>
            </a:r>
          </a:p>
          <a:p>
            <a:pPr lvl="1"/>
            <a:r>
              <a:rPr lang="en-US" dirty="0">
                <a:latin typeface="Arial" charset="0"/>
              </a:rPr>
              <a:t>If there is a match in access list 37 (10.0.0.0/8), that route is not redistributed into OSPF, because sequence number 20 specifies deny.</a:t>
            </a:r>
          </a:p>
          <a:p>
            <a:r>
              <a:rPr lang="en-US" dirty="0">
                <a:latin typeface="Arial" charset="0"/>
              </a:rPr>
              <a:t>If there is no match to sequence number 20, sequence number 30 is checked. </a:t>
            </a:r>
          </a:p>
          <a:p>
            <a:pPr lvl="1"/>
            <a:r>
              <a:rPr lang="en-US" dirty="0">
                <a:latin typeface="Arial" charset="0"/>
              </a:rPr>
              <a:t>Because sequence number 30 is a permit and there is no match criterion, all remaining routes are redistributed into OSPF with a cost metric of 5000 and an external metric of type 2.</a:t>
            </a:r>
          </a:p>
          <a:p>
            <a:r>
              <a:rPr lang="en-US" dirty="0">
                <a:latin typeface="Arial" charset="0"/>
              </a:rPr>
              <a:t>Note that the decision of whether to redistribute a route or not is based on the </a:t>
            </a:r>
            <a:r>
              <a:rPr lang="en-US" b="1" dirty="0">
                <a:latin typeface="Arial" charset="0"/>
              </a:rPr>
              <a:t>deny</a:t>
            </a:r>
            <a:r>
              <a:rPr lang="en-US" dirty="0">
                <a:latin typeface="Arial" charset="0"/>
              </a:rPr>
              <a:t> or </a:t>
            </a:r>
            <a:r>
              <a:rPr lang="en-US" b="1" dirty="0">
                <a:latin typeface="Arial" charset="0"/>
              </a:rPr>
              <a:t>permit</a:t>
            </a:r>
            <a:r>
              <a:rPr lang="en-US" dirty="0">
                <a:latin typeface="Arial" charset="0"/>
              </a:rPr>
              <a:t> in the </a:t>
            </a:r>
            <a:r>
              <a:rPr lang="en-US" b="1" dirty="0">
                <a:latin typeface="Arial" charset="0"/>
              </a:rPr>
              <a:t>route-map </a:t>
            </a:r>
            <a:r>
              <a:rPr lang="en-US" dirty="0">
                <a:latin typeface="Arial" charset="0"/>
              </a:rPr>
              <a:t>command, and not the </a:t>
            </a:r>
            <a:r>
              <a:rPr lang="en-US" b="1" dirty="0">
                <a:latin typeface="Arial" charset="0"/>
              </a:rPr>
              <a:t>deny </a:t>
            </a:r>
            <a:r>
              <a:rPr lang="en-US" dirty="0">
                <a:latin typeface="Arial" charset="0"/>
              </a:rPr>
              <a:t>or </a:t>
            </a:r>
            <a:r>
              <a:rPr lang="en-US" b="1" dirty="0">
                <a:latin typeface="Arial" charset="0"/>
              </a:rPr>
              <a:t>permit </a:t>
            </a:r>
            <a:r>
              <a:rPr lang="en-US" dirty="0">
                <a:latin typeface="Arial" charset="0"/>
              </a:rPr>
              <a:t>in the ACLs referenced by the route-map command. The ACLs are used only to match routes in the </a:t>
            </a:r>
            <a:r>
              <a:rPr lang="en-US" b="1" dirty="0">
                <a:latin typeface="Arial" charset="0"/>
              </a:rPr>
              <a:t>route-map </a:t>
            </a:r>
            <a:r>
              <a:rPr lang="en-US" dirty="0">
                <a:latin typeface="Arial" charset="0"/>
              </a:rPr>
              <a:t>statements</a:t>
            </a:r>
            <a:r>
              <a:rPr lang="en-US" dirty="0" smtClean="0">
                <a:latin typeface="Arial" charset="0"/>
              </a:rPr>
              <a:t>.</a:t>
            </a:r>
          </a:p>
          <a:p>
            <a:endParaRPr lang="en-US" b="0" dirty="0" smtClean="0">
              <a:latin typeface="Arial" charset="0"/>
            </a:endParaRPr>
          </a:p>
          <a:p>
            <a:r>
              <a:rPr lang="en-US" b="0" dirty="0" smtClean="0">
                <a:latin typeface="Arial" charset="0"/>
              </a:rPr>
              <a:t>The</a:t>
            </a:r>
            <a:r>
              <a:rPr lang="en-US" b="0" baseline="0" dirty="0" smtClean="0">
                <a:latin typeface="Arial" charset="0"/>
              </a:rPr>
              <a:t> ACL permits or denies routes to be processed by the route-map</a:t>
            </a:r>
            <a:endParaRPr lang="en-US" b="0"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38</a:t>
            </a:fld>
            <a:endParaRPr lang="en-US" dirty="0"/>
          </a:p>
        </p:txBody>
      </p:sp>
    </p:spTree>
    <p:extLst>
      <p:ext uri="{BB962C8B-B14F-4D97-AF65-F5344CB8AC3E}">
        <p14:creationId xmlns:p14="http://schemas.microsoft.com/office/powerpoint/2010/main" val="21942450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39</a:t>
            </a:fld>
            <a:endParaRPr lang="en-US" dirty="0">
              <a:solidFill>
                <a:prstClr val="black"/>
              </a:solidFill>
            </a:endParaRPr>
          </a:p>
        </p:txBody>
      </p:sp>
    </p:spTree>
    <p:extLst>
      <p:ext uri="{BB962C8B-B14F-4D97-AF65-F5344CB8AC3E}">
        <p14:creationId xmlns:p14="http://schemas.microsoft.com/office/powerpoint/2010/main" val="3814084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D27BB3-4B24-4B08-BC0C-EB7BFC82224D}" type="slidenum">
              <a:rPr lang="en-US">
                <a:solidFill>
                  <a:prstClr val="black"/>
                </a:solidFill>
              </a:rPr>
              <a:pPr/>
              <a:t>4</a:t>
            </a:fld>
            <a:endParaRPr lang="en-US" dirty="0">
              <a:solidFill>
                <a:prstClr val="black"/>
              </a:solidFill>
            </a:endParaRPr>
          </a:p>
        </p:txBody>
      </p:sp>
      <p:sp>
        <p:nvSpPr>
          <p:cNvPr id="217090" name="Rectangle 2"/>
          <p:cNvSpPr>
            <a:spLocks noGrp="1" noRot="1" noChangeAspect="1" noChangeArrowheads="1" noTextEdit="1"/>
          </p:cNvSpPr>
          <p:nvPr>
            <p:ph type="sldImg"/>
          </p:nvPr>
        </p:nvSpPr>
        <p:spPr>
          <a:xfrm>
            <a:off x="1243013" y="563563"/>
            <a:ext cx="4381500" cy="3287712"/>
          </a:xfrm>
          <a:ln/>
        </p:spPr>
      </p:sp>
      <p:sp>
        <p:nvSpPr>
          <p:cNvPr id="217091" name="Rectangle 3"/>
          <p:cNvSpPr>
            <a:spLocks noGrp="1" noChangeArrowheads="1"/>
          </p:cNvSpPr>
          <p:nvPr>
            <p:ph type="body" idx="1"/>
          </p:nvPr>
        </p:nvSpPr>
        <p:spPr>
          <a:xfrm>
            <a:off x="858838" y="3997325"/>
            <a:ext cx="5160962" cy="4306888"/>
          </a:xfrm>
        </p:spPr>
        <p:txBody>
          <a:bodyPr lIns="89792" tIns="44895" rIns="89792" bIns="44895"/>
          <a:lstStyle/>
          <a:p>
            <a:pPr>
              <a:buFontTx/>
              <a:buChar char="•"/>
            </a:pPr>
            <a:r>
              <a:rPr lang="en-US" dirty="0"/>
              <a:t>As a review, remember there may be many reasons why an enterprise uses two or more interior gateway routing protocols. Whatever the reason for the change, network administrators must conduct migration from one routing protocol to another carefully and thoughtfully. The new routing protocol will most likely have different requirements and capabilities from the old one.</a:t>
            </a:r>
          </a:p>
          <a:p>
            <a:pPr>
              <a:buFontTx/>
              <a:buChar char="•"/>
            </a:pPr>
            <a:r>
              <a:rPr lang="en-US" dirty="0"/>
              <a:t>It is important for network administrators to understand what must be changed and to create a detailed plan before making any changes. An accurate topology map of the network and an inventory of all network devices are also critical for success.</a:t>
            </a:r>
          </a:p>
        </p:txBody>
      </p:sp>
    </p:spTree>
    <p:extLst>
      <p:ext uri="{BB962C8B-B14F-4D97-AF65-F5344CB8AC3E}">
        <p14:creationId xmlns:p14="http://schemas.microsoft.com/office/powerpoint/2010/main" val="1307721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DCA00079-3A2B-42F3-A168-8A4898EF36F7}" type="slidenum">
              <a:rPr lang="en-NZ" smtClean="0"/>
              <a:t>5</a:t>
            </a:fld>
            <a:endParaRPr lang="en-NZ"/>
          </a:p>
        </p:txBody>
      </p:sp>
    </p:spTree>
    <p:extLst>
      <p:ext uri="{BB962C8B-B14F-4D97-AF65-F5344CB8AC3E}">
        <p14:creationId xmlns:p14="http://schemas.microsoft.com/office/powerpoint/2010/main" val="3758709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b="1" dirty="0">
                <a:latin typeface="Arial" charset="0"/>
              </a:rPr>
              <a:t>Administrative </a:t>
            </a:r>
            <a:r>
              <a:rPr lang="en-US" b="1" dirty="0" smtClean="0">
                <a:latin typeface="Arial" charset="0"/>
              </a:rPr>
              <a:t>Distance</a:t>
            </a:r>
            <a:endParaRPr lang="en-US" b="1" dirty="0">
              <a:latin typeface="Arial" charset="0"/>
            </a:endParaRPr>
          </a:p>
          <a:p>
            <a:r>
              <a:rPr lang="en-US" dirty="0">
                <a:latin typeface="Arial" charset="0"/>
              </a:rPr>
              <a:t>Lower administrative distances are considered more believable (better).</a:t>
            </a:r>
          </a:p>
          <a:p>
            <a:r>
              <a:rPr lang="en-US" dirty="0">
                <a:latin typeface="Arial" charset="0"/>
              </a:rPr>
              <a:t>Static routes are configured with the </a:t>
            </a:r>
            <a:r>
              <a:rPr lang="en-US" b="1" dirty="0">
                <a:latin typeface="Arial" charset="0"/>
              </a:rPr>
              <a:t>ip route </a:t>
            </a:r>
            <a:r>
              <a:rPr lang="en-US" i="1" dirty="0">
                <a:latin typeface="Arial" charset="0"/>
              </a:rPr>
              <a:t>prefix</a:t>
            </a:r>
            <a:r>
              <a:rPr lang="en-US" b="1" dirty="0">
                <a:latin typeface="Arial" charset="0"/>
              </a:rPr>
              <a:t> </a:t>
            </a:r>
            <a:r>
              <a:rPr lang="en-US" i="1" dirty="0">
                <a:latin typeface="Arial" charset="0"/>
              </a:rPr>
              <a:t>mask</a:t>
            </a:r>
            <a:r>
              <a:rPr lang="en-US" b="1" dirty="0">
                <a:latin typeface="Arial" charset="0"/>
              </a:rPr>
              <a:t> {</a:t>
            </a:r>
            <a:r>
              <a:rPr lang="en-US" i="1" dirty="0">
                <a:latin typeface="Arial" charset="0"/>
              </a:rPr>
              <a:t>address</a:t>
            </a:r>
            <a:r>
              <a:rPr lang="en-US" b="1" dirty="0">
                <a:latin typeface="Arial" charset="0"/>
              </a:rPr>
              <a:t> | </a:t>
            </a:r>
            <a:r>
              <a:rPr lang="en-US" i="1" dirty="0">
                <a:latin typeface="Arial" charset="0"/>
              </a:rPr>
              <a:t>interface-type interface-number</a:t>
            </a:r>
            <a:r>
              <a:rPr lang="en-US" b="1" dirty="0">
                <a:latin typeface="Arial" charset="0"/>
              </a:rPr>
              <a:t> [</a:t>
            </a:r>
            <a:r>
              <a:rPr lang="en-US" i="1" dirty="0" err="1">
                <a:latin typeface="Arial" charset="0"/>
              </a:rPr>
              <a:t>ip</a:t>
            </a:r>
            <a:r>
              <a:rPr lang="en-US" i="1" dirty="0">
                <a:latin typeface="Arial" charset="0"/>
              </a:rPr>
              <a:t>-address</a:t>
            </a:r>
            <a:r>
              <a:rPr lang="en-US" b="1" dirty="0">
                <a:latin typeface="Arial" charset="0"/>
              </a:rPr>
              <a:t>]} [dhcp] [</a:t>
            </a:r>
            <a:r>
              <a:rPr lang="en-US" i="1" dirty="0">
                <a:latin typeface="Arial" charset="0"/>
              </a:rPr>
              <a:t>distance</a:t>
            </a:r>
            <a:r>
              <a:rPr lang="en-US" b="1" dirty="0">
                <a:latin typeface="Arial" charset="0"/>
              </a:rPr>
              <a:t>] [name </a:t>
            </a:r>
            <a:r>
              <a:rPr lang="en-US" i="1" dirty="0">
                <a:latin typeface="Arial" charset="0"/>
              </a:rPr>
              <a:t>next-hop-name</a:t>
            </a:r>
            <a:r>
              <a:rPr lang="en-US" b="1" dirty="0">
                <a:latin typeface="Arial" charset="0"/>
              </a:rPr>
              <a:t>] [permanent | track </a:t>
            </a:r>
            <a:r>
              <a:rPr lang="en-US" i="1" dirty="0">
                <a:latin typeface="Arial" charset="0"/>
              </a:rPr>
              <a:t>number</a:t>
            </a:r>
            <a:r>
              <a:rPr lang="en-US" b="1" dirty="0">
                <a:latin typeface="Arial" charset="0"/>
              </a:rPr>
              <a:t>] [tag </a:t>
            </a:r>
            <a:r>
              <a:rPr lang="en-US" i="1" dirty="0">
                <a:latin typeface="Arial" charset="0"/>
              </a:rPr>
              <a:t>tag</a:t>
            </a:r>
            <a:r>
              <a:rPr lang="en-US" b="1" dirty="0">
                <a:latin typeface="Arial" charset="0"/>
              </a:rPr>
              <a:t>] </a:t>
            </a:r>
            <a:r>
              <a:rPr lang="en-US" dirty="0">
                <a:latin typeface="Arial" charset="0"/>
              </a:rPr>
              <a:t>global configuration command. If the address parameter is used in this command, specifying the address of the next-hop router to use to reach the destination network, the default administrative distance is 1. If the interface parameter is used instead, specifying the local router outbound interface to use to reach the destination network, the router considers this a directly connected route; however, the default administrative distance in this case appears to be somewhere between 0 and 1.</a:t>
            </a:r>
            <a:endParaRPr lang="en-US" i="0"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6</a:t>
            </a:fld>
            <a:endParaRPr lang="en-US" dirty="0">
              <a:solidFill>
                <a:prstClr val="black"/>
              </a:solidFill>
            </a:endParaRPr>
          </a:p>
        </p:txBody>
      </p:sp>
    </p:spTree>
    <p:extLst>
      <p:ext uri="{BB962C8B-B14F-4D97-AF65-F5344CB8AC3E}">
        <p14:creationId xmlns:p14="http://schemas.microsoft.com/office/powerpoint/2010/main" val="8129509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A metric of infinity tells the router that the route is unreachable, and therefore, it should not be advertised. When redistributing routes into RIP, IGRP, and EIGRP, you must specify a default metric. If you do not configure a default metric, the default will be infinity which means that all routes redistributed from these three protocols will be unreachable. </a:t>
            </a:r>
          </a:p>
          <a:p>
            <a:pPr>
              <a:buFontTx/>
              <a:buChar char="•"/>
            </a:pPr>
            <a:r>
              <a:rPr lang="en-US" dirty="0" smtClean="0"/>
              <a:t>For OSPF, the redistributed routes have a default type 2 metric of 20, except for redistributed BGP routes, which have a default type 2 metric of 1. For IS-IS, the redistributed routes have a default metric of 0. But unlike RIP, IGRP, or EIGRP, a seed metric of 0 will not be treated as unreachable by IS-IS. Configuring a seed metric for redistribution into IS-IS is recommended. </a:t>
            </a:r>
          </a:p>
          <a:p>
            <a:pPr>
              <a:buFontTx/>
              <a:buChar char="•"/>
            </a:pPr>
            <a:r>
              <a:rPr lang="en-US" dirty="0" smtClean="0"/>
              <a:t>For BGP, the redistributed routes maintain the IGP routing metrics.</a:t>
            </a:r>
          </a:p>
          <a:p>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7</a:t>
            </a:fld>
            <a:endParaRPr lang="en-US" dirty="0">
              <a:solidFill>
                <a:prstClr val="black"/>
              </a:solidFill>
            </a:endParaRPr>
          </a:p>
        </p:txBody>
      </p:sp>
    </p:spTree>
    <p:extLst>
      <p:ext uri="{BB962C8B-B14F-4D97-AF65-F5344CB8AC3E}">
        <p14:creationId xmlns:p14="http://schemas.microsoft.com/office/powerpoint/2010/main" val="354153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As we know, each routing protocol defines a metric for each route. When a router redistributes routes from one routing domain to another this information cannot be translated from one routing protocol to another. A RIP hop cannot be dynamically recalculated to an OSPF cost by the router doing redistribution. </a:t>
            </a:r>
          </a:p>
          <a:p>
            <a:pPr>
              <a:buFontTx/>
              <a:buChar char="•"/>
            </a:pPr>
            <a:r>
              <a:rPr lang="en-US" dirty="0" smtClean="0"/>
              <a:t>Therefore, a seed metric is used to artificially set the distance, cost, etc., to each external (redistributed) network from the redistribution point.</a:t>
            </a:r>
          </a:p>
          <a:p>
            <a:r>
              <a:rPr lang="en-US" dirty="0" smtClean="0"/>
              <a:t>For example, OSPF has been defined to make the seed metric for redistributed RIP routes to be 30. </a:t>
            </a:r>
          </a:p>
          <a:p>
            <a:pPr lvl="1"/>
            <a:r>
              <a:rPr lang="en-US" dirty="0" smtClean="0"/>
              <a:t>If the link cost of the Serial link to R4 is 100. The routes are redistributed as E2 routes, so the cost for networks 172.16.0.0, 172.17.0.0, and 172.18.0.0 in R4 is only the seed metric (30). </a:t>
            </a:r>
          </a:p>
          <a:p>
            <a:pPr lvl="1"/>
            <a:r>
              <a:rPr lang="en-US" dirty="0" smtClean="0"/>
              <a:t>Notice that the metrics of the three networks in the RIP cloud are irrelevant in the OSPF cloud because the router in the OSPF network (R4) forwards any traffic for these three networks to the border (redistributing) router, R3. R3 then forwards the traffic within the RIP network appropriately.</a:t>
            </a: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9</a:t>
            </a:fld>
            <a:endParaRPr lang="en-US" dirty="0">
              <a:solidFill>
                <a:prstClr val="black"/>
              </a:solidFill>
            </a:endParaRPr>
          </a:p>
        </p:txBody>
      </p:sp>
    </p:spTree>
    <p:extLst>
      <p:ext uri="{BB962C8B-B14F-4D97-AF65-F5344CB8AC3E}">
        <p14:creationId xmlns:p14="http://schemas.microsoft.com/office/powerpoint/2010/main" val="1162415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smtClean="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10</a:t>
            </a:fld>
            <a:endParaRPr lang="en-US" dirty="0">
              <a:solidFill>
                <a:prstClr val="black"/>
              </a:solidFill>
            </a:endParaRPr>
          </a:p>
        </p:txBody>
      </p:sp>
    </p:spTree>
    <p:extLst>
      <p:ext uri="{BB962C8B-B14F-4D97-AF65-F5344CB8AC3E}">
        <p14:creationId xmlns:p14="http://schemas.microsoft.com/office/powerpoint/2010/main" val="3136353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NZ"/>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NZ"/>
          </a:p>
        </p:txBody>
      </p:sp>
      <p:sp>
        <p:nvSpPr>
          <p:cNvPr id="4" name="Date Placeholder 3"/>
          <p:cNvSpPr>
            <a:spLocks noGrp="1"/>
          </p:cNvSpPr>
          <p:nvPr>
            <p:ph type="dt" sz="half" idx="10"/>
          </p:nvPr>
        </p:nvSpPr>
        <p:spPr/>
        <p:txBody>
          <a:bodyPr/>
          <a:lstStyle/>
          <a:p>
            <a:fld id="{6B11201E-7863-4E1F-BFF6-E686A57C527B}" type="datetimeFigureOut">
              <a:rPr lang="en-NZ" smtClean="0"/>
              <a:t>6/04/2017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061747A8-49C9-4167-9D7D-5E856779085F}" type="slidenum">
              <a:rPr lang="en-NZ" smtClean="0"/>
              <a:t>‹#›</a:t>
            </a:fld>
            <a:endParaRPr lang="en-NZ"/>
          </a:p>
        </p:txBody>
      </p:sp>
    </p:spTree>
    <p:extLst>
      <p:ext uri="{BB962C8B-B14F-4D97-AF65-F5344CB8AC3E}">
        <p14:creationId xmlns:p14="http://schemas.microsoft.com/office/powerpoint/2010/main" val="2489926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6B11201E-7863-4E1F-BFF6-E686A57C527B}" type="datetimeFigureOut">
              <a:rPr lang="en-NZ" smtClean="0"/>
              <a:t>6/04/2017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061747A8-49C9-4167-9D7D-5E856779085F}" type="slidenum">
              <a:rPr lang="en-NZ" smtClean="0"/>
              <a:t>‹#›</a:t>
            </a:fld>
            <a:endParaRPr lang="en-NZ"/>
          </a:p>
        </p:txBody>
      </p:sp>
    </p:spTree>
    <p:extLst>
      <p:ext uri="{BB962C8B-B14F-4D97-AF65-F5344CB8AC3E}">
        <p14:creationId xmlns:p14="http://schemas.microsoft.com/office/powerpoint/2010/main" val="1165929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NZ"/>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6B11201E-7863-4E1F-BFF6-E686A57C527B}" type="datetimeFigureOut">
              <a:rPr lang="en-NZ" smtClean="0"/>
              <a:t>6/04/2017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061747A8-49C9-4167-9D7D-5E856779085F}" type="slidenum">
              <a:rPr lang="en-NZ" smtClean="0"/>
              <a:t>‹#›</a:t>
            </a:fld>
            <a:endParaRPr lang="en-NZ"/>
          </a:p>
        </p:txBody>
      </p:sp>
    </p:spTree>
    <p:extLst>
      <p:ext uri="{BB962C8B-B14F-4D97-AF65-F5344CB8AC3E}">
        <p14:creationId xmlns:p14="http://schemas.microsoft.com/office/powerpoint/2010/main" val="14040996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defTabSz="814388" eaLnBrk="0" fontAlgn="base" hangingPunct="0">
              <a:spcBef>
                <a:spcPct val="0"/>
              </a:spcBef>
              <a:spcAft>
                <a:spcPct val="0"/>
              </a:spcAft>
              <a:defRPr/>
            </a:pPr>
            <a:r>
              <a:rPr lang="en-US" sz="700" dirty="0">
                <a:solidFill>
                  <a:srgbClr val="C0C0C4"/>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eaLnBrk="0" fontAlgn="base" hangingPunct="0">
              <a:spcBef>
                <a:spcPct val="0"/>
              </a:spcBef>
              <a:spcAft>
                <a:spcPct val="0"/>
              </a:spcAft>
              <a:defRPr/>
            </a:pPr>
            <a:r>
              <a:rPr lang="en-US" sz="700">
                <a:solidFill>
                  <a:srgbClr val="C0C0C4"/>
                </a:solidFill>
              </a:rPr>
              <a:t>Cisco Public</a:t>
            </a:r>
          </a:p>
        </p:txBody>
      </p:sp>
      <p:sp>
        <p:nvSpPr>
          <p:cNvPr id="7" name="Rectangle 5"/>
          <p:cNvSpPr>
            <a:spLocks noChangeArrowheads="1"/>
          </p:cNvSpPr>
          <p:nvPr/>
        </p:nvSpPr>
        <p:spPr bwMode="auto">
          <a:xfrm>
            <a:off x="193675" y="6562725"/>
            <a:ext cx="1699671" cy="190646"/>
          </a:xfrm>
          <a:prstGeom prst="rect">
            <a:avLst/>
          </a:prstGeom>
          <a:noFill/>
          <a:ln w="9525">
            <a:noFill/>
            <a:miter lim="800000"/>
            <a:headEnd/>
            <a:tailEnd/>
          </a:ln>
          <a:effectLst/>
        </p:spPr>
        <p:txBody>
          <a:bodyPr wrap="square" lIns="82124" tIns="41061" rIns="82124" bIns="41061" anchor="b">
            <a:spAutoFit/>
          </a:bodyPr>
          <a:lstStyle/>
          <a:p>
            <a:pPr defTabSz="814388" eaLnBrk="0" fontAlgn="base" hangingPunct="0">
              <a:spcBef>
                <a:spcPct val="0"/>
              </a:spcBef>
              <a:spcAft>
                <a:spcPct val="0"/>
              </a:spcAft>
              <a:defRPr/>
            </a:pPr>
            <a:r>
              <a:rPr lang="en-US" sz="700">
                <a:solidFill>
                  <a:srgbClr val="000000"/>
                </a:solidFill>
              </a:rPr>
              <a:t>ROUTE v6 Chapter 3</a:t>
            </a:r>
            <a:endParaRPr lang="en-US" sz="700" dirty="0">
              <a:solidFill>
                <a:srgbClr val="000000"/>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eaLnBrk="0" fontAlgn="base" hangingPunct="0">
              <a:spcBef>
                <a:spcPct val="0"/>
              </a:spcBef>
              <a:spcAft>
                <a:spcPct val="0"/>
              </a:spcAft>
              <a:defRPr/>
            </a:pPr>
            <a:fld id="{F03A2297-76DB-42C1-A7DF-76792C553C4F}" type="slidenum">
              <a:rPr lang="en-US" sz="1000">
                <a:solidFill>
                  <a:srgbClr val="000000"/>
                </a:solidFill>
              </a:rPr>
              <a:pPr algn="r" defTabSz="814388" eaLnBrk="0" fontAlgn="base" hangingPunct="0">
                <a:spcBef>
                  <a:spcPct val="0"/>
                </a:spcBef>
                <a:spcAft>
                  <a:spcPct val="0"/>
                </a:spcAft>
                <a:defRPr/>
              </a:pPr>
              <a:t>‹#›</a:t>
            </a:fld>
            <a:endParaRPr lang="en-US" sz="1000">
              <a:solidFill>
                <a:srgbClr val="000000"/>
              </a:solidFill>
            </a:endParaRPr>
          </a:p>
        </p:txBody>
      </p:sp>
      <p:sp>
        <p:nvSpPr>
          <p:cNvPr id="1290247" name="Rectangle 7"/>
          <p:cNvSpPr>
            <a:spLocks noGrp="1" noChangeArrowheads="1"/>
          </p:cNvSpPr>
          <p:nvPr>
            <p:ph type="ctrTitle"/>
          </p:nvPr>
        </p:nvSpPr>
        <p:spPr bwMode="white">
          <a:xfrm>
            <a:off x="311150" y="2581836"/>
            <a:ext cx="4174789" cy="1021976"/>
          </a:xfrm>
          <a:prstGeom prst="rect">
            <a:avLst/>
          </a:prstGeom>
          <a:ln/>
        </p:spPr>
        <p:txBody>
          <a:bodyPr anchor="ctr">
            <a:normAutofit/>
          </a:bodyPr>
          <a:lstStyle>
            <a:lvl1pPr>
              <a:defRPr sz="3000" b="0">
                <a:solidFill>
                  <a:srgbClr val="FFFFFF"/>
                </a:solidFill>
              </a:defRPr>
            </a:lvl1pPr>
          </a:lstStyle>
          <a:p>
            <a:r>
              <a:rPr lang="en-US" smtClean="0"/>
              <a:t>Click to edit Master title style</a:t>
            </a:r>
            <a:endParaRPr lang="en-US"/>
          </a:p>
        </p:txBody>
      </p:sp>
      <p:sp>
        <p:nvSpPr>
          <p:cNvPr id="1290248" name="Rectangle 8"/>
          <p:cNvSpPr>
            <a:spLocks noGrp="1" noChangeArrowheads="1"/>
          </p:cNvSpPr>
          <p:nvPr>
            <p:ph type="subTitle" idx="1"/>
          </p:nvPr>
        </p:nvSpPr>
        <p:spPr>
          <a:xfrm>
            <a:off x="311149" y="4672013"/>
            <a:ext cx="8510122"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pic>
        <p:nvPicPr>
          <p:cNvPr id="12"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spTree>
    <p:extLst>
      <p:ext uri="{BB962C8B-B14F-4D97-AF65-F5344CB8AC3E}">
        <p14:creationId xmlns:p14="http://schemas.microsoft.com/office/powerpoint/2010/main" val="22195892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1"/>
            <a:ext cx="8522208" cy="740664"/>
          </a:xfrm>
          <a:prstGeom prst="rect">
            <a:avLst/>
          </a:prstGeom>
        </p:spPr>
        <p:txBody>
          <a:bodyPr>
            <a:normAutofit/>
          </a:bodyPr>
          <a:lstStyle>
            <a:lvl1pPr>
              <a:defRPr/>
            </a:lvl1pPr>
          </a:lstStyle>
          <a:p>
            <a:r>
              <a:rPr lang="en-US" smtClean="0"/>
              <a:t>Title Only</a:t>
            </a:r>
            <a:endParaRPr lang="en-US"/>
          </a:p>
        </p:txBody>
      </p:sp>
    </p:spTree>
    <p:extLst>
      <p:ext uri="{BB962C8B-B14F-4D97-AF65-F5344CB8AC3E}">
        <p14:creationId xmlns:p14="http://schemas.microsoft.com/office/powerpoint/2010/main" val="32318612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8"/>
            <a:ext cx="8521700" cy="742659"/>
          </a:xfrm>
          <a:prstGeom prst="rect">
            <a:avLst/>
          </a:prstGeom>
        </p:spPr>
        <p:txBody>
          <a:bodyPr>
            <a:normAutofit/>
          </a:bodyPr>
          <a:lstStyle>
            <a:lvl1pPr>
              <a:defRPr/>
            </a:lvl1pPr>
          </a:lstStyle>
          <a:p>
            <a:r>
              <a:rPr lang="en-US" smtClean="0"/>
              <a:t>Title and Content</a:t>
            </a:r>
            <a:endParaRPr lang="en-US"/>
          </a:p>
        </p:txBody>
      </p:sp>
      <p:sp>
        <p:nvSpPr>
          <p:cNvPr id="3" name="Content Placeholder 2"/>
          <p:cNvSpPr>
            <a:spLocks noGrp="1"/>
          </p:cNvSpPr>
          <p:nvPr>
            <p:ph idx="1"/>
          </p:nvPr>
        </p:nvSpPr>
        <p:spPr>
          <a:xfrm>
            <a:off x="279401" y="1183340"/>
            <a:ext cx="8520354" cy="513139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7796344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a:lvl1pPr>
          </a:lstStyle>
          <a:p>
            <a:r>
              <a:rPr lang="en-US" smtClean="0"/>
              <a:t>Title and Graphic</a:t>
            </a:r>
            <a:endParaRPr lang="en-US"/>
          </a:p>
        </p:txBody>
      </p:sp>
      <p:sp>
        <p:nvSpPr>
          <p:cNvPr id="6" name="Content Placeholder 5"/>
          <p:cNvSpPr>
            <a:spLocks noGrp="1"/>
          </p:cNvSpPr>
          <p:nvPr>
            <p:ph sz="quarter" idx="10"/>
          </p:nvPr>
        </p:nvSpPr>
        <p:spPr>
          <a:xfrm>
            <a:off x="279400" y="1226372"/>
            <a:ext cx="8509000" cy="5314128"/>
          </a:xfrm>
        </p:spPr>
        <p:txBody>
          <a:bodyPr>
            <a:normAutofit/>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36068147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740664"/>
          </a:xfrm>
          <a:prstGeom prst="rect">
            <a:avLst/>
          </a:prstGeom>
        </p:spPr>
        <p:txBody>
          <a:bodyPr>
            <a:normAutofit/>
          </a:bodyPr>
          <a:lstStyle>
            <a:lvl1pPr>
              <a:defRPr/>
            </a:lvl1pPr>
          </a:lstStyle>
          <a:p>
            <a:r>
              <a:rPr lang="en-US" smtClean="0"/>
              <a:t>2 Column Content</a:t>
            </a:r>
            <a:endParaRPr lang="en-US"/>
          </a:p>
        </p:txBody>
      </p:sp>
      <p:sp>
        <p:nvSpPr>
          <p:cNvPr id="6" name="Content Placeholder 2"/>
          <p:cNvSpPr>
            <a:spLocks noGrp="1"/>
          </p:cNvSpPr>
          <p:nvPr>
            <p:ph idx="1"/>
          </p:nvPr>
        </p:nvSpPr>
        <p:spPr>
          <a:xfrm>
            <a:off x="279401" y="1198254"/>
            <a:ext cx="4066688" cy="519179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98254"/>
            <a:ext cx="4066688" cy="519179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6521562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740664"/>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2592592"/>
            <a:ext cx="8488082" cy="3711389"/>
          </a:xfrm>
        </p:spPr>
        <p:txBody>
          <a:bodyPr/>
          <a:lstStyle/>
          <a:p>
            <a:pPr lvl="0"/>
            <a:r>
              <a:rPr lang="en-US" noProof="0" smtClean="0"/>
              <a:t>Click icon to add table</a:t>
            </a:r>
          </a:p>
        </p:txBody>
      </p:sp>
      <p:sp>
        <p:nvSpPr>
          <p:cNvPr id="7" name="Text Placeholder 6"/>
          <p:cNvSpPr>
            <a:spLocks noGrp="1"/>
          </p:cNvSpPr>
          <p:nvPr>
            <p:ph type="body" sz="quarter" idx="10" hasCustomPrompt="1"/>
          </p:nvPr>
        </p:nvSpPr>
        <p:spPr>
          <a:xfrm>
            <a:off x="279400" y="1516063"/>
            <a:ext cx="8499475" cy="1001712"/>
          </a:xfrm>
          <a:ln w="19050">
            <a:solidFill>
              <a:schemeClr val="tx1"/>
            </a:solidFill>
          </a:ln>
        </p:spPr>
        <p:txBody>
          <a:bodyPr>
            <a:noAutofit/>
          </a:bodyPr>
          <a:lstStyle>
            <a:lvl1pPr marL="0" indent="0">
              <a:lnSpc>
                <a:spcPct val="100000"/>
              </a:lnSpc>
              <a:spcBef>
                <a:spcPts val="0"/>
              </a:spcBef>
              <a:spcAft>
                <a:spcPts val="0"/>
              </a:spcAft>
              <a:buNone/>
              <a:defRPr sz="1600" baseline="0">
                <a:latin typeface="Courier New" pitchFamily="49" charset="0"/>
                <a:cs typeface="Courier New" pitchFamily="49" charset="0"/>
              </a:defRPr>
            </a:lvl1pPr>
            <a:lvl2pPr>
              <a:buNone/>
              <a:defRPr sz="1600">
                <a:latin typeface="Courier New" pitchFamily="49" charset="0"/>
                <a:cs typeface="Courier New" pitchFamily="49" charset="0"/>
              </a:defRPr>
            </a:lvl2pPr>
            <a:lvl3pPr>
              <a:buNone/>
              <a:defRPr sz="1600">
                <a:latin typeface="Courier New" pitchFamily="49" charset="0"/>
                <a:cs typeface="Courier New" pitchFamily="49" charset="0"/>
              </a:defRPr>
            </a:lvl3pPr>
            <a:lvl4pPr>
              <a:buFont typeface="Arial" pitchFamily="34" charset="0"/>
              <a:buNone/>
              <a:defRPr sz="1600">
                <a:latin typeface="Courier New" pitchFamily="49" charset="0"/>
                <a:cs typeface="Courier New" pitchFamily="49" charset="0"/>
              </a:defRPr>
            </a:lvl4pPr>
            <a:lvl5pPr>
              <a:buFont typeface="Arial" pitchFamily="34" charset="0"/>
              <a:buNone/>
              <a:defRPr sz="1600">
                <a:latin typeface="Courier New" pitchFamily="49" charset="0"/>
                <a:cs typeface="Courier New" pitchFamily="49" charset="0"/>
              </a:defRPr>
            </a:lvl5pPr>
          </a:lstStyle>
          <a:p>
            <a:pPr lvl="0"/>
            <a:r>
              <a:rPr lang="en-US" smtClean="0"/>
              <a:t>Command keywords and parameters. Keywords in bold, parameters italic, not bold.</a:t>
            </a:r>
          </a:p>
        </p:txBody>
      </p:sp>
      <p:sp>
        <p:nvSpPr>
          <p:cNvPr id="9" name="Text Placeholder 8"/>
          <p:cNvSpPr>
            <a:spLocks noGrp="1"/>
          </p:cNvSpPr>
          <p:nvPr>
            <p:ph type="body" sz="quarter" idx="11" hasCustomPrompt="1"/>
          </p:nvPr>
        </p:nvSpPr>
        <p:spPr>
          <a:xfrm>
            <a:off x="279400" y="1130300"/>
            <a:ext cx="5024438" cy="365125"/>
          </a:xfrm>
        </p:spPr>
        <p:txBody>
          <a:bodyPr>
            <a:normAutofit/>
          </a:bodyPr>
          <a:lstStyle>
            <a:lvl1pPr marL="0" indent="0">
              <a:lnSpc>
                <a:spcPct val="100000"/>
              </a:lnSpc>
              <a:spcBef>
                <a:spcPts val="0"/>
              </a:spcBef>
              <a:buNone/>
              <a:defRPr sz="1800" baseline="0">
                <a:latin typeface="Courier New" pitchFamily="49" charset="0"/>
                <a:cs typeface="Courier New" pitchFamily="49" charset="0"/>
              </a:defRPr>
            </a:lvl1pPr>
          </a:lstStyle>
          <a:p>
            <a:pPr lvl="0"/>
            <a:r>
              <a:rPr lang="en-US" sz="1800" smtClean="0">
                <a:latin typeface="Courier New" pitchFamily="49" charset="0"/>
                <a:cs typeface="Courier New" pitchFamily="49" charset="0"/>
              </a:rPr>
              <a:t>Router(config)#</a:t>
            </a:r>
            <a:endParaRPr lang="en-US"/>
          </a:p>
        </p:txBody>
      </p:sp>
    </p:spTree>
    <p:extLst>
      <p:ext uri="{BB962C8B-B14F-4D97-AF65-F5344CB8AC3E}">
        <p14:creationId xmlns:p14="http://schemas.microsoft.com/office/powerpoint/2010/main" val="35107686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bl" preserve="1">
  <p:cSld name="Table Full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740664"/>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1204856"/>
            <a:ext cx="8316913" cy="5099125"/>
          </a:xfrm>
        </p:spPr>
        <p:txBody>
          <a:bodyPr/>
          <a:lstStyle/>
          <a:p>
            <a:pPr lvl="0"/>
            <a:r>
              <a:rPr lang="en-US" noProof="0" smtClean="0"/>
              <a:t>Click icon to add table</a:t>
            </a:r>
          </a:p>
        </p:txBody>
      </p:sp>
    </p:spTree>
    <p:extLst>
      <p:ext uri="{BB962C8B-B14F-4D97-AF65-F5344CB8AC3E}">
        <p14:creationId xmlns:p14="http://schemas.microsoft.com/office/powerpoint/2010/main" val="36498174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740664"/>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119335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73139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9128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
        <p:nvSpPr>
          <p:cNvPr id="6" name="Content Placeholder 2"/>
          <p:cNvSpPr>
            <a:spLocks noGrp="1"/>
          </p:cNvSpPr>
          <p:nvPr>
            <p:ph idx="12"/>
          </p:nvPr>
        </p:nvSpPr>
        <p:spPr>
          <a:xfrm>
            <a:off x="279400" y="2852057"/>
            <a:ext cx="8316913" cy="3320143"/>
          </a:xfrm>
        </p:spPr>
        <p:txBody>
          <a:bodyPr/>
          <a:lstStyle/>
          <a:p>
            <a:pPr lvl="0"/>
            <a:r>
              <a:rPr lang="en-US" smtClean="0"/>
              <a:t>Click to edit Master text styles</a:t>
            </a:r>
          </a:p>
        </p:txBody>
      </p:sp>
    </p:spTree>
    <p:extLst>
      <p:ext uri="{BB962C8B-B14F-4D97-AF65-F5344CB8AC3E}">
        <p14:creationId xmlns:p14="http://schemas.microsoft.com/office/powerpoint/2010/main" val="2470637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6B11201E-7863-4E1F-BFF6-E686A57C527B}" type="datetimeFigureOut">
              <a:rPr lang="en-NZ" smtClean="0"/>
              <a:t>6/04/2017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061747A8-49C9-4167-9D7D-5E856779085F}" type="slidenum">
              <a:rPr lang="en-NZ" smtClean="0"/>
              <a:t>‹#›</a:t>
            </a:fld>
            <a:endParaRPr lang="en-NZ"/>
          </a:p>
        </p:txBody>
      </p:sp>
    </p:spTree>
    <p:extLst>
      <p:ext uri="{BB962C8B-B14F-4D97-AF65-F5344CB8AC3E}">
        <p14:creationId xmlns:p14="http://schemas.microsoft.com/office/powerpoint/2010/main" val="17068400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2 column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baseline="0"/>
            </a:lvl1pPr>
          </a:lstStyle>
          <a:p>
            <a:r>
              <a:rPr lang="en-US" smtClean="0"/>
              <a:t>2 Rows</a:t>
            </a:r>
            <a:endParaRPr lang="en-US"/>
          </a:p>
        </p:txBody>
      </p:sp>
      <p:sp>
        <p:nvSpPr>
          <p:cNvPr id="4" name="Content Placeholder 2"/>
          <p:cNvSpPr>
            <a:spLocks noGrp="1"/>
          </p:cNvSpPr>
          <p:nvPr>
            <p:ph idx="10"/>
          </p:nvPr>
        </p:nvSpPr>
        <p:spPr>
          <a:xfrm>
            <a:off x="279400" y="1206653"/>
            <a:ext cx="8520354" cy="2526255"/>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797451"/>
            <a:ext cx="8520354" cy="2669685"/>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8949902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 Rows Graphic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baseline="0"/>
            </a:lvl1pPr>
          </a:lstStyle>
          <a:p>
            <a:r>
              <a:rPr lang="en-US" smtClean="0"/>
              <a:t>2 Rows Graphic Top</a:t>
            </a:r>
            <a:endParaRPr lang="en-US"/>
          </a:p>
        </p:txBody>
      </p:sp>
      <p:sp>
        <p:nvSpPr>
          <p:cNvPr id="5" name="Content Placeholder 2"/>
          <p:cNvSpPr>
            <a:spLocks noGrp="1"/>
          </p:cNvSpPr>
          <p:nvPr>
            <p:ph idx="11"/>
          </p:nvPr>
        </p:nvSpPr>
        <p:spPr>
          <a:xfrm>
            <a:off x="279400" y="3897849"/>
            <a:ext cx="8520354" cy="2526255"/>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7"/>
          <p:cNvSpPr>
            <a:spLocks noGrp="1"/>
          </p:cNvSpPr>
          <p:nvPr>
            <p:ph sz="quarter" idx="12"/>
          </p:nvPr>
        </p:nvSpPr>
        <p:spPr>
          <a:xfrm>
            <a:off x="279400" y="1076325"/>
            <a:ext cx="8531225" cy="2732088"/>
          </a:xfrm>
        </p:spPr>
        <p:txBody>
          <a:bodyPr>
            <a:normAutofit/>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9367600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2 Rows Graphic Botto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baseline="0"/>
            </a:lvl1pPr>
          </a:lstStyle>
          <a:p>
            <a:r>
              <a:rPr lang="en-US" smtClean="0"/>
              <a:t>2 Rows Graphic Bottom</a:t>
            </a:r>
            <a:endParaRPr lang="en-US"/>
          </a:p>
        </p:txBody>
      </p:sp>
      <p:sp>
        <p:nvSpPr>
          <p:cNvPr id="4" name="Content Placeholder 2"/>
          <p:cNvSpPr>
            <a:spLocks noGrp="1"/>
          </p:cNvSpPr>
          <p:nvPr>
            <p:ph idx="10"/>
          </p:nvPr>
        </p:nvSpPr>
        <p:spPr>
          <a:xfrm>
            <a:off x="279400" y="1174380"/>
            <a:ext cx="8520354" cy="216049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p:nvPr>
        </p:nvSpPr>
        <p:spPr>
          <a:xfrm>
            <a:off x="279400" y="3443288"/>
            <a:ext cx="8520113" cy="3097212"/>
          </a:xfrm>
        </p:spPr>
        <p:txBody>
          <a:bodyPr>
            <a:normAutofit/>
          </a:bodyPr>
          <a:lstStyle>
            <a:lvl1pPr>
              <a:buNone/>
              <a:defRPr/>
            </a:lvl1pPr>
            <a:lvl2pPr>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34838850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ntent and 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baseline="0"/>
            </a:lvl1pPr>
          </a:lstStyle>
          <a:p>
            <a:r>
              <a:rPr lang="en-US" smtClean="0"/>
              <a:t>Config Example 2 Rows</a:t>
            </a:r>
            <a:endParaRPr lang="en-US"/>
          </a:p>
        </p:txBody>
      </p:sp>
      <p:sp>
        <p:nvSpPr>
          <p:cNvPr id="4" name="Content Placeholder 2"/>
          <p:cNvSpPr>
            <a:spLocks noGrp="1"/>
          </p:cNvSpPr>
          <p:nvPr>
            <p:ph idx="10"/>
          </p:nvPr>
        </p:nvSpPr>
        <p:spPr>
          <a:xfrm>
            <a:off x="279400" y="1174379"/>
            <a:ext cx="8520354" cy="2496283"/>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hasCustomPrompt="1"/>
          </p:nvPr>
        </p:nvSpPr>
        <p:spPr>
          <a:xfrm>
            <a:off x="279400" y="3762102"/>
            <a:ext cx="8520113" cy="2778397"/>
          </a:xfrm>
          <a:ln>
            <a:solidFill>
              <a:schemeClr val="tx1"/>
            </a:solidFill>
          </a:ln>
        </p:spPr>
        <p:txBody>
          <a:bodyPr>
            <a:normAutofit/>
          </a:bodyPr>
          <a:lstStyle>
            <a:lvl1pPr marL="0" indent="0">
              <a:lnSpc>
                <a:spcPct val="100000"/>
              </a:lnSpc>
              <a:spcBef>
                <a:spcPts val="0"/>
              </a:spcBef>
              <a:spcAft>
                <a:spcPts val="0"/>
              </a:spcAft>
              <a:buNone/>
              <a:defRPr sz="1600">
                <a:latin typeface="Courier New" pitchFamily="49" charset="0"/>
                <a:cs typeface="Courier New" pitchFamily="49" charset="0"/>
              </a:defRPr>
            </a:lvl1pPr>
            <a:lvl2pPr>
              <a:buNone/>
              <a:defRPr/>
            </a:lvl2pPr>
            <a:lvl3pPr>
              <a:buNone/>
              <a:defRPr/>
            </a:lvl3pPr>
          </a:lstStyle>
          <a:p>
            <a:pPr lvl="0"/>
            <a:r>
              <a:rPr lang="en-US" smtClean="0"/>
              <a:t>Config example</a:t>
            </a:r>
          </a:p>
        </p:txBody>
      </p:sp>
    </p:spTree>
    <p:extLst>
      <p:ext uri="{BB962C8B-B14F-4D97-AF65-F5344CB8AC3E}">
        <p14:creationId xmlns:p14="http://schemas.microsoft.com/office/powerpoint/2010/main" val="18844037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fig Example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740664"/>
          </a:xfrm>
          <a:prstGeom prst="rect">
            <a:avLst/>
          </a:prstGeom>
        </p:spPr>
        <p:txBody>
          <a:bodyPr>
            <a:normAutofit/>
          </a:bodyPr>
          <a:lstStyle>
            <a:lvl1pPr>
              <a:defRPr/>
            </a:lvl1pPr>
          </a:lstStyle>
          <a:p>
            <a:r>
              <a:rPr lang="en-US" smtClean="0"/>
              <a:t>Config Example 2 column</a:t>
            </a:r>
            <a:endParaRPr lang="en-US"/>
          </a:p>
        </p:txBody>
      </p:sp>
      <p:sp>
        <p:nvSpPr>
          <p:cNvPr id="8" name="Content Placeholder 3"/>
          <p:cNvSpPr>
            <a:spLocks noGrp="1"/>
          </p:cNvSpPr>
          <p:nvPr>
            <p:ph sz="half" idx="10"/>
          </p:nvPr>
        </p:nvSpPr>
        <p:spPr>
          <a:xfrm>
            <a:off x="279399" y="1186191"/>
            <a:ext cx="4152751" cy="3957760"/>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186191"/>
            <a:ext cx="4152751" cy="3957760"/>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1178698"/>
          </a:xfrm>
          <a:ln w="19050">
            <a:solidFill>
              <a:schemeClr val="tx1"/>
            </a:solidFill>
          </a:ln>
        </p:spPr>
        <p:txBody>
          <a:bodyPr>
            <a:noAutofit/>
          </a:bodyPr>
          <a:lstStyle>
            <a:lvl1pPr marL="0" indent="0" algn="l" defTabSz="814388">
              <a:lnSpc>
                <a:spcPct val="100000"/>
              </a:lnSpc>
              <a:spcBef>
                <a:spcPts val="0"/>
              </a:spcBef>
              <a:spcAft>
                <a:spcPts val="0"/>
              </a:spcAft>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21094426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Outp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740664"/>
          </a:xfrm>
          <a:prstGeom prst="rect">
            <a:avLst/>
          </a:prstGeom>
        </p:spPr>
        <p:txBody>
          <a:bodyPr>
            <a:normAutofit/>
          </a:bodyPr>
          <a:lstStyle>
            <a:lvl1pPr>
              <a:defRPr/>
            </a:lvl1pPr>
          </a:lstStyle>
          <a:p>
            <a:r>
              <a:rPr lang="en-US" smtClean="0"/>
              <a:t>Output</a:t>
            </a:r>
            <a:endParaRPr lang="en-US"/>
          </a:p>
        </p:txBody>
      </p:sp>
      <p:sp>
        <p:nvSpPr>
          <p:cNvPr id="5" name="Text Placeholder 4"/>
          <p:cNvSpPr>
            <a:spLocks noGrp="1"/>
          </p:cNvSpPr>
          <p:nvPr>
            <p:ph type="body" sz="quarter" idx="10" hasCustomPrompt="1"/>
          </p:nvPr>
        </p:nvSpPr>
        <p:spPr>
          <a:xfrm>
            <a:off x="279399" y="1183340"/>
            <a:ext cx="8531114" cy="5217459"/>
          </a:xfrm>
          <a:ln w="19050">
            <a:solidFill>
              <a:schemeClr val="tx1"/>
            </a:solidFill>
          </a:ln>
        </p:spPr>
        <p:txBody>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Tree>
    <p:extLst>
      <p:ext uri="{BB962C8B-B14F-4D97-AF65-F5344CB8AC3E}">
        <p14:creationId xmlns:p14="http://schemas.microsoft.com/office/powerpoint/2010/main" val="26042872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Outpu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740664"/>
          </a:xfrm>
          <a:prstGeom prst="rect">
            <a:avLst/>
          </a:prstGeom>
        </p:spPr>
        <p:txBody>
          <a:bodyPr>
            <a:normAutofit/>
          </a:bodyPr>
          <a:lstStyle>
            <a:lvl1pPr>
              <a:defRPr/>
            </a:lvl1pPr>
          </a:lstStyle>
          <a:p>
            <a:r>
              <a:rPr lang="en-US" smtClean="0"/>
              <a:t>Output with Explanation</a:t>
            </a:r>
            <a:endParaRPr lang="en-US"/>
          </a:p>
        </p:txBody>
      </p:sp>
      <p:sp>
        <p:nvSpPr>
          <p:cNvPr id="5" name="Text Placeholder 4"/>
          <p:cNvSpPr>
            <a:spLocks noGrp="1"/>
          </p:cNvSpPr>
          <p:nvPr>
            <p:ph type="body" sz="quarter" idx="10" hasCustomPrompt="1"/>
          </p:nvPr>
        </p:nvSpPr>
        <p:spPr>
          <a:xfrm>
            <a:off x="279399" y="2000922"/>
            <a:ext cx="8531114" cy="4399878"/>
          </a:xfrm>
          <a:ln w="19050">
            <a:solidFill>
              <a:schemeClr val="tx1"/>
            </a:solidFill>
          </a:ln>
        </p:spPr>
        <p:txBody>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
        <p:nvSpPr>
          <p:cNvPr id="6" name="Content Placeholder 5"/>
          <p:cNvSpPr>
            <a:spLocks noGrp="1"/>
          </p:cNvSpPr>
          <p:nvPr>
            <p:ph sz="quarter" idx="11" hasCustomPrompt="1"/>
          </p:nvPr>
        </p:nvSpPr>
        <p:spPr>
          <a:xfrm>
            <a:off x="279400" y="1215615"/>
            <a:ext cx="8520113" cy="687798"/>
          </a:xfrm>
        </p:spPr>
        <p:txBody>
          <a:bodyPr>
            <a:normAutofit/>
          </a:bodyPr>
          <a:lstStyle>
            <a:lvl1pPr marL="11113" indent="-11113">
              <a:buNone/>
              <a:defRPr sz="2400" b="0"/>
            </a:lvl1pPr>
          </a:lstStyle>
          <a:p>
            <a:pPr lvl="0"/>
            <a:r>
              <a:rPr lang="en-US" smtClean="0"/>
              <a:t>Brief explanation of the command.</a:t>
            </a:r>
          </a:p>
        </p:txBody>
      </p:sp>
    </p:spTree>
    <p:extLst>
      <p:ext uri="{BB962C8B-B14F-4D97-AF65-F5344CB8AC3E}">
        <p14:creationId xmlns:p14="http://schemas.microsoft.com/office/powerpoint/2010/main" val="40128081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25134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Command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7" name="Content Placeholder 2"/>
          <p:cNvSpPr>
            <a:spLocks noGrp="1"/>
          </p:cNvSpPr>
          <p:nvPr>
            <p:ph idx="1"/>
          </p:nvPr>
        </p:nvSpPr>
        <p:spPr>
          <a:xfrm>
            <a:off x="279400" y="113956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67760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3749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Tree>
    <p:extLst>
      <p:ext uri="{BB962C8B-B14F-4D97-AF65-F5344CB8AC3E}">
        <p14:creationId xmlns:p14="http://schemas.microsoft.com/office/powerpoint/2010/main" val="32782283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3_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740664"/>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119335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73139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9128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Tree>
    <p:extLst>
      <p:ext uri="{BB962C8B-B14F-4D97-AF65-F5344CB8AC3E}">
        <p14:creationId xmlns:p14="http://schemas.microsoft.com/office/powerpoint/2010/main" val="2442659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NZ"/>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11201E-7863-4E1F-BFF6-E686A57C527B}" type="datetimeFigureOut">
              <a:rPr lang="en-NZ" smtClean="0"/>
              <a:t>6/04/2017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061747A8-49C9-4167-9D7D-5E856779085F}" type="slidenum">
              <a:rPr lang="en-NZ" smtClean="0"/>
              <a:t>‹#›</a:t>
            </a:fld>
            <a:endParaRPr lang="en-NZ"/>
          </a:p>
        </p:txBody>
      </p:sp>
    </p:spTree>
    <p:extLst>
      <p:ext uri="{BB962C8B-B14F-4D97-AF65-F5344CB8AC3E}">
        <p14:creationId xmlns:p14="http://schemas.microsoft.com/office/powerpoint/2010/main" val="135254038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2_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740664"/>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119335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73139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9128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Tree>
    <p:extLst>
      <p:ext uri="{BB962C8B-B14F-4D97-AF65-F5344CB8AC3E}">
        <p14:creationId xmlns:p14="http://schemas.microsoft.com/office/powerpoint/2010/main" val="2997429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2 column horizontal">
    <p:spTree>
      <p:nvGrpSpPr>
        <p:cNvPr id="1" name=""/>
        <p:cNvGrpSpPr/>
        <p:nvPr/>
      </p:nvGrpSpPr>
      <p:grpSpPr>
        <a:xfrm>
          <a:off x="0" y="0"/>
          <a:ext cx="0" cy="0"/>
          <a:chOff x="0" y="0"/>
          <a:chExt cx="0" cy="0"/>
        </a:xfrm>
      </p:grpSpPr>
      <p:sp>
        <p:nvSpPr>
          <p:cNvPr id="2" name="Title 1"/>
          <p:cNvSpPr>
            <a:spLocks noGrp="1"/>
          </p:cNvSpPr>
          <p:nvPr>
            <p:ph type="title"/>
          </p:nvPr>
        </p:nvSpPr>
        <p:spPr>
          <a:xfrm>
            <a:off x="279400" y="365379"/>
            <a:ext cx="8521700" cy="620712"/>
          </a:xfrm>
          <a:prstGeom prst="rect">
            <a:avLst/>
          </a:prstGeom>
        </p:spPr>
        <p:txBody>
          <a:bodyPr/>
          <a:lstStyle/>
          <a:p>
            <a:r>
              <a:rPr lang="en-US" smtClean="0"/>
              <a:t>Click to edit Master title style</a:t>
            </a:r>
            <a:endParaRPr lang="en-US"/>
          </a:p>
        </p:txBody>
      </p:sp>
      <p:sp>
        <p:nvSpPr>
          <p:cNvPr id="4" name="Content Placeholder 2"/>
          <p:cNvSpPr>
            <a:spLocks noGrp="1"/>
          </p:cNvSpPr>
          <p:nvPr>
            <p:ph idx="10"/>
          </p:nvPr>
        </p:nvSpPr>
        <p:spPr>
          <a:xfrm>
            <a:off x="279400" y="1152863"/>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897849"/>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45213431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p:nvPr>
        </p:nvSpPr>
        <p:spPr>
          <a:xfrm>
            <a:off x="279401"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30290916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Config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8" name="Content Placeholder 3"/>
          <p:cNvSpPr>
            <a:spLocks noGrp="1"/>
          </p:cNvSpPr>
          <p:nvPr>
            <p:ph sz="half" idx="10"/>
          </p:nvPr>
        </p:nvSpPr>
        <p:spPr>
          <a:xfrm>
            <a:off x="279399"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995821"/>
          </a:xfrm>
        </p:spPr>
        <p:txBody>
          <a:bodyPr/>
          <a:lstStyle>
            <a:lvl1pPr marL="0" indent="0" algn="l" defTabSz="814388">
              <a:lnSpc>
                <a:spcPts val="1800"/>
              </a:lnSpc>
              <a:spcBef>
                <a:spcPts val="0"/>
              </a:spcBef>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125104286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Outpu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hasCustomPrompt="1"/>
          </p:nvPr>
        </p:nvSpPr>
        <p:spPr>
          <a:xfrm>
            <a:off x="279401" y="1122948"/>
            <a:ext cx="8520354" cy="5191792"/>
          </a:xfrm>
          <a:ln w="25400">
            <a:solidFill>
              <a:schemeClr val="tx1"/>
            </a:solidFill>
          </a:ln>
        </p:spPr>
        <p:txBody>
          <a:bodyPr/>
          <a:lstStyle>
            <a:lvl1pPr marL="0" indent="0" algn="l">
              <a:lnSpc>
                <a:spcPct val="100000"/>
              </a:lnSpc>
              <a:spcBef>
                <a:spcPts val="0"/>
              </a:spcBef>
              <a:buNone/>
              <a:defRPr sz="1200">
                <a:latin typeface="Courier New" pitchFamily="49" charset="0"/>
                <a:cs typeface="Courier New" pitchFamily="49" charset="0"/>
              </a:defRPr>
            </a:lvl1pPr>
            <a:lvl2pPr marL="461963" indent="-236538">
              <a:buFont typeface="Arial" pitchFamily="34" charset="0"/>
              <a:buNone/>
              <a:defRPr sz="2000">
                <a:latin typeface="Courier New" pitchFamily="49" charset="0"/>
                <a:cs typeface="Courier New" pitchFamily="49" charset="0"/>
              </a:defRPr>
            </a:lvl2pPr>
            <a:lvl3pPr marL="688975" indent="-227013">
              <a:buFont typeface="Arial" pitchFamily="34" charset="0"/>
              <a:buNone/>
              <a:defRPr sz="1800">
                <a:latin typeface="Courier New" pitchFamily="49" charset="0"/>
                <a:cs typeface="Courier New" pitchFamily="49" charset="0"/>
              </a:defRPr>
            </a:lvl3pPr>
            <a:lvl4pPr marL="565150" indent="176213">
              <a:buFont typeface="Arial" pitchFamily="34" charset="0"/>
              <a:buChar char="•"/>
              <a:defRPr/>
            </a:lvl4pPr>
            <a:lvl5pPr marL="744538" indent="169863">
              <a:buFont typeface="Arial" pitchFamily="34" charset="0"/>
              <a:buChar char="•"/>
              <a:defRPr/>
            </a:lvl5pPr>
          </a:lstStyle>
          <a:p>
            <a:pPr algn="l">
              <a:lnSpc>
                <a:spcPct val="100000"/>
              </a:lnSpc>
              <a:defRPr/>
            </a:pPr>
            <a:r>
              <a:rPr lang="en-US" sz="1000" b="0" smtClean="0">
                <a:solidFill>
                  <a:srgbClr val="000000"/>
                </a:solidFill>
                <a:latin typeface="Courier New" pitchFamily="49" charset="0"/>
                <a:cs typeface="Times New Roman" pitchFamily="18" charset="0"/>
              </a:rPr>
              <a:t>RouterA# </a:t>
            </a:r>
            <a:r>
              <a:rPr lang="en-US" sz="1000" b="1" smtClean="0">
                <a:solidFill>
                  <a:schemeClr val="tx1"/>
                </a:solidFill>
                <a:latin typeface="Courier New" pitchFamily="49" charset="0"/>
                <a:cs typeface="Times New Roman" pitchFamily="18" charset="0"/>
              </a:rPr>
              <a:t>show command</a:t>
            </a:r>
          </a:p>
          <a:p>
            <a:pPr algn="l">
              <a:lnSpc>
                <a:spcPct val="100000"/>
              </a:lnSpc>
              <a:defRPr/>
            </a:pPr>
            <a:r>
              <a:rPr lang="en-US" sz="1000" b="1" smtClean="0">
                <a:solidFill>
                  <a:srgbClr val="000000"/>
                </a:solidFill>
                <a:latin typeface="Courier New" pitchFamily="49" charset="0"/>
                <a:cs typeface="Times New Roman" pitchFamily="18" charset="0"/>
              </a:rPr>
              <a:t>    </a:t>
            </a:r>
            <a:r>
              <a:rPr lang="en-US" sz="1000" b="1" smtClean="0">
                <a:solidFill>
                  <a:schemeClr val="accent2"/>
                </a:solidFill>
                <a:latin typeface="Courier New" pitchFamily="49" charset="0"/>
              </a:rPr>
              <a:t> </a:t>
            </a:r>
            <a:r>
              <a:rPr lang="en-US" sz="1000" b="1" smtClean="0">
                <a:solidFill>
                  <a:srgbClr val="000000"/>
                </a:solidFill>
                <a:latin typeface="Courier New" pitchFamily="49" charset="0"/>
                <a:cs typeface="Times New Roman" pitchFamily="18" charset="0"/>
              </a:rPr>
              <a:t>OSPF Router with ID (10.0.0.11) (Process ID 1)</a:t>
            </a:r>
          </a:p>
          <a:p>
            <a:pPr algn="l">
              <a:lnSpc>
                <a:spcPct val="100000"/>
              </a:lnSpc>
              <a:defRPr/>
            </a:pPr>
            <a:r>
              <a:rPr lang="en-US" sz="1000" b="1" smtClean="0">
                <a:solidFill>
                  <a:srgbClr val="000000"/>
                </a:solidFill>
                <a:latin typeface="Courier New" pitchFamily="49" charset="0"/>
                <a:cs typeface="Times New Roman" pitchFamily="18" charset="0"/>
              </a:rPr>
              <a:t>                Router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 Link count</a:t>
            </a:r>
          </a:p>
          <a:p>
            <a:pPr algn="l">
              <a:lnSpc>
                <a:spcPct val="100000"/>
              </a:lnSpc>
              <a:defRPr/>
            </a:pPr>
            <a:r>
              <a:rPr lang="en-US" sz="1000" b="1" smtClean="0">
                <a:solidFill>
                  <a:srgbClr val="000000"/>
                </a:solidFill>
                <a:latin typeface="Courier New" pitchFamily="49" charset="0"/>
                <a:cs typeface="Times New Roman" pitchFamily="18" charset="0"/>
              </a:rPr>
              <a:t>10.0.0.11       10.0.0.11       548         0x80000002 0x00401A 1</a:t>
            </a:r>
          </a:p>
          <a:p>
            <a:pPr algn="l">
              <a:lnSpc>
                <a:spcPct val="100000"/>
              </a:lnSpc>
              <a:defRPr/>
            </a:pPr>
            <a:r>
              <a:rPr lang="en-US" sz="1000" b="1" smtClean="0">
                <a:solidFill>
                  <a:srgbClr val="000000"/>
                </a:solidFill>
                <a:latin typeface="Courier New" pitchFamily="49" charset="0"/>
                <a:cs typeface="Times New Roman" pitchFamily="18" charset="0"/>
              </a:rPr>
              <a:t>10.0.0.12       10.0.0.12       549         0x80000004 0x003A1B 1</a:t>
            </a:r>
          </a:p>
          <a:p>
            <a:pPr algn="l">
              <a:lnSpc>
                <a:spcPct val="100000"/>
              </a:lnSpc>
              <a:defRPr/>
            </a:pPr>
            <a:r>
              <a:rPr lang="en-US" sz="1000" b="1" smtClean="0">
                <a:solidFill>
                  <a:srgbClr val="000000"/>
                </a:solidFill>
                <a:latin typeface="Courier New" pitchFamily="49" charset="0"/>
                <a:cs typeface="Times New Roman" pitchFamily="18" charset="0"/>
              </a:rPr>
              <a:t>100.100.100.100 100.100.100.100 548         0x800002D7 0x00EEA9 2</a:t>
            </a:r>
          </a:p>
          <a:p>
            <a:pPr algn="l">
              <a:lnSpc>
                <a:spcPct val="100000"/>
              </a:lnSpc>
              <a:defRPr/>
            </a:pPr>
            <a:r>
              <a:rPr lang="en-US" sz="1000" b="1" smtClean="0">
                <a:solidFill>
                  <a:srgbClr val="000000"/>
                </a:solidFill>
                <a:latin typeface="Courier New" pitchFamily="49" charset="0"/>
                <a:cs typeface="Times New Roman" pitchFamily="18" charset="0"/>
              </a:rPr>
              <a:t>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172.31.1.3      100.100.100.100 549         0x80000001 0x004EC9</a:t>
            </a:r>
          </a:p>
          <a:p>
            <a:pPr algn="l">
              <a:lnSpc>
                <a:spcPct val="100000"/>
              </a:lnSpc>
              <a:defRPr/>
            </a:pPr>
            <a:r>
              <a:rPr lang="en-US" sz="1000" b="1" smtClean="0">
                <a:solidFill>
                  <a:srgbClr val="000000"/>
                </a:solidFill>
                <a:latin typeface="Courier New" pitchFamily="49" charset="0"/>
                <a:cs typeface="Times New Roman" pitchFamily="18" charset="0"/>
              </a:rPr>
              <a:t>                Summary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10.1.0.0        10.0.0.11       654         0x80000001 0x00FB11</a:t>
            </a:r>
          </a:p>
          <a:p>
            <a:pPr algn="l">
              <a:lnSpc>
                <a:spcPct val="100000"/>
              </a:lnSpc>
              <a:defRPr/>
            </a:pPr>
            <a:r>
              <a:rPr lang="en-US" sz="1000" b="1" smtClean="0">
                <a:solidFill>
                  <a:srgbClr val="000000"/>
                </a:solidFill>
                <a:latin typeface="Courier New" pitchFamily="49" charset="0"/>
                <a:cs typeface="Times New Roman" pitchFamily="18" charset="0"/>
              </a:rPr>
              <a:t>10.1.0.0        10.0.0.12       601         0x80000001 0x00F516</a:t>
            </a:r>
          </a:p>
          <a:p>
            <a:pPr algn="l">
              <a:lnSpc>
                <a:spcPct val="100000"/>
              </a:lnSpc>
              <a:defRPr/>
            </a:pPr>
            <a:r>
              <a:rPr lang="en-US" sz="1000" b="1" smtClean="0">
                <a:solidFill>
                  <a:srgbClr val="000000"/>
                </a:solidFill>
                <a:latin typeface="Courier New" pitchFamily="49" charset="0"/>
                <a:cs typeface="Times New Roman" pitchFamily="18" charset="0"/>
              </a:rPr>
              <a:t>&lt;output omitted&gt;</a:t>
            </a:r>
            <a:endParaRPr lang="en-US" sz="1000" b="1">
              <a:solidFill>
                <a:srgbClr val="000000"/>
              </a:solidFill>
              <a:latin typeface="Courier New" pitchFamily="49" charset="0"/>
              <a:cs typeface="Times New Roman" pitchFamily="18" charset="0"/>
            </a:endParaRPr>
          </a:p>
        </p:txBody>
      </p:sp>
    </p:spTree>
    <p:extLst>
      <p:ext uri="{BB962C8B-B14F-4D97-AF65-F5344CB8AC3E}">
        <p14:creationId xmlns:p14="http://schemas.microsoft.com/office/powerpoint/2010/main" val="174294589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defTabSz="814388" eaLnBrk="0" fontAlgn="base" hangingPunct="0">
              <a:spcBef>
                <a:spcPct val="0"/>
              </a:spcBef>
              <a:spcAft>
                <a:spcPct val="0"/>
              </a:spcAft>
              <a:defRPr/>
            </a:pPr>
            <a:r>
              <a:rPr lang="en-US" sz="700" dirty="0">
                <a:solidFill>
                  <a:srgbClr val="C0C0C4"/>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eaLnBrk="0" fontAlgn="base" hangingPunct="0">
              <a:spcBef>
                <a:spcPct val="0"/>
              </a:spcBef>
              <a:spcAft>
                <a:spcPct val="0"/>
              </a:spcAft>
              <a:defRPr/>
            </a:pPr>
            <a:r>
              <a:rPr lang="en-US" sz="700">
                <a:solidFill>
                  <a:srgbClr val="C0C0C4"/>
                </a:solidFill>
              </a:rPr>
              <a:t>Cisco Public</a:t>
            </a:r>
          </a:p>
        </p:txBody>
      </p:sp>
      <p:sp>
        <p:nvSpPr>
          <p:cNvPr id="7" name="Rectangle 5"/>
          <p:cNvSpPr>
            <a:spLocks noChangeArrowheads="1"/>
          </p:cNvSpPr>
          <p:nvPr/>
        </p:nvSpPr>
        <p:spPr bwMode="auto">
          <a:xfrm>
            <a:off x="193675" y="6562725"/>
            <a:ext cx="1699671" cy="190646"/>
          </a:xfrm>
          <a:prstGeom prst="rect">
            <a:avLst/>
          </a:prstGeom>
          <a:noFill/>
          <a:ln w="9525">
            <a:noFill/>
            <a:miter lim="800000"/>
            <a:headEnd/>
            <a:tailEnd/>
          </a:ln>
          <a:effectLst/>
        </p:spPr>
        <p:txBody>
          <a:bodyPr wrap="square" lIns="82124" tIns="41061" rIns="82124" bIns="41061" anchor="b">
            <a:spAutoFit/>
          </a:bodyPr>
          <a:lstStyle/>
          <a:p>
            <a:pPr defTabSz="814388" eaLnBrk="0" fontAlgn="base" hangingPunct="0">
              <a:spcBef>
                <a:spcPct val="0"/>
              </a:spcBef>
              <a:spcAft>
                <a:spcPct val="0"/>
              </a:spcAft>
              <a:defRPr/>
            </a:pPr>
            <a:r>
              <a:rPr lang="en-US" sz="700">
                <a:solidFill>
                  <a:srgbClr val="000000"/>
                </a:solidFill>
              </a:rPr>
              <a:t>ROUTE v6 Chapter 4</a:t>
            </a:r>
            <a:endParaRPr lang="en-US" sz="700" dirty="0">
              <a:solidFill>
                <a:srgbClr val="000000"/>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eaLnBrk="0" fontAlgn="base" hangingPunct="0">
              <a:spcBef>
                <a:spcPct val="0"/>
              </a:spcBef>
              <a:spcAft>
                <a:spcPct val="0"/>
              </a:spcAft>
              <a:defRPr/>
            </a:pPr>
            <a:fld id="{F03A2297-76DB-42C1-A7DF-76792C553C4F}" type="slidenum">
              <a:rPr lang="en-US" sz="1000">
                <a:solidFill>
                  <a:srgbClr val="000000"/>
                </a:solidFill>
              </a:rPr>
              <a:pPr algn="r" defTabSz="814388" eaLnBrk="0" fontAlgn="base" hangingPunct="0">
                <a:spcBef>
                  <a:spcPct val="0"/>
                </a:spcBef>
                <a:spcAft>
                  <a:spcPct val="0"/>
                </a:spcAft>
                <a:defRPr/>
              </a:pPr>
              <a:t>‹#›</a:t>
            </a:fld>
            <a:endParaRPr lang="en-US" sz="1000">
              <a:solidFill>
                <a:srgbClr val="000000"/>
              </a:solidFill>
            </a:endParaRPr>
          </a:p>
        </p:txBody>
      </p:sp>
      <p:sp>
        <p:nvSpPr>
          <p:cNvPr id="1290247" name="Rectangle 7"/>
          <p:cNvSpPr>
            <a:spLocks noGrp="1" noChangeArrowheads="1"/>
          </p:cNvSpPr>
          <p:nvPr>
            <p:ph type="ctrTitle"/>
          </p:nvPr>
        </p:nvSpPr>
        <p:spPr bwMode="white">
          <a:xfrm>
            <a:off x="311150" y="2581836"/>
            <a:ext cx="4174789" cy="1021976"/>
          </a:xfrm>
          <a:prstGeom prst="rect">
            <a:avLst/>
          </a:prstGeom>
          <a:ln/>
        </p:spPr>
        <p:txBody>
          <a:bodyPr anchor="ctr">
            <a:normAutofit/>
          </a:bodyPr>
          <a:lstStyle>
            <a:lvl1pPr>
              <a:defRPr sz="3000" b="0">
                <a:solidFill>
                  <a:srgbClr val="FFFFFF"/>
                </a:solidFill>
              </a:defRPr>
            </a:lvl1pPr>
          </a:lstStyle>
          <a:p>
            <a:r>
              <a:rPr lang="en-US" smtClean="0"/>
              <a:t>Click to edit Master title style</a:t>
            </a:r>
            <a:endParaRPr lang="en-US"/>
          </a:p>
        </p:txBody>
      </p:sp>
      <p:sp>
        <p:nvSpPr>
          <p:cNvPr id="1290248" name="Rectangle 8"/>
          <p:cNvSpPr>
            <a:spLocks noGrp="1" noChangeArrowheads="1"/>
          </p:cNvSpPr>
          <p:nvPr>
            <p:ph type="subTitle" idx="1"/>
          </p:nvPr>
        </p:nvSpPr>
        <p:spPr>
          <a:xfrm>
            <a:off x="311149" y="4672013"/>
            <a:ext cx="8510122"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pic>
        <p:nvPicPr>
          <p:cNvPr id="12"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pic>
        <p:nvPicPr>
          <p:cNvPr id="11" name="Picture 8" descr="PPt_4face_021208.jpg"/>
          <p:cNvPicPr>
            <a:picLocks noChangeAspect="1"/>
          </p:cNvPicPr>
          <p:nvPr userDrawn="1"/>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pic>
        <p:nvPicPr>
          <p:cNvPr id="13" name="Picture 331" descr="Cisco_NewLogo"/>
          <p:cNvPicPr>
            <a:picLocks noChangeAspect="1" noChangeArrowheads="1"/>
          </p:cNvPicPr>
          <p:nvPr userDrawn="1"/>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spTree>
    <p:extLst>
      <p:ext uri="{BB962C8B-B14F-4D97-AF65-F5344CB8AC3E}">
        <p14:creationId xmlns:p14="http://schemas.microsoft.com/office/powerpoint/2010/main" val="152222976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1"/>
            <a:ext cx="8522208" cy="548639"/>
          </a:xfrm>
          <a:prstGeom prst="rect">
            <a:avLst/>
          </a:prstGeom>
        </p:spPr>
        <p:txBody>
          <a:bodyPr>
            <a:normAutofit/>
          </a:bodyPr>
          <a:lstStyle>
            <a:lvl1pPr>
              <a:defRPr/>
            </a:lvl1pPr>
          </a:lstStyle>
          <a:p>
            <a:r>
              <a:rPr lang="en-US" smtClean="0"/>
              <a:t>Title Only</a:t>
            </a:r>
            <a:endParaRPr lang="en-US"/>
          </a:p>
        </p:txBody>
      </p:sp>
    </p:spTree>
    <p:extLst>
      <p:ext uri="{BB962C8B-B14F-4D97-AF65-F5344CB8AC3E}">
        <p14:creationId xmlns:p14="http://schemas.microsoft.com/office/powerpoint/2010/main" val="188261127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2"/>
          </a:xfrm>
          <a:prstGeom prst="rect">
            <a:avLst/>
          </a:prstGeom>
        </p:spPr>
        <p:txBody>
          <a:bodyPr>
            <a:normAutofit/>
          </a:bodyPr>
          <a:lstStyle>
            <a:lvl1pPr>
              <a:defRPr/>
            </a:lvl1pPr>
          </a:lstStyle>
          <a:p>
            <a:r>
              <a:rPr lang="en-US" smtClean="0"/>
              <a:t>Title and Content</a:t>
            </a:r>
            <a:endParaRPr lang="en-US"/>
          </a:p>
        </p:txBody>
      </p:sp>
      <p:sp>
        <p:nvSpPr>
          <p:cNvPr id="3" name="Content Placeholder 2"/>
          <p:cNvSpPr>
            <a:spLocks noGrp="1"/>
          </p:cNvSpPr>
          <p:nvPr>
            <p:ph idx="1"/>
          </p:nvPr>
        </p:nvSpPr>
        <p:spPr>
          <a:xfrm>
            <a:off x="279401" y="1016000"/>
            <a:ext cx="8520354" cy="54483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80615816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an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a:lvl1pPr>
          </a:lstStyle>
          <a:p>
            <a:r>
              <a:rPr lang="en-US" smtClean="0"/>
              <a:t>Title and Graphic</a:t>
            </a:r>
            <a:endParaRPr lang="en-US"/>
          </a:p>
        </p:txBody>
      </p:sp>
      <p:sp>
        <p:nvSpPr>
          <p:cNvPr id="6" name="Content Placeholder 5"/>
          <p:cNvSpPr>
            <a:spLocks noGrp="1"/>
          </p:cNvSpPr>
          <p:nvPr>
            <p:ph sz="quarter" idx="10"/>
          </p:nvPr>
        </p:nvSpPr>
        <p:spPr>
          <a:xfrm>
            <a:off x="279400" y="1016000"/>
            <a:ext cx="8509000" cy="5524500"/>
          </a:xfrm>
        </p:spPr>
        <p:txBody>
          <a:bodyPr>
            <a:normAutofit/>
          </a:bodyPr>
          <a:lstStyle>
            <a:lvl1pPr algn="ctr">
              <a:buNone/>
              <a:defRPr/>
            </a:lvl1pPr>
          </a:lstStyle>
          <a:p>
            <a:pPr lvl="0"/>
            <a:r>
              <a:rPr lang="en-US" smtClean="0"/>
              <a:t>Click to edit Master text styles</a:t>
            </a:r>
          </a:p>
        </p:txBody>
      </p:sp>
    </p:spTree>
    <p:extLst>
      <p:ext uri="{BB962C8B-B14F-4D97-AF65-F5344CB8AC3E}">
        <p14:creationId xmlns:p14="http://schemas.microsoft.com/office/powerpoint/2010/main" val="85883373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2 Column Content</a:t>
            </a:r>
            <a:endParaRPr lang="en-US"/>
          </a:p>
        </p:txBody>
      </p:sp>
      <p:sp>
        <p:nvSpPr>
          <p:cNvPr id="6" name="Content Placeholder 2"/>
          <p:cNvSpPr>
            <a:spLocks noGrp="1"/>
          </p:cNvSpPr>
          <p:nvPr>
            <p:ph idx="1"/>
          </p:nvPr>
        </p:nvSpPr>
        <p:spPr>
          <a:xfrm>
            <a:off x="279401"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47320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Date Placeholder 4"/>
          <p:cNvSpPr>
            <a:spLocks noGrp="1"/>
          </p:cNvSpPr>
          <p:nvPr>
            <p:ph type="dt" sz="half" idx="10"/>
          </p:nvPr>
        </p:nvSpPr>
        <p:spPr/>
        <p:txBody>
          <a:bodyPr/>
          <a:lstStyle/>
          <a:p>
            <a:fld id="{6B11201E-7863-4E1F-BFF6-E686A57C527B}" type="datetimeFigureOut">
              <a:rPr lang="en-NZ" smtClean="0"/>
              <a:t>6/04/2017</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061747A8-49C9-4167-9D7D-5E856779085F}" type="slidenum">
              <a:rPr lang="en-NZ" smtClean="0"/>
              <a:t>‹#›</a:t>
            </a:fld>
            <a:endParaRPr lang="en-NZ"/>
          </a:p>
        </p:txBody>
      </p:sp>
    </p:spTree>
    <p:extLst>
      <p:ext uri="{BB962C8B-B14F-4D97-AF65-F5344CB8AC3E}">
        <p14:creationId xmlns:p14="http://schemas.microsoft.com/office/powerpoint/2010/main" val="81647159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2476500"/>
            <a:ext cx="8488082" cy="4013200"/>
          </a:xfrm>
        </p:spPr>
        <p:txBody>
          <a:bodyPr/>
          <a:lstStyle/>
          <a:p>
            <a:pPr lvl="0"/>
            <a:r>
              <a:rPr lang="en-US" noProof="0" smtClean="0"/>
              <a:t>Click icon to add table</a:t>
            </a:r>
          </a:p>
        </p:txBody>
      </p:sp>
      <p:sp>
        <p:nvSpPr>
          <p:cNvPr id="7" name="Text Placeholder 6"/>
          <p:cNvSpPr>
            <a:spLocks noGrp="1"/>
          </p:cNvSpPr>
          <p:nvPr>
            <p:ph type="body" sz="quarter" idx="10" hasCustomPrompt="1"/>
          </p:nvPr>
        </p:nvSpPr>
        <p:spPr>
          <a:xfrm>
            <a:off x="279400" y="1414463"/>
            <a:ext cx="8499475" cy="1001712"/>
          </a:xfrm>
          <a:ln w="19050">
            <a:solidFill>
              <a:schemeClr val="tx1"/>
            </a:solidFill>
          </a:ln>
        </p:spPr>
        <p:txBody>
          <a:bodyPr>
            <a:noAutofit/>
          </a:bodyPr>
          <a:lstStyle>
            <a:lvl1pPr marL="0" indent="0">
              <a:lnSpc>
                <a:spcPct val="100000"/>
              </a:lnSpc>
              <a:spcBef>
                <a:spcPts val="0"/>
              </a:spcBef>
              <a:spcAft>
                <a:spcPts val="0"/>
              </a:spcAft>
              <a:buNone/>
              <a:defRPr sz="1600" baseline="0">
                <a:latin typeface="Courier New" pitchFamily="49" charset="0"/>
                <a:cs typeface="Courier New" pitchFamily="49" charset="0"/>
              </a:defRPr>
            </a:lvl1pPr>
            <a:lvl2pPr>
              <a:buNone/>
              <a:defRPr sz="1600">
                <a:latin typeface="Courier New" pitchFamily="49" charset="0"/>
                <a:cs typeface="Courier New" pitchFamily="49" charset="0"/>
              </a:defRPr>
            </a:lvl2pPr>
            <a:lvl3pPr>
              <a:buNone/>
              <a:defRPr sz="1600">
                <a:latin typeface="Courier New" pitchFamily="49" charset="0"/>
                <a:cs typeface="Courier New" pitchFamily="49" charset="0"/>
              </a:defRPr>
            </a:lvl3pPr>
            <a:lvl4pPr>
              <a:buFont typeface="Arial" pitchFamily="34" charset="0"/>
              <a:buNone/>
              <a:defRPr sz="1600">
                <a:latin typeface="Courier New" pitchFamily="49" charset="0"/>
                <a:cs typeface="Courier New" pitchFamily="49" charset="0"/>
              </a:defRPr>
            </a:lvl4pPr>
            <a:lvl5pPr>
              <a:buFont typeface="Arial" pitchFamily="34" charset="0"/>
              <a:buNone/>
              <a:defRPr sz="1600">
                <a:latin typeface="Courier New" pitchFamily="49" charset="0"/>
                <a:cs typeface="Courier New" pitchFamily="49" charset="0"/>
              </a:defRPr>
            </a:lvl5pPr>
          </a:lstStyle>
          <a:p>
            <a:pPr lvl="0"/>
            <a:r>
              <a:rPr lang="en-US" smtClean="0"/>
              <a:t>Command keywords and parameters. Keywords in bold, parameters italic, not bold.</a:t>
            </a:r>
          </a:p>
        </p:txBody>
      </p:sp>
      <p:sp>
        <p:nvSpPr>
          <p:cNvPr id="9" name="Text Placeholder 8"/>
          <p:cNvSpPr>
            <a:spLocks noGrp="1"/>
          </p:cNvSpPr>
          <p:nvPr>
            <p:ph type="body" sz="quarter" idx="11" hasCustomPrompt="1"/>
          </p:nvPr>
        </p:nvSpPr>
        <p:spPr>
          <a:xfrm>
            <a:off x="279400" y="965200"/>
            <a:ext cx="5024438" cy="365125"/>
          </a:xfrm>
        </p:spPr>
        <p:txBody>
          <a:bodyPr>
            <a:normAutofit/>
          </a:bodyPr>
          <a:lstStyle>
            <a:lvl1pPr marL="0" indent="0">
              <a:lnSpc>
                <a:spcPct val="100000"/>
              </a:lnSpc>
              <a:spcBef>
                <a:spcPts val="0"/>
              </a:spcBef>
              <a:buNone/>
              <a:defRPr sz="1800" baseline="0">
                <a:latin typeface="Courier New" pitchFamily="49" charset="0"/>
                <a:cs typeface="Courier New" pitchFamily="49" charset="0"/>
              </a:defRPr>
            </a:lvl1pPr>
          </a:lstStyle>
          <a:p>
            <a:pPr lvl="0"/>
            <a:r>
              <a:rPr lang="en-US" sz="1800" smtClean="0">
                <a:latin typeface="Courier New" pitchFamily="49" charset="0"/>
                <a:cs typeface="Courier New" pitchFamily="49" charset="0"/>
              </a:rPr>
              <a:t>Router(config)#</a:t>
            </a:r>
            <a:endParaRPr lang="en-US"/>
          </a:p>
        </p:txBody>
      </p:sp>
    </p:spTree>
    <p:extLst>
      <p:ext uri="{BB962C8B-B14F-4D97-AF65-F5344CB8AC3E}">
        <p14:creationId xmlns:p14="http://schemas.microsoft.com/office/powerpoint/2010/main" val="11337803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bl" preserve="1">
  <p:cSld name="Table Full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1028700"/>
            <a:ext cx="8521700" cy="5435600"/>
          </a:xfrm>
        </p:spPr>
        <p:txBody>
          <a:bodyPr/>
          <a:lstStyle/>
          <a:p>
            <a:pPr lvl="0"/>
            <a:r>
              <a:rPr lang="en-US" noProof="0" smtClean="0"/>
              <a:t>Click icon to add table</a:t>
            </a:r>
          </a:p>
        </p:txBody>
      </p:sp>
    </p:spTree>
    <p:extLst>
      <p:ext uri="{BB962C8B-B14F-4D97-AF65-F5344CB8AC3E}">
        <p14:creationId xmlns:p14="http://schemas.microsoft.com/office/powerpoint/2010/main" val="390597581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977456"/>
            <a:ext cx="8496300"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528195"/>
            <a:ext cx="7745412" cy="377078"/>
          </a:xfrm>
        </p:spPr>
        <p:txBody>
          <a:bodyPr>
            <a:normAutofit/>
          </a:bodyPr>
          <a:lstStyle>
            <a:lvl1pPr>
              <a:buNone/>
              <a:defRPr sz="18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1981200"/>
            <a:ext cx="7745412" cy="812800"/>
          </a:xfrm>
          <a:ln w="28575">
            <a:solidFill>
              <a:schemeClr val="tx1"/>
            </a:solidFill>
          </a:ln>
        </p:spPr>
        <p:txBody>
          <a:bodyPr>
            <a:normAutofit/>
          </a:bodyPr>
          <a:lstStyle>
            <a:lvl1pPr>
              <a:buNone/>
              <a:defRPr sz="18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
        <p:nvSpPr>
          <p:cNvPr id="6" name="Content Placeholder 2"/>
          <p:cNvSpPr>
            <a:spLocks noGrp="1"/>
          </p:cNvSpPr>
          <p:nvPr>
            <p:ph idx="12"/>
          </p:nvPr>
        </p:nvSpPr>
        <p:spPr>
          <a:xfrm>
            <a:off x="279400" y="2852057"/>
            <a:ext cx="8483600" cy="3320143"/>
          </a:xfrm>
        </p:spPr>
        <p:txBody>
          <a:bodyPr/>
          <a:lstStyle/>
          <a:p>
            <a:pPr lvl="0"/>
            <a:r>
              <a:rPr lang="en-US" smtClean="0"/>
              <a:t>Click to edit Master text styles</a:t>
            </a:r>
          </a:p>
        </p:txBody>
      </p:sp>
    </p:spTree>
    <p:extLst>
      <p:ext uri="{BB962C8B-B14F-4D97-AF65-F5344CB8AC3E}">
        <p14:creationId xmlns:p14="http://schemas.microsoft.com/office/powerpoint/2010/main" val="22373152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2 column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a:t>
            </a:r>
            <a:endParaRPr lang="en-US"/>
          </a:p>
        </p:txBody>
      </p:sp>
      <p:sp>
        <p:nvSpPr>
          <p:cNvPr id="4" name="Content Placeholder 2"/>
          <p:cNvSpPr>
            <a:spLocks noGrp="1"/>
          </p:cNvSpPr>
          <p:nvPr>
            <p:ph idx="10"/>
          </p:nvPr>
        </p:nvSpPr>
        <p:spPr>
          <a:xfrm>
            <a:off x="279400" y="1003300"/>
            <a:ext cx="8520354" cy="272960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797451"/>
            <a:ext cx="8520354" cy="271764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83384557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2 Rows Graphic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Top</a:t>
            </a:r>
            <a:endParaRPr lang="en-US"/>
          </a:p>
        </p:txBody>
      </p:sp>
      <p:sp>
        <p:nvSpPr>
          <p:cNvPr id="5" name="Content Placeholder 2"/>
          <p:cNvSpPr>
            <a:spLocks noGrp="1"/>
          </p:cNvSpPr>
          <p:nvPr>
            <p:ph idx="11"/>
          </p:nvPr>
        </p:nvSpPr>
        <p:spPr>
          <a:xfrm>
            <a:off x="279400" y="3708401"/>
            <a:ext cx="8520354" cy="2715704"/>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7"/>
          <p:cNvSpPr>
            <a:spLocks noGrp="1"/>
          </p:cNvSpPr>
          <p:nvPr>
            <p:ph sz="quarter" idx="12"/>
          </p:nvPr>
        </p:nvSpPr>
        <p:spPr>
          <a:xfrm>
            <a:off x="279400" y="990601"/>
            <a:ext cx="8531225" cy="2654300"/>
          </a:xfrm>
        </p:spPr>
        <p:txBody>
          <a:bodyPr>
            <a:normAutofit/>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260407612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2 Rows Graphic Botto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Bottom</a:t>
            </a:r>
            <a:endParaRPr lang="en-US"/>
          </a:p>
        </p:txBody>
      </p:sp>
      <p:sp>
        <p:nvSpPr>
          <p:cNvPr id="4" name="Content Placeholder 2"/>
          <p:cNvSpPr>
            <a:spLocks noGrp="1"/>
          </p:cNvSpPr>
          <p:nvPr>
            <p:ph idx="10"/>
          </p:nvPr>
        </p:nvSpPr>
        <p:spPr>
          <a:xfrm>
            <a:off x="279400" y="990600"/>
            <a:ext cx="8520354" cy="2452688"/>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p:nvPr>
        </p:nvSpPr>
        <p:spPr>
          <a:xfrm>
            <a:off x="279400" y="3619500"/>
            <a:ext cx="8520113" cy="2921000"/>
          </a:xfrm>
        </p:spPr>
        <p:txBody>
          <a:bodyPr>
            <a:normAutofit/>
          </a:bodyPr>
          <a:lstStyle>
            <a:lvl1pPr>
              <a:buNone/>
              <a:defRPr/>
            </a:lvl1pPr>
            <a:lvl2pPr>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165330983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Content and 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Config Example 2 Rows</a:t>
            </a:r>
            <a:endParaRPr lang="en-US"/>
          </a:p>
        </p:txBody>
      </p:sp>
      <p:sp>
        <p:nvSpPr>
          <p:cNvPr id="4" name="Content Placeholder 2"/>
          <p:cNvSpPr>
            <a:spLocks noGrp="1"/>
          </p:cNvSpPr>
          <p:nvPr>
            <p:ph idx="10"/>
          </p:nvPr>
        </p:nvSpPr>
        <p:spPr>
          <a:xfrm>
            <a:off x="279400" y="1003301"/>
            <a:ext cx="8520354" cy="266736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hasCustomPrompt="1"/>
          </p:nvPr>
        </p:nvSpPr>
        <p:spPr>
          <a:xfrm>
            <a:off x="279400" y="3762102"/>
            <a:ext cx="8520113" cy="2778397"/>
          </a:xfrm>
          <a:ln>
            <a:solidFill>
              <a:schemeClr val="tx1"/>
            </a:solidFill>
          </a:ln>
        </p:spPr>
        <p:txBody>
          <a:bodyPr>
            <a:noAutofit/>
          </a:bodyPr>
          <a:lstStyle>
            <a:lvl1pPr marL="0" indent="0">
              <a:lnSpc>
                <a:spcPct val="100000"/>
              </a:lnSpc>
              <a:spcBef>
                <a:spcPts val="0"/>
              </a:spcBef>
              <a:spcAft>
                <a:spcPts val="0"/>
              </a:spcAft>
              <a:buNone/>
              <a:defRPr sz="1600">
                <a:latin typeface="Courier New" pitchFamily="49" charset="0"/>
                <a:cs typeface="Courier New" pitchFamily="49" charset="0"/>
              </a:defRPr>
            </a:lvl1pPr>
            <a:lvl2pPr>
              <a:buNone/>
              <a:defRPr/>
            </a:lvl2pPr>
            <a:lvl3pPr>
              <a:buNone/>
              <a:defRPr/>
            </a:lvl3pPr>
          </a:lstStyle>
          <a:p>
            <a:pPr lvl="0"/>
            <a:r>
              <a:rPr lang="en-US" smtClean="0"/>
              <a:t>Config example</a:t>
            </a:r>
          </a:p>
        </p:txBody>
      </p:sp>
    </p:spTree>
    <p:extLst>
      <p:ext uri="{BB962C8B-B14F-4D97-AF65-F5344CB8AC3E}">
        <p14:creationId xmlns:p14="http://schemas.microsoft.com/office/powerpoint/2010/main" val="93778347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onfig Example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Config Example 2 column</a:t>
            </a:r>
            <a:endParaRPr lang="en-US"/>
          </a:p>
        </p:txBody>
      </p:sp>
      <p:sp>
        <p:nvSpPr>
          <p:cNvPr id="8" name="Content Placeholder 3"/>
          <p:cNvSpPr>
            <a:spLocks noGrp="1"/>
          </p:cNvSpPr>
          <p:nvPr>
            <p:ph sz="half" idx="10"/>
          </p:nvPr>
        </p:nvSpPr>
        <p:spPr>
          <a:xfrm>
            <a:off x="279399"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1178698"/>
          </a:xfrm>
          <a:ln w="19050">
            <a:solidFill>
              <a:schemeClr val="tx1"/>
            </a:solidFill>
          </a:ln>
        </p:spPr>
        <p:txBody>
          <a:bodyPr>
            <a:noAutofit/>
          </a:bodyPr>
          <a:lstStyle>
            <a:lvl1pPr marL="0" indent="0" algn="l" defTabSz="814388">
              <a:lnSpc>
                <a:spcPct val="100000"/>
              </a:lnSpc>
              <a:spcBef>
                <a:spcPts val="0"/>
              </a:spcBef>
              <a:spcAft>
                <a:spcPts val="0"/>
              </a:spcAft>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279894032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Outp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a:t>
            </a:r>
            <a:endParaRPr lang="en-US"/>
          </a:p>
        </p:txBody>
      </p:sp>
      <p:sp>
        <p:nvSpPr>
          <p:cNvPr id="5" name="Text Placeholder 4"/>
          <p:cNvSpPr>
            <a:spLocks noGrp="1"/>
          </p:cNvSpPr>
          <p:nvPr>
            <p:ph type="body" sz="quarter" idx="10" hasCustomPrompt="1"/>
          </p:nvPr>
        </p:nvSpPr>
        <p:spPr>
          <a:xfrm>
            <a:off x="279399" y="1003300"/>
            <a:ext cx="8531114" cy="5486400"/>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Tree>
    <p:extLst>
      <p:ext uri="{BB962C8B-B14F-4D97-AF65-F5344CB8AC3E}">
        <p14:creationId xmlns:p14="http://schemas.microsoft.com/office/powerpoint/2010/main" val="117256769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Outpu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 with Explanation</a:t>
            </a:r>
            <a:endParaRPr lang="en-US"/>
          </a:p>
        </p:txBody>
      </p:sp>
      <p:sp>
        <p:nvSpPr>
          <p:cNvPr id="5" name="Text Placeholder 4"/>
          <p:cNvSpPr>
            <a:spLocks noGrp="1"/>
          </p:cNvSpPr>
          <p:nvPr>
            <p:ph type="body" sz="quarter" idx="10" hasCustomPrompt="1"/>
          </p:nvPr>
        </p:nvSpPr>
        <p:spPr>
          <a:xfrm>
            <a:off x="279399" y="2000922"/>
            <a:ext cx="8531114" cy="4399878"/>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
        <p:nvSpPr>
          <p:cNvPr id="6" name="Content Placeholder 5"/>
          <p:cNvSpPr>
            <a:spLocks noGrp="1"/>
          </p:cNvSpPr>
          <p:nvPr>
            <p:ph sz="quarter" idx="11" hasCustomPrompt="1"/>
          </p:nvPr>
        </p:nvSpPr>
        <p:spPr>
          <a:xfrm>
            <a:off x="279400" y="990600"/>
            <a:ext cx="8520113" cy="912813"/>
          </a:xfrm>
        </p:spPr>
        <p:txBody>
          <a:bodyPr>
            <a:normAutofit/>
          </a:bodyPr>
          <a:lstStyle>
            <a:lvl1pPr marL="11113" indent="-11113">
              <a:buNone/>
              <a:defRPr sz="2000" b="0"/>
            </a:lvl1pPr>
          </a:lstStyle>
          <a:p>
            <a:pPr lvl="0"/>
            <a:r>
              <a:rPr lang="en-US" smtClean="0"/>
              <a:t>Brief explanation of the command.</a:t>
            </a:r>
          </a:p>
        </p:txBody>
      </p:sp>
    </p:spTree>
    <p:extLst>
      <p:ext uri="{BB962C8B-B14F-4D97-AF65-F5344CB8AC3E}">
        <p14:creationId xmlns:p14="http://schemas.microsoft.com/office/powerpoint/2010/main" val="1681957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NZ"/>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7" name="Date Placeholder 6"/>
          <p:cNvSpPr>
            <a:spLocks noGrp="1"/>
          </p:cNvSpPr>
          <p:nvPr>
            <p:ph type="dt" sz="half" idx="10"/>
          </p:nvPr>
        </p:nvSpPr>
        <p:spPr/>
        <p:txBody>
          <a:bodyPr/>
          <a:lstStyle/>
          <a:p>
            <a:fld id="{6B11201E-7863-4E1F-BFF6-E686A57C527B}" type="datetimeFigureOut">
              <a:rPr lang="en-NZ" smtClean="0"/>
              <a:t>6/04/2017</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061747A8-49C9-4167-9D7D-5E856779085F}" type="slidenum">
              <a:rPr lang="en-NZ" smtClean="0"/>
              <a:t>‹#›</a:t>
            </a:fld>
            <a:endParaRPr lang="en-NZ"/>
          </a:p>
        </p:txBody>
      </p:sp>
    </p:spTree>
    <p:extLst>
      <p:ext uri="{BB962C8B-B14F-4D97-AF65-F5344CB8AC3E}">
        <p14:creationId xmlns:p14="http://schemas.microsoft.com/office/powerpoint/2010/main" val="314298654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886716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1_Command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7" name="Content Placeholder 2"/>
          <p:cNvSpPr>
            <a:spLocks noGrp="1"/>
          </p:cNvSpPr>
          <p:nvPr>
            <p:ph idx="1"/>
          </p:nvPr>
        </p:nvSpPr>
        <p:spPr>
          <a:xfrm>
            <a:off x="279400" y="102526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56330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02319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Tree>
    <p:extLst>
      <p:ext uri="{BB962C8B-B14F-4D97-AF65-F5344CB8AC3E}">
        <p14:creationId xmlns:p14="http://schemas.microsoft.com/office/powerpoint/2010/main" val="135171977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2_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740664"/>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119335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73139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9128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Tree>
    <p:extLst>
      <p:ext uri="{BB962C8B-B14F-4D97-AF65-F5344CB8AC3E}">
        <p14:creationId xmlns:p14="http://schemas.microsoft.com/office/powerpoint/2010/main" val="34176860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1_2 column horizontal">
    <p:spTree>
      <p:nvGrpSpPr>
        <p:cNvPr id="1" name=""/>
        <p:cNvGrpSpPr/>
        <p:nvPr/>
      </p:nvGrpSpPr>
      <p:grpSpPr>
        <a:xfrm>
          <a:off x="0" y="0"/>
          <a:ext cx="0" cy="0"/>
          <a:chOff x="0" y="0"/>
          <a:chExt cx="0" cy="0"/>
        </a:xfrm>
      </p:grpSpPr>
      <p:sp>
        <p:nvSpPr>
          <p:cNvPr id="2" name="Title 1"/>
          <p:cNvSpPr>
            <a:spLocks noGrp="1"/>
          </p:cNvSpPr>
          <p:nvPr>
            <p:ph type="title"/>
          </p:nvPr>
        </p:nvSpPr>
        <p:spPr>
          <a:xfrm>
            <a:off x="279400" y="365379"/>
            <a:ext cx="8521700" cy="620712"/>
          </a:xfrm>
          <a:prstGeom prst="rect">
            <a:avLst/>
          </a:prstGeom>
        </p:spPr>
        <p:txBody>
          <a:bodyPr/>
          <a:lstStyle/>
          <a:p>
            <a:r>
              <a:rPr lang="en-US" smtClean="0"/>
              <a:t>Click to edit Master title style</a:t>
            </a:r>
            <a:endParaRPr lang="en-US"/>
          </a:p>
        </p:txBody>
      </p:sp>
      <p:sp>
        <p:nvSpPr>
          <p:cNvPr id="4" name="Content Placeholder 2"/>
          <p:cNvSpPr>
            <a:spLocks noGrp="1"/>
          </p:cNvSpPr>
          <p:nvPr>
            <p:ph idx="10"/>
          </p:nvPr>
        </p:nvSpPr>
        <p:spPr>
          <a:xfrm>
            <a:off x="279400" y="1152863"/>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897849"/>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4207942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p:nvPr>
        </p:nvSpPr>
        <p:spPr>
          <a:xfrm>
            <a:off x="279401"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7321782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Config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8" name="Content Placeholder 3"/>
          <p:cNvSpPr>
            <a:spLocks noGrp="1"/>
          </p:cNvSpPr>
          <p:nvPr>
            <p:ph sz="half" idx="10"/>
          </p:nvPr>
        </p:nvSpPr>
        <p:spPr>
          <a:xfrm>
            <a:off x="279399"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995821"/>
          </a:xfrm>
        </p:spPr>
        <p:txBody>
          <a:bodyPr/>
          <a:lstStyle>
            <a:lvl1pPr marL="0" indent="0" algn="l" defTabSz="814388">
              <a:lnSpc>
                <a:spcPts val="1800"/>
              </a:lnSpc>
              <a:spcBef>
                <a:spcPts val="0"/>
              </a:spcBef>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353350519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Outpu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hasCustomPrompt="1"/>
          </p:nvPr>
        </p:nvSpPr>
        <p:spPr>
          <a:xfrm>
            <a:off x="279401" y="1122948"/>
            <a:ext cx="8520354" cy="5191792"/>
          </a:xfrm>
          <a:ln w="25400">
            <a:solidFill>
              <a:schemeClr val="tx1"/>
            </a:solidFill>
          </a:ln>
        </p:spPr>
        <p:txBody>
          <a:bodyPr/>
          <a:lstStyle>
            <a:lvl1pPr marL="0" indent="0" algn="l">
              <a:lnSpc>
                <a:spcPct val="100000"/>
              </a:lnSpc>
              <a:spcBef>
                <a:spcPts val="0"/>
              </a:spcBef>
              <a:buNone/>
              <a:defRPr sz="1200">
                <a:latin typeface="Courier New" pitchFamily="49" charset="0"/>
                <a:cs typeface="Courier New" pitchFamily="49" charset="0"/>
              </a:defRPr>
            </a:lvl1pPr>
            <a:lvl2pPr marL="461963" indent="-236538">
              <a:buFont typeface="Arial" pitchFamily="34" charset="0"/>
              <a:buNone/>
              <a:defRPr sz="2000">
                <a:latin typeface="Courier New" pitchFamily="49" charset="0"/>
                <a:cs typeface="Courier New" pitchFamily="49" charset="0"/>
              </a:defRPr>
            </a:lvl2pPr>
            <a:lvl3pPr marL="688975" indent="-227013">
              <a:buFont typeface="Arial" pitchFamily="34" charset="0"/>
              <a:buNone/>
              <a:defRPr sz="1800">
                <a:latin typeface="Courier New" pitchFamily="49" charset="0"/>
                <a:cs typeface="Courier New" pitchFamily="49" charset="0"/>
              </a:defRPr>
            </a:lvl3pPr>
            <a:lvl4pPr marL="565150" indent="176213">
              <a:buFont typeface="Arial" pitchFamily="34" charset="0"/>
              <a:buChar char="•"/>
              <a:defRPr/>
            </a:lvl4pPr>
            <a:lvl5pPr marL="744538" indent="169863">
              <a:buFont typeface="Arial" pitchFamily="34" charset="0"/>
              <a:buChar char="•"/>
              <a:defRPr/>
            </a:lvl5pPr>
          </a:lstStyle>
          <a:p>
            <a:pPr algn="l">
              <a:lnSpc>
                <a:spcPct val="100000"/>
              </a:lnSpc>
              <a:defRPr/>
            </a:pPr>
            <a:r>
              <a:rPr lang="en-US" sz="1000" b="0" smtClean="0">
                <a:solidFill>
                  <a:srgbClr val="000000"/>
                </a:solidFill>
                <a:latin typeface="Courier New" pitchFamily="49" charset="0"/>
                <a:cs typeface="Times New Roman" pitchFamily="18" charset="0"/>
              </a:rPr>
              <a:t>RouterA# </a:t>
            </a:r>
            <a:r>
              <a:rPr lang="en-US" sz="1000" b="1" smtClean="0">
                <a:solidFill>
                  <a:schemeClr val="tx1"/>
                </a:solidFill>
                <a:latin typeface="Courier New" pitchFamily="49" charset="0"/>
                <a:cs typeface="Times New Roman" pitchFamily="18" charset="0"/>
              </a:rPr>
              <a:t>show command</a:t>
            </a:r>
          </a:p>
          <a:p>
            <a:pPr algn="l">
              <a:lnSpc>
                <a:spcPct val="100000"/>
              </a:lnSpc>
              <a:defRPr/>
            </a:pPr>
            <a:r>
              <a:rPr lang="en-US" sz="1000" b="1" smtClean="0">
                <a:solidFill>
                  <a:srgbClr val="000000"/>
                </a:solidFill>
                <a:latin typeface="Courier New" pitchFamily="49" charset="0"/>
                <a:cs typeface="Times New Roman" pitchFamily="18" charset="0"/>
              </a:rPr>
              <a:t>    </a:t>
            </a:r>
            <a:r>
              <a:rPr lang="en-US" sz="1000" b="1" smtClean="0">
                <a:solidFill>
                  <a:schemeClr val="accent2"/>
                </a:solidFill>
                <a:latin typeface="Courier New" pitchFamily="49" charset="0"/>
              </a:rPr>
              <a:t> </a:t>
            </a:r>
            <a:r>
              <a:rPr lang="en-US" sz="1000" b="1" smtClean="0">
                <a:solidFill>
                  <a:srgbClr val="000000"/>
                </a:solidFill>
                <a:latin typeface="Courier New" pitchFamily="49" charset="0"/>
                <a:cs typeface="Times New Roman" pitchFamily="18" charset="0"/>
              </a:rPr>
              <a:t>OSPF Router with ID (10.0.0.11) (Process ID 1)</a:t>
            </a:r>
          </a:p>
          <a:p>
            <a:pPr algn="l">
              <a:lnSpc>
                <a:spcPct val="100000"/>
              </a:lnSpc>
              <a:defRPr/>
            </a:pPr>
            <a:r>
              <a:rPr lang="en-US" sz="1000" b="1" smtClean="0">
                <a:solidFill>
                  <a:srgbClr val="000000"/>
                </a:solidFill>
                <a:latin typeface="Courier New" pitchFamily="49" charset="0"/>
                <a:cs typeface="Times New Roman" pitchFamily="18" charset="0"/>
              </a:rPr>
              <a:t>                Router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 Link count</a:t>
            </a:r>
          </a:p>
          <a:p>
            <a:pPr algn="l">
              <a:lnSpc>
                <a:spcPct val="100000"/>
              </a:lnSpc>
              <a:defRPr/>
            </a:pPr>
            <a:r>
              <a:rPr lang="en-US" sz="1000" b="1" smtClean="0">
                <a:solidFill>
                  <a:srgbClr val="000000"/>
                </a:solidFill>
                <a:latin typeface="Courier New" pitchFamily="49" charset="0"/>
                <a:cs typeface="Times New Roman" pitchFamily="18" charset="0"/>
              </a:rPr>
              <a:t>10.0.0.11       10.0.0.11       548         0x80000002 0x00401A 1</a:t>
            </a:r>
          </a:p>
          <a:p>
            <a:pPr algn="l">
              <a:lnSpc>
                <a:spcPct val="100000"/>
              </a:lnSpc>
              <a:defRPr/>
            </a:pPr>
            <a:r>
              <a:rPr lang="en-US" sz="1000" b="1" smtClean="0">
                <a:solidFill>
                  <a:srgbClr val="000000"/>
                </a:solidFill>
                <a:latin typeface="Courier New" pitchFamily="49" charset="0"/>
                <a:cs typeface="Times New Roman" pitchFamily="18" charset="0"/>
              </a:rPr>
              <a:t>10.0.0.12       10.0.0.12       549         0x80000004 0x003A1B 1</a:t>
            </a:r>
          </a:p>
          <a:p>
            <a:pPr algn="l">
              <a:lnSpc>
                <a:spcPct val="100000"/>
              </a:lnSpc>
              <a:defRPr/>
            </a:pPr>
            <a:r>
              <a:rPr lang="en-US" sz="1000" b="1" smtClean="0">
                <a:solidFill>
                  <a:srgbClr val="000000"/>
                </a:solidFill>
                <a:latin typeface="Courier New" pitchFamily="49" charset="0"/>
                <a:cs typeface="Times New Roman" pitchFamily="18" charset="0"/>
              </a:rPr>
              <a:t>100.100.100.100 100.100.100.100 548         0x800002D7 0x00EEA9 2</a:t>
            </a:r>
          </a:p>
          <a:p>
            <a:pPr algn="l">
              <a:lnSpc>
                <a:spcPct val="100000"/>
              </a:lnSpc>
              <a:defRPr/>
            </a:pPr>
            <a:r>
              <a:rPr lang="en-US" sz="1000" b="1" smtClean="0">
                <a:solidFill>
                  <a:srgbClr val="000000"/>
                </a:solidFill>
                <a:latin typeface="Courier New" pitchFamily="49" charset="0"/>
                <a:cs typeface="Times New Roman" pitchFamily="18" charset="0"/>
              </a:rPr>
              <a:t>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172.31.1.3      100.100.100.100 549         0x80000001 0x004EC9</a:t>
            </a:r>
          </a:p>
          <a:p>
            <a:pPr algn="l">
              <a:lnSpc>
                <a:spcPct val="100000"/>
              </a:lnSpc>
              <a:defRPr/>
            </a:pPr>
            <a:r>
              <a:rPr lang="en-US" sz="1000" b="1" smtClean="0">
                <a:solidFill>
                  <a:srgbClr val="000000"/>
                </a:solidFill>
                <a:latin typeface="Courier New" pitchFamily="49" charset="0"/>
                <a:cs typeface="Times New Roman" pitchFamily="18" charset="0"/>
              </a:rPr>
              <a:t>                Summary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10.1.0.0        10.0.0.11       654         0x80000001 0x00FB11</a:t>
            </a:r>
          </a:p>
          <a:p>
            <a:pPr algn="l">
              <a:lnSpc>
                <a:spcPct val="100000"/>
              </a:lnSpc>
              <a:defRPr/>
            </a:pPr>
            <a:r>
              <a:rPr lang="en-US" sz="1000" b="1" smtClean="0">
                <a:solidFill>
                  <a:srgbClr val="000000"/>
                </a:solidFill>
                <a:latin typeface="Courier New" pitchFamily="49" charset="0"/>
                <a:cs typeface="Times New Roman" pitchFamily="18" charset="0"/>
              </a:rPr>
              <a:t>10.1.0.0        10.0.0.12       601         0x80000001 0x00F516</a:t>
            </a:r>
          </a:p>
          <a:p>
            <a:pPr algn="l">
              <a:lnSpc>
                <a:spcPct val="100000"/>
              </a:lnSpc>
              <a:defRPr/>
            </a:pPr>
            <a:r>
              <a:rPr lang="en-US" sz="1000" b="1" smtClean="0">
                <a:solidFill>
                  <a:srgbClr val="000000"/>
                </a:solidFill>
                <a:latin typeface="Courier New" pitchFamily="49" charset="0"/>
                <a:cs typeface="Times New Roman" pitchFamily="18" charset="0"/>
              </a:rPr>
              <a:t>&lt;output omitted&gt;</a:t>
            </a:r>
            <a:endParaRPr lang="en-US" sz="1000" b="1">
              <a:solidFill>
                <a:srgbClr val="000000"/>
              </a:solidFill>
              <a:latin typeface="Courier New" pitchFamily="49" charset="0"/>
              <a:cs typeface="Times New Roman" pitchFamily="18" charset="0"/>
            </a:endParaRPr>
          </a:p>
        </p:txBody>
      </p:sp>
    </p:spTree>
    <p:extLst>
      <p:ext uri="{BB962C8B-B14F-4D97-AF65-F5344CB8AC3E}">
        <p14:creationId xmlns:p14="http://schemas.microsoft.com/office/powerpoint/2010/main" val="1153687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Date Placeholder 2"/>
          <p:cNvSpPr>
            <a:spLocks noGrp="1"/>
          </p:cNvSpPr>
          <p:nvPr>
            <p:ph type="dt" sz="half" idx="10"/>
          </p:nvPr>
        </p:nvSpPr>
        <p:spPr/>
        <p:txBody>
          <a:bodyPr/>
          <a:lstStyle/>
          <a:p>
            <a:fld id="{6B11201E-7863-4E1F-BFF6-E686A57C527B}" type="datetimeFigureOut">
              <a:rPr lang="en-NZ" smtClean="0"/>
              <a:t>6/04/2017</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061747A8-49C9-4167-9D7D-5E856779085F}" type="slidenum">
              <a:rPr lang="en-NZ" smtClean="0"/>
              <a:t>‹#›</a:t>
            </a:fld>
            <a:endParaRPr lang="en-NZ"/>
          </a:p>
        </p:txBody>
      </p:sp>
    </p:spTree>
    <p:extLst>
      <p:ext uri="{BB962C8B-B14F-4D97-AF65-F5344CB8AC3E}">
        <p14:creationId xmlns:p14="http://schemas.microsoft.com/office/powerpoint/2010/main" val="2394991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11201E-7863-4E1F-BFF6-E686A57C527B}" type="datetimeFigureOut">
              <a:rPr lang="en-NZ" smtClean="0"/>
              <a:t>6/04/2017</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061747A8-49C9-4167-9D7D-5E856779085F}" type="slidenum">
              <a:rPr lang="en-NZ" smtClean="0"/>
              <a:t>‹#›</a:t>
            </a:fld>
            <a:endParaRPr lang="en-NZ"/>
          </a:p>
        </p:txBody>
      </p:sp>
    </p:spTree>
    <p:extLst>
      <p:ext uri="{BB962C8B-B14F-4D97-AF65-F5344CB8AC3E}">
        <p14:creationId xmlns:p14="http://schemas.microsoft.com/office/powerpoint/2010/main" val="559575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NZ"/>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11201E-7863-4E1F-BFF6-E686A57C527B}" type="datetimeFigureOut">
              <a:rPr lang="en-NZ" smtClean="0"/>
              <a:t>6/04/2017</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061747A8-49C9-4167-9D7D-5E856779085F}" type="slidenum">
              <a:rPr lang="en-NZ" smtClean="0"/>
              <a:t>‹#›</a:t>
            </a:fld>
            <a:endParaRPr lang="en-NZ"/>
          </a:p>
        </p:txBody>
      </p:sp>
    </p:spTree>
    <p:extLst>
      <p:ext uri="{BB962C8B-B14F-4D97-AF65-F5344CB8AC3E}">
        <p14:creationId xmlns:p14="http://schemas.microsoft.com/office/powerpoint/2010/main" val="4179961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NZ"/>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11201E-7863-4E1F-BFF6-E686A57C527B}" type="datetimeFigureOut">
              <a:rPr lang="en-NZ" smtClean="0"/>
              <a:t>6/04/2017</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061747A8-49C9-4167-9D7D-5E856779085F}" type="slidenum">
              <a:rPr lang="en-NZ" smtClean="0"/>
              <a:t>‹#›</a:t>
            </a:fld>
            <a:endParaRPr lang="en-NZ"/>
          </a:p>
        </p:txBody>
      </p:sp>
    </p:spTree>
    <p:extLst>
      <p:ext uri="{BB962C8B-B14F-4D97-AF65-F5344CB8AC3E}">
        <p14:creationId xmlns:p14="http://schemas.microsoft.com/office/powerpoint/2010/main" val="1326850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image" Target="../media/image1.png"/><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theme" Target="../theme/theme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3" Type="http://schemas.openxmlformats.org/officeDocument/2006/relationships/slideLayout" Target="../slideLayouts/slideLayout37.xml"/><Relationship Id="rId21" Type="http://schemas.openxmlformats.org/officeDocument/2006/relationships/slideLayout" Target="../slideLayouts/slideLayout55.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24" Type="http://schemas.openxmlformats.org/officeDocument/2006/relationships/image" Target="../media/image1.png"/><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theme" Target="../theme/theme3.xml"/><Relationship Id="rId10" Type="http://schemas.openxmlformats.org/officeDocument/2006/relationships/slideLayout" Target="../slideLayouts/slideLayout44.xml"/><Relationship Id="rId19" Type="http://schemas.openxmlformats.org/officeDocument/2006/relationships/slideLayout" Target="../slideLayouts/slideLayout53.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NZ"/>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11201E-7863-4E1F-BFF6-E686A57C527B}" type="datetimeFigureOut">
              <a:rPr lang="en-NZ" smtClean="0"/>
              <a:t>6/04/2017</a:t>
            </a:fld>
            <a:endParaRPr lang="en-NZ"/>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1747A8-49C9-4167-9D7D-5E856779085F}" type="slidenum">
              <a:rPr lang="en-NZ" smtClean="0"/>
              <a:t>‹#›</a:t>
            </a:fld>
            <a:endParaRPr lang="en-NZ"/>
          </a:p>
        </p:txBody>
      </p:sp>
    </p:spTree>
    <p:extLst>
      <p:ext uri="{BB962C8B-B14F-4D97-AF65-F5344CB8AC3E}">
        <p14:creationId xmlns:p14="http://schemas.microsoft.com/office/powerpoint/2010/main" val="1876400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9220" name="Rectangle 4"/>
          <p:cNvSpPr>
            <a:spLocks noChangeArrowheads="1"/>
          </p:cNvSpPr>
          <p:nvPr/>
        </p:nvSpPr>
        <p:spPr bwMode="auto">
          <a:xfrm>
            <a:off x="193675" y="6562725"/>
            <a:ext cx="962025" cy="190646"/>
          </a:xfrm>
          <a:prstGeom prst="rect">
            <a:avLst/>
          </a:prstGeom>
          <a:noFill/>
          <a:ln w="9525">
            <a:noFill/>
            <a:miter lim="800000"/>
            <a:headEnd/>
            <a:tailEnd/>
          </a:ln>
          <a:effectLst/>
        </p:spPr>
        <p:txBody>
          <a:bodyPr lIns="82124" tIns="41061" rIns="82124" bIns="41061" anchor="b">
            <a:spAutoFit/>
          </a:bodyPr>
          <a:lstStyle/>
          <a:p>
            <a:pPr defTabSz="814388" eaLnBrk="0" fontAlgn="base" hangingPunct="0">
              <a:spcBef>
                <a:spcPct val="0"/>
              </a:spcBef>
              <a:spcAft>
                <a:spcPct val="0"/>
              </a:spcAft>
              <a:defRPr/>
            </a:pPr>
            <a:r>
              <a:rPr lang="en-US" sz="700">
                <a:solidFill>
                  <a:srgbClr val="000000"/>
                </a:solidFill>
              </a:rPr>
              <a:t>Chapter 3</a:t>
            </a:r>
            <a:endParaRPr lang="en-US" sz="700" dirty="0">
              <a:solidFill>
                <a:srgbClr val="000000"/>
              </a:solidFill>
            </a:endParaRPr>
          </a:p>
        </p:txBody>
      </p:sp>
      <p:sp>
        <p:nvSpPr>
          <p:cNvPr id="1289221" name="Rectangle 5"/>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eaLnBrk="0" fontAlgn="base" hangingPunct="0">
              <a:spcBef>
                <a:spcPct val="0"/>
              </a:spcBef>
              <a:spcAft>
                <a:spcPct val="0"/>
              </a:spcAft>
              <a:defRPr/>
            </a:pPr>
            <a:fld id="{BD5F09F1-C393-45BD-BF68-67F6E7FD2B5F}" type="slidenum">
              <a:rPr lang="en-US" sz="1000">
                <a:solidFill>
                  <a:srgbClr val="000000"/>
                </a:solidFill>
              </a:rPr>
              <a:pPr algn="r" defTabSz="814388" eaLnBrk="0" fontAlgn="base" hangingPunct="0">
                <a:spcBef>
                  <a:spcPct val="0"/>
                </a:spcBef>
                <a:spcAft>
                  <a:spcPct val="0"/>
                </a:spcAft>
                <a:defRPr/>
              </a:pPr>
              <a:t>‹#›</a:t>
            </a:fld>
            <a:endParaRPr lang="en-US" sz="1000">
              <a:solidFill>
                <a:srgbClr val="000000"/>
              </a:solidFill>
            </a:endParaRPr>
          </a:p>
        </p:txBody>
      </p:sp>
      <p:sp>
        <p:nvSpPr>
          <p:cNvPr id="1029" name="Rectangle 6"/>
          <p:cNvSpPr>
            <a:spLocks noGrp="1" noChangeArrowheads="1"/>
          </p:cNvSpPr>
          <p:nvPr>
            <p:ph type="body" idx="1"/>
          </p:nvPr>
        </p:nvSpPr>
        <p:spPr bwMode="auto">
          <a:xfrm>
            <a:off x="279400" y="1106906"/>
            <a:ext cx="8316914" cy="5208170"/>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normAutofit/>
          </a:bodyPr>
          <a:lstStyle/>
          <a:p>
            <a:pPr lvl="0"/>
            <a:r>
              <a:rPr lang="en-US" smtClean="0"/>
              <a:t>Body Text</a:t>
            </a:r>
          </a:p>
          <a:p>
            <a:pPr lvl="1"/>
            <a:r>
              <a:rPr lang="en-US" smtClean="0"/>
              <a:t>Second Level</a:t>
            </a:r>
          </a:p>
          <a:p>
            <a:pPr lvl="2"/>
            <a:r>
              <a:rPr lang="en-US" smtClean="0"/>
              <a:t>Third Level</a:t>
            </a:r>
          </a:p>
        </p:txBody>
      </p:sp>
      <p:sp>
        <p:nvSpPr>
          <p:cNvPr id="1289224" name="Rectangle 8"/>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defTabSz="814388" eaLnBrk="0" fontAlgn="base" hangingPunct="0">
              <a:spcBef>
                <a:spcPct val="0"/>
              </a:spcBef>
              <a:spcAft>
                <a:spcPct val="0"/>
              </a:spcAft>
              <a:defRPr/>
            </a:pPr>
            <a:r>
              <a:rPr lang="en-US" sz="700" dirty="0">
                <a:solidFill>
                  <a:srgbClr val="D3D3D3"/>
                </a:solidFill>
              </a:rPr>
              <a:t>© 2007 – 2010, Cisco Systems, Inc. All rights reserved.</a:t>
            </a:r>
          </a:p>
        </p:txBody>
      </p:sp>
      <p:sp>
        <p:nvSpPr>
          <p:cNvPr id="1289225" name="Rectangle 9"/>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eaLnBrk="0" fontAlgn="base" hangingPunct="0">
              <a:spcBef>
                <a:spcPct val="0"/>
              </a:spcBef>
              <a:spcAft>
                <a:spcPct val="0"/>
              </a:spcAft>
              <a:defRPr/>
            </a:pPr>
            <a:r>
              <a:rPr lang="en-US" sz="700">
                <a:solidFill>
                  <a:srgbClr val="D3D3D3"/>
                </a:solidFill>
              </a:rPr>
              <a:t>Cisco Public</a:t>
            </a:r>
          </a:p>
        </p:txBody>
      </p:sp>
      <p:pic>
        <p:nvPicPr>
          <p:cNvPr id="12" name="Picture 8" descr="Rev08_Cisco_BrandBar10_060408.png"/>
          <p:cNvPicPr>
            <a:picLocks noChangeAspect="1"/>
          </p:cNvPicPr>
          <p:nvPr/>
        </p:nvPicPr>
        <p:blipFill>
          <a:blip r:embed="rId25" cstate="print"/>
          <a:srcRect/>
          <a:stretch>
            <a:fillRect/>
          </a:stretch>
        </p:blipFill>
        <p:spPr bwMode="auto">
          <a:xfrm>
            <a:off x="0" y="0"/>
            <a:ext cx="9144000" cy="341313"/>
          </a:xfrm>
          <a:prstGeom prst="rect">
            <a:avLst/>
          </a:prstGeom>
          <a:noFill/>
          <a:ln w="9525">
            <a:noFill/>
            <a:miter lim="800000"/>
            <a:headEnd/>
            <a:tailEnd/>
          </a:ln>
        </p:spPr>
      </p:pic>
    </p:spTree>
    <p:extLst>
      <p:ext uri="{BB962C8B-B14F-4D97-AF65-F5344CB8AC3E}">
        <p14:creationId xmlns:p14="http://schemas.microsoft.com/office/powerpoint/2010/main" val="28773516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Lst>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100000"/>
        </a:lnSpc>
        <a:spcBef>
          <a:spcPts val="0"/>
        </a:spcBef>
        <a:spcAft>
          <a:spcPts val="600"/>
        </a:spcAft>
        <a:buClr>
          <a:srgbClr val="708CA1"/>
        </a:buClr>
        <a:buFont typeface="Wingdings" pitchFamily="2" charset="2"/>
        <a:buChar char="§"/>
        <a:defRPr sz="2400">
          <a:solidFill>
            <a:schemeClr val="tx1"/>
          </a:solidFill>
          <a:latin typeface="+mn-lt"/>
          <a:ea typeface="+mn-ea"/>
          <a:cs typeface="+mn-cs"/>
        </a:defRPr>
      </a:lvl1pPr>
      <a:lvl2pPr marL="461963" indent="-236538" algn="l" defTabSz="814388" rtl="0" eaLnBrk="1" fontAlgn="base" hangingPunct="1">
        <a:lnSpc>
          <a:spcPct val="100000"/>
        </a:lnSpc>
        <a:spcBef>
          <a:spcPts val="0"/>
        </a:spcBef>
        <a:spcAft>
          <a:spcPts val="600"/>
        </a:spcAft>
        <a:buClr>
          <a:srgbClr val="708CA1"/>
        </a:buClr>
        <a:buFont typeface="Arial" pitchFamily="34" charset="0"/>
        <a:buChar char="•"/>
        <a:defRPr sz="2000">
          <a:solidFill>
            <a:schemeClr val="tx1"/>
          </a:solidFill>
          <a:latin typeface="+mn-lt"/>
        </a:defRPr>
      </a:lvl2pPr>
      <a:lvl3pPr marL="688975" indent="-227013" algn="l" defTabSz="814388" rtl="0" eaLnBrk="1" fontAlgn="base" hangingPunct="1">
        <a:lnSpc>
          <a:spcPct val="100000"/>
        </a:lnSpc>
        <a:spcBef>
          <a:spcPts val="0"/>
        </a:spcBef>
        <a:spcAft>
          <a:spcPts val="600"/>
        </a:spcAft>
        <a:buClr>
          <a:srgbClr val="708CA1"/>
        </a:buClr>
        <a:buFont typeface="Arial" pitchFamily="34" charset="0"/>
        <a:buChar char="•"/>
        <a:defRPr sz="18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9220" name="Rectangle 4"/>
          <p:cNvSpPr>
            <a:spLocks noChangeArrowheads="1"/>
          </p:cNvSpPr>
          <p:nvPr/>
        </p:nvSpPr>
        <p:spPr bwMode="auto">
          <a:xfrm>
            <a:off x="193675" y="6562725"/>
            <a:ext cx="962025" cy="190646"/>
          </a:xfrm>
          <a:prstGeom prst="rect">
            <a:avLst/>
          </a:prstGeom>
          <a:noFill/>
          <a:ln w="9525">
            <a:noFill/>
            <a:miter lim="800000"/>
            <a:headEnd/>
            <a:tailEnd/>
          </a:ln>
          <a:effectLst/>
        </p:spPr>
        <p:txBody>
          <a:bodyPr lIns="82124" tIns="41061" rIns="82124" bIns="41061" anchor="b">
            <a:spAutoFit/>
          </a:bodyPr>
          <a:lstStyle/>
          <a:p>
            <a:pPr defTabSz="814388" eaLnBrk="0" fontAlgn="base" hangingPunct="0">
              <a:spcBef>
                <a:spcPct val="0"/>
              </a:spcBef>
              <a:spcAft>
                <a:spcPct val="0"/>
              </a:spcAft>
              <a:defRPr/>
            </a:pPr>
            <a:r>
              <a:rPr lang="en-US" sz="700">
                <a:solidFill>
                  <a:srgbClr val="000000"/>
                </a:solidFill>
              </a:rPr>
              <a:t>Chapter 4</a:t>
            </a:r>
            <a:endParaRPr lang="en-US" sz="700" dirty="0">
              <a:solidFill>
                <a:srgbClr val="000000"/>
              </a:solidFill>
            </a:endParaRPr>
          </a:p>
        </p:txBody>
      </p:sp>
      <p:sp>
        <p:nvSpPr>
          <p:cNvPr id="1289221" name="Rectangle 5"/>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eaLnBrk="0" fontAlgn="base" hangingPunct="0">
              <a:spcBef>
                <a:spcPct val="0"/>
              </a:spcBef>
              <a:spcAft>
                <a:spcPct val="0"/>
              </a:spcAft>
              <a:defRPr/>
            </a:pPr>
            <a:fld id="{BD5F09F1-C393-45BD-BF68-67F6E7FD2B5F}" type="slidenum">
              <a:rPr lang="en-US" sz="1000">
                <a:solidFill>
                  <a:srgbClr val="000000"/>
                </a:solidFill>
              </a:rPr>
              <a:pPr algn="r" defTabSz="814388" eaLnBrk="0" fontAlgn="base" hangingPunct="0">
                <a:spcBef>
                  <a:spcPct val="0"/>
                </a:spcBef>
                <a:spcAft>
                  <a:spcPct val="0"/>
                </a:spcAft>
                <a:defRPr/>
              </a:pPr>
              <a:t>‹#›</a:t>
            </a:fld>
            <a:endParaRPr lang="en-US" sz="1000">
              <a:solidFill>
                <a:srgbClr val="000000"/>
              </a:solidFill>
            </a:endParaRPr>
          </a:p>
        </p:txBody>
      </p:sp>
      <p:sp>
        <p:nvSpPr>
          <p:cNvPr id="1029" name="Rectangle 6"/>
          <p:cNvSpPr>
            <a:spLocks noGrp="1" noChangeArrowheads="1"/>
          </p:cNvSpPr>
          <p:nvPr>
            <p:ph type="body" idx="1"/>
          </p:nvPr>
        </p:nvSpPr>
        <p:spPr bwMode="auto">
          <a:xfrm>
            <a:off x="279400" y="914400"/>
            <a:ext cx="8316914" cy="5400676"/>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normAutofit/>
          </a:bodyPr>
          <a:lstStyle/>
          <a:p>
            <a:pPr lvl="0"/>
            <a:r>
              <a:rPr lang="en-US" smtClean="0"/>
              <a:t>Body Text</a:t>
            </a:r>
          </a:p>
          <a:p>
            <a:pPr lvl="1"/>
            <a:r>
              <a:rPr lang="en-US" smtClean="0"/>
              <a:t>Second Level</a:t>
            </a:r>
          </a:p>
          <a:p>
            <a:pPr lvl="2"/>
            <a:r>
              <a:rPr lang="en-US" smtClean="0"/>
              <a:t>Third Level</a:t>
            </a:r>
          </a:p>
        </p:txBody>
      </p:sp>
      <p:sp>
        <p:nvSpPr>
          <p:cNvPr id="1289224" name="Rectangle 8"/>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defTabSz="814388" eaLnBrk="0" fontAlgn="base" hangingPunct="0">
              <a:spcBef>
                <a:spcPct val="0"/>
              </a:spcBef>
              <a:spcAft>
                <a:spcPct val="0"/>
              </a:spcAft>
              <a:defRPr/>
            </a:pPr>
            <a:r>
              <a:rPr lang="en-US" sz="700" dirty="0">
                <a:solidFill>
                  <a:srgbClr val="D3D3D3"/>
                </a:solidFill>
              </a:rPr>
              <a:t>© 2007 – 2010, Cisco Systems, Inc. All rights reserved.</a:t>
            </a:r>
          </a:p>
        </p:txBody>
      </p:sp>
      <p:sp>
        <p:nvSpPr>
          <p:cNvPr id="1289225" name="Rectangle 9"/>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eaLnBrk="0" fontAlgn="base" hangingPunct="0">
              <a:spcBef>
                <a:spcPct val="0"/>
              </a:spcBef>
              <a:spcAft>
                <a:spcPct val="0"/>
              </a:spcAft>
              <a:defRPr/>
            </a:pPr>
            <a:r>
              <a:rPr lang="en-US" sz="700">
                <a:solidFill>
                  <a:srgbClr val="D3D3D3"/>
                </a:solidFill>
              </a:rPr>
              <a:t>Cisco Public</a:t>
            </a:r>
          </a:p>
        </p:txBody>
      </p:sp>
      <p:pic>
        <p:nvPicPr>
          <p:cNvPr id="12" name="Picture 8" descr="Rev08_Cisco_BrandBar10_060408.png"/>
          <p:cNvPicPr>
            <a:picLocks noChangeAspect="1"/>
          </p:cNvPicPr>
          <p:nvPr/>
        </p:nvPicPr>
        <p:blipFill>
          <a:blip r:embed="rId24" cstate="print"/>
          <a:srcRect/>
          <a:stretch>
            <a:fillRect/>
          </a:stretch>
        </p:blipFill>
        <p:spPr bwMode="auto">
          <a:xfrm>
            <a:off x="0" y="0"/>
            <a:ext cx="9144000" cy="341313"/>
          </a:xfrm>
          <a:prstGeom prst="rect">
            <a:avLst/>
          </a:prstGeom>
          <a:noFill/>
          <a:ln w="9525">
            <a:noFill/>
            <a:miter lim="800000"/>
            <a:headEnd/>
            <a:tailEnd/>
          </a:ln>
        </p:spPr>
      </p:pic>
      <p:pic>
        <p:nvPicPr>
          <p:cNvPr id="9" name="Picture 8" descr="Rev08_Cisco_BrandBar10_060408.png"/>
          <p:cNvPicPr>
            <a:picLocks noChangeAspect="1"/>
          </p:cNvPicPr>
          <p:nvPr/>
        </p:nvPicPr>
        <p:blipFill>
          <a:blip r:embed="rId24" cstate="print"/>
          <a:srcRect/>
          <a:stretch>
            <a:fillRect/>
          </a:stretch>
        </p:blipFill>
        <p:spPr bwMode="auto">
          <a:xfrm>
            <a:off x="0" y="0"/>
            <a:ext cx="9144000" cy="341313"/>
          </a:xfrm>
          <a:prstGeom prst="rect">
            <a:avLst/>
          </a:prstGeom>
          <a:noFill/>
          <a:ln w="9525">
            <a:noFill/>
            <a:miter lim="800000"/>
            <a:headEnd/>
            <a:tailEnd/>
          </a:ln>
        </p:spPr>
      </p:pic>
    </p:spTree>
    <p:extLst>
      <p:ext uri="{BB962C8B-B14F-4D97-AF65-F5344CB8AC3E}">
        <p14:creationId xmlns:p14="http://schemas.microsoft.com/office/powerpoint/2010/main" val="239876542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 id="2147483703" r:id="rId19"/>
    <p:sldLayoutId id="2147483704" r:id="rId20"/>
    <p:sldLayoutId id="2147483705" r:id="rId21"/>
    <p:sldLayoutId id="2147483706" r:id="rId22"/>
  </p:sldLayoutIdLst>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100000"/>
        </a:lnSpc>
        <a:spcBef>
          <a:spcPts val="0"/>
        </a:spcBef>
        <a:spcAft>
          <a:spcPts val="600"/>
        </a:spcAft>
        <a:buClr>
          <a:srgbClr val="708CA1"/>
        </a:buClr>
        <a:buFont typeface="Wingdings" pitchFamily="2" charset="2"/>
        <a:buChar char="§"/>
        <a:defRPr sz="2400">
          <a:solidFill>
            <a:schemeClr val="tx1"/>
          </a:solidFill>
          <a:latin typeface="+mn-lt"/>
          <a:ea typeface="+mn-ea"/>
          <a:cs typeface="+mn-cs"/>
        </a:defRPr>
      </a:lvl1pPr>
      <a:lvl2pPr marL="461963" indent="-236538" algn="l" defTabSz="814388" rtl="0" eaLnBrk="1" fontAlgn="base" hangingPunct="1">
        <a:lnSpc>
          <a:spcPct val="100000"/>
        </a:lnSpc>
        <a:spcBef>
          <a:spcPts val="0"/>
        </a:spcBef>
        <a:spcAft>
          <a:spcPts val="600"/>
        </a:spcAft>
        <a:buClr>
          <a:srgbClr val="708CA1"/>
        </a:buClr>
        <a:buFont typeface="Arial" pitchFamily="34" charset="0"/>
        <a:buChar char="•"/>
        <a:defRPr sz="2000">
          <a:solidFill>
            <a:schemeClr val="tx1"/>
          </a:solidFill>
          <a:latin typeface="+mn-lt"/>
        </a:defRPr>
      </a:lvl2pPr>
      <a:lvl3pPr marL="688975" indent="-227013" algn="l" defTabSz="814388" rtl="0" eaLnBrk="1" fontAlgn="base" hangingPunct="1">
        <a:lnSpc>
          <a:spcPct val="100000"/>
        </a:lnSpc>
        <a:spcBef>
          <a:spcPts val="0"/>
        </a:spcBef>
        <a:spcAft>
          <a:spcPts val="600"/>
        </a:spcAft>
        <a:buClr>
          <a:srgbClr val="708CA1"/>
        </a:buClr>
        <a:buFont typeface="Arial" pitchFamily="34" charset="0"/>
        <a:buChar char="•"/>
        <a:defRPr sz="18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3" Type="http://schemas.openxmlformats.org/officeDocument/2006/relationships/hyperlink" Target="http://www.cisco.com/c/en/us/td/docs/ios-xml/ios/iproute_ospf/configuration/15-mt/iro-15-mt-book.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www.cisco.com/c/en/us/support/docs/ip/open-shortest-path-first-ospf/113339-ospf-connected-net.html" TargetMode="External"/><Relationship Id="rId5" Type="http://schemas.openxmlformats.org/officeDocument/2006/relationships/hyperlink" Target="http://www.cisco.com/c/en/us/support/docs/ip/enhanced-interior-gateway-routing-protocol-eigrp/8606-redist.html" TargetMode="External"/><Relationship Id="rId4" Type="http://schemas.openxmlformats.org/officeDocument/2006/relationships/hyperlink" Target="http://www.cisco.com/c/en/us/support/docs/ip/open-shortest-path-first-ospf/7039-1.html"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4.xml"/></Relationships>
</file>

<file path=ppt/slides/_rels/slide3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35.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5">
                    <a:lumMod val="75000"/>
                  </a:schemeClr>
                </a:solidFill>
                <a:cs typeface="Arial" pitchFamily="34" charset="0"/>
              </a:rPr>
              <a:t>Redistribution</a:t>
            </a:r>
            <a:endParaRPr lang="en-NZ" dirty="0"/>
          </a:p>
        </p:txBody>
      </p:sp>
      <p:sp>
        <p:nvSpPr>
          <p:cNvPr id="3" name="Content Placeholder 2"/>
          <p:cNvSpPr>
            <a:spLocks noGrp="1"/>
          </p:cNvSpPr>
          <p:nvPr>
            <p:ph idx="1"/>
          </p:nvPr>
        </p:nvSpPr>
        <p:spPr/>
        <p:txBody>
          <a:bodyPr/>
          <a:lstStyle/>
          <a:p>
            <a:r>
              <a:rPr lang="en-NZ" dirty="0" smtClean="0"/>
              <a:t>Redistribution</a:t>
            </a:r>
            <a:endParaRPr lang="en-NZ" dirty="0" smtClean="0"/>
          </a:p>
          <a:p>
            <a:r>
              <a:rPr lang="en-NZ" dirty="0" smtClean="0"/>
              <a:t>Route </a:t>
            </a:r>
            <a:r>
              <a:rPr lang="en-NZ" dirty="0" smtClean="0"/>
              <a:t>filtering with distribution-list</a:t>
            </a:r>
            <a:endParaRPr lang="en-NZ" dirty="0" smtClean="0"/>
          </a:p>
          <a:p>
            <a:r>
              <a:rPr lang="en-NZ" dirty="0" smtClean="0"/>
              <a:t>Route maps</a:t>
            </a:r>
          </a:p>
          <a:p>
            <a:endParaRPr lang="en-NZ" dirty="0" smtClean="0"/>
          </a:p>
          <a:p>
            <a:endParaRPr lang="en-NZ" dirty="0" smtClean="0"/>
          </a:p>
          <a:p>
            <a:endParaRPr lang="en-NZ" dirty="0" smtClean="0"/>
          </a:p>
          <a:p>
            <a:endParaRPr lang="en-NZ" dirty="0"/>
          </a:p>
        </p:txBody>
      </p:sp>
    </p:spTree>
    <p:extLst>
      <p:ext uri="{BB962C8B-B14F-4D97-AF65-F5344CB8AC3E}">
        <p14:creationId xmlns:p14="http://schemas.microsoft.com/office/powerpoint/2010/main" val="34081046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p:cNvSpPr/>
          <p:nvPr/>
        </p:nvSpPr>
        <p:spPr bwMode="auto">
          <a:xfrm>
            <a:off x="7666894" y="5092876"/>
            <a:ext cx="180870" cy="835652"/>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algn="ctr" defTabSz="814388" eaLnBrk="0" fontAlgn="base" hangingPunct="0">
              <a:lnSpc>
                <a:spcPct val="90000"/>
              </a:lnSpc>
              <a:spcBef>
                <a:spcPct val="0"/>
              </a:spcBef>
              <a:spcAft>
                <a:spcPct val="0"/>
              </a:spcAft>
            </a:pPr>
            <a:endParaRPr lang="en-US" sz="2400" dirty="0">
              <a:solidFill>
                <a:srgbClr val="000000"/>
              </a:solidFill>
            </a:endParaRPr>
          </a:p>
        </p:txBody>
      </p:sp>
      <p:sp>
        <p:nvSpPr>
          <p:cNvPr id="76" name="Rounded Rectangle 75"/>
          <p:cNvSpPr/>
          <p:nvPr/>
        </p:nvSpPr>
        <p:spPr bwMode="auto">
          <a:xfrm>
            <a:off x="341644" y="2674494"/>
            <a:ext cx="5387704" cy="1708220"/>
          </a:xfrm>
          <a:prstGeom prst="roundRect">
            <a:avLst/>
          </a:prstGeom>
          <a:solidFill>
            <a:schemeClr val="tx1">
              <a:lumMod val="65000"/>
              <a:lumOff val="35000"/>
              <a:alpha val="15000"/>
            </a:schemeClr>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algn="ctr" defTabSz="814388" eaLnBrk="0" fontAlgn="base" hangingPunct="0">
              <a:lnSpc>
                <a:spcPct val="90000"/>
              </a:lnSpc>
              <a:spcBef>
                <a:spcPct val="0"/>
              </a:spcBef>
              <a:spcAft>
                <a:spcPct val="0"/>
              </a:spcAft>
            </a:pPr>
            <a:endParaRPr lang="en-US" sz="2400" dirty="0">
              <a:solidFill>
                <a:srgbClr val="000000"/>
              </a:solidFill>
            </a:endParaRPr>
          </a:p>
        </p:txBody>
      </p:sp>
      <p:sp>
        <p:nvSpPr>
          <p:cNvPr id="70" name="Rounded Rectangle 69"/>
          <p:cNvSpPr/>
          <p:nvPr/>
        </p:nvSpPr>
        <p:spPr bwMode="auto">
          <a:xfrm>
            <a:off x="5777802" y="2642670"/>
            <a:ext cx="3024554" cy="1708220"/>
          </a:xfrm>
          <a:prstGeom prst="roundRect">
            <a:avLst/>
          </a:prstGeom>
          <a:solidFill>
            <a:schemeClr val="accent2">
              <a:alpha val="15000"/>
            </a:schemeClr>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algn="ctr" defTabSz="814388" eaLnBrk="0" fontAlgn="base" hangingPunct="0">
              <a:lnSpc>
                <a:spcPct val="90000"/>
              </a:lnSpc>
              <a:spcBef>
                <a:spcPct val="0"/>
              </a:spcBef>
              <a:spcAft>
                <a:spcPct val="0"/>
              </a:spcAft>
            </a:pPr>
            <a:endParaRPr lang="en-US" sz="2400" dirty="0">
              <a:solidFill>
                <a:srgbClr val="000000"/>
              </a:solidFill>
            </a:endParaRPr>
          </a:p>
        </p:txBody>
      </p:sp>
      <p:sp>
        <p:nvSpPr>
          <p:cNvPr id="57" name="Rectangle 56"/>
          <p:cNvSpPr/>
          <p:nvPr/>
        </p:nvSpPr>
        <p:spPr bwMode="auto">
          <a:xfrm>
            <a:off x="5478470" y="1905873"/>
            <a:ext cx="2369293" cy="344958"/>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algn="ctr" defTabSz="814388" eaLnBrk="0" fontAlgn="base" hangingPunct="0">
              <a:lnSpc>
                <a:spcPct val="90000"/>
              </a:lnSpc>
              <a:spcBef>
                <a:spcPct val="0"/>
              </a:spcBef>
              <a:spcAft>
                <a:spcPct val="0"/>
              </a:spcAft>
            </a:pPr>
            <a:endParaRPr lang="en-US" sz="2400" dirty="0">
              <a:solidFill>
                <a:srgbClr val="000000"/>
              </a:solidFill>
            </a:endParaRPr>
          </a:p>
        </p:txBody>
      </p:sp>
      <p:sp>
        <p:nvSpPr>
          <p:cNvPr id="2" name="Title 1"/>
          <p:cNvSpPr>
            <a:spLocks noGrp="1"/>
          </p:cNvSpPr>
          <p:nvPr>
            <p:ph type="title"/>
          </p:nvPr>
        </p:nvSpPr>
        <p:spPr/>
        <p:txBody>
          <a:bodyPr/>
          <a:lstStyle/>
          <a:p>
            <a:r>
              <a:rPr lang="en-US" dirty="0" smtClean="0"/>
              <a:t>OSPF Seed Metric Example #2</a:t>
            </a:r>
            <a:endParaRPr lang="en-US" dirty="0"/>
          </a:p>
        </p:txBody>
      </p:sp>
      <p:sp>
        <p:nvSpPr>
          <p:cNvPr id="33" name="Text Placeholder 5"/>
          <p:cNvSpPr>
            <a:spLocks/>
          </p:cNvSpPr>
          <p:nvPr/>
        </p:nvSpPr>
        <p:spPr bwMode="auto">
          <a:xfrm>
            <a:off x="3729694" y="947610"/>
            <a:ext cx="5263581" cy="1393609"/>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2124" tIns="41061" rIns="82124" bIns="41061" numCol="1" anchor="t" anchorCtr="0" compatLnSpc="1">
            <a:prstTxWarp prst="textNoShape">
              <a:avLst/>
            </a:prstTxWarp>
          </a:bodyPr>
          <a:lstStyle/>
          <a:p>
            <a:pPr marL="236538" indent="-236538" defTabSz="814388" fontAlgn="base">
              <a:spcAft>
                <a:spcPct val="0"/>
              </a:spcAft>
              <a:buClr>
                <a:srgbClr val="708CA1"/>
              </a:buClr>
              <a:defRPr/>
            </a:pPr>
            <a:r>
              <a:rPr lang="en-US" sz="1200" kern="0" dirty="0">
                <a:solidFill>
                  <a:srgbClr val="000000"/>
                </a:solidFill>
                <a:latin typeface="Courier New" pitchFamily="49" charset="0"/>
              </a:rPr>
              <a:t>R3(config)# </a:t>
            </a:r>
            <a:r>
              <a:rPr lang="en-US" sz="1200" b="1" kern="0" dirty="0">
                <a:solidFill>
                  <a:srgbClr val="000000"/>
                </a:solidFill>
                <a:latin typeface="Courier New" pitchFamily="49" charset="0"/>
              </a:rPr>
              <a:t>router rip</a:t>
            </a:r>
          </a:p>
          <a:p>
            <a:pPr marL="236538" indent="-236538" defTabSz="814388" fontAlgn="base">
              <a:spcAft>
                <a:spcPct val="0"/>
              </a:spcAft>
              <a:buClr>
                <a:srgbClr val="708CA1"/>
              </a:buClr>
              <a:defRPr/>
            </a:pPr>
            <a:r>
              <a:rPr lang="en-US" sz="1200" kern="0" dirty="0">
                <a:solidFill>
                  <a:srgbClr val="000000"/>
                </a:solidFill>
                <a:latin typeface="Courier New" pitchFamily="49" charset="0"/>
              </a:rPr>
              <a:t>R3(config-router)# </a:t>
            </a:r>
            <a:r>
              <a:rPr lang="en-US" sz="1200" b="1" kern="0" dirty="0">
                <a:solidFill>
                  <a:srgbClr val="000000"/>
                </a:solidFill>
                <a:latin typeface="Courier New" pitchFamily="49" charset="0"/>
              </a:rPr>
              <a:t>network 172.18.0.0</a:t>
            </a:r>
          </a:p>
          <a:p>
            <a:pPr marL="236538" indent="-236538" defTabSz="814388" fontAlgn="base">
              <a:spcAft>
                <a:spcPct val="0"/>
              </a:spcAft>
              <a:buClr>
                <a:srgbClr val="708CA1"/>
              </a:buClr>
              <a:defRPr/>
            </a:pPr>
            <a:r>
              <a:rPr lang="en-US" sz="1200" kern="0" dirty="0">
                <a:solidFill>
                  <a:srgbClr val="000000"/>
                </a:solidFill>
                <a:latin typeface="Courier New" pitchFamily="49" charset="0"/>
              </a:rPr>
              <a:t>R3(config-router)# </a:t>
            </a:r>
            <a:r>
              <a:rPr lang="en-US" sz="1200" b="1" kern="0" dirty="0">
                <a:solidFill>
                  <a:srgbClr val="000000"/>
                </a:solidFill>
                <a:latin typeface="Courier New" pitchFamily="49" charset="0"/>
              </a:rPr>
              <a:t>network 172.19.0.0</a:t>
            </a:r>
          </a:p>
          <a:p>
            <a:pPr marL="236538" indent="-236538" defTabSz="814388" fontAlgn="base">
              <a:spcAft>
                <a:spcPct val="0"/>
              </a:spcAft>
              <a:buClr>
                <a:srgbClr val="708CA1"/>
              </a:buClr>
              <a:defRPr/>
            </a:pPr>
            <a:r>
              <a:rPr lang="en-US" sz="1200" kern="0" dirty="0">
                <a:solidFill>
                  <a:srgbClr val="000000"/>
                </a:solidFill>
                <a:latin typeface="Courier New" pitchFamily="49" charset="0"/>
              </a:rPr>
              <a:t>R3(config-router)# </a:t>
            </a:r>
            <a:r>
              <a:rPr lang="en-US" sz="1200" b="1" kern="0" dirty="0">
                <a:solidFill>
                  <a:srgbClr val="000000"/>
                </a:solidFill>
                <a:latin typeface="Courier New" pitchFamily="49" charset="0"/>
              </a:rPr>
              <a:t>router ospf 1</a:t>
            </a:r>
          </a:p>
          <a:p>
            <a:pPr marL="236538" indent="-236538" defTabSz="814388" fontAlgn="base">
              <a:spcAft>
                <a:spcPct val="0"/>
              </a:spcAft>
              <a:buClr>
                <a:srgbClr val="708CA1"/>
              </a:buClr>
              <a:defRPr/>
            </a:pPr>
            <a:r>
              <a:rPr lang="en-US" sz="1200" kern="0" dirty="0">
                <a:solidFill>
                  <a:srgbClr val="000000"/>
                </a:solidFill>
                <a:latin typeface="Courier New" pitchFamily="49" charset="0"/>
              </a:rPr>
              <a:t>R3(config-router)# </a:t>
            </a:r>
            <a:r>
              <a:rPr lang="en-US" sz="1200" b="1" kern="0" dirty="0">
                <a:solidFill>
                  <a:srgbClr val="000000"/>
                </a:solidFill>
                <a:latin typeface="Courier New" pitchFamily="49" charset="0"/>
              </a:rPr>
              <a:t>network 192.168.2.0 0.0.0.255 area 0</a:t>
            </a:r>
          </a:p>
          <a:p>
            <a:pPr marL="236538" indent="-236538" defTabSz="814388" fontAlgn="base">
              <a:spcAft>
                <a:spcPct val="0"/>
              </a:spcAft>
              <a:buClr>
                <a:srgbClr val="708CA1"/>
              </a:buClr>
              <a:defRPr/>
            </a:pPr>
            <a:r>
              <a:rPr lang="en-US" sz="1200" kern="0" dirty="0">
                <a:solidFill>
                  <a:srgbClr val="000000"/>
                </a:solidFill>
                <a:latin typeface="Courier New" pitchFamily="49" charset="0"/>
              </a:rPr>
              <a:t>R3(config-router)# </a:t>
            </a:r>
            <a:r>
              <a:rPr lang="en-US" sz="1200" b="1" kern="0" dirty="0">
                <a:solidFill>
                  <a:srgbClr val="000000"/>
                </a:solidFill>
                <a:latin typeface="Courier New" pitchFamily="49" charset="0"/>
              </a:rPr>
              <a:t>redistribute rip subnets</a:t>
            </a:r>
          </a:p>
          <a:p>
            <a:pPr marL="236538" indent="-236538" defTabSz="814388" fontAlgn="base">
              <a:spcAft>
                <a:spcPct val="0"/>
              </a:spcAft>
              <a:buClr>
                <a:srgbClr val="708CA1"/>
              </a:buClr>
              <a:defRPr/>
            </a:pPr>
            <a:r>
              <a:rPr lang="en-US" sz="1200" kern="0" dirty="0">
                <a:solidFill>
                  <a:srgbClr val="000000"/>
                </a:solidFill>
                <a:latin typeface="Courier New" pitchFamily="49" charset="0"/>
              </a:rPr>
              <a:t>R3(config-router)# </a:t>
            </a:r>
            <a:r>
              <a:rPr lang="en-US" sz="1200" b="1" kern="0" dirty="0">
                <a:solidFill>
                  <a:srgbClr val="000000"/>
                </a:solidFill>
                <a:latin typeface="Courier New" pitchFamily="49" charset="0"/>
              </a:rPr>
              <a:t>default-metric 30</a:t>
            </a:r>
          </a:p>
        </p:txBody>
      </p:sp>
      <p:cxnSp>
        <p:nvCxnSpPr>
          <p:cNvPr id="20" name="Straight Connector 19"/>
          <p:cNvCxnSpPr/>
          <p:nvPr/>
        </p:nvCxnSpPr>
        <p:spPr bwMode="auto">
          <a:xfrm rot="5400000">
            <a:off x="681992" y="3727965"/>
            <a:ext cx="341524" cy="5506"/>
          </a:xfrm>
          <a:prstGeom prst="line">
            <a:avLst/>
          </a:prstGeom>
          <a:solidFill>
            <a:schemeClr val="accent1"/>
          </a:solidFill>
          <a:ln w="22225" cap="flat" cmpd="sng" algn="ctr">
            <a:solidFill>
              <a:schemeClr val="accent6"/>
            </a:solidFill>
            <a:prstDash val="solid"/>
            <a:round/>
            <a:headEnd type="none" w="med" len="med"/>
            <a:tailEnd type="none" w="med" len="med"/>
          </a:ln>
          <a:effectLst/>
        </p:spPr>
      </p:cxnSp>
      <p:cxnSp>
        <p:nvCxnSpPr>
          <p:cNvPr id="21" name="Straight Connector 20"/>
          <p:cNvCxnSpPr/>
          <p:nvPr/>
        </p:nvCxnSpPr>
        <p:spPr bwMode="auto">
          <a:xfrm rot="10800000">
            <a:off x="605790" y="3899642"/>
            <a:ext cx="519629" cy="1836"/>
          </a:xfrm>
          <a:prstGeom prst="line">
            <a:avLst/>
          </a:prstGeom>
          <a:solidFill>
            <a:schemeClr val="accent1"/>
          </a:solidFill>
          <a:ln w="22225" cap="flat" cmpd="sng" algn="ctr">
            <a:solidFill>
              <a:schemeClr val="accent6"/>
            </a:solidFill>
            <a:prstDash val="solid"/>
            <a:round/>
            <a:headEnd type="none" w="med" len="med"/>
            <a:tailEnd type="none" w="med" len="med"/>
          </a:ln>
          <a:effectLst/>
        </p:spPr>
      </p:cxnSp>
      <p:cxnSp>
        <p:nvCxnSpPr>
          <p:cNvPr id="22" name="Straight Connector 21"/>
          <p:cNvCxnSpPr/>
          <p:nvPr/>
        </p:nvCxnSpPr>
        <p:spPr bwMode="auto">
          <a:xfrm rot="5400000">
            <a:off x="3137527" y="3727098"/>
            <a:ext cx="341524" cy="5506"/>
          </a:xfrm>
          <a:prstGeom prst="line">
            <a:avLst/>
          </a:prstGeom>
          <a:solidFill>
            <a:schemeClr val="accent1"/>
          </a:solidFill>
          <a:ln w="22225" cap="flat" cmpd="sng" algn="ctr">
            <a:solidFill>
              <a:schemeClr val="accent6"/>
            </a:solidFill>
            <a:prstDash val="solid"/>
            <a:round/>
            <a:headEnd type="none" w="med" len="med"/>
            <a:tailEnd type="none" w="med" len="med"/>
          </a:ln>
          <a:effectLst/>
        </p:spPr>
      </p:cxnSp>
      <p:cxnSp>
        <p:nvCxnSpPr>
          <p:cNvPr id="23" name="Straight Connector 22"/>
          <p:cNvCxnSpPr/>
          <p:nvPr/>
        </p:nvCxnSpPr>
        <p:spPr bwMode="auto">
          <a:xfrm rot="10800000">
            <a:off x="3061325" y="3898775"/>
            <a:ext cx="519629" cy="1836"/>
          </a:xfrm>
          <a:prstGeom prst="line">
            <a:avLst/>
          </a:prstGeom>
          <a:solidFill>
            <a:schemeClr val="accent1"/>
          </a:solidFill>
          <a:ln w="22225" cap="flat" cmpd="sng" algn="ctr">
            <a:solidFill>
              <a:schemeClr val="accent6"/>
            </a:solidFill>
            <a:prstDash val="solid"/>
            <a:round/>
            <a:headEnd type="none" w="med" len="med"/>
            <a:tailEnd type="none" w="med" len="med"/>
          </a:ln>
          <a:effectLst/>
        </p:spPr>
      </p:cxnSp>
      <p:sp>
        <p:nvSpPr>
          <p:cNvPr id="26" name="TextBox 25"/>
          <p:cNvSpPr txBox="1"/>
          <p:nvPr/>
        </p:nvSpPr>
        <p:spPr>
          <a:xfrm>
            <a:off x="350558" y="3994058"/>
            <a:ext cx="1013551" cy="165253"/>
          </a:xfrm>
          <a:prstGeom prst="rect">
            <a:avLst/>
          </a:prstGeom>
          <a:noFill/>
        </p:spPr>
        <p:txBody>
          <a:bodyPr wrap="square" lIns="0" tIns="0" rIns="0" bIns="0" rtlCol="0" anchor="ctr" anchorCtr="0">
            <a:noAutofit/>
          </a:bodyPr>
          <a:lstStyle/>
          <a:p>
            <a:pPr algn="ctr" eaLnBrk="0" fontAlgn="base" hangingPunct="0">
              <a:lnSpc>
                <a:spcPct val="90000"/>
              </a:lnSpc>
              <a:spcBef>
                <a:spcPct val="0"/>
              </a:spcBef>
              <a:spcAft>
                <a:spcPct val="0"/>
              </a:spcAft>
            </a:pPr>
            <a:r>
              <a:rPr lang="en-US" sz="1050" dirty="0">
                <a:solidFill>
                  <a:srgbClr val="000000"/>
                </a:solidFill>
              </a:rPr>
              <a:t>172.16.0.0</a:t>
            </a:r>
          </a:p>
        </p:txBody>
      </p:sp>
      <p:sp>
        <p:nvSpPr>
          <p:cNvPr id="47" name="TextBox 46"/>
          <p:cNvSpPr txBox="1"/>
          <p:nvPr/>
        </p:nvSpPr>
        <p:spPr>
          <a:xfrm>
            <a:off x="2801891" y="3977674"/>
            <a:ext cx="1013551" cy="165253"/>
          </a:xfrm>
          <a:prstGeom prst="rect">
            <a:avLst/>
          </a:prstGeom>
          <a:noFill/>
        </p:spPr>
        <p:txBody>
          <a:bodyPr wrap="square" lIns="0" tIns="0" rIns="0" bIns="0" rtlCol="0" anchor="ctr" anchorCtr="0">
            <a:noAutofit/>
          </a:bodyPr>
          <a:lstStyle/>
          <a:p>
            <a:pPr algn="ctr" eaLnBrk="0" fontAlgn="base" hangingPunct="0">
              <a:lnSpc>
                <a:spcPct val="90000"/>
              </a:lnSpc>
              <a:spcBef>
                <a:spcPct val="0"/>
              </a:spcBef>
              <a:spcAft>
                <a:spcPct val="0"/>
              </a:spcAft>
            </a:pPr>
            <a:r>
              <a:rPr lang="en-US" sz="1050" dirty="0">
                <a:solidFill>
                  <a:srgbClr val="000000"/>
                </a:solidFill>
              </a:rPr>
              <a:t>172.17.0.0</a:t>
            </a:r>
          </a:p>
        </p:txBody>
      </p:sp>
      <p:sp>
        <p:nvSpPr>
          <p:cNvPr id="54" name="TextBox 53"/>
          <p:cNvSpPr txBox="1"/>
          <p:nvPr/>
        </p:nvSpPr>
        <p:spPr>
          <a:xfrm>
            <a:off x="1618195" y="3711817"/>
            <a:ext cx="1013551" cy="165253"/>
          </a:xfrm>
          <a:prstGeom prst="rect">
            <a:avLst/>
          </a:prstGeom>
          <a:noFill/>
        </p:spPr>
        <p:txBody>
          <a:bodyPr wrap="square" lIns="0" tIns="0" rIns="0" bIns="0" rtlCol="0" anchor="ctr" anchorCtr="0">
            <a:noAutofit/>
          </a:bodyPr>
          <a:lstStyle/>
          <a:p>
            <a:pPr algn="ctr" eaLnBrk="0" fontAlgn="base" hangingPunct="0">
              <a:lnSpc>
                <a:spcPct val="90000"/>
              </a:lnSpc>
              <a:spcBef>
                <a:spcPct val="0"/>
              </a:spcBef>
              <a:spcAft>
                <a:spcPct val="0"/>
              </a:spcAft>
            </a:pPr>
            <a:r>
              <a:rPr lang="en-US" sz="1050" dirty="0">
                <a:solidFill>
                  <a:srgbClr val="000000"/>
                </a:solidFill>
              </a:rPr>
              <a:t>172.20.0.0</a:t>
            </a:r>
          </a:p>
        </p:txBody>
      </p:sp>
      <p:sp>
        <p:nvSpPr>
          <p:cNvPr id="52" name="TextBox 51"/>
          <p:cNvSpPr txBox="1"/>
          <p:nvPr/>
        </p:nvSpPr>
        <p:spPr>
          <a:xfrm>
            <a:off x="3800291" y="3683353"/>
            <a:ext cx="1013551" cy="165253"/>
          </a:xfrm>
          <a:prstGeom prst="rect">
            <a:avLst/>
          </a:prstGeom>
          <a:noFill/>
        </p:spPr>
        <p:txBody>
          <a:bodyPr wrap="square" lIns="0" tIns="0" rIns="0" bIns="0" rtlCol="0" anchor="ctr" anchorCtr="0">
            <a:noAutofit/>
          </a:bodyPr>
          <a:lstStyle/>
          <a:p>
            <a:pPr algn="ctr" eaLnBrk="0" fontAlgn="base" hangingPunct="0">
              <a:lnSpc>
                <a:spcPct val="90000"/>
              </a:lnSpc>
              <a:spcBef>
                <a:spcPct val="0"/>
              </a:spcBef>
              <a:spcAft>
                <a:spcPct val="0"/>
              </a:spcAft>
            </a:pPr>
            <a:r>
              <a:rPr lang="en-US" sz="1050" dirty="0">
                <a:solidFill>
                  <a:srgbClr val="000000"/>
                </a:solidFill>
              </a:rPr>
              <a:t>172.19.0.0</a:t>
            </a:r>
          </a:p>
        </p:txBody>
      </p:sp>
      <p:cxnSp>
        <p:nvCxnSpPr>
          <p:cNvPr id="67" name="Straight Connector 66"/>
          <p:cNvCxnSpPr/>
          <p:nvPr/>
        </p:nvCxnSpPr>
        <p:spPr bwMode="auto">
          <a:xfrm rot="5400000">
            <a:off x="5289479" y="3728778"/>
            <a:ext cx="341524" cy="5506"/>
          </a:xfrm>
          <a:prstGeom prst="line">
            <a:avLst/>
          </a:prstGeom>
          <a:solidFill>
            <a:schemeClr val="accent1"/>
          </a:solidFill>
          <a:ln w="22225" cap="flat" cmpd="sng" algn="ctr">
            <a:solidFill>
              <a:schemeClr val="accent6"/>
            </a:solidFill>
            <a:prstDash val="solid"/>
            <a:round/>
            <a:headEnd type="none" w="med" len="med"/>
            <a:tailEnd type="none" w="med" len="med"/>
          </a:ln>
          <a:effectLst/>
        </p:spPr>
      </p:cxnSp>
      <p:cxnSp>
        <p:nvCxnSpPr>
          <p:cNvPr id="68" name="Straight Connector 67"/>
          <p:cNvCxnSpPr/>
          <p:nvPr/>
        </p:nvCxnSpPr>
        <p:spPr bwMode="auto">
          <a:xfrm rot="10800000">
            <a:off x="5213277" y="3900455"/>
            <a:ext cx="519629" cy="1836"/>
          </a:xfrm>
          <a:prstGeom prst="line">
            <a:avLst/>
          </a:prstGeom>
          <a:solidFill>
            <a:schemeClr val="accent1"/>
          </a:solidFill>
          <a:ln w="22225" cap="flat" cmpd="sng" algn="ctr">
            <a:solidFill>
              <a:schemeClr val="accent6"/>
            </a:solidFill>
            <a:prstDash val="solid"/>
            <a:round/>
            <a:headEnd type="none" w="med" len="med"/>
            <a:tailEnd type="none" w="med" len="med"/>
          </a:ln>
          <a:effectLst/>
        </p:spPr>
      </p:cxnSp>
      <p:sp>
        <p:nvSpPr>
          <p:cNvPr id="69" name="TextBox 68"/>
          <p:cNvSpPr txBox="1"/>
          <p:nvPr/>
        </p:nvSpPr>
        <p:spPr>
          <a:xfrm>
            <a:off x="4893555" y="3969306"/>
            <a:ext cx="1013551" cy="165253"/>
          </a:xfrm>
          <a:prstGeom prst="rect">
            <a:avLst/>
          </a:prstGeom>
          <a:noFill/>
        </p:spPr>
        <p:txBody>
          <a:bodyPr wrap="square" lIns="0" tIns="0" rIns="0" bIns="0" rtlCol="0" anchor="ctr" anchorCtr="0">
            <a:noAutofit/>
          </a:bodyPr>
          <a:lstStyle/>
          <a:p>
            <a:pPr algn="ctr" eaLnBrk="0" fontAlgn="base" hangingPunct="0">
              <a:lnSpc>
                <a:spcPct val="90000"/>
              </a:lnSpc>
              <a:spcBef>
                <a:spcPct val="0"/>
              </a:spcBef>
              <a:spcAft>
                <a:spcPct val="0"/>
              </a:spcAft>
            </a:pPr>
            <a:r>
              <a:rPr lang="en-US" sz="1050" dirty="0">
                <a:solidFill>
                  <a:srgbClr val="000000"/>
                </a:solidFill>
              </a:rPr>
              <a:t>172.18.0.0</a:t>
            </a:r>
          </a:p>
        </p:txBody>
      </p:sp>
      <p:cxnSp>
        <p:nvCxnSpPr>
          <p:cNvPr id="71" name="Straight Connector 70"/>
          <p:cNvCxnSpPr/>
          <p:nvPr/>
        </p:nvCxnSpPr>
        <p:spPr bwMode="auto">
          <a:xfrm rot="5400000">
            <a:off x="7787774" y="3729640"/>
            <a:ext cx="341524" cy="5506"/>
          </a:xfrm>
          <a:prstGeom prst="line">
            <a:avLst/>
          </a:prstGeom>
          <a:solidFill>
            <a:schemeClr val="accent1"/>
          </a:solidFill>
          <a:ln w="22225" cap="flat" cmpd="sng" algn="ctr">
            <a:solidFill>
              <a:schemeClr val="accent6"/>
            </a:solidFill>
            <a:prstDash val="solid"/>
            <a:round/>
            <a:headEnd type="none" w="med" len="med"/>
            <a:tailEnd type="none" w="med" len="med"/>
          </a:ln>
          <a:effectLst/>
        </p:spPr>
      </p:cxnSp>
      <p:cxnSp>
        <p:nvCxnSpPr>
          <p:cNvPr id="72" name="Straight Connector 71"/>
          <p:cNvCxnSpPr/>
          <p:nvPr/>
        </p:nvCxnSpPr>
        <p:spPr bwMode="auto">
          <a:xfrm rot="10800000">
            <a:off x="7711572" y="3901317"/>
            <a:ext cx="519629" cy="1836"/>
          </a:xfrm>
          <a:prstGeom prst="line">
            <a:avLst/>
          </a:prstGeom>
          <a:solidFill>
            <a:schemeClr val="accent1"/>
          </a:solidFill>
          <a:ln w="22225" cap="flat" cmpd="sng" algn="ctr">
            <a:solidFill>
              <a:schemeClr val="accent6"/>
            </a:solidFill>
            <a:prstDash val="solid"/>
            <a:round/>
            <a:headEnd type="none" w="med" len="med"/>
            <a:tailEnd type="none" w="med" len="med"/>
          </a:ln>
          <a:effectLst/>
        </p:spPr>
      </p:cxnSp>
      <p:sp>
        <p:nvSpPr>
          <p:cNvPr id="73" name="TextBox 72"/>
          <p:cNvSpPr txBox="1"/>
          <p:nvPr/>
        </p:nvSpPr>
        <p:spPr>
          <a:xfrm>
            <a:off x="6190167" y="3603849"/>
            <a:ext cx="1013551" cy="314963"/>
          </a:xfrm>
          <a:prstGeom prst="rect">
            <a:avLst/>
          </a:prstGeom>
          <a:noFill/>
        </p:spPr>
        <p:txBody>
          <a:bodyPr wrap="square" lIns="0" tIns="0" rIns="0" bIns="0" rtlCol="0" anchor="ctr" anchorCtr="0">
            <a:noAutofit/>
          </a:bodyPr>
          <a:lstStyle/>
          <a:p>
            <a:pPr algn="ctr" eaLnBrk="0" fontAlgn="base" hangingPunct="0">
              <a:lnSpc>
                <a:spcPct val="90000"/>
              </a:lnSpc>
              <a:spcBef>
                <a:spcPct val="0"/>
              </a:spcBef>
              <a:spcAft>
                <a:spcPct val="0"/>
              </a:spcAft>
            </a:pPr>
            <a:r>
              <a:rPr lang="en-US" sz="1050" dirty="0">
                <a:solidFill>
                  <a:srgbClr val="000000"/>
                </a:solidFill>
              </a:rPr>
              <a:t>192.168.2.0</a:t>
            </a:r>
          </a:p>
        </p:txBody>
      </p:sp>
      <p:sp>
        <p:nvSpPr>
          <p:cNvPr id="74" name="TextBox 73"/>
          <p:cNvSpPr txBox="1"/>
          <p:nvPr/>
        </p:nvSpPr>
        <p:spPr>
          <a:xfrm>
            <a:off x="7958295" y="3575378"/>
            <a:ext cx="754431" cy="314963"/>
          </a:xfrm>
          <a:prstGeom prst="rect">
            <a:avLst/>
          </a:prstGeom>
          <a:noFill/>
        </p:spPr>
        <p:txBody>
          <a:bodyPr wrap="square" lIns="0" tIns="0" rIns="0" bIns="0" rtlCol="0" anchor="ctr" anchorCtr="0">
            <a:noAutofit/>
          </a:bodyPr>
          <a:lstStyle/>
          <a:p>
            <a:pPr algn="ctr" eaLnBrk="0" fontAlgn="base" hangingPunct="0">
              <a:lnSpc>
                <a:spcPct val="90000"/>
              </a:lnSpc>
              <a:spcBef>
                <a:spcPct val="0"/>
              </a:spcBef>
              <a:spcAft>
                <a:spcPct val="0"/>
              </a:spcAft>
            </a:pPr>
            <a:r>
              <a:rPr lang="en-US" sz="1050" b="1" dirty="0">
                <a:solidFill>
                  <a:srgbClr val="000000"/>
                </a:solidFill>
              </a:rPr>
              <a:t>Cost = 10</a:t>
            </a:r>
          </a:p>
        </p:txBody>
      </p:sp>
      <p:sp>
        <p:nvSpPr>
          <p:cNvPr id="75" name="TextBox 74"/>
          <p:cNvSpPr txBox="1"/>
          <p:nvPr/>
        </p:nvSpPr>
        <p:spPr>
          <a:xfrm>
            <a:off x="6352234" y="2994248"/>
            <a:ext cx="754431" cy="314963"/>
          </a:xfrm>
          <a:prstGeom prst="rect">
            <a:avLst/>
          </a:prstGeom>
          <a:noFill/>
        </p:spPr>
        <p:txBody>
          <a:bodyPr wrap="square" lIns="0" tIns="0" rIns="0" bIns="0" rtlCol="0" anchor="ctr" anchorCtr="0">
            <a:noAutofit/>
          </a:bodyPr>
          <a:lstStyle/>
          <a:p>
            <a:pPr algn="ctr" eaLnBrk="0" fontAlgn="base" hangingPunct="0">
              <a:lnSpc>
                <a:spcPct val="90000"/>
              </a:lnSpc>
              <a:spcBef>
                <a:spcPct val="0"/>
              </a:spcBef>
              <a:spcAft>
                <a:spcPct val="0"/>
              </a:spcAft>
            </a:pPr>
            <a:r>
              <a:rPr lang="en-US" sz="1050" b="1" dirty="0">
                <a:solidFill>
                  <a:srgbClr val="000000"/>
                </a:solidFill>
              </a:rPr>
              <a:t>Cost = 100</a:t>
            </a:r>
          </a:p>
        </p:txBody>
      </p:sp>
      <p:sp>
        <p:nvSpPr>
          <p:cNvPr id="77" name="TextBox 76"/>
          <p:cNvSpPr txBox="1"/>
          <p:nvPr/>
        </p:nvSpPr>
        <p:spPr>
          <a:xfrm>
            <a:off x="534653" y="2809140"/>
            <a:ext cx="1013551" cy="165253"/>
          </a:xfrm>
          <a:prstGeom prst="rect">
            <a:avLst/>
          </a:prstGeom>
          <a:noFill/>
        </p:spPr>
        <p:txBody>
          <a:bodyPr wrap="square" lIns="0" tIns="0" rIns="0" bIns="0" rtlCol="0" anchor="ctr" anchorCtr="0">
            <a:noAutofit/>
          </a:bodyPr>
          <a:lstStyle/>
          <a:p>
            <a:pPr eaLnBrk="0" fontAlgn="base" hangingPunct="0">
              <a:lnSpc>
                <a:spcPct val="90000"/>
              </a:lnSpc>
              <a:spcBef>
                <a:spcPct val="0"/>
              </a:spcBef>
              <a:spcAft>
                <a:spcPct val="0"/>
              </a:spcAft>
            </a:pPr>
            <a:r>
              <a:rPr lang="en-US" sz="1050" b="1" dirty="0">
                <a:solidFill>
                  <a:srgbClr val="000000"/>
                </a:solidFill>
              </a:rPr>
              <a:t>RIP AS</a:t>
            </a:r>
          </a:p>
        </p:txBody>
      </p:sp>
      <p:sp>
        <p:nvSpPr>
          <p:cNvPr id="78" name="TextBox 77"/>
          <p:cNvSpPr txBox="1"/>
          <p:nvPr/>
        </p:nvSpPr>
        <p:spPr>
          <a:xfrm>
            <a:off x="5952205" y="2780676"/>
            <a:ext cx="1013551" cy="165253"/>
          </a:xfrm>
          <a:prstGeom prst="rect">
            <a:avLst/>
          </a:prstGeom>
          <a:noFill/>
        </p:spPr>
        <p:txBody>
          <a:bodyPr wrap="square" lIns="0" tIns="0" rIns="0" bIns="0" rtlCol="0" anchor="ctr" anchorCtr="0">
            <a:noAutofit/>
          </a:bodyPr>
          <a:lstStyle/>
          <a:p>
            <a:pPr eaLnBrk="0" fontAlgn="base" hangingPunct="0">
              <a:lnSpc>
                <a:spcPct val="90000"/>
              </a:lnSpc>
              <a:spcBef>
                <a:spcPct val="0"/>
              </a:spcBef>
              <a:spcAft>
                <a:spcPct val="0"/>
              </a:spcAft>
            </a:pPr>
            <a:r>
              <a:rPr lang="en-US" sz="1050" b="1" dirty="0">
                <a:solidFill>
                  <a:srgbClr val="000000"/>
                </a:solidFill>
              </a:rPr>
              <a:t>OSPF</a:t>
            </a:r>
          </a:p>
        </p:txBody>
      </p:sp>
      <p:sp>
        <p:nvSpPr>
          <p:cNvPr id="51" name="Freeform 9"/>
          <p:cNvSpPr>
            <a:spLocks/>
          </p:cNvSpPr>
          <p:nvPr/>
        </p:nvSpPr>
        <p:spPr bwMode="auto">
          <a:xfrm>
            <a:off x="5729578" y="3350093"/>
            <a:ext cx="1927296" cy="132203"/>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cmpd="sng">
            <a:solidFill>
              <a:schemeClr val="accent2"/>
            </a:solidFill>
            <a:prstDash val="solid"/>
            <a:round/>
            <a:headEnd type="none" w="sm" len="sm"/>
            <a:tailEnd type="none" w="sm" len="sm"/>
          </a:ln>
        </p:spPr>
        <p:txBody>
          <a:bodyPr/>
          <a:lstStyle/>
          <a:p>
            <a:pPr algn="ctr" eaLnBrk="0" fontAlgn="base" hangingPunct="0">
              <a:lnSpc>
                <a:spcPct val="90000"/>
              </a:lnSpc>
              <a:spcBef>
                <a:spcPct val="0"/>
              </a:spcBef>
              <a:spcAft>
                <a:spcPct val="0"/>
              </a:spcAft>
            </a:pPr>
            <a:endParaRPr lang="en-US" sz="2400" dirty="0">
              <a:solidFill>
                <a:srgbClr val="000000"/>
              </a:solidFill>
            </a:endParaRPr>
          </a:p>
        </p:txBody>
      </p:sp>
      <p:sp>
        <p:nvSpPr>
          <p:cNvPr id="50" name="Freeform 9"/>
          <p:cNvSpPr>
            <a:spLocks/>
          </p:cNvSpPr>
          <p:nvPr/>
        </p:nvSpPr>
        <p:spPr bwMode="auto">
          <a:xfrm>
            <a:off x="1258293" y="3360682"/>
            <a:ext cx="1927296" cy="132203"/>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cmpd="sng">
            <a:solidFill>
              <a:schemeClr val="accent2"/>
            </a:solidFill>
            <a:prstDash val="solid"/>
            <a:round/>
            <a:headEnd type="none" w="sm" len="sm"/>
            <a:tailEnd type="none" w="sm" len="sm"/>
          </a:ln>
        </p:spPr>
        <p:txBody>
          <a:bodyPr/>
          <a:lstStyle/>
          <a:p>
            <a:pPr algn="ctr" eaLnBrk="0" fontAlgn="base" hangingPunct="0">
              <a:lnSpc>
                <a:spcPct val="90000"/>
              </a:lnSpc>
              <a:spcBef>
                <a:spcPct val="0"/>
              </a:spcBef>
              <a:spcAft>
                <a:spcPct val="0"/>
              </a:spcAft>
            </a:pPr>
            <a:endParaRPr lang="en-US" sz="2400" dirty="0">
              <a:solidFill>
                <a:srgbClr val="000000"/>
              </a:solidFill>
            </a:endParaRPr>
          </a:p>
        </p:txBody>
      </p:sp>
      <p:sp>
        <p:nvSpPr>
          <p:cNvPr id="38" name="Freeform 9"/>
          <p:cNvSpPr>
            <a:spLocks/>
          </p:cNvSpPr>
          <p:nvPr/>
        </p:nvSpPr>
        <p:spPr bwMode="auto">
          <a:xfrm>
            <a:off x="3467098" y="3358461"/>
            <a:ext cx="1927296" cy="132203"/>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cmpd="sng">
            <a:solidFill>
              <a:schemeClr val="accent2"/>
            </a:solidFill>
            <a:prstDash val="solid"/>
            <a:round/>
            <a:headEnd type="none" w="sm" len="sm"/>
            <a:tailEnd type="none" w="sm" len="sm"/>
          </a:ln>
        </p:spPr>
        <p:txBody>
          <a:bodyPr/>
          <a:lstStyle/>
          <a:p>
            <a:pPr algn="ctr" eaLnBrk="0" fontAlgn="base" hangingPunct="0">
              <a:lnSpc>
                <a:spcPct val="90000"/>
              </a:lnSpc>
              <a:spcBef>
                <a:spcPct val="0"/>
              </a:spcBef>
              <a:spcAft>
                <a:spcPct val="0"/>
              </a:spcAft>
            </a:pPr>
            <a:endParaRPr lang="en-US" sz="2400" dirty="0">
              <a:solidFill>
                <a:srgbClr val="000000"/>
              </a:solidFill>
            </a:endParaRPr>
          </a:p>
        </p:txBody>
      </p:sp>
      <p:pic>
        <p:nvPicPr>
          <p:cNvPr id="7" name="Picture 37"/>
          <p:cNvPicPr>
            <a:picLocks noChangeArrowheads="1"/>
          </p:cNvPicPr>
          <p:nvPr/>
        </p:nvPicPr>
        <p:blipFill>
          <a:blip r:embed="rId3"/>
          <a:srcRect/>
          <a:stretch>
            <a:fillRect/>
          </a:stretch>
        </p:blipFill>
        <p:spPr bwMode="auto">
          <a:xfrm>
            <a:off x="420331" y="3160443"/>
            <a:ext cx="870351" cy="451691"/>
          </a:xfrm>
          <a:prstGeom prst="rect">
            <a:avLst/>
          </a:prstGeom>
          <a:noFill/>
          <a:ln w="9525">
            <a:noFill/>
            <a:miter lim="800000"/>
            <a:headEnd/>
            <a:tailEnd/>
          </a:ln>
        </p:spPr>
      </p:pic>
      <p:pic>
        <p:nvPicPr>
          <p:cNvPr id="8" name="Picture 37"/>
          <p:cNvPicPr>
            <a:picLocks noChangeArrowheads="1"/>
          </p:cNvPicPr>
          <p:nvPr/>
        </p:nvPicPr>
        <p:blipFill>
          <a:blip r:embed="rId3"/>
          <a:srcRect/>
          <a:stretch>
            <a:fillRect/>
          </a:stretch>
        </p:blipFill>
        <p:spPr bwMode="auto">
          <a:xfrm>
            <a:off x="2833639" y="3151364"/>
            <a:ext cx="870351" cy="451691"/>
          </a:xfrm>
          <a:prstGeom prst="rect">
            <a:avLst/>
          </a:prstGeom>
          <a:noFill/>
          <a:ln w="9525">
            <a:noFill/>
            <a:miter lim="800000"/>
            <a:headEnd/>
            <a:tailEnd/>
          </a:ln>
        </p:spPr>
      </p:pic>
      <p:sp>
        <p:nvSpPr>
          <p:cNvPr id="24" name="TextBox 23"/>
          <p:cNvSpPr txBox="1"/>
          <p:nvPr/>
        </p:nvSpPr>
        <p:spPr>
          <a:xfrm>
            <a:off x="695764" y="3380780"/>
            <a:ext cx="380232" cy="258532"/>
          </a:xfrm>
          <a:prstGeom prst="rect">
            <a:avLst/>
          </a:prstGeom>
          <a:noFill/>
        </p:spPr>
        <p:txBody>
          <a:bodyPr wrap="none" rtlCol="0">
            <a:spAutoFit/>
          </a:bodyPr>
          <a:lstStyle/>
          <a:p>
            <a:pPr algn="ctr" eaLnBrk="0" fontAlgn="base" hangingPunct="0">
              <a:lnSpc>
                <a:spcPct val="90000"/>
              </a:lnSpc>
              <a:spcBef>
                <a:spcPct val="0"/>
              </a:spcBef>
              <a:spcAft>
                <a:spcPct val="0"/>
              </a:spcAft>
            </a:pPr>
            <a:r>
              <a:rPr lang="en-US" sz="1200" b="1" dirty="0">
                <a:solidFill>
                  <a:srgbClr val="FFFFFF"/>
                </a:solidFill>
              </a:rPr>
              <a:t>R1</a:t>
            </a:r>
          </a:p>
        </p:txBody>
      </p:sp>
      <p:sp>
        <p:nvSpPr>
          <p:cNvPr id="25" name="TextBox 24"/>
          <p:cNvSpPr txBox="1"/>
          <p:nvPr/>
        </p:nvSpPr>
        <p:spPr>
          <a:xfrm>
            <a:off x="3129294" y="3369863"/>
            <a:ext cx="380232" cy="258532"/>
          </a:xfrm>
          <a:prstGeom prst="rect">
            <a:avLst/>
          </a:prstGeom>
          <a:noFill/>
        </p:spPr>
        <p:txBody>
          <a:bodyPr wrap="none" rtlCol="0">
            <a:spAutoFit/>
          </a:bodyPr>
          <a:lstStyle/>
          <a:p>
            <a:pPr algn="ctr" eaLnBrk="0" fontAlgn="base" hangingPunct="0">
              <a:lnSpc>
                <a:spcPct val="90000"/>
              </a:lnSpc>
              <a:spcBef>
                <a:spcPct val="0"/>
              </a:spcBef>
              <a:spcAft>
                <a:spcPct val="0"/>
              </a:spcAft>
            </a:pPr>
            <a:r>
              <a:rPr lang="en-US" sz="1200" b="1" dirty="0">
                <a:solidFill>
                  <a:srgbClr val="FFFFFF"/>
                </a:solidFill>
              </a:rPr>
              <a:t>R2</a:t>
            </a:r>
          </a:p>
        </p:txBody>
      </p:sp>
      <p:pic>
        <p:nvPicPr>
          <p:cNvPr id="39" name="Picture 37"/>
          <p:cNvPicPr>
            <a:picLocks noChangeArrowheads="1"/>
          </p:cNvPicPr>
          <p:nvPr/>
        </p:nvPicPr>
        <p:blipFill>
          <a:blip r:embed="rId3"/>
          <a:srcRect/>
          <a:stretch>
            <a:fillRect/>
          </a:stretch>
        </p:blipFill>
        <p:spPr bwMode="auto">
          <a:xfrm>
            <a:off x="4961325" y="3151948"/>
            <a:ext cx="870351" cy="451691"/>
          </a:xfrm>
          <a:prstGeom prst="rect">
            <a:avLst/>
          </a:prstGeom>
          <a:noFill/>
          <a:ln w="9525">
            <a:noFill/>
            <a:miter lim="800000"/>
            <a:headEnd/>
            <a:tailEnd/>
          </a:ln>
        </p:spPr>
      </p:pic>
      <p:sp>
        <p:nvSpPr>
          <p:cNvPr id="42" name="TextBox 41"/>
          <p:cNvSpPr txBox="1"/>
          <p:nvPr/>
        </p:nvSpPr>
        <p:spPr>
          <a:xfrm>
            <a:off x="5261215" y="3371537"/>
            <a:ext cx="380232" cy="258532"/>
          </a:xfrm>
          <a:prstGeom prst="rect">
            <a:avLst/>
          </a:prstGeom>
          <a:noFill/>
        </p:spPr>
        <p:txBody>
          <a:bodyPr wrap="none" rtlCol="0">
            <a:spAutoFit/>
          </a:bodyPr>
          <a:lstStyle/>
          <a:p>
            <a:pPr algn="ctr" eaLnBrk="0" fontAlgn="base" hangingPunct="0">
              <a:lnSpc>
                <a:spcPct val="90000"/>
              </a:lnSpc>
              <a:spcBef>
                <a:spcPct val="0"/>
              </a:spcBef>
              <a:spcAft>
                <a:spcPct val="0"/>
              </a:spcAft>
            </a:pPr>
            <a:r>
              <a:rPr lang="en-US" sz="1200" b="1" dirty="0">
                <a:solidFill>
                  <a:srgbClr val="FFFFFF"/>
                </a:solidFill>
              </a:rPr>
              <a:t>R3</a:t>
            </a:r>
          </a:p>
        </p:txBody>
      </p:sp>
      <p:pic>
        <p:nvPicPr>
          <p:cNvPr id="43" name="Picture 37"/>
          <p:cNvPicPr>
            <a:picLocks noChangeArrowheads="1"/>
          </p:cNvPicPr>
          <p:nvPr/>
        </p:nvPicPr>
        <p:blipFill>
          <a:blip r:embed="rId3"/>
          <a:srcRect/>
          <a:stretch>
            <a:fillRect/>
          </a:stretch>
        </p:blipFill>
        <p:spPr bwMode="auto">
          <a:xfrm>
            <a:off x="7454909" y="3153628"/>
            <a:ext cx="870351" cy="451691"/>
          </a:xfrm>
          <a:prstGeom prst="rect">
            <a:avLst/>
          </a:prstGeom>
          <a:noFill/>
          <a:ln w="9525">
            <a:noFill/>
            <a:miter lim="800000"/>
            <a:headEnd/>
            <a:tailEnd/>
          </a:ln>
        </p:spPr>
      </p:pic>
      <p:sp>
        <p:nvSpPr>
          <p:cNvPr id="49" name="TextBox 48"/>
          <p:cNvSpPr txBox="1"/>
          <p:nvPr/>
        </p:nvSpPr>
        <p:spPr>
          <a:xfrm>
            <a:off x="7754799" y="3363169"/>
            <a:ext cx="380232" cy="258532"/>
          </a:xfrm>
          <a:prstGeom prst="rect">
            <a:avLst/>
          </a:prstGeom>
          <a:noFill/>
        </p:spPr>
        <p:txBody>
          <a:bodyPr wrap="none" rtlCol="0">
            <a:spAutoFit/>
          </a:bodyPr>
          <a:lstStyle/>
          <a:p>
            <a:pPr algn="ctr" eaLnBrk="0" fontAlgn="base" hangingPunct="0">
              <a:lnSpc>
                <a:spcPct val="90000"/>
              </a:lnSpc>
              <a:spcBef>
                <a:spcPct val="0"/>
              </a:spcBef>
              <a:spcAft>
                <a:spcPct val="0"/>
              </a:spcAft>
            </a:pPr>
            <a:r>
              <a:rPr lang="en-US" sz="1200" b="1" dirty="0">
                <a:solidFill>
                  <a:srgbClr val="FFFFFF"/>
                </a:solidFill>
              </a:rPr>
              <a:t>R4</a:t>
            </a:r>
          </a:p>
        </p:txBody>
      </p:sp>
      <p:sp>
        <p:nvSpPr>
          <p:cNvPr id="80" name="Text Placeholder 5"/>
          <p:cNvSpPr>
            <a:spLocks/>
          </p:cNvSpPr>
          <p:nvPr/>
        </p:nvSpPr>
        <p:spPr bwMode="auto">
          <a:xfrm>
            <a:off x="387283" y="4787752"/>
            <a:ext cx="2046428" cy="897935"/>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2124" tIns="41061" rIns="82124" bIns="41061" numCol="1" anchor="t" anchorCtr="0" compatLnSpc="1">
            <a:prstTxWarp prst="textNoShape">
              <a:avLst/>
            </a:prstTxWarp>
          </a:bodyPr>
          <a:lstStyle/>
          <a:p>
            <a:pPr marL="236538" indent="-236538" defTabSz="814388" fontAlgn="base">
              <a:spcAft>
                <a:spcPct val="0"/>
              </a:spcAft>
              <a:buClr>
                <a:srgbClr val="708CA1"/>
              </a:buClr>
              <a:defRPr/>
            </a:pPr>
            <a:r>
              <a:rPr lang="pt-BR" sz="1050" kern="0" dirty="0">
                <a:solidFill>
                  <a:srgbClr val="000000"/>
                </a:solidFill>
                <a:latin typeface="Courier New" pitchFamily="49" charset="0"/>
              </a:rPr>
              <a:t>C 172.16.0.0</a:t>
            </a:r>
          </a:p>
          <a:p>
            <a:pPr marL="236538" indent="-236538" defTabSz="814388" fontAlgn="base">
              <a:spcAft>
                <a:spcPct val="0"/>
              </a:spcAft>
              <a:buClr>
                <a:srgbClr val="708CA1"/>
              </a:buClr>
              <a:defRPr/>
            </a:pPr>
            <a:r>
              <a:rPr lang="pt-BR" sz="1050" kern="0" dirty="0">
                <a:solidFill>
                  <a:srgbClr val="000000"/>
                </a:solidFill>
                <a:latin typeface="Courier New" pitchFamily="49" charset="0"/>
              </a:rPr>
              <a:t>C 172.20.0.0</a:t>
            </a:r>
          </a:p>
          <a:p>
            <a:pPr marL="236538" indent="-236538" defTabSz="814388" fontAlgn="base">
              <a:spcAft>
                <a:spcPct val="0"/>
              </a:spcAft>
              <a:buClr>
                <a:srgbClr val="708CA1"/>
              </a:buClr>
              <a:defRPr/>
            </a:pPr>
            <a:r>
              <a:rPr lang="pt-BR" sz="1050" kern="0" dirty="0">
                <a:solidFill>
                  <a:srgbClr val="000000"/>
                </a:solidFill>
                <a:latin typeface="Courier New" pitchFamily="49" charset="0"/>
              </a:rPr>
              <a:t>R [120/1] 172.17.0.0</a:t>
            </a:r>
          </a:p>
          <a:p>
            <a:pPr marL="236538" indent="-236538" defTabSz="814388" fontAlgn="base">
              <a:spcAft>
                <a:spcPct val="0"/>
              </a:spcAft>
              <a:buClr>
                <a:srgbClr val="708CA1"/>
              </a:buClr>
              <a:defRPr/>
            </a:pPr>
            <a:r>
              <a:rPr lang="pt-BR" sz="1050" kern="0" dirty="0">
                <a:solidFill>
                  <a:srgbClr val="000000"/>
                </a:solidFill>
                <a:latin typeface="Courier New" pitchFamily="49" charset="0"/>
              </a:rPr>
              <a:t>R [120/1] 172.19.0.0</a:t>
            </a:r>
          </a:p>
          <a:p>
            <a:pPr marL="236538" indent="-236538" defTabSz="814388" fontAlgn="base">
              <a:spcAft>
                <a:spcPct val="0"/>
              </a:spcAft>
              <a:buClr>
                <a:srgbClr val="708CA1"/>
              </a:buClr>
              <a:defRPr/>
            </a:pPr>
            <a:r>
              <a:rPr lang="pt-BR" sz="1050" kern="0" dirty="0">
                <a:solidFill>
                  <a:srgbClr val="000000"/>
                </a:solidFill>
                <a:latin typeface="Courier New" pitchFamily="49" charset="0"/>
              </a:rPr>
              <a:t>R [120/2] 172.18.0.0</a:t>
            </a:r>
            <a:endParaRPr lang="en-US" sz="1050" kern="0" dirty="0">
              <a:solidFill>
                <a:srgbClr val="000000"/>
              </a:solidFill>
              <a:latin typeface="Courier New" pitchFamily="49" charset="0"/>
            </a:endParaRPr>
          </a:p>
        </p:txBody>
      </p:sp>
      <p:sp>
        <p:nvSpPr>
          <p:cNvPr id="81" name="TextBox 80"/>
          <p:cNvSpPr txBox="1"/>
          <p:nvPr/>
        </p:nvSpPr>
        <p:spPr>
          <a:xfrm>
            <a:off x="263270" y="4531805"/>
            <a:ext cx="914400" cy="241161"/>
          </a:xfrm>
          <a:prstGeom prst="rect">
            <a:avLst/>
          </a:prstGeom>
          <a:noFill/>
        </p:spPr>
        <p:txBody>
          <a:bodyPr wrap="none" rtlCol="0" anchor="ctr" anchorCtr="0">
            <a:noAutofit/>
          </a:bodyPr>
          <a:lstStyle/>
          <a:p>
            <a:pPr eaLnBrk="0" fontAlgn="base" hangingPunct="0">
              <a:lnSpc>
                <a:spcPct val="90000"/>
              </a:lnSpc>
              <a:spcBef>
                <a:spcPct val="0"/>
              </a:spcBef>
              <a:spcAft>
                <a:spcPct val="0"/>
              </a:spcAft>
            </a:pPr>
            <a:r>
              <a:rPr lang="en-US" sz="1400" dirty="0">
                <a:solidFill>
                  <a:srgbClr val="000000"/>
                </a:solidFill>
              </a:rPr>
              <a:t>Table R1</a:t>
            </a:r>
          </a:p>
        </p:txBody>
      </p:sp>
      <p:sp>
        <p:nvSpPr>
          <p:cNvPr id="82" name="Text Placeholder 5"/>
          <p:cNvSpPr>
            <a:spLocks/>
          </p:cNvSpPr>
          <p:nvPr/>
        </p:nvSpPr>
        <p:spPr bwMode="auto">
          <a:xfrm>
            <a:off x="2538227" y="4779384"/>
            <a:ext cx="2046428" cy="897935"/>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2124" tIns="41061" rIns="82124" bIns="41061" numCol="1" anchor="t" anchorCtr="0" compatLnSpc="1">
            <a:prstTxWarp prst="textNoShape">
              <a:avLst/>
            </a:prstTxWarp>
          </a:bodyPr>
          <a:lstStyle/>
          <a:p>
            <a:pPr marL="236538" indent="-236538" defTabSz="814388" fontAlgn="base">
              <a:spcAft>
                <a:spcPct val="0"/>
              </a:spcAft>
              <a:buClr>
                <a:srgbClr val="708CA1"/>
              </a:buClr>
              <a:defRPr/>
            </a:pPr>
            <a:r>
              <a:rPr lang="pt-BR" sz="1050" kern="0" dirty="0">
                <a:solidFill>
                  <a:srgbClr val="000000"/>
                </a:solidFill>
                <a:latin typeface="Courier New" pitchFamily="49" charset="0"/>
              </a:rPr>
              <a:t>C 172.17.0.0</a:t>
            </a:r>
          </a:p>
          <a:p>
            <a:pPr marL="236538" indent="-236538" defTabSz="814388" fontAlgn="base">
              <a:spcAft>
                <a:spcPct val="0"/>
              </a:spcAft>
              <a:buClr>
                <a:srgbClr val="708CA1"/>
              </a:buClr>
              <a:defRPr/>
            </a:pPr>
            <a:r>
              <a:rPr lang="pt-BR" sz="1050" kern="0" dirty="0">
                <a:solidFill>
                  <a:srgbClr val="000000"/>
                </a:solidFill>
                <a:latin typeface="Courier New" pitchFamily="49" charset="0"/>
              </a:rPr>
              <a:t>C 172.19.0.0</a:t>
            </a:r>
          </a:p>
          <a:p>
            <a:pPr marL="236538" indent="-236538" defTabSz="814388" fontAlgn="base">
              <a:spcAft>
                <a:spcPct val="0"/>
              </a:spcAft>
              <a:buClr>
                <a:srgbClr val="708CA1"/>
              </a:buClr>
              <a:defRPr/>
            </a:pPr>
            <a:r>
              <a:rPr lang="pt-BR" sz="1050" kern="0" dirty="0">
                <a:solidFill>
                  <a:srgbClr val="000000"/>
                </a:solidFill>
                <a:latin typeface="Courier New" pitchFamily="49" charset="0"/>
              </a:rPr>
              <a:t>C 172.20.0.0</a:t>
            </a:r>
          </a:p>
          <a:p>
            <a:pPr marL="236538" indent="-236538" defTabSz="814388" fontAlgn="base">
              <a:spcAft>
                <a:spcPct val="0"/>
              </a:spcAft>
              <a:buClr>
                <a:srgbClr val="708CA1"/>
              </a:buClr>
              <a:defRPr/>
            </a:pPr>
            <a:r>
              <a:rPr lang="pt-BR" sz="1050" kern="0" dirty="0">
                <a:solidFill>
                  <a:srgbClr val="000000"/>
                </a:solidFill>
                <a:latin typeface="Courier New" pitchFamily="49" charset="0"/>
              </a:rPr>
              <a:t>R [120/1] 172.16.0.0</a:t>
            </a:r>
          </a:p>
          <a:p>
            <a:pPr marL="236538" indent="-236538" defTabSz="814388" fontAlgn="base">
              <a:spcAft>
                <a:spcPct val="0"/>
              </a:spcAft>
              <a:buClr>
                <a:srgbClr val="708CA1"/>
              </a:buClr>
              <a:defRPr/>
            </a:pPr>
            <a:r>
              <a:rPr lang="pt-BR" sz="1050" kern="0" dirty="0">
                <a:solidFill>
                  <a:srgbClr val="000000"/>
                </a:solidFill>
                <a:latin typeface="Courier New" pitchFamily="49" charset="0"/>
              </a:rPr>
              <a:t>R [120/1] 172.18.0.0</a:t>
            </a:r>
            <a:endParaRPr lang="en-US" sz="1050" kern="0" dirty="0">
              <a:solidFill>
                <a:srgbClr val="000000"/>
              </a:solidFill>
              <a:latin typeface="Courier New" pitchFamily="49" charset="0"/>
            </a:endParaRPr>
          </a:p>
        </p:txBody>
      </p:sp>
      <p:sp>
        <p:nvSpPr>
          <p:cNvPr id="83" name="TextBox 82"/>
          <p:cNvSpPr txBox="1"/>
          <p:nvPr/>
        </p:nvSpPr>
        <p:spPr>
          <a:xfrm>
            <a:off x="2414214" y="4523437"/>
            <a:ext cx="914400" cy="241161"/>
          </a:xfrm>
          <a:prstGeom prst="rect">
            <a:avLst/>
          </a:prstGeom>
          <a:noFill/>
        </p:spPr>
        <p:txBody>
          <a:bodyPr wrap="none" rtlCol="0" anchor="ctr" anchorCtr="0">
            <a:noAutofit/>
          </a:bodyPr>
          <a:lstStyle/>
          <a:p>
            <a:pPr eaLnBrk="0" fontAlgn="base" hangingPunct="0">
              <a:lnSpc>
                <a:spcPct val="90000"/>
              </a:lnSpc>
              <a:spcBef>
                <a:spcPct val="0"/>
              </a:spcBef>
              <a:spcAft>
                <a:spcPct val="0"/>
              </a:spcAft>
            </a:pPr>
            <a:r>
              <a:rPr lang="en-US" sz="1400" dirty="0">
                <a:solidFill>
                  <a:srgbClr val="000000"/>
                </a:solidFill>
              </a:rPr>
              <a:t>Table R2</a:t>
            </a:r>
          </a:p>
        </p:txBody>
      </p:sp>
      <p:sp>
        <p:nvSpPr>
          <p:cNvPr id="84" name="Text Placeholder 5"/>
          <p:cNvSpPr>
            <a:spLocks/>
          </p:cNvSpPr>
          <p:nvPr/>
        </p:nvSpPr>
        <p:spPr bwMode="auto">
          <a:xfrm>
            <a:off x="4679123" y="4781063"/>
            <a:ext cx="2046428" cy="124794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2124" tIns="41061" rIns="82124" bIns="41061" numCol="1" anchor="t" anchorCtr="0" compatLnSpc="1">
            <a:prstTxWarp prst="textNoShape">
              <a:avLst/>
            </a:prstTxWarp>
          </a:bodyPr>
          <a:lstStyle/>
          <a:p>
            <a:pPr marL="236538" indent="-236538" defTabSz="814388" fontAlgn="base">
              <a:spcAft>
                <a:spcPct val="0"/>
              </a:spcAft>
              <a:buClr>
                <a:srgbClr val="708CA1"/>
              </a:buClr>
              <a:defRPr/>
            </a:pPr>
            <a:r>
              <a:rPr lang="pt-BR" sz="1050" kern="0" dirty="0">
                <a:solidFill>
                  <a:srgbClr val="000000"/>
                </a:solidFill>
                <a:latin typeface="Courier New" pitchFamily="49" charset="0"/>
              </a:rPr>
              <a:t>C 172.18.0.0</a:t>
            </a:r>
          </a:p>
          <a:p>
            <a:pPr marL="236538" indent="-236538" defTabSz="814388" fontAlgn="base">
              <a:spcAft>
                <a:spcPct val="0"/>
              </a:spcAft>
              <a:buClr>
                <a:srgbClr val="708CA1"/>
              </a:buClr>
              <a:defRPr/>
            </a:pPr>
            <a:r>
              <a:rPr lang="pt-BR" sz="1050" kern="0" dirty="0">
                <a:solidFill>
                  <a:srgbClr val="000000"/>
                </a:solidFill>
                <a:latin typeface="Courier New" pitchFamily="49" charset="0"/>
              </a:rPr>
              <a:t>C 172.19.0.0</a:t>
            </a:r>
          </a:p>
          <a:p>
            <a:pPr marL="236538" indent="-236538" defTabSz="814388" fontAlgn="base">
              <a:spcAft>
                <a:spcPct val="0"/>
              </a:spcAft>
              <a:buClr>
                <a:srgbClr val="708CA1"/>
              </a:buClr>
              <a:defRPr/>
            </a:pPr>
            <a:r>
              <a:rPr lang="pt-BR" sz="1050" kern="0" dirty="0">
                <a:solidFill>
                  <a:srgbClr val="000000"/>
                </a:solidFill>
                <a:latin typeface="Courier New" pitchFamily="49" charset="0"/>
              </a:rPr>
              <a:t>R [120/1] 172.17.0.0</a:t>
            </a:r>
          </a:p>
          <a:p>
            <a:pPr marL="236538" indent="-236538" defTabSz="814388" fontAlgn="base">
              <a:spcAft>
                <a:spcPct val="0"/>
              </a:spcAft>
              <a:buClr>
                <a:srgbClr val="708CA1"/>
              </a:buClr>
              <a:defRPr/>
            </a:pPr>
            <a:r>
              <a:rPr lang="pt-BR" sz="1050" kern="0" dirty="0">
                <a:solidFill>
                  <a:srgbClr val="000000"/>
                </a:solidFill>
                <a:latin typeface="Courier New" pitchFamily="49" charset="0"/>
              </a:rPr>
              <a:t>R [120/1] 172.20.0.0</a:t>
            </a:r>
          </a:p>
          <a:p>
            <a:pPr marL="236538" indent="-236538" defTabSz="814388" fontAlgn="base">
              <a:spcAft>
                <a:spcPct val="0"/>
              </a:spcAft>
              <a:buClr>
                <a:srgbClr val="708CA1"/>
              </a:buClr>
              <a:defRPr/>
            </a:pPr>
            <a:r>
              <a:rPr lang="pt-BR" sz="1050" kern="0" dirty="0">
                <a:solidFill>
                  <a:srgbClr val="000000"/>
                </a:solidFill>
                <a:latin typeface="Courier New" pitchFamily="49" charset="0"/>
              </a:rPr>
              <a:t>R [120/2] 172.16.0.0</a:t>
            </a:r>
          </a:p>
          <a:p>
            <a:pPr marL="236538" indent="-236538" defTabSz="814388" fontAlgn="base">
              <a:spcAft>
                <a:spcPct val="0"/>
              </a:spcAft>
              <a:buClr>
                <a:srgbClr val="708CA1"/>
              </a:buClr>
              <a:defRPr/>
            </a:pPr>
            <a:r>
              <a:rPr lang="pt-BR" sz="1050" kern="0" dirty="0">
                <a:solidFill>
                  <a:srgbClr val="000000"/>
                </a:solidFill>
                <a:latin typeface="Courier New" pitchFamily="49" charset="0"/>
              </a:rPr>
              <a:t>C 192.168.2.0</a:t>
            </a:r>
          </a:p>
          <a:p>
            <a:pPr marL="236538" indent="-236538" defTabSz="814388" fontAlgn="base">
              <a:spcAft>
                <a:spcPct val="0"/>
              </a:spcAft>
              <a:buClr>
                <a:srgbClr val="708CA1"/>
              </a:buClr>
              <a:defRPr/>
            </a:pPr>
            <a:r>
              <a:rPr lang="pt-BR" sz="1050" kern="0" dirty="0">
                <a:solidFill>
                  <a:srgbClr val="000000"/>
                </a:solidFill>
                <a:latin typeface="Courier New" pitchFamily="49" charset="0"/>
              </a:rPr>
              <a:t>O [110/110] 192.168.1.0</a:t>
            </a:r>
            <a:endParaRPr lang="en-US" sz="1050" kern="0" dirty="0">
              <a:solidFill>
                <a:srgbClr val="000000"/>
              </a:solidFill>
              <a:latin typeface="Courier New" pitchFamily="49" charset="0"/>
            </a:endParaRPr>
          </a:p>
        </p:txBody>
      </p:sp>
      <p:sp>
        <p:nvSpPr>
          <p:cNvPr id="85" name="TextBox 84"/>
          <p:cNvSpPr txBox="1"/>
          <p:nvPr/>
        </p:nvSpPr>
        <p:spPr>
          <a:xfrm>
            <a:off x="4555110" y="4525117"/>
            <a:ext cx="914400" cy="241161"/>
          </a:xfrm>
          <a:prstGeom prst="rect">
            <a:avLst/>
          </a:prstGeom>
          <a:noFill/>
        </p:spPr>
        <p:txBody>
          <a:bodyPr wrap="none" rtlCol="0" anchor="ctr" anchorCtr="0">
            <a:noAutofit/>
          </a:bodyPr>
          <a:lstStyle/>
          <a:p>
            <a:pPr eaLnBrk="0" fontAlgn="base" hangingPunct="0">
              <a:lnSpc>
                <a:spcPct val="90000"/>
              </a:lnSpc>
              <a:spcBef>
                <a:spcPct val="0"/>
              </a:spcBef>
              <a:spcAft>
                <a:spcPct val="0"/>
              </a:spcAft>
            </a:pPr>
            <a:r>
              <a:rPr lang="en-US" sz="1400" dirty="0">
                <a:solidFill>
                  <a:srgbClr val="000000"/>
                </a:solidFill>
              </a:rPr>
              <a:t>Table R3</a:t>
            </a:r>
          </a:p>
        </p:txBody>
      </p:sp>
      <p:sp>
        <p:nvSpPr>
          <p:cNvPr id="86" name="Text Placeholder 5"/>
          <p:cNvSpPr>
            <a:spLocks/>
          </p:cNvSpPr>
          <p:nvPr/>
        </p:nvSpPr>
        <p:spPr bwMode="auto">
          <a:xfrm>
            <a:off x="6832879" y="4782743"/>
            <a:ext cx="2180492" cy="1246268"/>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2124" tIns="41061" rIns="82124" bIns="41061" numCol="1" anchor="t" anchorCtr="0" compatLnSpc="1">
            <a:prstTxWarp prst="textNoShape">
              <a:avLst/>
            </a:prstTxWarp>
          </a:bodyPr>
          <a:lstStyle/>
          <a:p>
            <a:pPr marL="236538" indent="-236538" defTabSz="814388" fontAlgn="base">
              <a:spcAft>
                <a:spcPct val="0"/>
              </a:spcAft>
              <a:buClr>
                <a:srgbClr val="708CA1"/>
              </a:buClr>
              <a:defRPr/>
            </a:pPr>
            <a:r>
              <a:rPr lang="pt-BR" sz="1000" kern="0" dirty="0">
                <a:solidFill>
                  <a:srgbClr val="000000"/>
                </a:solidFill>
                <a:latin typeface="Courier New" pitchFamily="49" charset="0"/>
              </a:rPr>
              <a:t>C 192.168.1.0</a:t>
            </a:r>
          </a:p>
          <a:p>
            <a:pPr marL="236538" indent="-236538" defTabSz="814388" fontAlgn="base">
              <a:spcAft>
                <a:spcPct val="0"/>
              </a:spcAft>
              <a:buClr>
                <a:srgbClr val="708CA1"/>
              </a:buClr>
              <a:defRPr/>
            </a:pPr>
            <a:r>
              <a:rPr lang="pt-BR" sz="1000" kern="0" dirty="0">
                <a:solidFill>
                  <a:srgbClr val="000000"/>
                </a:solidFill>
                <a:latin typeface="Courier New" pitchFamily="49" charset="0"/>
              </a:rPr>
              <a:t>C 192.168.2.0</a:t>
            </a:r>
          </a:p>
          <a:p>
            <a:pPr marL="236538" indent="-236538" defTabSz="814388" fontAlgn="base">
              <a:spcAft>
                <a:spcPct val="0"/>
              </a:spcAft>
              <a:buClr>
                <a:srgbClr val="708CA1"/>
              </a:buClr>
              <a:defRPr/>
            </a:pPr>
            <a:r>
              <a:rPr lang="pt-BR" sz="1000" kern="0" dirty="0">
                <a:solidFill>
                  <a:srgbClr val="000000"/>
                </a:solidFill>
                <a:latin typeface="Courier New" pitchFamily="49" charset="0"/>
              </a:rPr>
              <a:t>O E2 [110/30] 172.16.0.0</a:t>
            </a:r>
          </a:p>
          <a:p>
            <a:pPr marL="236538" indent="-236538" defTabSz="814388" fontAlgn="base">
              <a:spcAft>
                <a:spcPct val="0"/>
              </a:spcAft>
              <a:buClr>
                <a:srgbClr val="708CA1"/>
              </a:buClr>
              <a:defRPr/>
            </a:pPr>
            <a:r>
              <a:rPr lang="pt-BR" sz="1000" kern="0" dirty="0">
                <a:solidFill>
                  <a:srgbClr val="000000"/>
                </a:solidFill>
                <a:latin typeface="Courier New" pitchFamily="49" charset="0"/>
              </a:rPr>
              <a:t>O E2 [110/30] 172.17.0.0</a:t>
            </a:r>
          </a:p>
          <a:p>
            <a:pPr marL="236538" indent="-236538" defTabSz="814388" fontAlgn="base">
              <a:spcAft>
                <a:spcPct val="0"/>
              </a:spcAft>
              <a:buClr>
                <a:srgbClr val="708CA1"/>
              </a:buClr>
              <a:defRPr/>
            </a:pPr>
            <a:r>
              <a:rPr lang="pt-BR" sz="1000" kern="0" dirty="0">
                <a:solidFill>
                  <a:srgbClr val="000000"/>
                </a:solidFill>
                <a:latin typeface="Courier New" pitchFamily="49" charset="0"/>
              </a:rPr>
              <a:t>O E2 [110/30] 172.18.0.0</a:t>
            </a:r>
          </a:p>
          <a:p>
            <a:pPr marL="236538" indent="-236538" defTabSz="814388" fontAlgn="base">
              <a:spcAft>
                <a:spcPct val="0"/>
              </a:spcAft>
              <a:buClr>
                <a:srgbClr val="708CA1"/>
              </a:buClr>
              <a:defRPr/>
            </a:pPr>
            <a:r>
              <a:rPr lang="pt-BR" sz="1000" kern="0" dirty="0">
                <a:solidFill>
                  <a:srgbClr val="000000"/>
                </a:solidFill>
                <a:latin typeface="Courier New" pitchFamily="49" charset="0"/>
              </a:rPr>
              <a:t>O E2 [110/30] 172.19.0.0</a:t>
            </a:r>
          </a:p>
          <a:p>
            <a:pPr marL="236538" indent="-236538" defTabSz="814388" fontAlgn="base">
              <a:spcAft>
                <a:spcPct val="0"/>
              </a:spcAft>
              <a:buClr>
                <a:srgbClr val="708CA1"/>
              </a:buClr>
              <a:defRPr/>
            </a:pPr>
            <a:r>
              <a:rPr lang="pt-BR" sz="1000" kern="0" dirty="0">
                <a:solidFill>
                  <a:srgbClr val="000000"/>
                </a:solidFill>
                <a:latin typeface="Courier New" pitchFamily="49" charset="0"/>
              </a:rPr>
              <a:t>O E2 [110/30] 172.20.0.0</a:t>
            </a:r>
            <a:endParaRPr lang="en-US" sz="1000" kern="0" dirty="0">
              <a:solidFill>
                <a:srgbClr val="000000"/>
              </a:solidFill>
              <a:latin typeface="Courier New" pitchFamily="49" charset="0"/>
            </a:endParaRPr>
          </a:p>
        </p:txBody>
      </p:sp>
      <p:sp>
        <p:nvSpPr>
          <p:cNvPr id="87" name="TextBox 86"/>
          <p:cNvSpPr txBox="1"/>
          <p:nvPr/>
        </p:nvSpPr>
        <p:spPr>
          <a:xfrm>
            <a:off x="6787446" y="4526797"/>
            <a:ext cx="914400" cy="241161"/>
          </a:xfrm>
          <a:prstGeom prst="rect">
            <a:avLst/>
          </a:prstGeom>
          <a:noFill/>
        </p:spPr>
        <p:txBody>
          <a:bodyPr wrap="none" rtlCol="0" anchor="ctr" anchorCtr="0">
            <a:noAutofit/>
          </a:bodyPr>
          <a:lstStyle/>
          <a:p>
            <a:pPr eaLnBrk="0" fontAlgn="base" hangingPunct="0">
              <a:lnSpc>
                <a:spcPct val="90000"/>
              </a:lnSpc>
              <a:spcBef>
                <a:spcPct val="0"/>
              </a:spcBef>
              <a:spcAft>
                <a:spcPct val="0"/>
              </a:spcAft>
            </a:pPr>
            <a:r>
              <a:rPr lang="en-US" sz="1400" dirty="0">
                <a:solidFill>
                  <a:srgbClr val="000000"/>
                </a:solidFill>
              </a:rPr>
              <a:t>Table R4</a:t>
            </a:r>
          </a:p>
        </p:txBody>
      </p:sp>
      <p:sp>
        <p:nvSpPr>
          <p:cNvPr id="45" name="TextBox 44"/>
          <p:cNvSpPr txBox="1"/>
          <p:nvPr/>
        </p:nvSpPr>
        <p:spPr>
          <a:xfrm>
            <a:off x="7466517" y="3870549"/>
            <a:ext cx="1013551" cy="314963"/>
          </a:xfrm>
          <a:prstGeom prst="rect">
            <a:avLst/>
          </a:prstGeom>
          <a:noFill/>
        </p:spPr>
        <p:txBody>
          <a:bodyPr wrap="square" lIns="0" tIns="0" rIns="0" bIns="0" rtlCol="0" anchor="ctr" anchorCtr="0">
            <a:noAutofit/>
          </a:bodyPr>
          <a:lstStyle/>
          <a:p>
            <a:pPr algn="ctr" eaLnBrk="0" fontAlgn="base" hangingPunct="0">
              <a:lnSpc>
                <a:spcPct val="90000"/>
              </a:lnSpc>
              <a:spcBef>
                <a:spcPct val="0"/>
              </a:spcBef>
              <a:spcAft>
                <a:spcPct val="0"/>
              </a:spcAft>
            </a:pPr>
            <a:r>
              <a:rPr lang="en-US" sz="1050">
                <a:solidFill>
                  <a:srgbClr val="000000"/>
                </a:solidFill>
              </a:rPr>
              <a:t>192.168.4.0</a:t>
            </a:r>
            <a:endParaRPr lang="en-US" sz="1050" dirty="0">
              <a:solidFill>
                <a:srgbClr val="000000"/>
              </a:solidFill>
            </a:endParaRPr>
          </a:p>
        </p:txBody>
      </p:sp>
    </p:spTree>
    <p:extLst>
      <p:ext uri="{BB962C8B-B14F-4D97-AF65-F5344CB8AC3E}">
        <p14:creationId xmlns:p14="http://schemas.microsoft.com/office/powerpoint/2010/main" val="22533950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One-Point Redistribution</a:t>
            </a:r>
            <a:endParaRPr lang="en-US" dirty="0"/>
          </a:p>
        </p:txBody>
      </p:sp>
      <p:sp>
        <p:nvSpPr>
          <p:cNvPr id="3" name="Content Placeholder 2"/>
          <p:cNvSpPr>
            <a:spLocks noGrp="1"/>
          </p:cNvSpPr>
          <p:nvPr>
            <p:ph idx="1"/>
          </p:nvPr>
        </p:nvSpPr>
        <p:spPr>
          <a:xfrm>
            <a:off x="279400" y="1198254"/>
            <a:ext cx="4372987" cy="5191792"/>
          </a:xfrm>
        </p:spPr>
        <p:txBody>
          <a:bodyPr>
            <a:normAutofit/>
          </a:bodyPr>
          <a:lstStyle/>
          <a:p>
            <a:pPr>
              <a:lnSpc>
                <a:spcPct val="100000"/>
              </a:lnSpc>
            </a:pPr>
            <a:r>
              <a:rPr lang="en-US" dirty="0" smtClean="0"/>
              <a:t>One-point redistribution can be configured in either:</a:t>
            </a:r>
          </a:p>
          <a:p>
            <a:pPr lvl="1">
              <a:lnSpc>
                <a:spcPct val="100000"/>
              </a:lnSpc>
            </a:pPr>
            <a:r>
              <a:rPr lang="en-US" b="1" dirty="0" smtClean="0"/>
              <a:t>One-point One-way</a:t>
            </a:r>
          </a:p>
          <a:p>
            <a:pPr lvl="2">
              <a:lnSpc>
                <a:spcPct val="100000"/>
              </a:lnSpc>
            </a:pPr>
            <a:r>
              <a:rPr lang="en-US" dirty="0" smtClean="0"/>
              <a:t>Redistributes networks from one routing protocol into the other routing protocol.</a:t>
            </a:r>
          </a:p>
          <a:p>
            <a:pPr lvl="2">
              <a:lnSpc>
                <a:spcPct val="100000"/>
              </a:lnSpc>
            </a:pPr>
            <a:r>
              <a:rPr lang="en-US" dirty="0" smtClean="0"/>
              <a:t>Typically uses a default or static route so that devices in that other part of the network can reach the first part of the network. </a:t>
            </a:r>
          </a:p>
          <a:p>
            <a:pPr lvl="1">
              <a:lnSpc>
                <a:spcPct val="100000"/>
              </a:lnSpc>
            </a:pPr>
            <a:r>
              <a:rPr lang="en-US" b="1" dirty="0" smtClean="0"/>
              <a:t>One-point Two-way</a:t>
            </a:r>
          </a:p>
          <a:p>
            <a:pPr lvl="2">
              <a:lnSpc>
                <a:spcPct val="100000"/>
              </a:lnSpc>
            </a:pPr>
            <a:r>
              <a:rPr lang="en-US" dirty="0" smtClean="0"/>
              <a:t>Redistributes routes between the two routing processes, in both directions.</a:t>
            </a:r>
          </a:p>
          <a:p>
            <a:pPr>
              <a:lnSpc>
                <a:spcPct val="100000"/>
              </a:lnSpc>
            </a:pPr>
            <a:endParaRPr lang="en-US" dirty="0"/>
          </a:p>
        </p:txBody>
      </p:sp>
      <p:grpSp>
        <p:nvGrpSpPr>
          <p:cNvPr id="27" name="Content Placeholder 26"/>
          <p:cNvGrpSpPr>
            <a:grpSpLocks noGrp="1"/>
          </p:cNvGrpSpPr>
          <p:nvPr/>
        </p:nvGrpSpPr>
        <p:grpSpPr>
          <a:xfrm>
            <a:off x="4762919" y="1276140"/>
            <a:ext cx="4006431" cy="5113547"/>
            <a:chOff x="4684577" y="1871779"/>
            <a:chExt cx="4066351" cy="4014071"/>
          </a:xfrm>
        </p:grpSpPr>
        <p:sp>
          <p:nvSpPr>
            <p:cNvPr id="28" name="Rounded Rectangle 27"/>
            <p:cNvSpPr/>
            <p:nvPr/>
          </p:nvSpPr>
          <p:spPr bwMode="auto">
            <a:xfrm>
              <a:off x="4684577" y="2230912"/>
              <a:ext cx="1897846" cy="1486956"/>
            </a:xfrm>
            <a:prstGeom prst="roundRect">
              <a:avLst/>
            </a:prstGeom>
            <a:solidFill>
              <a:schemeClr val="tx1">
                <a:lumMod val="65000"/>
                <a:lumOff val="35000"/>
                <a:alpha val="15000"/>
              </a:schemeClr>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algn="ctr" defTabSz="814388" eaLnBrk="0" fontAlgn="base" hangingPunct="0">
                <a:lnSpc>
                  <a:spcPct val="90000"/>
                </a:lnSpc>
                <a:spcBef>
                  <a:spcPct val="0"/>
                </a:spcBef>
                <a:spcAft>
                  <a:spcPct val="0"/>
                </a:spcAft>
              </a:pPr>
              <a:endParaRPr lang="en-US" sz="2400" dirty="0">
                <a:solidFill>
                  <a:srgbClr val="000000"/>
                </a:solidFill>
              </a:endParaRPr>
            </a:p>
          </p:txBody>
        </p:sp>
        <p:sp>
          <p:nvSpPr>
            <p:cNvPr id="29" name="Rounded Rectangle 28"/>
            <p:cNvSpPr/>
            <p:nvPr/>
          </p:nvSpPr>
          <p:spPr bwMode="auto">
            <a:xfrm>
              <a:off x="6926129" y="2193202"/>
              <a:ext cx="1823125" cy="1595003"/>
            </a:xfrm>
            <a:prstGeom prst="roundRect">
              <a:avLst/>
            </a:prstGeom>
            <a:solidFill>
              <a:schemeClr val="accent2">
                <a:alpha val="15000"/>
              </a:schemeClr>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algn="ctr" defTabSz="814388" eaLnBrk="0" fontAlgn="base" hangingPunct="0">
                <a:lnSpc>
                  <a:spcPct val="90000"/>
                </a:lnSpc>
                <a:spcBef>
                  <a:spcPct val="0"/>
                </a:spcBef>
                <a:spcAft>
                  <a:spcPct val="0"/>
                </a:spcAft>
              </a:pPr>
              <a:endParaRPr lang="en-US" sz="2400" dirty="0">
                <a:solidFill>
                  <a:srgbClr val="000000"/>
                </a:solidFill>
              </a:endParaRPr>
            </a:p>
          </p:txBody>
        </p:sp>
        <p:sp>
          <p:nvSpPr>
            <p:cNvPr id="30" name="TextBox 29"/>
            <p:cNvSpPr txBox="1"/>
            <p:nvPr/>
          </p:nvSpPr>
          <p:spPr>
            <a:xfrm>
              <a:off x="4914059" y="2332916"/>
              <a:ext cx="1507328" cy="195813"/>
            </a:xfrm>
            <a:prstGeom prst="rect">
              <a:avLst/>
            </a:prstGeom>
            <a:noFill/>
          </p:spPr>
          <p:txBody>
            <a:bodyPr wrap="square" lIns="0" tIns="0" rIns="0" bIns="0" rtlCol="0" anchor="ctr" anchorCtr="0">
              <a:noAutofit/>
            </a:bodyPr>
            <a:lstStyle/>
            <a:p>
              <a:pPr eaLnBrk="0" fontAlgn="base" hangingPunct="0">
                <a:lnSpc>
                  <a:spcPct val="90000"/>
                </a:lnSpc>
                <a:spcBef>
                  <a:spcPct val="0"/>
                </a:spcBef>
                <a:spcAft>
                  <a:spcPct val="0"/>
                </a:spcAft>
              </a:pPr>
              <a:r>
                <a:rPr lang="en-US" sz="1050" b="1" dirty="0">
                  <a:solidFill>
                    <a:srgbClr val="000000"/>
                  </a:solidFill>
                </a:rPr>
                <a:t>RIP</a:t>
              </a:r>
            </a:p>
          </p:txBody>
        </p:sp>
        <p:sp>
          <p:nvSpPr>
            <p:cNvPr id="31" name="TextBox 30"/>
            <p:cNvSpPr txBox="1"/>
            <p:nvPr/>
          </p:nvSpPr>
          <p:spPr>
            <a:xfrm>
              <a:off x="7021114" y="2332916"/>
              <a:ext cx="1507328" cy="195813"/>
            </a:xfrm>
            <a:prstGeom prst="rect">
              <a:avLst/>
            </a:prstGeom>
            <a:noFill/>
          </p:spPr>
          <p:txBody>
            <a:bodyPr wrap="square" lIns="0" tIns="0" rIns="0" bIns="0" rtlCol="0" anchor="ctr" anchorCtr="0">
              <a:noAutofit/>
            </a:bodyPr>
            <a:lstStyle/>
            <a:p>
              <a:pPr eaLnBrk="0" fontAlgn="base" hangingPunct="0">
                <a:lnSpc>
                  <a:spcPct val="90000"/>
                </a:lnSpc>
                <a:spcBef>
                  <a:spcPct val="0"/>
                </a:spcBef>
                <a:spcAft>
                  <a:spcPct val="0"/>
                </a:spcAft>
              </a:pPr>
              <a:r>
                <a:rPr lang="en-US" sz="1050" b="1" dirty="0">
                  <a:solidFill>
                    <a:srgbClr val="000000"/>
                  </a:solidFill>
                </a:rPr>
                <a:t>OSPF</a:t>
              </a:r>
            </a:p>
          </p:txBody>
        </p:sp>
        <p:pic>
          <p:nvPicPr>
            <p:cNvPr id="32" name="Picture 31"/>
            <p:cNvPicPr>
              <a:picLocks noChangeArrowheads="1"/>
            </p:cNvPicPr>
            <p:nvPr/>
          </p:nvPicPr>
          <p:blipFill>
            <a:blip r:embed="rId3"/>
            <a:srcRect/>
            <a:stretch>
              <a:fillRect/>
            </a:stretch>
          </p:blipFill>
          <p:spPr bwMode="auto">
            <a:xfrm>
              <a:off x="6354448" y="2924741"/>
              <a:ext cx="855597" cy="340885"/>
            </a:xfrm>
            <a:prstGeom prst="rect">
              <a:avLst/>
            </a:prstGeom>
            <a:noFill/>
            <a:ln w="9525">
              <a:noFill/>
              <a:miter lim="800000"/>
              <a:headEnd/>
              <a:tailEnd/>
            </a:ln>
          </p:spPr>
        </p:pic>
        <p:sp>
          <p:nvSpPr>
            <p:cNvPr id="33" name="TextBox 32"/>
            <p:cNvSpPr txBox="1"/>
            <p:nvPr/>
          </p:nvSpPr>
          <p:spPr>
            <a:xfrm>
              <a:off x="4824397" y="1871779"/>
              <a:ext cx="3491489" cy="287847"/>
            </a:xfrm>
            <a:prstGeom prst="rect">
              <a:avLst/>
            </a:prstGeom>
            <a:noFill/>
          </p:spPr>
          <p:txBody>
            <a:bodyPr wrap="square" lIns="0" tIns="0" rIns="0" bIns="0" rtlCol="0" anchor="ctr" anchorCtr="0">
              <a:noAutofit/>
            </a:bodyPr>
            <a:lstStyle/>
            <a:p>
              <a:pPr eaLnBrk="0" fontAlgn="base" hangingPunct="0">
                <a:lnSpc>
                  <a:spcPct val="90000"/>
                </a:lnSpc>
                <a:spcBef>
                  <a:spcPct val="0"/>
                </a:spcBef>
                <a:spcAft>
                  <a:spcPct val="0"/>
                </a:spcAft>
              </a:pPr>
              <a:r>
                <a:rPr lang="en-US" sz="1400" b="1" dirty="0">
                  <a:solidFill>
                    <a:srgbClr val="000000"/>
                  </a:solidFill>
                </a:rPr>
                <a:t>One-Point One-Way Redistribution</a:t>
              </a:r>
            </a:p>
          </p:txBody>
        </p:sp>
        <p:sp>
          <p:nvSpPr>
            <p:cNvPr id="34" name="Right Arrow 33"/>
            <p:cNvSpPr/>
            <p:nvPr/>
          </p:nvSpPr>
          <p:spPr bwMode="auto">
            <a:xfrm>
              <a:off x="5355783" y="2391493"/>
              <a:ext cx="2884481" cy="549898"/>
            </a:xfrm>
            <a:prstGeom prst="rightArrow">
              <a:avLst/>
            </a:prstGeom>
            <a:solidFill>
              <a:srgbClr val="FFFF99"/>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noAutofit/>
            </a:bodyPr>
            <a:lstStyle/>
            <a:p>
              <a:pPr algn="ctr" defTabSz="814388" eaLnBrk="0" fontAlgn="base" hangingPunct="0">
                <a:lnSpc>
                  <a:spcPct val="90000"/>
                </a:lnSpc>
                <a:spcBef>
                  <a:spcPct val="0"/>
                </a:spcBef>
                <a:spcAft>
                  <a:spcPct val="0"/>
                </a:spcAft>
              </a:pPr>
              <a:r>
                <a:rPr lang="en-US" sz="1200" dirty="0">
                  <a:solidFill>
                    <a:srgbClr val="000000"/>
                  </a:solidFill>
                </a:rPr>
                <a:t>Redistributing from RIP to OSPF</a:t>
              </a:r>
            </a:p>
          </p:txBody>
        </p:sp>
        <p:sp>
          <p:nvSpPr>
            <p:cNvPr id="35" name="Rounded Rectangle 34"/>
            <p:cNvSpPr/>
            <p:nvPr/>
          </p:nvSpPr>
          <p:spPr bwMode="auto">
            <a:xfrm>
              <a:off x="4686251" y="4393005"/>
              <a:ext cx="1897846" cy="1492845"/>
            </a:xfrm>
            <a:prstGeom prst="roundRect">
              <a:avLst/>
            </a:prstGeom>
            <a:solidFill>
              <a:schemeClr val="tx1">
                <a:lumMod val="65000"/>
                <a:lumOff val="35000"/>
                <a:alpha val="15000"/>
              </a:schemeClr>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algn="ctr" defTabSz="814388" eaLnBrk="0" fontAlgn="base" hangingPunct="0">
                <a:lnSpc>
                  <a:spcPct val="90000"/>
                </a:lnSpc>
                <a:spcBef>
                  <a:spcPct val="0"/>
                </a:spcBef>
                <a:spcAft>
                  <a:spcPct val="0"/>
                </a:spcAft>
              </a:pPr>
              <a:endParaRPr lang="en-US" sz="2400" dirty="0">
                <a:solidFill>
                  <a:srgbClr val="000000"/>
                </a:solidFill>
              </a:endParaRPr>
            </a:p>
          </p:txBody>
        </p:sp>
        <p:sp>
          <p:nvSpPr>
            <p:cNvPr id="36" name="Rounded Rectangle 35"/>
            <p:cNvSpPr/>
            <p:nvPr/>
          </p:nvSpPr>
          <p:spPr bwMode="auto">
            <a:xfrm>
              <a:off x="6927803" y="4355296"/>
              <a:ext cx="1823125" cy="1492845"/>
            </a:xfrm>
            <a:prstGeom prst="roundRect">
              <a:avLst/>
            </a:prstGeom>
            <a:solidFill>
              <a:schemeClr val="accent2">
                <a:alpha val="15000"/>
              </a:schemeClr>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algn="ctr" defTabSz="814388" eaLnBrk="0" fontAlgn="base" hangingPunct="0">
                <a:lnSpc>
                  <a:spcPct val="90000"/>
                </a:lnSpc>
                <a:spcBef>
                  <a:spcPct val="0"/>
                </a:spcBef>
                <a:spcAft>
                  <a:spcPct val="0"/>
                </a:spcAft>
              </a:pPr>
              <a:endParaRPr lang="en-US" sz="2400" dirty="0">
                <a:solidFill>
                  <a:srgbClr val="000000"/>
                </a:solidFill>
              </a:endParaRPr>
            </a:p>
          </p:txBody>
        </p:sp>
        <p:sp>
          <p:nvSpPr>
            <p:cNvPr id="37" name="TextBox 36"/>
            <p:cNvSpPr txBox="1"/>
            <p:nvPr/>
          </p:nvSpPr>
          <p:spPr>
            <a:xfrm>
              <a:off x="4915733" y="4495010"/>
              <a:ext cx="1507328" cy="195813"/>
            </a:xfrm>
            <a:prstGeom prst="rect">
              <a:avLst/>
            </a:prstGeom>
            <a:noFill/>
          </p:spPr>
          <p:txBody>
            <a:bodyPr wrap="square" lIns="0" tIns="0" rIns="0" bIns="0" rtlCol="0" anchor="ctr" anchorCtr="0">
              <a:noAutofit/>
            </a:bodyPr>
            <a:lstStyle/>
            <a:p>
              <a:pPr eaLnBrk="0" fontAlgn="base" hangingPunct="0">
                <a:lnSpc>
                  <a:spcPct val="90000"/>
                </a:lnSpc>
                <a:spcBef>
                  <a:spcPct val="0"/>
                </a:spcBef>
                <a:spcAft>
                  <a:spcPct val="0"/>
                </a:spcAft>
              </a:pPr>
              <a:r>
                <a:rPr lang="en-US" sz="1050" b="1" dirty="0">
                  <a:solidFill>
                    <a:srgbClr val="000000"/>
                  </a:solidFill>
                </a:rPr>
                <a:t>RIP</a:t>
              </a:r>
            </a:p>
          </p:txBody>
        </p:sp>
        <p:sp>
          <p:nvSpPr>
            <p:cNvPr id="38" name="TextBox 37"/>
            <p:cNvSpPr txBox="1"/>
            <p:nvPr/>
          </p:nvSpPr>
          <p:spPr>
            <a:xfrm>
              <a:off x="7022788" y="4495010"/>
              <a:ext cx="1507328" cy="195813"/>
            </a:xfrm>
            <a:prstGeom prst="rect">
              <a:avLst/>
            </a:prstGeom>
            <a:noFill/>
          </p:spPr>
          <p:txBody>
            <a:bodyPr wrap="square" lIns="0" tIns="0" rIns="0" bIns="0" rtlCol="0" anchor="ctr" anchorCtr="0">
              <a:noAutofit/>
            </a:bodyPr>
            <a:lstStyle/>
            <a:p>
              <a:pPr eaLnBrk="0" fontAlgn="base" hangingPunct="0">
                <a:lnSpc>
                  <a:spcPct val="90000"/>
                </a:lnSpc>
                <a:spcBef>
                  <a:spcPct val="0"/>
                </a:spcBef>
                <a:spcAft>
                  <a:spcPct val="0"/>
                </a:spcAft>
              </a:pPr>
              <a:r>
                <a:rPr lang="en-US" sz="1050" b="1" dirty="0">
                  <a:solidFill>
                    <a:srgbClr val="000000"/>
                  </a:solidFill>
                </a:rPr>
                <a:t>OSPF</a:t>
              </a:r>
            </a:p>
          </p:txBody>
        </p:sp>
        <p:pic>
          <p:nvPicPr>
            <p:cNvPr id="39" name="Picture 38"/>
            <p:cNvPicPr>
              <a:picLocks noChangeArrowheads="1"/>
            </p:cNvPicPr>
            <p:nvPr/>
          </p:nvPicPr>
          <p:blipFill>
            <a:blip r:embed="rId3"/>
            <a:srcRect/>
            <a:stretch>
              <a:fillRect/>
            </a:stretch>
          </p:blipFill>
          <p:spPr bwMode="auto">
            <a:xfrm>
              <a:off x="6356122" y="5307891"/>
              <a:ext cx="855597" cy="340885"/>
            </a:xfrm>
            <a:prstGeom prst="rect">
              <a:avLst/>
            </a:prstGeom>
            <a:noFill/>
            <a:ln w="9525">
              <a:noFill/>
              <a:miter lim="800000"/>
              <a:headEnd/>
              <a:tailEnd/>
            </a:ln>
          </p:spPr>
        </p:pic>
        <p:sp>
          <p:nvSpPr>
            <p:cNvPr id="40" name="TextBox 39"/>
            <p:cNvSpPr txBox="1"/>
            <p:nvPr/>
          </p:nvSpPr>
          <p:spPr>
            <a:xfrm>
              <a:off x="4826071" y="4033873"/>
              <a:ext cx="3491489" cy="287847"/>
            </a:xfrm>
            <a:prstGeom prst="rect">
              <a:avLst/>
            </a:prstGeom>
            <a:noFill/>
          </p:spPr>
          <p:txBody>
            <a:bodyPr wrap="square" lIns="0" tIns="0" rIns="0" bIns="0" rtlCol="0" anchor="ctr" anchorCtr="0">
              <a:noAutofit/>
            </a:bodyPr>
            <a:lstStyle/>
            <a:p>
              <a:pPr eaLnBrk="0" fontAlgn="base" hangingPunct="0">
                <a:lnSpc>
                  <a:spcPct val="90000"/>
                </a:lnSpc>
                <a:spcBef>
                  <a:spcPct val="0"/>
                </a:spcBef>
                <a:spcAft>
                  <a:spcPct val="0"/>
                </a:spcAft>
              </a:pPr>
              <a:r>
                <a:rPr lang="en-US" sz="1400" b="1" dirty="0">
                  <a:solidFill>
                    <a:srgbClr val="000000"/>
                  </a:solidFill>
                </a:rPr>
                <a:t>One-Point Two-Way Redistribution</a:t>
              </a:r>
            </a:p>
          </p:txBody>
        </p:sp>
        <p:sp>
          <p:nvSpPr>
            <p:cNvPr id="41" name="Left-Right Arrow 40"/>
            <p:cNvSpPr/>
            <p:nvPr/>
          </p:nvSpPr>
          <p:spPr bwMode="auto">
            <a:xfrm>
              <a:off x="5265337" y="4762919"/>
              <a:ext cx="3024553" cy="663191"/>
            </a:xfrm>
            <a:prstGeom prst="leftRightArrow">
              <a:avLst/>
            </a:prstGeom>
            <a:solidFill>
              <a:srgbClr val="FFFF99"/>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noAutofit/>
            </a:bodyPr>
            <a:lstStyle/>
            <a:p>
              <a:pPr algn="ctr" defTabSz="814388" eaLnBrk="0" fontAlgn="base" hangingPunct="0">
                <a:lnSpc>
                  <a:spcPct val="90000"/>
                </a:lnSpc>
                <a:spcBef>
                  <a:spcPct val="0"/>
                </a:spcBef>
                <a:spcAft>
                  <a:spcPct val="0"/>
                </a:spcAft>
              </a:pPr>
              <a:r>
                <a:rPr lang="en-US" sz="1100" dirty="0">
                  <a:solidFill>
                    <a:srgbClr val="000000"/>
                  </a:solidFill>
                </a:rPr>
                <a:t>Redistributing from RIP to OSPF </a:t>
              </a:r>
            </a:p>
            <a:p>
              <a:pPr algn="ctr" defTabSz="814388" eaLnBrk="0" fontAlgn="base" hangingPunct="0">
                <a:lnSpc>
                  <a:spcPct val="90000"/>
                </a:lnSpc>
                <a:spcBef>
                  <a:spcPct val="0"/>
                </a:spcBef>
                <a:spcAft>
                  <a:spcPct val="0"/>
                </a:spcAft>
              </a:pPr>
              <a:r>
                <a:rPr lang="en-US" sz="1100" dirty="0">
                  <a:solidFill>
                    <a:srgbClr val="000000"/>
                  </a:solidFill>
                </a:rPr>
                <a:t>and from OSPF to RIP</a:t>
              </a:r>
            </a:p>
          </p:txBody>
        </p:sp>
        <p:sp>
          <p:nvSpPr>
            <p:cNvPr id="42" name="Right Arrow 41"/>
            <p:cNvSpPr/>
            <p:nvPr/>
          </p:nvSpPr>
          <p:spPr bwMode="auto">
            <a:xfrm>
              <a:off x="5397651" y="3197031"/>
              <a:ext cx="2884481" cy="549898"/>
            </a:xfrm>
            <a:prstGeom prst="rightArrow">
              <a:avLst/>
            </a:prstGeom>
            <a:solidFill>
              <a:srgbClr val="FFFF99"/>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noAutofit/>
            </a:bodyPr>
            <a:lstStyle/>
            <a:p>
              <a:pPr algn="ctr" defTabSz="814388" eaLnBrk="0" fontAlgn="base" hangingPunct="0">
                <a:lnSpc>
                  <a:spcPct val="90000"/>
                </a:lnSpc>
                <a:spcBef>
                  <a:spcPct val="0"/>
                </a:spcBef>
                <a:spcAft>
                  <a:spcPct val="0"/>
                </a:spcAft>
              </a:pPr>
              <a:r>
                <a:rPr lang="en-US" sz="1200" dirty="0">
                  <a:solidFill>
                    <a:srgbClr val="000000"/>
                  </a:solidFill>
                </a:rPr>
                <a:t>Default route to the OSPF network</a:t>
              </a:r>
            </a:p>
          </p:txBody>
        </p:sp>
      </p:grpSp>
    </p:spTree>
    <p:extLst>
      <p:ext uri="{BB962C8B-B14F-4D97-AF65-F5344CB8AC3E}">
        <p14:creationId xmlns:p14="http://schemas.microsoft.com/office/powerpoint/2010/main" val="19245428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2674952" y="3120563"/>
            <a:ext cx="1013551" cy="165253"/>
          </a:xfrm>
          <a:prstGeom prst="rect">
            <a:avLst/>
          </a:prstGeom>
          <a:noFill/>
        </p:spPr>
        <p:txBody>
          <a:bodyPr wrap="square" lIns="0" tIns="0" rIns="0" bIns="0" rtlCol="0" anchor="ctr" anchorCtr="0">
            <a:noAutofit/>
          </a:bodyPr>
          <a:lstStyle/>
          <a:p>
            <a:pPr eaLnBrk="0" fontAlgn="base" hangingPunct="0">
              <a:lnSpc>
                <a:spcPct val="90000"/>
              </a:lnSpc>
              <a:spcBef>
                <a:spcPct val="0"/>
              </a:spcBef>
              <a:spcAft>
                <a:spcPct val="0"/>
              </a:spcAft>
            </a:pPr>
            <a:r>
              <a:rPr lang="en-US" sz="1050" b="1" dirty="0">
                <a:solidFill>
                  <a:srgbClr val="000000"/>
                </a:solidFill>
              </a:rPr>
              <a:t>OSPF</a:t>
            </a:r>
          </a:p>
        </p:txBody>
      </p:sp>
      <p:sp>
        <p:nvSpPr>
          <p:cNvPr id="36" name="Rounded Rectangle 35"/>
          <p:cNvSpPr/>
          <p:nvPr/>
        </p:nvSpPr>
        <p:spPr bwMode="auto">
          <a:xfrm>
            <a:off x="2543903" y="4029339"/>
            <a:ext cx="4290645" cy="1681325"/>
          </a:xfrm>
          <a:prstGeom prst="roundRect">
            <a:avLst/>
          </a:prstGeom>
          <a:solidFill>
            <a:schemeClr val="accent1">
              <a:alpha val="15000"/>
            </a:schemeClr>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algn="ctr" defTabSz="814388" eaLnBrk="0" fontAlgn="base" hangingPunct="0">
              <a:lnSpc>
                <a:spcPct val="90000"/>
              </a:lnSpc>
              <a:spcBef>
                <a:spcPct val="0"/>
              </a:spcBef>
              <a:spcAft>
                <a:spcPct val="0"/>
              </a:spcAft>
            </a:pPr>
            <a:endParaRPr lang="en-US" sz="2400" dirty="0">
              <a:solidFill>
                <a:srgbClr val="000000"/>
              </a:solidFill>
            </a:endParaRPr>
          </a:p>
        </p:txBody>
      </p:sp>
      <p:sp>
        <p:nvSpPr>
          <p:cNvPr id="39" name="Freeform 9"/>
          <p:cNvSpPr>
            <a:spLocks/>
          </p:cNvSpPr>
          <p:nvPr/>
        </p:nvSpPr>
        <p:spPr bwMode="auto">
          <a:xfrm rot="18900000" flipV="1">
            <a:off x="4803317" y="4470809"/>
            <a:ext cx="1927296" cy="138645"/>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cmpd="sng">
            <a:solidFill>
              <a:schemeClr val="accent2"/>
            </a:solidFill>
            <a:prstDash val="solid"/>
            <a:round/>
            <a:headEnd type="none" w="sm" len="sm"/>
            <a:tailEnd type="none" w="sm" len="sm"/>
          </a:ln>
        </p:spPr>
        <p:txBody>
          <a:bodyPr/>
          <a:lstStyle/>
          <a:p>
            <a:pPr algn="ctr" eaLnBrk="0" fontAlgn="base" hangingPunct="0">
              <a:lnSpc>
                <a:spcPct val="90000"/>
              </a:lnSpc>
              <a:spcBef>
                <a:spcPct val="0"/>
              </a:spcBef>
              <a:spcAft>
                <a:spcPct val="0"/>
              </a:spcAft>
            </a:pPr>
            <a:endParaRPr lang="en-US" sz="2400" dirty="0">
              <a:solidFill>
                <a:srgbClr val="000000"/>
              </a:solidFill>
            </a:endParaRPr>
          </a:p>
        </p:txBody>
      </p:sp>
      <p:sp>
        <p:nvSpPr>
          <p:cNvPr id="38" name="Freeform 9"/>
          <p:cNvSpPr>
            <a:spLocks/>
          </p:cNvSpPr>
          <p:nvPr/>
        </p:nvSpPr>
        <p:spPr bwMode="auto">
          <a:xfrm rot="2700000">
            <a:off x="3199284" y="4537965"/>
            <a:ext cx="1927296" cy="132203"/>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cmpd="sng">
            <a:solidFill>
              <a:schemeClr val="accent2"/>
            </a:solidFill>
            <a:prstDash val="solid"/>
            <a:round/>
            <a:headEnd type="none" w="sm" len="sm"/>
            <a:tailEnd type="none" w="sm" len="sm"/>
          </a:ln>
        </p:spPr>
        <p:txBody>
          <a:bodyPr/>
          <a:lstStyle/>
          <a:p>
            <a:pPr algn="ctr" eaLnBrk="0" fontAlgn="base" hangingPunct="0">
              <a:lnSpc>
                <a:spcPct val="90000"/>
              </a:lnSpc>
              <a:spcBef>
                <a:spcPct val="0"/>
              </a:spcBef>
              <a:spcAft>
                <a:spcPct val="0"/>
              </a:spcAft>
            </a:pPr>
            <a:endParaRPr lang="en-US" sz="2400" dirty="0">
              <a:solidFill>
                <a:srgbClr val="000000"/>
              </a:solidFill>
            </a:endParaRPr>
          </a:p>
        </p:txBody>
      </p:sp>
      <p:sp>
        <p:nvSpPr>
          <p:cNvPr id="2" name="Title 1"/>
          <p:cNvSpPr>
            <a:spLocks noGrp="1"/>
          </p:cNvSpPr>
          <p:nvPr>
            <p:ph type="title"/>
          </p:nvPr>
        </p:nvSpPr>
        <p:spPr/>
        <p:txBody>
          <a:bodyPr/>
          <a:lstStyle/>
          <a:p>
            <a:r>
              <a:rPr lang="en-US" dirty="0" smtClean="0"/>
              <a:t>One-Point One-Way Redistribution Issue</a:t>
            </a:r>
            <a:endParaRPr lang="en-US" dirty="0"/>
          </a:p>
        </p:txBody>
      </p:sp>
      <p:sp>
        <p:nvSpPr>
          <p:cNvPr id="56" name="Content Placeholder 55"/>
          <p:cNvSpPr>
            <a:spLocks noGrp="1"/>
          </p:cNvSpPr>
          <p:nvPr>
            <p:ph idx="1"/>
          </p:nvPr>
        </p:nvSpPr>
        <p:spPr/>
        <p:txBody>
          <a:bodyPr>
            <a:normAutofit/>
          </a:bodyPr>
          <a:lstStyle/>
          <a:p>
            <a:pPr>
              <a:lnSpc>
                <a:spcPct val="100000"/>
              </a:lnSpc>
            </a:pPr>
            <a:r>
              <a:rPr lang="en-US" sz="2000" dirty="0" smtClean="0"/>
              <a:t>Although one-point one-way or two-way redistribution is usually safe from routing loops, issues can still occur if multiple boundary routers exist and only one router is performing one-point one-way redistribution.</a:t>
            </a:r>
          </a:p>
          <a:p>
            <a:pPr lvl="1">
              <a:lnSpc>
                <a:spcPct val="100000"/>
              </a:lnSpc>
            </a:pPr>
            <a:r>
              <a:rPr lang="en-US" sz="1800" dirty="0" smtClean="0"/>
              <a:t>In this example, R2 is redistributing an external EIGRP route into the OSPF domain.</a:t>
            </a:r>
          </a:p>
          <a:p>
            <a:pPr>
              <a:lnSpc>
                <a:spcPct val="100000"/>
              </a:lnSpc>
            </a:pPr>
            <a:endParaRPr lang="en-US" sz="2000" dirty="0"/>
          </a:p>
        </p:txBody>
      </p:sp>
      <p:sp>
        <p:nvSpPr>
          <p:cNvPr id="4" name="Rounded Rectangle 3"/>
          <p:cNvSpPr/>
          <p:nvPr/>
        </p:nvSpPr>
        <p:spPr bwMode="auto">
          <a:xfrm>
            <a:off x="2542223" y="2994409"/>
            <a:ext cx="4290645" cy="663141"/>
          </a:xfrm>
          <a:prstGeom prst="roundRect">
            <a:avLst/>
          </a:prstGeom>
          <a:solidFill>
            <a:schemeClr val="accent2">
              <a:alpha val="15000"/>
            </a:schemeClr>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algn="ctr" defTabSz="814388" eaLnBrk="0" fontAlgn="base" hangingPunct="0">
              <a:lnSpc>
                <a:spcPct val="90000"/>
              </a:lnSpc>
              <a:spcBef>
                <a:spcPct val="0"/>
              </a:spcBef>
              <a:spcAft>
                <a:spcPct val="0"/>
              </a:spcAft>
            </a:pPr>
            <a:endParaRPr lang="en-US" sz="2400" dirty="0">
              <a:solidFill>
                <a:srgbClr val="000000"/>
              </a:solidFill>
            </a:endParaRPr>
          </a:p>
        </p:txBody>
      </p:sp>
      <p:sp>
        <p:nvSpPr>
          <p:cNvPr id="26" name="Freeform 9"/>
          <p:cNvSpPr>
            <a:spLocks/>
          </p:cNvSpPr>
          <p:nvPr/>
        </p:nvSpPr>
        <p:spPr bwMode="auto">
          <a:xfrm>
            <a:off x="3860812" y="3822857"/>
            <a:ext cx="1927296" cy="132203"/>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cmpd="sng">
            <a:solidFill>
              <a:schemeClr val="accent2"/>
            </a:solidFill>
            <a:prstDash val="solid"/>
            <a:round/>
            <a:headEnd type="none" w="sm" len="sm"/>
            <a:tailEnd type="none" w="sm" len="sm"/>
          </a:ln>
        </p:spPr>
        <p:txBody>
          <a:bodyPr/>
          <a:lstStyle/>
          <a:p>
            <a:pPr algn="ctr" eaLnBrk="0" fontAlgn="base" hangingPunct="0">
              <a:lnSpc>
                <a:spcPct val="90000"/>
              </a:lnSpc>
              <a:spcBef>
                <a:spcPct val="0"/>
              </a:spcBef>
              <a:spcAft>
                <a:spcPct val="0"/>
              </a:spcAft>
            </a:pPr>
            <a:endParaRPr lang="en-US" sz="2400" dirty="0">
              <a:solidFill>
                <a:srgbClr val="000000"/>
              </a:solidFill>
            </a:endParaRPr>
          </a:p>
        </p:txBody>
      </p:sp>
      <p:pic>
        <p:nvPicPr>
          <p:cNvPr id="28" name="Picture 37"/>
          <p:cNvPicPr>
            <a:picLocks noChangeArrowheads="1"/>
          </p:cNvPicPr>
          <p:nvPr/>
        </p:nvPicPr>
        <p:blipFill>
          <a:blip r:embed="rId3"/>
          <a:srcRect/>
          <a:stretch>
            <a:fillRect/>
          </a:stretch>
        </p:blipFill>
        <p:spPr bwMode="auto">
          <a:xfrm>
            <a:off x="3032898" y="3622618"/>
            <a:ext cx="870351" cy="451691"/>
          </a:xfrm>
          <a:prstGeom prst="rect">
            <a:avLst/>
          </a:prstGeom>
          <a:noFill/>
          <a:ln w="9525">
            <a:noFill/>
            <a:miter lim="800000"/>
            <a:headEnd/>
            <a:tailEnd/>
          </a:ln>
        </p:spPr>
      </p:pic>
      <p:pic>
        <p:nvPicPr>
          <p:cNvPr id="29" name="Picture 37"/>
          <p:cNvPicPr>
            <a:picLocks noChangeArrowheads="1"/>
          </p:cNvPicPr>
          <p:nvPr/>
        </p:nvPicPr>
        <p:blipFill>
          <a:blip r:embed="rId3"/>
          <a:srcRect/>
          <a:stretch>
            <a:fillRect/>
          </a:stretch>
        </p:blipFill>
        <p:spPr bwMode="auto">
          <a:xfrm>
            <a:off x="5596926" y="3613539"/>
            <a:ext cx="870351" cy="451691"/>
          </a:xfrm>
          <a:prstGeom prst="rect">
            <a:avLst/>
          </a:prstGeom>
          <a:noFill/>
          <a:ln w="9525">
            <a:noFill/>
            <a:miter lim="800000"/>
            <a:headEnd/>
            <a:tailEnd/>
          </a:ln>
        </p:spPr>
      </p:pic>
      <p:sp>
        <p:nvSpPr>
          <p:cNvPr id="30" name="TextBox 29"/>
          <p:cNvSpPr txBox="1"/>
          <p:nvPr/>
        </p:nvSpPr>
        <p:spPr>
          <a:xfrm>
            <a:off x="3308331" y="3842955"/>
            <a:ext cx="380232" cy="258532"/>
          </a:xfrm>
          <a:prstGeom prst="rect">
            <a:avLst/>
          </a:prstGeom>
          <a:noFill/>
        </p:spPr>
        <p:txBody>
          <a:bodyPr wrap="none" rtlCol="0">
            <a:spAutoFit/>
          </a:bodyPr>
          <a:lstStyle/>
          <a:p>
            <a:pPr algn="ctr" eaLnBrk="0" fontAlgn="base" hangingPunct="0">
              <a:lnSpc>
                <a:spcPct val="90000"/>
              </a:lnSpc>
              <a:spcBef>
                <a:spcPct val="0"/>
              </a:spcBef>
              <a:spcAft>
                <a:spcPct val="0"/>
              </a:spcAft>
            </a:pPr>
            <a:r>
              <a:rPr lang="en-US" sz="1200" b="1" dirty="0">
                <a:solidFill>
                  <a:srgbClr val="FFFFFF"/>
                </a:solidFill>
              </a:rPr>
              <a:t>R2</a:t>
            </a:r>
          </a:p>
        </p:txBody>
      </p:sp>
      <p:sp>
        <p:nvSpPr>
          <p:cNvPr id="31" name="TextBox 30"/>
          <p:cNvSpPr txBox="1"/>
          <p:nvPr/>
        </p:nvSpPr>
        <p:spPr>
          <a:xfrm>
            <a:off x="5892581" y="3832038"/>
            <a:ext cx="380232" cy="258532"/>
          </a:xfrm>
          <a:prstGeom prst="rect">
            <a:avLst/>
          </a:prstGeom>
          <a:noFill/>
        </p:spPr>
        <p:txBody>
          <a:bodyPr wrap="none" rtlCol="0">
            <a:spAutoFit/>
          </a:bodyPr>
          <a:lstStyle/>
          <a:p>
            <a:pPr algn="ctr" eaLnBrk="0" fontAlgn="base" hangingPunct="0">
              <a:lnSpc>
                <a:spcPct val="90000"/>
              </a:lnSpc>
              <a:spcBef>
                <a:spcPct val="0"/>
              </a:spcBef>
              <a:spcAft>
                <a:spcPct val="0"/>
              </a:spcAft>
            </a:pPr>
            <a:r>
              <a:rPr lang="en-US" sz="1200" b="1" dirty="0">
                <a:solidFill>
                  <a:srgbClr val="FFFFFF"/>
                </a:solidFill>
              </a:rPr>
              <a:t>R3</a:t>
            </a:r>
          </a:p>
        </p:txBody>
      </p:sp>
      <p:pic>
        <p:nvPicPr>
          <p:cNvPr id="32" name="Picture 37"/>
          <p:cNvPicPr>
            <a:picLocks noChangeArrowheads="1"/>
          </p:cNvPicPr>
          <p:nvPr/>
        </p:nvPicPr>
        <p:blipFill>
          <a:blip r:embed="rId3"/>
          <a:srcRect/>
          <a:stretch>
            <a:fillRect/>
          </a:stretch>
        </p:blipFill>
        <p:spPr bwMode="auto">
          <a:xfrm>
            <a:off x="4529237" y="5000796"/>
            <a:ext cx="870351" cy="451691"/>
          </a:xfrm>
          <a:prstGeom prst="rect">
            <a:avLst/>
          </a:prstGeom>
          <a:noFill/>
          <a:ln w="9525">
            <a:noFill/>
            <a:miter lim="800000"/>
            <a:headEnd/>
            <a:tailEnd/>
          </a:ln>
        </p:spPr>
      </p:pic>
      <p:sp>
        <p:nvSpPr>
          <p:cNvPr id="33" name="TextBox 32"/>
          <p:cNvSpPr txBox="1"/>
          <p:nvPr/>
        </p:nvSpPr>
        <p:spPr>
          <a:xfrm>
            <a:off x="4829127" y="5220385"/>
            <a:ext cx="380232" cy="258532"/>
          </a:xfrm>
          <a:prstGeom prst="rect">
            <a:avLst/>
          </a:prstGeom>
          <a:noFill/>
        </p:spPr>
        <p:txBody>
          <a:bodyPr wrap="none" rtlCol="0">
            <a:spAutoFit/>
          </a:bodyPr>
          <a:lstStyle/>
          <a:p>
            <a:pPr algn="ctr" eaLnBrk="0" fontAlgn="base" hangingPunct="0">
              <a:lnSpc>
                <a:spcPct val="90000"/>
              </a:lnSpc>
              <a:spcBef>
                <a:spcPct val="0"/>
              </a:spcBef>
              <a:spcAft>
                <a:spcPct val="0"/>
              </a:spcAft>
            </a:pPr>
            <a:r>
              <a:rPr lang="en-US" sz="1200" b="1" dirty="0">
                <a:solidFill>
                  <a:srgbClr val="FFFFFF"/>
                </a:solidFill>
              </a:rPr>
              <a:t>R1</a:t>
            </a:r>
          </a:p>
        </p:txBody>
      </p:sp>
      <p:sp>
        <p:nvSpPr>
          <p:cNvPr id="37" name="TextBox 36"/>
          <p:cNvSpPr txBox="1"/>
          <p:nvPr/>
        </p:nvSpPr>
        <p:spPr>
          <a:xfrm>
            <a:off x="2767064" y="5433328"/>
            <a:ext cx="1013551" cy="165253"/>
          </a:xfrm>
          <a:prstGeom prst="rect">
            <a:avLst/>
          </a:prstGeom>
          <a:noFill/>
        </p:spPr>
        <p:txBody>
          <a:bodyPr wrap="square" lIns="0" tIns="0" rIns="0" bIns="0" rtlCol="0" anchor="ctr" anchorCtr="0">
            <a:noAutofit/>
          </a:bodyPr>
          <a:lstStyle/>
          <a:p>
            <a:pPr eaLnBrk="0" fontAlgn="base" hangingPunct="0">
              <a:lnSpc>
                <a:spcPct val="90000"/>
              </a:lnSpc>
              <a:spcBef>
                <a:spcPct val="0"/>
              </a:spcBef>
              <a:spcAft>
                <a:spcPct val="0"/>
              </a:spcAft>
            </a:pPr>
            <a:r>
              <a:rPr lang="en-US" sz="1050" b="1" dirty="0">
                <a:solidFill>
                  <a:srgbClr val="000000"/>
                </a:solidFill>
              </a:rPr>
              <a:t>EIGRP</a:t>
            </a:r>
          </a:p>
        </p:txBody>
      </p:sp>
      <p:sp>
        <p:nvSpPr>
          <p:cNvPr id="44" name="Up Arrow Callout 43"/>
          <p:cNvSpPr/>
          <p:nvPr/>
        </p:nvSpPr>
        <p:spPr bwMode="auto">
          <a:xfrm>
            <a:off x="3828413" y="5466255"/>
            <a:ext cx="2381470" cy="1185703"/>
          </a:xfrm>
          <a:prstGeom prst="upArrowCallout">
            <a:avLst>
              <a:gd name="adj1" fmla="val 12805"/>
              <a:gd name="adj2" fmla="val 17683"/>
              <a:gd name="adj3" fmla="val 25000"/>
              <a:gd name="adj4" fmla="val 56931"/>
            </a:avLst>
          </a:prstGeom>
          <a:solidFill>
            <a:srgbClr val="FFFF99"/>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noAutofit/>
          </a:bodyPr>
          <a:lstStyle/>
          <a:p>
            <a:pPr algn="ctr" defTabSz="814388" eaLnBrk="0" fontAlgn="base" hangingPunct="0">
              <a:lnSpc>
                <a:spcPct val="90000"/>
              </a:lnSpc>
              <a:spcBef>
                <a:spcPct val="0"/>
              </a:spcBef>
              <a:spcAft>
                <a:spcPct val="0"/>
              </a:spcAft>
            </a:pPr>
            <a:r>
              <a:rPr lang="en-US" sz="1100" dirty="0">
                <a:solidFill>
                  <a:srgbClr val="000000"/>
                </a:solidFill>
              </a:rPr>
              <a:t>R1 announces the external EIGRP route 10.0.0.0 with an administrative distance of 170 to both R2 and R3.</a:t>
            </a:r>
          </a:p>
        </p:txBody>
      </p:sp>
      <p:sp>
        <p:nvSpPr>
          <p:cNvPr id="45" name="Right Arrow Callout 44"/>
          <p:cNvSpPr/>
          <p:nvPr/>
        </p:nvSpPr>
        <p:spPr bwMode="auto">
          <a:xfrm>
            <a:off x="633047" y="3024513"/>
            <a:ext cx="2401548" cy="1637880"/>
          </a:xfrm>
          <a:prstGeom prst="rightArrowCallout">
            <a:avLst>
              <a:gd name="adj1" fmla="val 11842"/>
              <a:gd name="adj2" fmla="val 13816"/>
              <a:gd name="adj3" fmla="val 17701"/>
              <a:gd name="adj4" fmla="val 69251"/>
            </a:avLst>
          </a:prstGeom>
          <a:solidFill>
            <a:srgbClr val="FFFF99"/>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noAutofit/>
          </a:bodyPr>
          <a:lstStyle/>
          <a:p>
            <a:pPr defTabSz="814388" eaLnBrk="0" fontAlgn="base" hangingPunct="0">
              <a:lnSpc>
                <a:spcPct val="90000"/>
              </a:lnSpc>
              <a:spcBef>
                <a:spcPct val="0"/>
              </a:spcBef>
              <a:spcAft>
                <a:spcPct val="0"/>
              </a:spcAft>
            </a:pPr>
            <a:r>
              <a:rPr lang="en-US" sz="1100" dirty="0">
                <a:solidFill>
                  <a:srgbClr val="000000"/>
                </a:solidFill>
              </a:rPr>
              <a:t>Only R2 is configured to redistribute the EIGRP routes into the OSPF domain.</a:t>
            </a:r>
          </a:p>
          <a:p>
            <a:pPr defTabSz="814388" eaLnBrk="0" fontAlgn="base" hangingPunct="0">
              <a:lnSpc>
                <a:spcPct val="90000"/>
              </a:lnSpc>
              <a:spcBef>
                <a:spcPct val="0"/>
              </a:spcBef>
              <a:spcAft>
                <a:spcPct val="0"/>
              </a:spcAft>
            </a:pPr>
            <a:r>
              <a:rPr lang="en-US" sz="1100" dirty="0">
                <a:solidFill>
                  <a:srgbClr val="000000"/>
                </a:solidFill>
              </a:rPr>
              <a:t>Therefore the external 10.0.0.0 network is redistributed into the OSPF domain with an administrative distance of 110.</a:t>
            </a:r>
          </a:p>
        </p:txBody>
      </p:sp>
      <p:sp>
        <p:nvSpPr>
          <p:cNvPr id="46" name="Right Arrow 45"/>
          <p:cNvSpPr/>
          <p:nvPr/>
        </p:nvSpPr>
        <p:spPr bwMode="auto">
          <a:xfrm>
            <a:off x="3949000" y="3315899"/>
            <a:ext cx="1748943" cy="381839"/>
          </a:xfrm>
          <a:prstGeom prst="rightArrow">
            <a:avLst>
              <a:gd name="adj1" fmla="val 37096"/>
              <a:gd name="adj2" fmla="val 50000"/>
            </a:avLst>
          </a:prstGeom>
          <a:solidFill>
            <a:srgbClr val="FFFF99"/>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noAutofit/>
          </a:bodyPr>
          <a:lstStyle/>
          <a:p>
            <a:pPr algn="ctr" defTabSz="814388" eaLnBrk="0" fontAlgn="base" hangingPunct="0">
              <a:lnSpc>
                <a:spcPct val="90000"/>
              </a:lnSpc>
              <a:spcBef>
                <a:spcPct val="0"/>
              </a:spcBef>
              <a:spcAft>
                <a:spcPct val="0"/>
              </a:spcAft>
            </a:pPr>
            <a:r>
              <a:rPr lang="pt-BR" sz="800" b="1" kern="0" dirty="0">
                <a:solidFill>
                  <a:srgbClr val="000000"/>
                </a:solidFill>
                <a:latin typeface="Courier New" pitchFamily="49" charset="0"/>
              </a:rPr>
              <a:t>O E2 10.0.0.0/8 [110/20] </a:t>
            </a:r>
            <a:endParaRPr lang="en-US" sz="800" b="1" dirty="0">
              <a:solidFill>
                <a:srgbClr val="000000"/>
              </a:solidFill>
            </a:endParaRPr>
          </a:p>
        </p:txBody>
      </p:sp>
      <p:sp>
        <p:nvSpPr>
          <p:cNvPr id="47" name="Right Arrow Callout 46"/>
          <p:cNvSpPr/>
          <p:nvPr/>
        </p:nvSpPr>
        <p:spPr bwMode="auto">
          <a:xfrm flipH="1">
            <a:off x="6601707" y="2924027"/>
            <a:ext cx="2341314" cy="1889088"/>
          </a:xfrm>
          <a:prstGeom prst="rightArrowCallout">
            <a:avLst>
              <a:gd name="adj1" fmla="val 10630"/>
              <a:gd name="adj2" fmla="val 12604"/>
              <a:gd name="adj3" fmla="val 19545"/>
              <a:gd name="adj4" fmla="val 71465"/>
            </a:avLst>
          </a:prstGeom>
          <a:solidFill>
            <a:srgbClr val="FFFF99"/>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noAutofit/>
          </a:bodyPr>
          <a:lstStyle/>
          <a:p>
            <a:pPr defTabSz="814388" eaLnBrk="0" fontAlgn="base" hangingPunct="0">
              <a:lnSpc>
                <a:spcPct val="90000"/>
              </a:lnSpc>
              <a:spcBef>
                <a:spcPct val="0"/>
              </a:spcBef>
              <a:spcAft>
                <a:spcPct val="0"/>
              </a:spcAft>
            </a:pPr>
            <a:r>
              <a:rPr lang="en-US" sz="1100" dirty="0">
                <a:solidFill>
                  <a:srgbClr val="000000"/>
                </a:solidFill>
              </a:rPr>
              <a:t>Although R3 has a direct connection to R1, R3 will use the OSPF route via R2 to get to the 10.0.0.0 network due to the lower administrative distance of OSPF (110).</a:t>
            </a:r>
          </a:p>
          <a:p>
            <a:pPr defTabSz="814388" eaLnBrk="0" fontAlgn="base" hangingPunct="0">
              <a:lnSpc>
                <a:spcPct val="90000"/>
              </a:lnSpc>
              <a:spcBef>
                <a:spcPct val="0"/>
              </a:spcBef>
              <a:spcAft>
                <a:spcPct val="0"/>
              </a:spcAft>
            </a:pPr>
            <a:endParaRPr lang="en-US" sz="1100" dirty="0">
              <a:solidFill>
                <a:srgbClr val="000000"/>
              </a:solidFill>
            </a:endParaRPr>
          </a:p>
          <a:p>
            <a:pPr defTabSz="814388" eaLnBrk="0" fontAlgn="base" hangingPunct="0">
              <a:lnSpc>
                <a:spcPct val="90000"/>
              </a:lnSpc>
              <a:spcBef>
                <a:spcPct val="0"/>
              </a:spcBef>
              <a:spcAft>
                <a:spcPct val="0"/>
              </a:spcAft>
            </a:pPr>
            <a:r>
              <a:rPr lang="en-US" sz="1100" dirty="0">
                <a:solidFill>
                  <a:srgbClr val="000000"/>
                </a:solidFill>
              </a:rPr>
              <a:t>This creates a suboptimal routing issue.</a:t>
            </a:r>
          </a:p>
        </p:txBody>
      </p:sp>
      <p:sp>
        <p:nvSpPr>
          <p:cNvPr id="51" name="Right Arrow 50"/>
          <p:cNvSpPr/>
          <p:nvPr/>
        </p:nvSpPr>
        <p:spPr bwMode="auto">
          <a:xfrm rot="18663191">
            <a:off x="4989914" y="4692530"/>
            <a:ext cx="2067968" cy="311499"/>
          </a:xfrm>
          <a:prstGeom prst="rightArrow">
            <a:avLst/>
          </a:prstGeom>
          <a:solidFill>
            <a:srgbClr val="FFFF99"/>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noAutofit/>
          </a:bodyPr>
          <a:lstStyle/>
          <a:p>
            <a:pPr algn="ctr" defTabSz="814388" eaLnBrk="0" fontAlgn="base" hangingPunct="0">
              <a:lnSpc>
                <a:spcPct val="90000"/>
              </a:lnSpc>
              <a:spcBef>
                <a:spcPct val="0"/>
              </a:spcBef>
              <a:spcAft>
                <a:spcPct val="0"/>
              </a:spcAft>
            </a:pPr>
            <a:r>
              <a:rPr lang="pt-BR" sz="800" b="1" kern="0" dirty="0">
                <a:solidFill>
                  <a:srgbClr val="000000"/>
                </a:solidFill>
                <a:latin typeface="Courier New" pitchFamily="49" charset="0"/>
              </a:rPr>
              <a:t>D EX 10.0.0.0/8 [170/41024000]</a:t>
            </a:r>
            <a:endParaRPr lang="en-US" sz="800" b="1" dirty="0">
              <a:solidFill>
                <a:srgbClr val="000000"/>
              </a:solidFill>
            </a:endParaRPr>
          </a:p>
        </p:txBody>
      </p:sp>
      <p:sp>
        <p:nvSpPr>
          <p:cNvPr id="52" name="Right Arrow 51"/>
          <p:cNvSpPr/>
          <p:nvPr/>
        </p:nvSpPr>
        <p:spPr bwMode="auto">
          <a:xfrm rot="13630405" flipV="1">
            <a:off x="2913761" y="4725501"/>
            <a:ext cx="2067968" cy="297281"/>
          </a:xfrm>
          <a:prstGeom prst="rightArrow">
            <a:avLst/>
          </a:prstGeom>
          <a:solidFill>
            <a:srgbClr val="FFFF99"/>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noAutofit/>
          </a:bodyPr>
          <a:lstStyle/>
          <a:p>
            <a:pPr algn="ctr" defTabSz="814388" eaLnBrk="0" fontAlgn="base" hangingPunct="0">
              <a:lnSpc>
                <a:spcPct val="90000"/>
              </a:lnSpc>
              <a:spcBef>
                <a:spcPct val="0"/>
              </a:spcBef>
              <a:spcAft>
                <a:spcPct val="0"/>
              </a:spcAft>
            </a:pPr>
            <a:r>
              <a:rPr lang="pt-BR" sz="800" b="1" kern="0" dirty="0">
                <a:solidFill>
                  <a:srgbClr val="000000"/>
                </a:solidFill>
                <a:latin typeface="Courier New" pitchFamily="49" charset="0"/>
              </a:rPr>
              <a:t>D EX 10.0.0.0/8 [170/41024000]</a:t>
            </a:r>
            <a:endParaRPr lang="en-US" sz="800" b="1" dirty="0">
              <a:solidFill>
                <a:srgbClr val="000000"/>
              </a:solidFill>
            </a:endParaRPr>
          </a:p>
        </p:txBody>
      </p:sp>
      <p:sp>
        <p:nvSpPr>
          <p:cNvPr id="53" name="Dodecagon 52"/>
          <p:cNvSpPr/>
          <p:nvPr/>
        </p:nvSpPr>
        <p:spPr bwMode="auto">
          <a:xfrm>
            <a:off x="3456626" y="5968671"/>
            <a:ext cx="351692" cy="331595"/>
          </a:xfrm>
          <a:prstGeom prst="dodecagon">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noAutofit/>
          </a:bodyPr>
          <a:lstStyle/>
          <a:p>
            <a:pPr algn="ctr" defTabSz="814388" eaLnBrk="0" fontAlgn="base" hangingPunct="0">
              <a:lnSpc>
                <a:spcPct val="90000"/>
              </a:lnSpc>
              <a:spcBef>
                <a:spcPct val="0"/>
              </a:spcBef>
              <a:spcAft>
                <a:spcPct val="0"/>
              </a:spcAft>
            </a:pPr>
            <a:r>
              <a:rPr lang="en-US" sz="1400" dirty="0">
                <a:solidFill>
                  <a:srgbClr val="000000"/>
                </a:solidFill>
              </a:rPr>
              <a:t>1</a:t>
            </a:r>
          </a:p>
        </p:txBody>
      </p:sp>
      <p:sp>
        <p:nvSpPr>
          <p:cNvPr id="54" name="Dodecagon 53"/>
          <p:cNvSpPr/>
          <p:nvPr/>
        </p:nvSpPr>
        <p:spPr bwMode="auto">
          <a:xfrm>
            <a:off x="262933" y="3106671"/>
            <a:ext cx="351692" cy="331595"/>
          </a:xfrm>
          <a:prstGeom prst="dodecagon">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noAutofit/>
          </a:bodyPr>
          <a:lstStyle/>
          <a:p>
            <a:pPr algn="ctr" defTabSz="814388" eaLnBrk="0" fontAlgn="base" hangingPunct="0">
              <a:lnSpc>
                <a:spcPct val="90000"/>
              </a:lnSpc>
              <a:spcBef>
                <a:spcPct val="0"/>
              </a:spcBef>
              <a:spcAft>
                <a:spcPct val="0"/>
              </a:spcAft>
            </a:pPr>
            <a:r>
              <a:rPr lang="en-US" sz="1400" dirty="0">
                <a:solidFill>
                  <a:srgbClr val="000000"/>
                </a:solidFill>
              </a:rPr>
              <a:t>2</a:t>
            </a:r>
          </a:p>
        </p:txBody>
      </p:sp>
      <p:sp>
        <p:nvSpPr>
          <p:cNvPr id="55" name="Dodecagon 54"/>
          <p:cNvSpPr/>
          <p:nvPr/>
        </p:nvSpPr>
        <p:spPr bwMode="auto">
          <a:xfrm>
            <a:off x="6896509" y="2957616"/>
            <a:ext cx="351692" cy="331595"/>
          </a:xfrm>
          <a:prstGeom prst="dodecagon">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noAutofit/>
          </a:bodyPr>
          <a:lstStyle/>
          <a:p>
            <a:pPr algn="ctr" defTabSz="814388" eaLnBrk="0" fontAlgn="base" hangingPunct="0">
              <a:lnSpc>
                <a:spcPct val="90000"/>
              </a:lnSpc>
              <a:spcBef>
                <a:spcPct val="0"/>
              </a:spcBef>
              <a:spcAft>
                <a:spcPct val="0"/>
              </a:spcAft>
            </a:pPr>
            <a:r>
              <a:rPr lang="en-US" sz="1400" dirty="0">
                <a:solidFill>
                  <a:srgbClr val="000000"/>
                </a:solidFill>
              </a:rPr>
              <a:t>3</a:t>
            </a:r>
          </a:p>
        </p:txBody>
      </p:sp>
    </p:spTree>
    <p:extLst>
      <p:ext uri="{BB962C8B-B14F-4D97-AF65-F5344CB8AC3E}">
        <p14:creationId xmlns:p14="http://schemas.microsoft.com/office/powerpoint/2010/main" val="6770296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Multipoint Redistribution</a:t>
            </a:r>
            <a:endParaRPr lang="en-US" dirty="0"/>
          </a:p>
        </p:txBody>
      </p:sp>
      <p:sp>
        <p:nvSpPr>
          <p:cNvPr id="3" name="Content Placeholder 2"/>
          <p:cNvSpPr>
            <a:spLocks noGrp="1"/>
          </p:cNvSpPr>
          <p:nvPr>
            <p:ph idx="1"/>
          </p:nvPr>
        </p:nvSpPr>
        <p:spPr>
          <a:xfrm>
            <a:off x="279400" y="1198254"/>
            <a:ext cx="4282551" cy="5191792"/>
          </a:xfrm>
        </p:spPr>
        <p:txBody>
          <a:bodyPr>
            <a:noAutofit/>
          </a:bodyPr>
          <a:lstStyle/>
          <a:p>
            <a:pPr>
              <a:lnSpc>
                <a:spcPct val="100000"/>
              </a:lnSpc>
            </a:pPr>
            <a:r>
              <a:rPr lang="en-US" sz="2000" dirty="0" smtClean="0"/>
              <a:t>Multipoint redistribution has two (or more) separate routers running both routing protocols.</a:t>
            </a:r>
          </a:p>
          <a:p>
            <a:pPr>
              <a:lnSpc>
                <a:spcPct val="100000"/>
              </a:lnSpc>
            </a:pPr>
            <a:r>
              <a:rPr lang="en-US" sz="2000" dirty="0" smtClean="0"/>
              <a:t>Redistribution can be configured as:</a:t>
            </a:r>
          </a:p>
          <a:p>
            <a:pPr lvl="1">
              <a:lnSpc>
                <a:spcPct val="100000"/>
              </a:lnSpc>
            </a:pPr>
            <a:r>
              <a:rPr lang="en-US" sz="1800" dirty="0" smtClean="0"/>
              <a:t>Multipoint one-way redistribution</a:t>
            </a:r>
          </a:p>
          <a:p>
            <a:pPr lvl="1">
              <a:lnSpc>
                <a:spcPct val="100000"/>
              </a:lnSpc>
            </a:pPr>
            <a:r>
              <a:rPr lang="en-US" sz="1800" dirty="0" smtClean="0"/>
              <a:t>Multipoint two-way redistribution</a:t>
            </a:r>
          </a:p>
          <a:p>
            <a:pPr marL="236538" lvl="1">
              <a:lnSpc>
                <a:spcPct val="100000"/>
              </a:lnSpc>
              <a:spcBef>
                <a:spcPct val="50000"/>
              </a:spcBef>
              <a:buFont typeface="Wingdings" pitchFamily="2" charset="2"/>
              <a:buChar char="§"/>
            </a:pPr>
            <a:r>
              <a:rPr lang="en-US" dirty="0" smtClean="0"/>
              <a:t>Although multipoint two-way redistribution is especially problematic, either method is likely to introduce potential routing feedback loops. </a:t>
            </a:r>
          </a:p>
        </p:txBody>
      </p:sp>
      <p:sp>
        <p:nvSpPr>
          <p:cNvPr id="28" name="Rounded Rectangle 27"/>
          <p:cNvSpPr/>
          <p:nvPr/>
        </p:nvSpPr>
        <p:spPr bwMode="auto">
          <a:xfrm>
            <a:off x="4702175" y="1663005"/>
            <a:ext cx="1898231" cy="1922979"/>
          </a:xfrm>
          <a:prstGeom prst="roundRect">
            <a:avLst/>
          </a:prstGeom>
          <a:solidFill>
            <a:schemeClr val="tx1">
              <a:lumMod val="65000"/>
              <a:lumOff val="35000"/>
              <a:alpha val="15000"/>
            </a:schemeClr>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algn="ctr" defTabSz="814388" eaLnBrk="0" fontAlgn="base" hangingPunct="0">
              <a:lnSpc>
                <a:spcPct val="90000"/>
              </a:lnSpc>
              <a:spcBef>
                <a:spcPct val="0"/>
              </a:spcBef>
              <a:spcAft>
                <a:spcPct val="0"/>
              </a:spcAft>
            </a:pPr>
            <a:endParaRPr lang="en-US" sz="2400" dirty="0">
              <a:solidFill>
                <a:srgbClr val="000000"/>
              </a:solidFill>
            </a:endParaRPr>
          </a:p>
        </p:txBody>
      </p:sp>
      <p:sp>
        <p:nvSpPr>
          <p:cNvPr id="29" name="Rounded Rectangle 28"/>
          <p:cNvSpPr/>
          <p:nvPr/>
        </p:nvSpPr>
        <p:spPr bwMode="auto">
          <a:xfrm>
            <a:off x="6944181" y="1614238"/>
            <a:ext cx="1823494" cy="2062709"/>
          </a:xfrm>
          <a:prstGeom prst="roundRect">
            <a:avLst/>
          </a:prstGeom>
          <a:solidFill>
            <a:schemeClr val="accent2">
              <a:alpha val="15000"/>
            </a:schemeClr>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algn="ctr" defTabSz="814388" eaLnBrk="0" fontAlgn="base" hangingPunct="0">
              <a:lnSpc>
                <a:spcPct val="90000"/>
              </a:lnSpc>
              <a:spcBef>
                <a:spcPct val="0"/>
              </a:spcBef>
              <a:spcAft>
                <a:spcPct val="0"/>
              </a:spcAft>
            </a:pPr>
            <a:endParaRPr lang="en-US" sz="2400" dirty="0">
              <a:solidFill>
                <a:srgbClr val="000000"/>
              </a:solidFill>
            </a:endParaRPr>
          </a:p>
        </p:txBody>
      </p:sp>
      <p:sp>
        <p:nvSpPr>
          <p:cNvPr id="30" name="TextBox 29"/>
          <p:cNvSpPr txBox="1"/>
          <p:nvPr/>
        </p:nvSpPr>
        <p:spPr>
          <a:xfrm>
            <a:off x="4931704" y="1794920"/>
            <a:ext cx="1507633" cy="253232"/>
          </a:xfrm>
          <a:prstGeom prst="rect">
            <a:avLst/>
          </a:prstGeom>
          <a:noFill/>
        </p:spPr>
        <p:txBody>
          <a:bodyPr wrap="square" lIns="0" tIns="0" rIns="0" bIns="0" rtlCol="0" anchor="ctr" anchorCtr="0">
            <a:noAutofit/>
          </a:bodyPr>
          <a:lstStyle/>
          <a:p>
            <a:pPr eaLnBrk="0" fontAlgn="base" hangingPunct="0">
              <a:lnSpc>
                <a:spcPct val="90000"/>
              </a:lnSpc>
              <a:spcBef>
                <a:spcPct val="0"/>
              </a:spcBef>
              <a:spcAft>
                <a:spcPct val="0"/>
              </a:spcAft>
            </a:pPr>
            <a:r>
              <a:rPr lang="en-US" sz="1050" b="1" dirty="0">
                <a:solidFill>
                  <a:srgbClr val="000000"/>
                </a:solidFill>
              </a:rPr>
              <a:t>RIP</a:t>
            </a:r>
          </a:p>
        </p:txBody>
      </p:sp>
      <p:sp>
        <p:nvSpPr>
          <p:cNvPr id="31" name="TextBox 30"/>
          <p:cNvSpPr txBox="1"/>
          <p:nvPr/>
        </p:nvSpPr>
        <p:spPr>
          <a:xfrm>
            <a:off x="7039185" y="1794920"/>
            <a:ext cx="1507633" cy="253232"/>
          </a:xfrm>
          <a:prstGeom prst="rect">
            <a:avLst/>
          </a:prstGeom>
          <a:noFill/>
        </p:spPr>
        <p:txBody>
          <a:bodyPr wrap="square" lIns="0" tIns="0" rIns="0" bIns="0" rtlCol="0" anchor="ctr" anchorCtr="0">
            <a:noAutofit/>
          </a:bodyPr>
          <a:lstStyle/>
          <a:p>
            <a:pPr eaLnBrk="0" fontAlgn="base" hangingPunct="0">
              <a:lnSpc>
                <a:spcPct val="90000"/>
              </a:lnSpc>
              <a:spcBef>
                <a:spcPct val="0"/>
              </a:spcBef>
              <a:spcAft>
                <a:spcPct val="0"/>
              </a:spcAft>
            </a:pPr>
            <a:r>
              <a:rPr lang="en-US" sz="1050" b="1" dirty="0">
                <a:solidFill>
                  <a:srgbClr val="000000"/>
                </a:solidFill>
              </a:rPr>
              <a:t>OSPF</a:t>
            </a:r>
          </a:p>
        </p:txBody>
      </p:sp>
      <p:pic>
        <p:nvPicPr>
          <p:cNvPr id="32" name="Picture 31"/>
          <p:cNvPicPr>
            <a:picLocks noChangeArrowheads="1"/>
          </p:cNvPicPr>
          <p:nvPr/>
        </p:nvPicPr>
        <p:blipFill>
          <a:blip r:embed="rId3"/>
          <a:srcRect/>
          <a:stretch>
            <a:fillRect/>
          </a:stretch>
        </p:blipFill>
        <p:spPr bwMode="auto">
          <a:xfrm>
            <a:off x="6452771" y="2371415"/>
            <a:ext cx="661462" cy="318220"/>
          </a:xfrm>
          <a:prstGeom prst="rect">
            <a:avLst/>
          </a:prstGeom>
          <a:noFill/>
          <a:ln w="9525">
            <a:noFill/>
            <a:miter lim="800000"/>
            <a:headEnd/>
            <a:tailEnd/>
          </a:ln>
        </p:spPr>
      </p:pic>
      <p:sp>
        <p:nvSpPr>
          <p:cNvPr id="33" name="TextBox 32"/>
          <p:cNvSpPr txBox="1"/>
          <p:nvPr/>
        </p:nvSpPr>
        <p:spPr>
          <a:xfrm>
            <a:off x="4842023" y="1198563"/>
            <a:ext cx="3492197" cy="372253"/>
          </a:xfrm>
          <a:prstGeom prst="rect">
            <a:avLst/>
          </a:prstGeom>
          <a:noFill/>
        </p:spPr>
        <p:txBody>
          <a:bodyPr wrap="square" lIns="0" tIns="0" rIns="0" bIns="0" rtlCol="0" anchor="ctr" anchorCtr="0">
            <a:noAutofit/>
          </a:bodyPr>
          <a:lstStyle/>
          <a:p>
            <a:pPr eaLnBrk="0" fontAlgn="base" hangingPunct="0">
              <a:lnSpc>
                <a:spcPct val="90000"/>
              </a:lnSpc>
              <a:spcBef>
                <a:spcPct val="0"/>
              </a:spcBef>
              <a:spcAft>
                <a:spcPct val="0"/>
              </a:spcAft>
            </a:pPr>
            <a:r>
              <a:rPr lang="en-US" sz="1400" b="1" dirty="0">
                <a:solidFill>
                  <a:srgbClr val="000000"/>
                </a:solidFill>
              </a:rPr>
              <a:t>Multipoint One-Way Redistribution</a:t>
            </a:r>
          </a:p>
        </p:txBody>
      </p:sp>
      <p:sp>
        <p:nvSpPr>
          <p:cNvPr id="34" name="Right Arrow 33"/>
          <p:cNvSpPr/>
          <p:nvPr/>
        </p:nvSpPr>
        <p:spPr bwMode="auto">
          <a:xfrm>
            <a:off x="5614676" y="1969480"/>
            <a:ext cx="2464200" cy="391279"/>
          </a:xfrm>
          <a:prstGeom prst="rightArrow">
            <a:avLst/>
          </a:prstGeom>
          <a:solidFill>
            <a:srgbClr val="FFFF99"/>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noAutofit/>
          </a:bodyPr>
          <a:lstStyle/>
          <a:p>
            <a:pPr algn="ctr" defTabSz="814388" eaLnBrk="0" fontAlgn="base" hangingPunct="0">
              <a:lnSpc>
                <a:spcPct val="90000"/>
              </a:lnSpc>
              <a:spcBef>
                <a:spcPct val="0"/>
              </a:spcBef>
              <a:spcAft>
                <a:spcPct val="0"/>
              </a:spcAft>
            </a:pPr>
            <a:r>
              <a:rPr lang="en-US" sz="1050" dirty="0">
                <a:solidFill>
                  <a:srgbClr val="000000"/>
                </a:solidFill>
              </a:rPr>
              <a:t>Redistributing RIP into OSPF</a:t>
            </a:r>
          </a:p>
        </p:txBody>
      </p:sp>
      <p:sp>
        <p:nvSpPr>
          <p:cNvPr id="35" name="Rounded Rectangle 34"/>
          <p:cNvSpPr/>
          <p:nvPr/>
        </p:nvSpPr>
        <p:spPr bwMode="auto">
          <a:xfrm>
            <a:off x="4703849" y="4459093"/>
            <a:ext cx="1898231" cy="1930595"/>
          </a:xfrm>
          <a:prstGeom prst="roundRect">
            <a:avLst/>
          </a:prstGeom>
          <a:solidFill>
            <a:schemeClr val="tx1">
              <a:lumMod val="65000"/>
              <a:lumOff val="35000"/>
              <a:alpha val="15000"/>
            </a:schemeClr>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algn="ctr" defTabSz="814388" eaLnBrk="0" fontAlgn="base" hangingPunct="0">
              <a:lnSpc>
                <a:spcPct val="90000"/>
              </a:lnSpc>
              <a:spcBef>
                <a:spcPct val="0"/>
              </a:spcBef>
              <a:spcAft>
                <a:spcPct val="0"/>
              </a:spcAft>
            </a:pPr>
            <a:endParaRPr lang="en-US" sz="2400" dirty="0">
              <a:solidFill>
                <a:srgbClr val="000000"/>
              </a:solidFill>
            </a:endParaRPr>
          </a:p>
        </p:txBody>
      </p:sp>
      <p:sp>
        <p:nvSpPr>
          <p:cNvPr id="36" name="Rounded Rectangle 35"/>
          <p:cNvSpPr/>
          <p:nvPr/>
        </p:nvSpPr>
        <p:spPr bwMode="auto">
          <a:xfrm>
            <a:off x="6945856" y="4410327"/>
            <a:ext cx="1823494" cy="1930595"/>
          </a:xfrm>
          <a:prstGeom prst="roundRect">
            <a:avLst/>
          </a:prstGeom>
          <a:solidFill>
            <a:schemeClr val="accent2">
              <a:alpha val="15000"/>
            </a:schemeClr>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algn="ctr" defTabSz="814388" eaLnBrk="0" fontAlgn="base" hangingPunct="0">
              <a:lnSpc>
                <a:spcPct val="90000"/>
              </a:lnSpc>
              <a:spcBef>
                <a:spcPct val="0"/>
              </a:spcBef>
              <a:spcAft>
                <a:spcPct val="0"/>
              </a:spcAft>
            </a:pPr>
            <a:endParaRPr lang="en-US" sz="2400" dirty="0">
              <a:solidFill>
                <a:srgbClr val="000000"/>
              </a:solidFill>
            </a:endParaRPr>
          </a:p>
        </p:txBody>
      </p:sp>
      <p:sp>
        <p:nvSpPr>
          <p:cNvPr id="37" name="TextBox 36"/>
          <p:cNvSpPr txBox="1"/>
          <p:nvPr/>
        </p:nvSpPr>
        <p:spPr>
          <a:xfrm>
            <a:off x="4933378" y="4591009"/>
            <a:ext cx="1507633" cy="253232"/>
          </a:xfrm>
          <a:prstGeom prst="rect">
            <a:avLst/>
          </a:prstGeom>
          <a:noFill/>
        </p:spPr>
        <p:txBody>
          <a:bodyPr wrap="square" lIns="0" tIns="0" rIns="0" bIns="0" rtlCol="0" anchor="ctr" anchorCtr="0">
            <a:noAutofit/>
          </a:bodyPr>
          <a:lstStyle/>
          <a:p>
            <a:pPr eaLnBrk="0" fontAlgn="base" hangingPunct="0">
              <a:lnSpc>
                <a:spcPct val="90000"/>
              </a:lnSpc>
              <a:spcBef>
                <a:spcPct val="0"/>
              </a:spcBef>
              <a:spcAft>
                <a:spcPct val="0"/>
              </a:spcAft>
            </a:pPr>
            <a:r>
              <a:rPr lang="en-US" sz="1050" b="1" dirty="0">
                <a:solidFill>
                  <a:srgbClr val="000000"/>
                </a:solidFill>
              </a:rPr>
              <a:t>RIP</a:t>
            </a:r>
          </a:p>
        </p:txBody>
      </p:sp>
      <p:sp>
        <p:nvSpPr>
          <p:cNvPr id="38" name="TextBox 37"/>
          <p:cNvSpPr txBox="1"/>
          <p:nvPr/>
        </p:nvSpPr>
        <p:spPr>
          <a:xfrm>
            <a:off x="7040860" y="4591009"/>
            <a:ext cx="1507633" cy="253232"/>
          </a:xfrm>
          <a:prstGeom prst="rect">
            <a:avLst/>
          </a:prstGeom>
          <a:noFill/>
        </p:spPr>
        <p:txBody>
          <a:bodyPr wrap="square" lIns="0" tIns="0" rIns="0" bIns="0" rtlCol="0" anchor="ctr" anchorCtr="0">
            <a:noAutofit/>
          </a:bodyPr>
          <a:lstStyle/>
          <a:p>
            <a:pPr eaLnBrk="0" fontAlgn="base" hangingPunct="0">
              <a:lnSpc>
                <a:spcPct val="90000"/>
              </a:lnSpc>
              <a:spcBef>
                <a:spcPct val="0"/>
              </a:spcBef>
              <a:spcAft>
                <a:spcPct val="0"/>
              </a:spcAft>
            </a:pPr>
            <a:r>
              <a:rPr lang="en-US" sz="1050" b="1" dirty="0">
                <a:solidFill>
                  <a:srgbClr val="000000"/>
                </a:solidFill>
              </a:rPr>
              <a:t>OSPF</a:t>
            </a:r>
          </a:p>
        </p:txBody>
      </p:sp>
      <p:sp>
        <p:nvSpPr>
          <p:cNvPr id="40" name="TextBox 39"/>
          <p:cNvSpPr txBox="1"/>
          <p:nvPr/>
        </p:nvSpPr>
        <p:spPr>
          <a:xfrm>
            <a:off x="4843698" y="3994652"/>
            <a:ext cx="3492197" cy="372253"/>
          </a:xfrm>
          <a:prstGeom prst="rect">
            <a:avLst/>
          </a:prstGeom>
          <a:noFill/>
        </p:spPr>
        <p:txBody>
          <a:bodyPr wrap="square" lIns="0" tIns="0" rIns="0" bIns="0" rtlCol="0" anchor="ctr" anchorCtr="0">
            <a:noAutofit/>
          </a:bodyPr>
          <a:lstStyle/>
          <a:p>
            <a:pPr eaLnBrk="0" fontAlgn="base" hangingPunct="0">
              <a:lnSpc>
                <a:spcPct val="90000"/>
              </a:lnSpc>
              <a:spcBef>
                <a:spcPct val="0"/>
              </a:spcBef>
              <a:spcAft>
                <a:spcPct val="0"/>
              </a:spcAft>
            </a:pPr>
            <a:r>
              <a:rPr lang="en-US" sz="1400" b="1" dirty="0">
                <a:solidFill>
                  <a:srgbClr val="000000"/>
                </a:solidFill>
              </a:rPr>
              <a:t>Multipoint Two-Way Redistribution</a:t>
            </a:r>
          </a:p>
        </p:txBody>
      </p:sp>
      <p:sp>
        <p:nvSpPr>
          <p:cNvPr id="41" name="Left-Right Arrow 40"/>
          <p:cNvSpPr/>
          <p:nvPr/>
        </p:nvSpPr>
        <p:spPr bwMode="auto">
          <a:xfrm>
            <a:off x="4853354" y="4732784"/>
            <a:ext cx="3884564" cy="432079"/>
          </a:xfrm>
          <a:prstGeom prst="leftRightArrow">
            <a:avLst>
              <a:gd name="adj1" fmla="val 50000"/>
              <a:gd name="adj2" fmla="val 50000"/>
            </a:avLst>
          </a:prstGeom>
          <a:solidFill>
            <a:srgbClr val="FFFF99"/>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noAutofit/>
          </a:bodyPr>
          <a:lstStyle/>
          <a:p>
            <a:pPr algn="ctr" defTabSz="814388" eaLnBrk="0" fontAlgn="base" hangingPunct="0">
              <a:lnSpc>
                <a:spcPct val="90000"/>
              </a:lnSpc>
              <a:spcBef>
                <a:spcPct val="0"/>
              </a:spcBef>
              <a:spcAft>
                <a:spcPct val="0"/>
              </a:spcAft>
            </a:pPr>
            <a:r>
              <a:rPr lang="en-US" sz="1050" dirty="0">
                <a:solidFill>
                  <a:srgbClr val="000000"/>
                </a:solidFill>
              </a:rPr>
              <a:t>Redistributing RIP into OSPF and OSPF into RIP</a:t>
            </a:r>
          </a:p>
        </p:txBody>
      </p:sp>
      <p:pic>
        <p:nvPicPr>
          <p:cNvPr id="20" name="Picture 19"/>
          <p:cNvPicPr>
            <a:picLocks noChangeArrowheads="1"/>
          </p:cNvPicPr>
          <p:nvPr/>
        </p:nvPicPr>
        <p:blipFill>
          <a:blip r:embed="rId3"/>
          <a:srcRect/>
          <a:stretch>
            <a:fillRect/>
          </a:stretch>
        </p:blipFill>
        <p:spPr bwMode="auto">
          <a:xfrm>
            <a:off x="6464499" y="3186983"/>
            <a:ext cx="661462" cy="318220"/>
          </a:xfrm>
          <a:prstGeom prst="rect">
            <a:avLst/>
          </a:prstGeom>
          <a:noFill/>
          <a:ln w="9525">
            <a:noFill/>
            <a:miter lim="800000"/>
            <a:headEnd/>
            <a:tailEnd/>
          </a:ln>
        </p:spPr>
      </p:pic>
      <p:sp>
        <p:nvSpPr>
          <p:cNvPr id="21" name="Right Arrow 20"/>
          <p:cNvSpPr/>
          <p:nvPr/>
        </p:nvSpPr>
        <p:spPr bwMode="auto">
          <a:xfrm>
            <a:off x="5626404" y="2785048"/>
            <a:ext cx="2464200" cy="391279"/>
          </a:xfrm>
          <a:prstGeom prst="rightArrow">
            <a:avLst/>
          </a:prstGeom>
          <a:solidFill>
            <a:srgbClr val="FFFF99"/>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noAutofit/>
          </a:bodyPr>
          <a:lstStyle/>
          <a:p>
            <a:pPr algn="ctr" defTabSz="814388" eaLnBrk="0" fontAlgn="base" hangingPunct="0">
              <a:lnSpc>
                <a:spcPct val="90000"/>
              </a:lnSpc>
              <a:spcBef>
                <a:spcPct val="0"/>
              </a:spcBef>
              <a:spcAft>
                <a:spcPct val="0"/>
              </a:spcAft>
            </a:pPr>
            <a:r>
              <a:rPr lang="en-US" sz="1050" dirty="0">
                <a:solidFill>
                  <a:srgbClr val="000000"/>
                </a:solidFill>
              </a:rPr>
              <a:t>Redistributing RIP into OSPF</a:t>
            </a:r>
          </a:p>
        </p:txBody>
      </p:sp>
      <p:pic>
        <p:nvPicPr>
          <p:cNvPr id="22" name="Picture 21"/>
          <p:cNvPicPr>
            <a:picLocks noChangeArrowheads="1"/>
          </p:cNvPicPr>
          <p:nvPr/>
        </p:nvPicPr>
        <p:blipFill>
          <a:blip r:embed="rId3"/>
          <a:srcRect/>
          <a:stretch>
            <a:fillRect/>
          </a:stretch>
        </p:blipFill>
        <p:spPr bwMode="auto">
          <a:xfrm>
            <a:off x="6454451" y="5146343"/>
            <a:ext cx="661462" cy="318220"/>
          </a:xfrm>
          <a:prstGeom prst="rect">
            <a:avLst/>
          </a:prstGeom>
          <a:noFill/>
          <a:ln w="9525">
            <a:noFill/>
            <a:miter lim="800000"/>
            <a:headEnd/>
            <a:tailEnd/>
          </a:ln>
        </p:spPr>
      </p:pic>
      <p:pic>
        <p:nvPicPr>
          <p:cNvPr id="23" name="Picture 22"/>
          <p:cNvPicPr>
            <a:picLocks noChangeArrowheads="1"/>
          </p:cNvPicPr>
          <p:nvPr/>
        </p:nvPicPr>
        <p:blipFill>
          <a:blip r:embed="rId3"/>
          <a:srcRect/>
          <a:stretch>
            <a:fillRect/>
          </a:stretch>
        </p:blipFill>
        <p:spPr bwMode="auto">
          <a:xfrm>
            <a:off x="6466179" y="5961911"/>
            <a:ext cx="661462" cy="318220"/>
          </a:xfrm>
          <a:prstGeom prst="rect">
            <a:avLst/>
          </a:prstGeom>
          <a:noFill/>
          <a:ln w="9525">
            <a:noFill/>
            <a:miter lim="800000"/>
            <a:headEnd/>
            <a:tailEnd/>
          </a:ln>
        </p:spPr>
      </p:pic>
      <p:sp>
        <p:nvSpPr>
          <p:cNvPr id="24" name="Left-Right Arrow 23"/>
          <p:cNvSpPr/>
          <p:nvPr/>
        </p:nvSpPr>
        <p:spPr bwMode="auto">
          <a:xfrm>
            <a:off x="4865082" y="5588544"/>
            <a:ext cx="3884564" cy="432079"/>
          </a:xfrm>
          <a:prstGeom prst="leftRightArrow">
            <a:avLst>
              <a:gd name="adj1" fmla="val 50000"/>
              <a:gd name="adj2" fmla="val 50000"/>
            </a:avLst>
          </a:prstGeom>
          <a:solidFill>
            <a:srgbClr val="FFFF99"/>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noAutofit/>
          </a:bodyPr>
          <a:lstStyle/>
          <a:p>
            <a:pPr algn="ctr" defTabSz="814388" eaLnBrk="0" fontAlgn="base" hangingPunct="0">
              <a:lnSpc>
                <a:spcPct val="90000"/>
              </a:lnSpc>
              <a:spcBef>
                <a:spcPct val="0"/>
              </a:spcBef>
              <a:spcAft>
                <a:spcPct val="0"/>
              </a:spcAft>
            </a:pPr>
            <a:r>
              <a:rPr lang="en-US" sz="1050" dirty="0">
                <a:solidFill>
                  <a:srgbClr val="000000"/>
                </a:solidFill>
              </a:rPr>
              <a:t>Redistributing RIP into OSPF and OSPF into RIP</a:t>
            </a:r>
          </a:p>
        </p:txBody>
      </p:sp>
    </p:spTree>
    <p:extLst>
      <p:ext uri="{BB962C8B-B14F-4D97-AF65-F5344CB8AC3E}">
        <p14:creationId xmlns:p14="http://schemas.microsoft.com/office/powerpoint/2010/main" val="16666653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ounded Rectangle 39"/>
          <p:cNvSpPr/>
          <p:nvPr/>
        </p:nvSpPr>
        <p:spPr bwMode="auto">
          <a:xfrm>
            <a:off x="2542223" y="3336041"/>
            <a:ext cx="4290645" cy="663141"/>
          </a:xfrm>
          <a:prstGeom prst="roundRect">
            <a:avLst/>
          </a:prstGeom>
          <a:solidFill>
            <a:schemeClr val="accent2">
              <a:alpha val="15000"/>
            </a:schemeClr>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algn="ctr" defTabSz="814388" eaLnBrk="0" fontAlgn="base" hangingPunct="0">
              <a:lnSpc>
                <a:spcPct val="90000"/>
              </a:lnSpc>
              <a:spcBef>
                <a:spcPct val="0"/>
              </a:spcBef>
              <a:spcAft>
                <a:spcPct val="0"/>
              </a:spcAft>
            </a:pPr>
            <a:endParaRPr lang="en-US" sz="2400" dirty="0">
              <a:solidFill>
                <a:srgbClr val="000000"/>
              </a:solidFill>
            </a:endParaRPr>
          </a:p>
        </p:txBody>
      </p:sp>
      <p:sp>
        <p:nvSpPr>
          <p:cNvPr id="23" name="TextBox 22"/>
          <p:cNvSpPr txBox="1"/>
          <p:nvPr/>
        </p:nvSpPr>
        <p:spPr>
          <a:xfrm>
            <a:off x="2674952" y="3472243"/>
            <a:ext cx="1013551" cy="165253"/>
          </a:xfrm>
          <a:prstGeom prst="rect">
            <a:avLst/>
          </a:prstGeom>
          <a:noFill/>
        </p:spPr>
        <p:txBody>
          <a:bodyPr wrap="square" lIns="0" tIns="0" rIns="0" bIns="0" rtlCol="0" anchor="ctr" anchorCtr="0">
            <a:noAutofit/>
          </a:bodyPr>
          <a:lstStyle/>
          <a:p>
            <a:pPr eaLnBrk="0" fontAlgn="base" hangingPunct="0">
              <a:lnSpc>
                <a:spcPct val="90000"/>
              </a:lnSpc>
              <a:spcBef>
                <a:spcPct val="0"/>
              </a:spcBef>
              <a:spcAft>
                <a:spcPct val="0"/>
              </a:spcAft>
            </a:pPr>
            <a:r>
              <a:rPr lang="en-US" sz="1050" b="1" dirty="0">
                <a:solidFill>
                  <a:srgbClr val="000000"/>
                </a:solidFill>
              </a:rPr>
              <a:t>Routing Protocol A	</a:t>
            </a:r>
          </a:p>
        </p:txBody>
      </p:sp>
      <p:sp>
        <p:nvSpPr>
          <p:cNvPr id="36" name="Rounded Rectangle 35"/>
          <p:cNvSpPr/>
          <p:nvPr/>
        </p:nvSpPr>
        <p:spPr bwMode="auto">
          <a:xfrm>
            <a:off x="2543903" y="4381019"/>
            <a:ext cx="4290645" cy="1681325"/>
          </a:xfrm>
          <a:prstGeom prst="roundRect">
            <a:avLst/>
          </a:prstGeom>
          <a:solidFill>
            <a:schemeClr val="accent1">
              <a:alpha val="15000"/>
            </a:schemeClr>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algn="ctr" defTabSz="814388" eaLnBrk="0" fontAlgn="base" hangingPunct="0">
              <a:lnSpc>
                <a:spcPct val="90000"/>
              </a:lnSpc>
              <a:spcBef>
                <a:spcPct val="0"/>
              </a:spcBef>
              <a:spcAft>
                <a:spcPct val="0"/>
              </a:spcAft>
            </a:pPr>
            <a:endParaRPr lang="en-US" sz="2400" dirty="0">
              <a:solidFill>
                <a:srgbClr val="000000"/>
              </a:solidFill>
            </a:endParaRPr>
          </a:p>
        </p:txBody>
      </p:sp>
      <p:sp>
        <p:nvSpPr>
          <p:cNvPr id="39" name="Freeform 9"/>
          <p:cNvSpPr>
            <a:spLocks/>
          </p:cNvSpPr>
          <p:nvPr/>
        </p:nvSpPr>
        <p:spPr bwMode="auto">
          <a:xfrm rot="18900000" flipV="1">
            <a:off x="4803317" y="4822489"/>
            <a:ext cx="1927296" cy="138645"/>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cmpd="sng">
            <a:solidFill>
              <a:schemeClr val="accent2"/>
            </a:solidFill>
            <a:prstDash val="solid"/>
            <a:round/>
            <a:headEnd type="none" w="sm" len="sm"/>
            <a:tailEnd type="none" w="sm" len="sm"/>
          </a:ln>
        </p:spPr>
        <p:txBody>
          <a:bodyPr/>
          <a:lstStyle/>
          <a:p>
            <a:pPr algn="ctr" eaLnBrk="0" fontAlgn="base" hangingPunct="0">
              <a:lnSpc>
                <a:spcPct val="90000"/>
              </a:lnSpc>
              <a:spcBef>
                <a:spcPct val="0"/>
              </a:spcBef>
              <a:spcAft>
                <a:spcPct val="0"/>
              </a:spcAft>
            </a:pPr>
            <a:endParaRPr lang="en-US" sz="2400" dirty="0">
              <a:solidFill>
                <a:srgbClr val="000000"/>
              </a:solidFill>
            </a:endParaRPr>
          </a:p>
        </p:txBody>
      </p:sp>
      <p:sp>
        <p:nvSpPr>
          <p:cNvPr id="38" name="Freeform 9"/>
          <p:cNvSpPr>
            <a:spLocks/>
          </p:cNvSpPr>
          <p:nvPr/>
        </p:nvSpPr>
        <p:spPr bwMode="auto">
          <a:xfrm rot="2700000">
            <a:off x="3199284" y="4889645"/>
            <a:ext cx="1927296" cy="132203"/>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cmpd="sng">
            <a:solidFill>
              <a:schemeClr val="accent2"/>
            </a:solidFill>
            <a:prstDash val="solid"/>
            <a:round/>
            <a:headEnd type="none" w="sm" len="sm"/>
            <a:tailEnd type="none" w="sm" len="sm"/>
          </a:ln>
        </p:spPr>
        <p:txBody>
          <a:bodyPr/>
          <a:lstStyle/>
          <a:p>
            <a:pPr algn="ctr" eaLnBrk="0" fontAlgn="base" hangingPunct="0">
              <a:lnSpc>
                <a:spcPct val="90000"/>
              </a:lnSpc>
              <a:spcBef>
                <a:spcPct val="0"/>
              </a:spcBef>
              <a:spcAft>
                <a:spcPct val="0"/>
              </a:spcAft>
            </a:pPr>
            <a:endParaRPr lang="en-US" sz="2400" dirty="0">
              <a:solidFill>
                <a:srgbClr val="000000"/>
              </a:solidFill>
            </a:endParaRPr>
          </a:p>
        </p:txBody>
      </p:sp>
      <p:sp>
        <p:nvSpPr>
          <p:cNvPr id="2" name="Title 1"/>
          <p:cNvSpPr>
            <a:spLocks noGrp="1"/>
          </p:cNvSpPr>
          <p:nvPr>
            <p:ph type="title"/>
          </p:nvPr>
        </p:nvSpPr>
        <p:spPr/>
        <p:txBody>
          <a:bodyPr/>
          <a:lstStyle/>
          <a:p>
            <a:r>
              <a:rPr lang="en-US" dirty="0" smtClean="0"/>
              <a:t>Multipoint Redistribution</a:t>
            </a:r>
            <a:endParaRPr lang="en-US" dirty="0"/>
          </a:p>
        </p:txBody>
      </p:sp>
      <p:sp>
        <p:nvSpPr>
          <p:cNvPr id="56" name="Content Placeholder 55"/>
          <p:cNvSpPr>
            <a:spLocks noGrp="1"/>
          </p:cNvSpPr>
          <p:nvPr>
            <p:ph idx="1"/>
          </p:nvPr>
        </p:nvSpPr>
        <p:spPr/>
        <p:txBody>
          <a:bodyPr>
            <a:normAutofit/>
          </a:bodyPr>
          <a:lstStyle/>
          <a:p>
            <a:pPr>
              <a:lnSpc>
                <a:spcPct val="100000"/>
              </a:lnSpc>
            </a:pPr>
            <a:r>
              <a:rPr lang="en-US" sz="2000" dirty="0" smtClean="0"/>
              <a:t>Multipoint one-way redistribution only works well if:</a:t>
            </a:r>
          </a:p>
          <a:p>
            <a:pPr lvl="1">
              <a:lnSpc>
                <a:spcPct val="100000"/>
              </a:lnSpc>
            </a:pPr>
            <a:r>
              <a:rPr lang="en-US" sz="1800" dirty="0" smtClean="0"/>
              <a:t>The receiving routing protocol is either EIGRP, BGP and OSPF because </a:t>
            </a:r>
            <a:r>
              <a:rPr lang="en-US" sz="1800" smtClean="0"/>
              <a:t>they support </a:t>
            </a:r>
            <a:r>
              <a:rPr lang="en-US" sz="1800" dirty="0" smtClean="0"/>
              <a:t>different administrative distances for internal and external routes. </a:t>
            </a:r>
          </a:p>
          <a:p>
            <a:pPr lvl="1">
              <a:lnSpc>
                <a:spcPct val="100000"/>
              </a:lnSpc>
            </a:pPr>
            <a:r>
              <a:rPr lang="en-US" sz="1800" dirty="0" smtClean="0"/>
              <a:t>The administrative distance of protocol B’s external routes is higher than the administrative distance of protocol A’s routes, so that R2 and R3 will use the appropriate routes to destinations in the protocol A side of the network.</a:t>
            </a:r>
            <a:endParaRPr lang="en-US" sz="1800" dirty="0"/>
          </a:p>
        </p:txBody>
      </p:sp>
      <p:sp>
        <p:nvSpPr>
          <p:cNvPr id="26" name="Freeform 9"/>
          <p:cNvSpPr>
            <a:spLocks/>
          </p:cNvSpPr>
          <p:nvPr/>
        </p:nvSpPr>
        <p:spPr bwMode="auto">
          <a:xfrm>
            <a:off x="3780428" y="4174537"/>
            <a:ext cx="1927296" cy="132203"/>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cmpd="sng">
            <a:solidFill>
              <a:schemeClr val="accent2"/>
            </a:solidFill>
            <a:prstDash val="solid"/>
            <a:round/>
            <a:headEnd type="none" w="sm" len="sm"/>
            <a:tailEnd type="none" w="sm" len="sm"/>
          </a:ln>
        </p:spPr>
        <p:txBody>
          <a:bodyPr/>
          <a:lstStyle/>
          <a:p>
            <a:pPr algn="ctr" eaLnBrk="0" fontAlgn="base" hangingPunct="0">
              <a:lnSpc>
                <a:spcPct val="90000"/>
              </a:lnSpc>
              <a:spcBef>
                <a:spcPct val="0"/>
              </a:spcBef>
              <a:spcAft>
                <a:spcPct val="0"/>
              </a:spcAft>
            </a:pPr>
            <a:endParaRPr lang="en-US" sz="2400" dirty="0">
              <a:solidFill>
                <a:srgbClr val="000000"/>
              </a:solidFill>
            </a:endParaRPr>
          </a:p>
        </p:txBody>
      </p:sp>
      <p:pic>
        <p:nvPicPr>
          <p:cNvPr id="28" name="Picture 37"/>
          <p:cNvPicPr>
            <a:picLocks noChangeArrowheads="1"/>
          </p:cNvPicPr>
          <p:nvPr/>
        </p:nvPicPr>
        <p:blipFill>
          <a:blip r:embed="rId3"/>
          <a:srcRect/>
          <a:stretch>
            <a:fillRect/>
          </a:stretch>
        </p:blipFill>
        <p:spPr bwMode="auto">
          <a:xfrm>
            <a:off x="3032898" y="3974298"/>
            <a:ext cx="870351" cy="451691"/>
          </a:xfrm>
          <a:prstGeom prst="rect">
            <a:avLst/>
          </a:prstGeom>
          <a:noFill/>
          <a:ln w="9525">
            <a:noFill/>
            <a:miter lim="800000"/>
            <a:headEnd/>
            <a:tailEnd/>
          </a:ln>
        </p:spPr>
      </p:pic>
      <p:pic>
        <p:nvPicPr>
          <p:cNvPr id="29" name="Picture 37"/>
          <p:cNvPicPr>
            <a:picLocks noChangeArrowheads="1"/>
          </p:cNvPicPr>
          <p:nvPr/>
        </p:nvPicPr>
        <p:blipFill>
          <a:blip r:embed="rId3"/>
          <a:srcRect/>
          <a:stretch>
            <a:fillRect/>
          </a:stretch>
        </p:blipFill>
        <p:spPr bwMode="auto">
          <a:xfrm>
            <a:off x="5596926" y="3965219"/>
            <a:ext cx="870351" cy="451691"/>
          </a:xfrm>
          <a:prstGeom prst="rect">
            <a:avLst/>
          </a:prstGeom>
          <a:noFill/>
          <a:ln w="9525">
            <a:noFill/>
            <a:miter lim="800000"/>
            <a:headEnd/>
            <a:tailEnd/>
          </a:ln>
        </p:spPr>
      </p:pic>
      <p:sp>
        <p:nvSpPr>
          <p:cNvPr id="30" name="TextBox 29"/>
          <p:cNvSpPr txBox="1"/>
          <p:nvPr/>
        </p:nvSpPr>
        <p:spPr>
          <a:xfrm>
            <a:off x="3308331" y="4194635"/>
            <a:ext cx="380232" cy="258532"/>
          </a:xfrm>
          <a:prstGeom prst="rect">
            <a:avLst/>
          </a:prstGeom>
          <a:noFill/>
        </p:spPr>
        <p:txBody>
          <a:bodyPr wrap="none" rtlCol="0">
            <a:spAutoFit/>
          </a:bodyPr>
          <a:lstStyle/>
          <a:p>
            <a:pPr algn="ctr" eaLnBrk="0" fontAlgn="base" hangingPunct="0">
              <a:lnSpc>
                <a:spcPct val="90000"/>
              </a:lnSpc>
              <a:spcBef>
                <a:spcPct val="0"/>
              </a:spcBef>
              <a:spcAft>
                <a:spcPct val="0"/>
              </a:spcAft>
            </a:pPr>
            <a:r>
              <a:rPr lang="en-US" sz="1200" b="1" dirty="0">
                <a:solidFill>
                  <a:srgbClr val="FFFFFF"/>
                </a:solidFill>
              </a:rPr>
              <a:t>R2</a:t>
            </a:r>
          </a:p>
        </p:txBody>
      </p:sp>
      <p:sp>
        <p:nvSpPr>
          <p:cNvPr id="31" name="TextBox 30"/>
          <p:cNvSpPr txBox="1"/>
          <p:nvPr/>
        </p:nvSpPr>
        <p:spPr>
          <a:xfrm>
            <a:off x="5892581" y="4183718"/>
            <a:ext cx="380232" cy="258532"/>
          </a:xfrm>
          <a:prstGeom prst="rect">
            <a:avLst/>
          </a:prstGeom>
          <a:noFill/>
        </p:spPr>
        <p:txBody>
          <a:bodyPr wrap="none" rtlCol="0">
            <a:spAutoFit/>
          </a:bodyPr>
          <a:lstStyle/>
          <a:p>
            <a:pPr algn="ctr" eaLnBrk="0" fontAlgn="base" hangingPunct="0">
              <a:lnSpc>
                <a:spcPct val="90000"/>
              </a:lnSpc>
              <a:spcBef>
                <a:spcPct val="0"/>
              </a:spcBef>
              <a:spcAft>
                <a:spcPct val="0"/>
              </a:spcAft>
            </a:pPr>
            <a:r>
              <a:rPr lang="en-US" sz="1200" b="1" dirty="0">
                <a:solidFill>
                  <a:srgbClr val="FFFFFF"/>
                </a:solidFill>
              </a:rPr>
              <a:t>R3</a:t>
            </a:r>
          </a:p>
        </p:txBody>
      </p:sp>
      <p:pic>
        <p:nvPicPr>
          <p:cNvPr id="32" name="Picture 37"/>
          <p:cNvPicPr>
            <a:picLocks noChangeArrowheads="1"/>
          </p:cNvPicPr>
          <p:nvPr/>
        </p:nvPicPr>
        <p:blipFill>
          <a:blip r:embed="rId3"/>
          <a:srcRect/>
          <a:stretch>
            <a:fillRect/>
          </a:stretch>
        </p:blipFill>
        <p:spPr bwMode="auto">
          <a:xfrm>
            <a:off x="4529237" y="5352476"/>
            <a:ext cx="870351" cy="451691"/>
          </a:xfrm>
          <a:prstGeom prst="rect">
            <a:avLst/>
          </a:prstGeom>
          <a:noFill/>
          <a:ln w="9525">
            <a:noFill/>
            <a:miter lim="800000"/>
            <a:headEnd/>
            <a:tailEnd/>
          </a:ln>
        </p:spPr>
      </p:pic>
      <p:sp>
        <p:nvSpPr>
          <p:cNvPr id="33" name="TextBox 32"/>
          <p:cNvSpPr txBox="1"/>
          <p:nvPr/>
        </p:nvSpPr>
        <p:spPr>
          <a:xfrm>
            <a:off x="4829127" y="5572065"/>
            <a:ext cx="380232" cy="258532"/>
          </a:xfrm>
          <a:prstGeom prst="rect">
            <a:avLst/>
          </a:prstGeom>
          <a:noFill/>
        </p:spPr>
        <p:txBody>
          <a:bodyPr wrap="none" rtlCol="0">
            <a:spAutoFit/>
          </a:bodyPr>
          <a:lstStyle/>
          <a:p>
            <a:pPr algn="ctr" eaLnBrk="0" fontAlgn="base" hangingPunct="0">
              <a:lnSpc>
                <a:spcPct val="90000"/>
              </a:lnSpc>
              <a:spcBef>
                <a:spcPct val="0"/>
              </a:spcBef>
              <a:spcAft>
                <a:spcPct val="0"/>
              </a:spcAft>
            </a:pPr>
            <a:r>
              <a:rPr lang="en-US" sz="1200" b="1" dirty="0">
                <a:solidFill>
                  <a:srgbClr val="FFFFFF"/>
                </a:solidFill>
              </a:rPr>
              <a:t>R1</a:t>
            </a:r>
          </a:p>
        </p:txBody>
      </p:sp>
      <p:sp>
        <p:nvSpPr>
          <p:cNvPr id="37" name="TextBox 36"/>
          <p:cNvSpPr txBox="1"/>
          <p:nvPr/>
        </p:nvSpPr>
        <p:spPr>
          <a:xfrm>
            <a:off x="2767064" y="5785008"/>
            <a:ext cx="1013551" cy="165253"/>
          </a:xfrm>
          <a:prstGeom prst="rect">
            <a:avLst/>
          </a:prstGeom>
          <a:noFill/>
        </p:spPr>
        <p:txBody>
          <a:bodyPr wrap="square" lIns="0" tIns="0" rIns="0" bIns="0" rtlCol="0" anchor="ctr" anchorCtr="0">
            <a:noAutofit/>
          </a:bodyPr>
          <a:lstStyle/>
          <a:p>
            <a:pPr eaLnBrk="0" fontAlgn="base" hangingPunct="0">
              <a:lnSpc>
                <a:spcPct val="90000"/>
              </a:lnSpc>
              <a:spcBef>
                <a:spcPct val="0"/>
              </a:spcBef>
              <a:spcAft>
                <a:spcPct val="0"/>
              </a:spcAft>
            </a:pPr>
            <a:r>
              <a:rPr lang="en-US" sz="1050" b="1" dirty="0">
                <a:solidFill>
                  <a:srgbClr val="000000"/>
                </a:solidFill>
              </a:rPr>
              <a:t>Routing Protocol B</a:t>
            </a:r>
          </a:p>
        </p:txBody>
      </p:sp>
      <p:sp>
        <p:nvSpPr>
          <p:cNvPr id="44" name="Up Arrow Callout 43"/>
          <p:cNvSpPr/>
          <p:nvPr/>
        </p:nvSpPr>
        <p:spPr bwMode="auto">
          <a:xfrm>
            <a:off x="3828413" y="5817935"/>
            <a:ext cx="2381470" cy="813965"/>
          </a:xfrm>
          <a:prstGeom prst="upArrowCallout">
            <a:avLst>
              <a:gd name="adj1" fmla="val 12805"/>
              <a:gd name="adj2" fmla="val 17683"/>
              <a:gd name="adj3" fmla="val 25000"/>
              <a:gd name="adj4" fmla="val 56931"/>
            </a:avLst>
          </a:prstGeom>
          <a:solidFill>
            <a:srgbClr val="FFFF99"/>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noAutofit/>
          </a:bodyPr>
          <a:lstStyle/>
          <a:p>
            <a:pPr algn="ctr" defTabSz="814388" eaLnBrk="0" fontAlgn="base" hangingPunct="0">
              <a:lnSpc>
                <a:spcPct val="90000"/>
              </a:lnSpc>
              <a:spcBef>
                <a:spcPct val="0"/>
              </a:spcBef>
              <a:spcAft>
                <a:spcPct val="0"/>
              </a:spcAft>
            </a:pPr>
            <a:r>
              <a:rPr lang="en-US" sz="1100" dirty="0">
                <a:solidFill>
                  <a:srgbClr val="000000"/>
                </a:solidFill>
              </a:rPr>
              <a:t>R1 announces protocol B routes to both R2 and R3.</a:t>
            </a:r>
          </a:p>
        </p:txBody>
      </p:sp>
      <p:sp>
        <p:nvSpPr>
          <p:cNvPr id="45" name="Right Arrow Callout 44"/>
          <p:cNvSpPr/>
          <p:nvPr/>
        </p:nvSpPr>
        <p:spPr bwMode="auto">
          <a:xfrm>
            <a:off x="633047" y="3828410"/>
            <a:ext cx="2401548" cy="733446"/>
          </a:xfrm>
          <a:prstGeom prst="rightArrowCallout">
            <a:avLst>
              <a:gd name="adj1" fmla="val 17322"/>
              <a:gd name="adj2" fmla="val 13816"/>
              <a:gd name="adj3" fmla="val 17701"/>
              <a:gd name="adj4" fmla="val 73854"/>
            </a:avLst>
          </a:prstGeom>
          <a:solidFill>
            <a:srgbClr val="FFFF99"/>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noAutofit/>
          </a:bodyPr>
          <a:lstStyle/>
          <a:p>
            <a:pPr defTabSz="814388" eaLnBrk="0" fontAlgn="base" hangingPunct="0">
              <a:lnSpc>
                <a:spcPct val="90000"/>
              </a:lnSpc>
              <a:spcBef>
                <a:spcPct val="0"/>
              </a:spcBef>
              <a:spcAft>
                <a:spcPct val="0"/>
              </a:spcAft>
            </a:pPr>
            <a:r>
              <a:rPr lang="en-US" sz="1100" dirty="0">
                <a:solidFill>
                  <a:srgbClr val="000000"/>
                </a:solidFill>
              </a:rPr>
              <a:t>R2 is configured to redistribute routing protocol B routes.</a:t>
            </a:r>
          </a:p>
        </p:txBody>
      </p:sp>
      <p:sp>
        <p:nvSpPr>
          <p:cNvPr id="47" name="Right Arrow Callout 46"/>
          <p:cNvSpPr/>
          <p:nvPr/>
        </p:nvSpPr>
        <p:spPr bwMode="auto">
          <a:xfrm flipH="1">
            <a:off x="6601707" y="3838458"/>
            <a:ext cx="2341314" cy="763586"/>
          </a:xfrm>
          <a:prstGeom prst="rightArrowCallout">
            <a:avLst>
              <a:gd name="adj1" fmla="val 17312"/>
              <a:gd name="adj2" fmla="val 24447"/>
              <a:gd name="adj3" fmla="val 19545"/>
              <a:gd name="adj4" fmla="val 71465"/>
            </a:avLst>
          </a:prstGeom>
          <a:solidFill>
            <a:srgbClr val="FFFF99"/>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noAutofit/>
          </a:bodyPr>
          <a:lstStyle/>
          <a:p>
            <a:pPr defTabSz="814388" eaLnBrk="0" fontAlgn="base" hangingPunct="0">
              <a:lnSpc>
                <a:spcPct val="90000"/>
              </a:lnSpc>
              <a:spcBef>
                <a:spcPct val="0"/>
              </a:spcBef>
              <a:spcAft>
                <a:spcPct val="0"/>
              </a:spcAft>
            </a:pPr>
            <a:r>
              <a:rPr lang="en-US" sz="1100" dirty="0">
                <a:solidFill>
                  <a:srgbClr val="000000"/>
                </a:solidFill>
              </a:rPr>
              <a:t>R3 is configured to redistribute routing protocol B routes.</a:t>
            </a:r>
          </a:p>
        </p:txBody>
      </p:sp>
      <p:sp>
        <p:nvSpPr>
          <p:cNvPr id="51" name="Right Arrow 50"/>
          <p:cNvSpPr/>
          <p:nvPr/>
        </p:nvSpPr>
        <p:spPr bwMode="auto">
          <a:xfrm rot="18663191">
            <a:off x="4989914" y="5044210"/>
            <a:ext cx="2067968" cy="311499"/>
          </a:xfrm>
          <a:prstGeom prst="rightArrow">
            <a:avLst/>
          </a:prstGeom>
          <a:solidFill>
            <a:srgbClr val="FFFF99"/>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noAutofit/>
          </a:bodyPr>
          <a:lstStyle/>
          <a:p>
            <a:pPr algn="ctr" defTabSz="814388" eaLnBrk="0" fontAlgn="base" hangingPunct="0">
              <a:lnSpc>
                <a:spcPct val="90000"/>
              </a:lnSpc>
              <a:spcBef>
                <a:spcPct val="0"/>
              </a:spcBef>
              <a:spcAft>
                <a:spcPct val="0"/>
              </a:spcAft>
            </a:pPr>
            <a:r>
              <a:rPr lang="pt-BR" sz="900" b="1" kern="0" dirty="0">
                <a:solidFill>
                  <a:srgbClr val="000000"/>
                </a:solidFill>
                <a:latin typeface="Courier New" pitchFamily="49" charset="0"/>
              </a:rPr>
              <a:t>Protocol B routes</a:t>
            </a:r>
            <a:endParaRPr lang="en-US" sz="900" b="1" dirty="0">
              <a:solidFill>
                <a:srgbClr val="000000"/>
              </a:solidFill>
            </a:endParaRPr>
          </a:p>
        </p:txBody>
      </p:sp>
      <p:sp>
        <p:nvSpPr>
          <p:cNvPr id="52" name="Right Arrow 51"/>
          <p:cNvSpPr/>
          <p:nvPr/>
        </p:nvSpPr>
        <p:spPr bwMode="auto">
          <a:xfrm rot="13630405" flipV="1">
            <a:off x="2913761" y="5077181"/>
            <a:ext cx="2067968" cy="297281"/>
          </a:xfrm>
          <a:prstGeom prst="rightArrow">
            <a:avLst/>
          </a:prstGeom>
          <a:solidFill>
            <a:srgbClr val="FFFF99"/>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noAutofit/>
          </a:bodyPr>
          <a:lstStyle/>
          <a:p>
            <a:pPr algn="ctr" defTabSz="814388" eaLnBrk="0" fontAlgn="base" hangingPunct="0">
              <a:lnSpc>
                <a:spcPct val="90000"/>
              </a:lnSpc>
              <a:spcBef>
                <a:spcPct val="0"/>
              </a:spcBef>
              <a:spcAft>
                <a:spcPct val="0"/>
              </a:spcAft>
            </a:pPr>
            <a:r>
              <a:rPr lang="pt-BR" sz="900" b="1" kern="0" dirty="0">
                <a:solidFill>
                  <a:srgbClr val="000000"/>
                </a:solidFill>
                <a:latin typeface="Courier New" pitchFamily="49" charset="0"/>
              </a:rPr>
              <a:t>Protocol B routes</a:t>
            </a:r>
            <a:endParaRPr lang="en-US" sz="900" b="1" dirty="0">
              <a:solidFill>
                <a:srgbClr val="000000"/>
              </a:solidFill>
            </a:endParaRPr>
          </a:p>
        </p:txBody>
      </p:sp>
      <p:sp>
        <p:nvSpPr>
          <p:cNvPr id="53" name="Dodecagon 52"/>
          <p:cNvSpPr/>
          <p:nvPr/>
        </p:nvSpPr>
        <p:spPr bwMode="auto">
          <a:xfrm>
            <a:off x="3456626" y="6159583"/>
            <a:ext cx="351692" cy="331595"/>
          </a:xfrm>
          <a:prstGeom prst="dodecagon">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noAutofit/>
          </a:bodyPr>
          <a:lstStyle/>
          <a:p>
            <a:pPr algn="ctr" defTabSz="814388" eaLnBrk="0" fontAlgn="base" hangingPunct="0">
              <a:lnSpc>
                <a:spcPct val="90000"/>
              </a:lnSpc>
              <a:spcBef>
                <a:spcPct val="0"/>
              </a:spcBef>
              <a:spcAft>
                <a:spcPct val="0"/>
              </a:spcAft>
            </a:pPr>
            <a:r>
              <a:rPr lang="en-US" sz="1400" dirty="0">
                <a:solidFill>
                  <a:srgbClr val="000000"/>
                </a:solidFill>
              </a:rPr>
              <a:t>1</a:t>
            </a:r>
          </a:p>
        </p:txBody>
      </p:sp>
      <p:sp>
        <p:nvSpPr>
          <p:cNvPr id="54" name="Dodecagon 53"/>
          <p:cNvSpPr/>
          <p:nvPr/>
        </p:nvSpPr>
        <p:spPr bwMode="auto">
          <a:xfrm>
            <a:off x="262933" y="3810044"/>
            <a:ext cx="351692" cy="331595"/>
          </a:xfrm>
          <a:prstGeom prst="dodecagon">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noAutofit/>
          </a:bodyPr>
          <a:lstStyle/>
          <a:p>
            <a:pPr algn="ctr" defTabSz="814388" eaLnBrk="0" fontAlgn="base" hangingPunct="0">
              <a:lnSpc>
                <a:spcPct val="90000"/>
              </a:lnSpc>
              <a:spcBef>
                <a:spcPct val="0"/>
              </a:spcBef>
              <a:spcAft>
                <a:spcPct val="0"/>
              </a:spcAft>
            </a:pPr>
            <a:r>
              <a:rPr lang="en-US" sz="1400" dirty="0">
                <a:solidFill>
                  <a:srgbClr val="000000"/>
                </a:solidFill>
              </a:rPr>
              <a:t>2</a:t>
            </a:r>
          </a:p>
        </p:txBody>
      </p:sp>
      <p:sp>
        <p:nvSpPr>
          <p:cNvPr id="55" name="Dodecagon 54"/>
          <p:cNvSpPr/>
          <p:nvPr/>
        </p:nvSpPr>
        <p:spPr bwMode="auto">
          <a:xfrm>
            <a:off x="6896509" y="3811696"/>
            <a:ext cx="351692" cy="331595"/>
          </a:xfrm>
          <a:prstGeom prst="dodecagon">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noAutofit/>
          </a:bodyPr>
          <a:lstStyle/>
          <a:p>
            <a:pPr algn="ctr" defTabSz="814388" eaLnBrk="0" fontAlgn="base" hangingPunct="0">
              <a:lnSpc>
                <a:spcPct val="90000"/>
              </a:lnSpc>
              <a:spcBef>
                <a:spcPct val="0"/>
              </a:spcBef>
              <a:spcAft>
                <a:spcPct val="0"/>
              </a:spcAft>
            </a:pPr>
            <a:r>
              <a:rPr lang="en-US" sz="1400" dirty="0">
                <a:solidFill>
                  <a:srgbClr val="000000"/>
                </a:solidFill>
              </a:rPr>
              <a:t>3</a:t>
            </a:r>
          </a:p>
        </p:txBody>
      </p:sp>
      <p:sp>
        <p:nvSpPr>
          <p:cNvPr id="35" name="Left-Right Arrow 34"/>
          <p:cNvSpPr/>
          <p:nvPr/>
        </p:nvSpPr>
        <p:spPr bwMode="auto">
          <a:xfrm>
            <a:off x="3446601" y="3537016"/>
            <a:ext cx="2503080" cy="419215"/>
          </a:xfrm>
          <a:prstGeom prst="leftRightArrow">
            <a:avLst/>
          </a:prstGeom>
          <a:solidFill>
            <a:srgbClr val="FFFF99"/>
          </a:solidFill>
          <a:ln w="9525" cap="flat" cmpd="sng" algn="ctr">
            <a:solidFill>
              <a:schemeClr val="tx1"/>
            </a:solidFill>
            <a:prstDash val="solid"/>
            <a:round/>
            <a:headEnd type="none" w="med" len="med"/>
            <a:tailEnd type="none" w="med" len="med"/>
          </a:ln>
          <a:effectLst/>
        </p:spPr>
        <p:txBody>
          <a:bodyPr vert="horz" wrap="none" lIns="82124" tIns="41061" rIns="82124" bIns="41061" numCol="1" rtlCol="0" anchor="ctr" anchorCtr="0" compatLnSpc="1">
            <a:prstTxWarp prst="textNoShape">
              <a:avLst/>
            </a:prstTxWarp>
            <a:spAutoFit/>
          </a:bodyPr>
          <a:lstStyle/>
          <a:p>
            <a:pPr algn="ctr" defTabSz="814388" eaLnBrk="0" fontAlgn="base" hangingPunct="0">
              <a:lnSpc>
                <a:spcPct val="90000"/>
              </a:lnSpc>
              <a:spcBef>
                <a:spcPct val="0"/>
              </a:spcBef>
              <a:spcAft>
                <a:spcPct val="0"/>
              </a:spcAft>
            </a:pPr>
            <a:r>
              <a:rPr lang="pt-BR" sz="900" b="1" kern="0" dirty="0">
                <a:solidFill>
                  <a:srgbClr val="000000"/>
                </a:solidFill>
                <a:latin typeface="Courier New" pitchFamily="49" charset="0"/>
                <a:cs typeface="Courier New" pitchFamily="49" charset="0"/>
              </a:rPr>
              <a:t>Redistributed protocol B routes</a:t>
            </a:r>
            <a:endParaRPr lang="en-US" sz="900" b="1" dirty="0">
              <a:solidFill>
                <a:srgbClr val="000000"/>
              </a:solidFill>
              <a:latin typeface="Courier New" pitchFamily="49" charset="0"/>
              <a:cs typeface="Courier New" pitchFamily="49" charset="0"/>
            </a:endParaRPr>
          </a:p>
        </p:txBody>
      </p:sp>
    </p:spTree>
    <p:extLst>
      <p:ext uri="{BB962C8B-B14F-4D97-AF65-F5344CB8AC3E}">
        <p14:creationId xmlns:p14="http://schemas.microsoft.com/office/powerpoint/2010/main" val="13910287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Preventing Routing Loops</a:t>
            </a:r>
            <a:endParaRPr lang="en-US" dirty="0"/>
          </a:p>
        </p:txBody>
      </p:sp>
      <p:sp>
        <p:nvSpPr>
          <p:cNvPr id="3" name="Content Placeholder 2"/>
          <p:cNvSpPr>
            <a:spLocks noGrp="1"/>
          </p:cNvSpPr>
          <p:nvPr>
            <p:ph idx="1"/>
          </p:nvPr>
        </p:nvSpPr>
        <p:spPr/>
        <p:txBody>
          <a:bodyPr/>
          <a:lstStyle/>
          <a:p>
            <a:r>
              <a:rPr lang="en-US" dirty="0" smtClean="0"/>
              <a:t>The safest way to perform redistribution is to redistribute routes in only one direction, on only one boundary router within the network. </a:t>
            </a:r>
          </a:p>
          <a:p>
            <a:pPr lvl="1"/>
            <a:r>
              <a:rPr lang="en-US" dirty="0" smtClean="0"/>
              <a:t>However, this results in a single point of failure in the network.</a:t>
            </a:r>
          </a:p>
          <a:p>
            <a:r>
              <a:rPr lang="en-US" dirty="0" smtClean="0"/>
              <a:t>If redistribution must be done in both directions or on multiple boundary routers, the redistribution should be tuned to avoid problems such as suboptimal routing and routing loops.</a:t>
            </a:r>
            <a:endParaRPr lang="en-US" dirty="0"/>
          </a:p>
        </p:txBody>
      </p:sp>
    </p:spTree>
    <p:extLst>
      <p:ext uri="{BB962C8B-B14F-4D97-AF65-F5344CB8AC3E}">
        <p14:creationId xmlns:p14="http://schemas.microsoft.com/office/powerpoint/2010/main" val="26531563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4500" name="Rectangle 4"/>
          <p:cNvSpPr>
            <a:spLocks noGrp="1" noChangeArrowheads="1"/>
          </p:cNvSpPr>
          <p:nvPr>
            <p:ph type="title"/>
          </p:nvPr>
        </p:nvSpPr>
        <p:spPr/>
        <p:txBody>
          <a:bodyPr/>
          <a:lstStyle/>
          <a:p>
            <a:r>
              <a:rPr lang="en-US" smtClean="0"/>
              <a:t>Redistribution Guidelines</a:t>
            </a:r>
            <a:endParaRPr lang="en-US" dirty="0" smtClean="0"/>
          </a:p>
        </p:txBody>
      </p:sp>
      <p:sp>
        <p:nvSpPr>
          <p:cNvPr id="874501" name="Rectangle 5"/>
          <p:cNvSpPr>
            <a:spLocks noGrp="1" noChangeArrowheads="1"/>
          </p:cNvSpPr>
          <p:nvPr>
            <p:ph idx="1"/>
          </p:nvPr>
        </p:nvSpPr>
        <p:spPr/>
        <p:txBody>
          <a:bodyPr/>
          <a:lstStyle/>
          <a:p>
            <a:r>
              <a:rPr lang="en-US" smtClean="0"/>
              <a:t>Do not overlap routing protocols. </a:t>
            </a:r>
          </a:p>
          <a:p>
            <a:pPr lvl="1"/>
            <a:r>
              <a:rPr lang="en-US" smtClean="0"/>
              <a:t>Do not run two different protocols in the same Internetwork. </a:t>
            </a:r>
          </a:p>
          <a:p>
            <a:pPr lvl="1"/>
            <a:r>
              <a:rPr lang="en-US" smtClean="0"/>
              <a:t>Instead, have distinct boundaries between networks that use different routing protocols. </a:t>
            </a:r>
          </a:p>
          <a:p>
            <a:r>
              <a:rPr lang="en-US" smtClean="0"/>
              <a:t>Be familiar with your network. </a:t>
            </a:r>
          </a:p>
          <a:p>
            <a:pPr lvl="1"/>
            <a:r>
              <a:rPr lang="en-US" smtClean="0"/>
              <a:t>Knowing the network will result in the best decision being made. </a:t>
            </a:r>
          </a:p>
          <a:p>
            <a:pPr lvl="1"/>
            <a:endParaRPr lang="en-US" dirty="0" smtClean="0"/>
          </a:p>
        </p:txBody>
      </p:sp>
      <p:sp>
        <p:nvSpPr>
          <p:cNvPr id="874499" name="Rectangle 3"/>
          <p:cNvSpPr>
            <a:spLocks noChangeArrowheads="1"/>
          </p:cNvSpPr>
          <p:nvPr/>
        </p:nvSpPr>
        <p:spPr bwMode="auto">
          <a:xfrm>
            <a:off x="457200" y="228600"/>
            <a:ext cx="8382000" cy="914400"/>
          </a:xfrm>
          <a:prstGeom prst="rect">
            <a:avLst/>
          </a:prstGeom>
          <a:noFill/>
          <a:ln w="12700">
            <a:noFill/>
            <a:miter lim="800000"/>
            <a:headEnd/>
            <a:tailEnd/>
          </a:ln>
          <a:effectLst>
            <a:outerShdw dist="35921" dir="2700000" algn="ctr" rotWithShape="0">
              <a:srgbClr val="000000"/>
            </a:outerShdw>
          </a:effectLst>
        </p:spPr>
        <p:txBody>
          <a:bodyPr lIns="90488" tIns="44450" rIns="90488" bIns="44450" anchor="ctr"/>
          <a:lstStyle/>
          <a:p>
            <a:pPr algn="ctr" eaLnBrk="0" fontAlgn="base" hangingPunct="0">
              <a:spcBef>
                <a:spcPct val="0"/>
              </a:spcBef>
              <a:spcAft>
                <a:spcPct val="0"/>
              </a:spcAft>
              <a:defRPr/>
            </a:pPr>
            <a:endParaRPr lang="en-US" sz="4400" dirty="0">
              <a:solidFill>
                <a:srgbClr val="EAEC5E"/>
              </a:solidFill>
              <a:effectLst>
                <a:outerShdw blurRad="38100" dist="38100" dir="2700000" algn="tl">
                  <a:srgbClr val="C0C0C0"/>
                </a:outerShdw>
              </a:effectLst>
              <a:latin typeface="Times New Roman" pitchFamily="18" charset="0"/>
            </a:endParaRPr>
          </a:p>
        </p:txBody>
      </p:sp>
    </p:spTree>
    <p:extLst>
      <p:ext uri="{BB962C8B-B14F-4D97-AF65-F5344CB8AC3E}">
        <p14:creationId xmlns:p14="http://schemas.microsoft.com/office/powerpoint/2010/main" val="10945490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682" name="Rectangle 2"/>
          <p:cNvSpPr>
            <a:spLocks noGrp="1" noChangeArrowheads="1"/>
          </p:cNvSpPr>
          <p:nvPr>
            <p:ph type="title"/>
          </p:nvPr>
        </p:nvSpPr>
        <p:spPr/>
        <p:txBody>
          <a:bodyPr/>
          <a:lstStyle/>
          <a:p>
            <a:r>
              <a:rPr lang="en-US" dirty="0" smtClean="0"/>
              <a:t>Redistributing into RIP</a:t>
            </a:r>
            <a:endParaRPr lang="en-US" dirty="0"/>
          </a:p>
        </p:txBody>
      </p:sp>
      <p:sp>
        <p:nvSpPr>
          <p:cNvPr id="13" name="Content Placeholder 12"/>
          <p:cNvSpPr>
            <a:spLocks noGrp="1"/>
          </p:cNvSpPr>
          <p:nvPr>
            <p:ph idx="1"/>
          </p:nvPr>
        </p:nvSpPr>
        <p:spPr>
          <a:xfrm>
            <a:off x="279400" y="1002406"/>
            <a:ext cx="8316913" cy="491994"/>
          </a:xfrm>
        </p:spPr>
        <p:txBody>
          <a:bodyPr/>
          <a:lstStyle/>
          <a:p>
            <a:r>
              <a:rPr lang="en-US" dirty="0" smtClean="0"/>
              <a:t>Redistribute routes into RIP.</a:t>
            </a:r>
            <a:endParaRPr lang="en-US" dirty="0"/>
          </a:p>
        </p:txBody>
      </p:sp>
      <p:sp>
        <p:nvSpPr>
          <p:cNvPr id="14" name="Text Placeholder 13"/>
          <p:cNvSpPr>
            <a:spLocks noGrp="1"/>
          </p:cNvSpPr>
          <p:nvPr>
            <p:ph type="body" sz="quarter" idx="10"/>
          </p:nvPr>
        </p:nvSpPr>
        <p:spPr>
          <a:xfrm>
            <a:off x="613533" y="1433765"/>
            <a:ext cx="7745412" cy="377078"/>
          </a:xfrm>
        </p:spPr>
        <p:txBody>
          <a:bodyPr/>
          <a:lstStyle/>
          <a:p>
            <a:r>
              <a:rPr lang="en-US" dirty="0" smtClean="0"/>
              <a:t>Router(config-router)#</a:t>
            </a:r>
            <a:endParaRPr lang="en-US" dirty="0"/>
          </a:p>
        </p:txBody>
      </p:sp>
      <p:sp>
        <p:nvSpPr>
          <p:cNvPr id="15" name="Text Placeholder 14"/>
          <p:cNvSpPr>
            <a:spLocks noGrp="1"/>
          </p:cNvSpPr>
          <p:nvPr>
            <p:ph type="body" sz="quarter" idx="11"/>
          </p:nvPr>
        </p:nvSpPr>
        <p:spPr>
          <a:xfrm>
            <a:off x="615326" y="1802211"/>
            <a:ext cx="7745412" cy="590469"/>
          </a:xfrm>
        </p:spPr>
        <p:txBody>
          <a:bodyPr>
            <a:normAutofit/>
          </a:bodyPr>
          <a:lstStyle/>
          <a:p>
            <a:r>
              <a:rPr lang="en-US" dirty="0" smtClean="0"/>
              <a:t>redistribute </a:t>
            </a:r>
            <a:r>
              <a:rPr lang="en-US" b="0" i="1" dirty="0" smtClean="0"/>
              <a:t>protocol </a:t>
            </a:r>
            <a:r>
              <a:rPr lang="en-US" dirty="0" smtClean="0"/>
              <a:t>[</a:t>
            </a:r>
            <a:r>
              <a:rPr lang="en-US" b="0" i="1" dirty="0" smtClean="0"/>
              <a:t>process-id</a:t>
            </a:r>
            <a:r>
              <a:rPr lang="en-US" dirty="0" smtClean="0"/>
              <a:t>] [match </a:t>
            </a:r>
            <a:r>
              <a:rPr lang="en-US" b="0" i="1" dirty="0" smtClean="0"/>
              <a:t>route-type</a:t>
            </a:r>
            <a:r>
              <a:rPr lang="en-US" dirty="0" smtClean="0"/>
              <a:t>] [metric </a:t>
            </a:r>
            <a:r>
              <a:rPr lang="en-US" b="0" i="1" dirty="0" smtClean="0"/>
              <a:t>metric-value</a:t>
            </a:r>
            <a:r>
              <a:rPr lang="en-US" dirty="0" smtClean="0"/>
              <a:t>] [route-map </a:t>
            </a:r>
            <a:r>
              <a:rPr lang="en-US" b="0" i="1" dirty="0" smtClean="0"/>
              <a:t>map-tag</a:t>
            </a:r>
            <a:r>
              <a:rPr lang="en-US" dirty="0" smtClean="0"/>
              <a:t>]</a:t>
            </a:r>
            <a:endParaRPr lang="en-US" dirty="0"/>
          </a:p>
        </p:txBody>
      </p:sp>
      <p:graphicFrame>
        <p:nvGraphicFramePr>
          <p:cNvPr id="7" name="Table 6"/>
          <p:cNvGraphicFramePr>
            <a:graphicFrameLocks noGrp="1"/>
          </p:cNvGraphicFramePr>
          <p:nvPr/>
        </p:nvGraphicFramePr>
        <p:xfrm>
          <a:off x="624840" y="2433320"/>
          <a:ext cx="7863840" cy="4091940"/>
        </p:xfrm>
        <a:graphic>
          <a:graphicData uri="http://schemas.openxmlformats.org/drawingml/2006/table">
            <a:tbl>
              <a:tblPr firstRow="1" bandRow="1">
                <a:tableStyleId>{5C22544A-7EE6-4342-B048-85BDC9FD1C3A}</a:tableStyleId>
              </a:tblPr>
              <a:tblGrid>
                <a:gridCol w="1935715"/>
                <a:gridCol w="5928125"/>
              </a:tblGrid>
              <a:tr h="287455">
                <a:tc>
                  <a:txBody>
                    <a:bodyPr/>
                    <a:lstStyle/>
                    <a:p>
                      <a:pPr marL="0" marR="0" algn="l">
                        <a:lnSpc>
                          <a:spcPct val="100000"/>
                        </a:lnSpc>
                        <a:spcBef>
                          <a:spcPts val="0"/>
                        </a:spcBef>
                        <a:spcAft>
                          <a:spcPts val="200"/>
                        </a:spcAft>
                      </a:pPr>
                      <a:r>
                        <a:rPr lang="en-US" sz="1400" b="1" dirty="0"/>
                        <a:t>Parameter</a:t>
                      </a:r>
                      <a:endParaRPr lang="en-US" sz="1400" b="1" dirty="0">
                        <a:solidFill>
                          <a:srgbClr val="000000"/>
                        </a:solidFill>
                        <a:latin typeface="Arial"/>
                        <a:ea typeface="SimSun"/>
                      </a:endParaRPr>
                    </a:p>
                  </a:txBody>
                  <a:tcPr marL="45720" marR="45720" anchor="ctr"/>
                </a:tc>
                <a:tc>
                  <a:txBody>
                    <a:bodyPr/>
                    <a:lstStyle/>
                    <a:p>
                      <a:pPr marL="0" marR="0" algn="l">
                        <a:lnSpc>
                          <a:spcPct val="100000"/>
                        </a:lnSpc>
                        <a:spcBef>
                          <a:spcPts val="0"/>
                        </a:spcBef>
                        <a:spcAft>
                          <a:spcPts val="200"/>
                        </a:spcAft>
                      </a:pPr>
                      <a:r>
                        <a:rPr lang="en-US" sz="1400" b="1" dirty="0"/>
                        <a:t>Description</a:t>
                      </a:r>
                      <a:endParaRPr lang="en-US" sz="1400" b="1" dirty="0">
                        <a:solidFill>
                          <a:srgbClr val="000000"/>
                        </a:solidFill>
                        <a:latin typeface="Arial"/>
                        <a:ea typeface="SimSun"/>
                      </a:endParaRPr>
                    </a:p>
                  </a:txBody>
                  <a:tcPr marL="45720" marR="45720" anchor="ctr"/>
                </a:tc>
              </a:tr>
              <a:tr h="287455">
                <a:tc>
                  <a:txBody>
                    <a:bodyPr/>
                    <a:lstStyle/>
                    <a:p>
                      <a:pPr marL="0" marR="0" algn="l">
                        <a:lnSpc>
                          <a:spcPct val="100000"/>
                        </a:lnSpc>
                        <a:spcBef>
                          <a:spcPts val="0"/>
                        </a:spcBef>
                        <a:spcAft>
                          <a:spcPts val="600"/>
                        </a:spcAft>
                      </a:pPr>
                      <a:r>
                        <a:rPr lang="en-US" sz="1400" i="1" dirty="0">
                          <a:solidFill>
                            <a:srgbClr val="000000"/>
                          </a:solidFill>
                          <a:latin typeface="Courier New" pitchFamily="49" charset="0"/>
                          <a:ea typeface="Times New Roman"/>
                          <a:cs typeface="Courier New" pitchFamily="49" charset="0"/>
                        </a:rPr>
                        <a:t>protocol</a:t>
                      </a:r>
                      <a:endParaRPr lang="en-US" sz="1400" dirty="0">
                        <a:solidFill>
                          <a:srgbClr val="000000"/>
                        </a:solidFill>
                        <a:latin typeface="Courier New" pitchFamily="49" charset="0"/>
                        <a:ea typeface="Times New Roman"/>
                        <a:cs typeface="Courier New" pitchFamily="49" charset="0"/>
                      </a:endParaRPr>
                    </a:p>
                  </a:txBody>
                  <a:tcPr marL="45720" marR="45720" anchor="ctr"/>
                </a:tc>
                <a:tc>
                  <a:txBody>
                    <a:bodyPr/>
                    <a:lstStyle/>
                    <a:p>
                      <a:pPr marL="0" marR="0">
                        <a:lnSpc>
                          <a:spcPct val="100000"/>
                        </a:lnSpc>
                        <a:spcBef>
                          <a:spcPts val="300"/>
                        </a:spcBef>
                        <a:spcAft>
                          <a:spcPts val="600"/>
                        </a:spcAft>
                      </a:pPr>
                      <a:r>
                        <a:rPr lang="en-US" sz="1400" kern="1200" dirty="0">
                          <a:solidFill>
                            <a:schemeClr val="dk1"/>
                          </a:solidFill>
                          <a:latin typeface="+mn-lt"/>
                          <a:ea typeface="+mn-ea"/>
                          <a:cs typeface="+mn-cs"/>
                        </a:rPr>
                        <a:t>The source protocol from which routes are redistributed</a:t>
                      </a:r>
                      <a:r>
                        <a:rPr lang="en-US" sz="1400" kern="1200" dirty="0" smtClean="0">
                          <a:solidFill>
                            <a:schemeClr val="dk1"/>
                          </a:solidFill>
                          <a:latin typeface="+mn-lt"/>
                          <a:ea typeface="+mn-ea"/>
                          <a:cs typeface="+mn-cs"/>
                        </a:rPr>
                        <a:t>.</a:t>
                      </a:r>
                      <a:endParaRPr lang="en-US" sz="1400" kern="1200" dirty="0">
                        <a:solidFill>
                          <a:schemeClr val="dk1"/>
                        </a:solidFill>
                        <a:latin typeface="+mn-lt"/>
                        <a:ea typeface="+mn-ea"/>
                        <a:cs typeface="+mn-cs"/>
                      </a:endParaRPr>
                    </a:p>
                  </a:txBody>
                  <a:tcPr marL="45720" marR="45720" anchor="ctr"/>
                </a:tc>
              </a:tr>
              <a:tr h="869146">
                <a:tc>
                  <a:txBody>
                    <a:bodyPr/>
                    <a:lstStyle/>
                    <a:p>
                      <a:pPr marL="0" marR="0" algn="l">
                        <a:lnSpc>
                          <a:spcPct val="100000"/>
                        </a:lnSpc>
                        <a:spcBef>
                          <a:spcPts val="0"/>
                        </a:spcBef>
                        <a:spcAft>
                          <a:spcPts val="600"/>
                        </a:spcAft>
                      </a:pPr>
                      <a:r>
                        <a:rPr lang="en-US" sz="1400" i="1" dirty="0">
                          <a:solidFill>
                            <a:srgbClr val="000000"/>
                          </a:solidFill>
                          <a:latin typeface="Courier New" pitchFamily="49" charset="0"/>
                          <a:ea typeface="Times New Roman"/>
                          <a:cs typeface="Courier New" pitchFamily="49" charset="0"/>
                        </a:rPr>
                        <a:t>process-id</a:t>
                      </a:r>
                      <a:endParaRPr lang="en-US" sz="1400" dirty="0">
                        <a:solidFill>
                          <a:srgbClr val="000000"/>
                        </a:solidFill>
                        <a:latin typeface="Courier New" pitchFamily="49" charset="0"/>
                        <a:ea typeface="Times New Roman"/>
                        <a:cs typeface="Courier New" pitchFamily="49" charset="0"/>
                      </a:endParaRPr>
                    </a:p>
                  </a:txBody>
                  <a:tcPr marL="45720" marR="45720" anchor="ctr"/>
                </a:tc>
                <a:tc>
                  <a:txBody>
                    <a:bodyPr/>
                    <a:lstStyle/>
                    <a:p>
                      <a:pPr marL="0" marR="0">
                        <a:lnSpc>
                          <a:spcPct val="100000"/>
                        </a:lnSpc>
                        <a:spcBef>
                          <a:spcPts val="300"/>
                        </a:spcBef>
                        <a:spcAft>
                          <a:spcPts val="600"/>
                        </a:spcAft>
                      </a:pPr>
                      <a:r>
                        <a:rPr lang="en-US" sz="1400" kern="1200" dirty="0" smtClean="0">
                          <a:solidFill>
                            <a:schemeClr val="dk1"/>
                          </a:solidFill>
                          <a:latin typeface="+mn-lt"/>
                          <a:ea typeface="+mn-ea"/>
                          <a:cs typeface="+mn-cs"/>
                        </a:rPr>
                        <a:t>For </a:t>
                      </a:r>
                      <a:r>
                        <a:rPr lang="en-US" sz="1400" kern="1200" dirty="0">
                          <a:solidFill>
                            <a:schemeClr val="dk1"/>
                          </a:solidFill>
                          <a:latin typeface="+mn-lt"/>
                          <a:ea typeface="+mn-ea"/>
                          <a:cs typeface="+mn-cs"/>
                        </a:rPr>
                        <a:t>OSPF, this value is an OSPF process ID. </a:t>
                      </a:r>
                      <a:endParaRPr lang="en-US" sz="1400" kern="1200" dirty="0" smtClean="0">
                        <a:solidFill>
                          <a:schemeClr val="dk1"/>
                        </a:solidFill>
                        <a:latin typeface="+mn-lt"/>
                        <a:ea typeface="+mn-ea"/>
                        <a:cs typeface="+mn-cs"/>
                      </a:endParaRPr>
                    </a:p>
                    <a:p>
                      <a:pPr marL="0" marR="0" indent="0" algn="l" defTabSz="914400" rtl="0" eaLnBrk="1" fontAlgn="auto" latinLnBrk="0" hangingPunct="1">
                        <a:lnSpc>
                          <a:spcPct val="100000"/>
                        </a:lnSpc>
                        <a:spcBef>
                          <a:spcPts val="300"/>
                        </a:spcBef>
                        <a:spcAft>
                          <a:spcPts val="600"/>
                        </a:spcAft>
                        <a:buClrTx/>
                        <a:buSzTx/>
                        <a:buFontTx/>
                        <a:buNone/>
                        <a:tabLst/>
                        <a:defRPr/>
                      </a:pPr>
                      <a:r>
                        <a:rPr lang="en-US" sz="1400" kern="1200" dirty="0" smtClean="0">
                          <a:solidFill>
                            <a:schemeClr val="dk1"/>
                          </a:solidFill>
                          <a:latin typeface="+mn-lt"/>
                          <a:ea typeface="+mn-ea"/>
                          <a:cs typeface="+mn-cs"/>
                        </a:rPr>
                        <a:t>For EIGRP or BGP, this value is an AS number. </a:t>
                      </a:r>
                    </a:p>
                    <a:p>
                      <a:pPr marL="0" marR="0">
                        <a:lnSpc>
                          <a:spcPct val="100000"/>
                        </a:lnSpc>
                        <a:spcBef>
                          <a:spcPts val="300"/>
                        </a:spcBef>
                        <a:spcAft>
                          <a:spcPts val="600"/>
                        </a:spcAft>
                      </a:pPr>
                      <a:r>
                        <a:rPr lang="en-US" sz="1400" kern="1200" dirty="0" smtClean="0">
                          <a:solidFill>
                            <a:schemeClr val="dk1"/>
                          </a:solidFill>
                          <a:latin typeface="+mn-lt"/>
                          <a:ea typeface="+mn-ea"/>
                          <a:cs typeface="+mn-cs"/>
                        </a:rPr>
                        <a:t>This </a:t>
                      </a:r>
                      <a:r>
                        <a:rPr lang="en-US" sz="1400" kern="1200" dirty="0">
                          <a:solidFill>
                            <a:schemeClr val="dk1"/>
                          </a:solidFill>
                          <a:latin typeface="+mn-lt"/>
                          <a:ea typeface="+mn-ea"/>
                          <a:cs typeface="+mn-cs"/>
                        </a:rPr>
                        <a:t>parameter is not required for IS-IS.</a:t>
                      </a:r>
                    </a:p>
                  </a:txBody>
                  <a:tcPr marL="45720" marR="45720" anchor="ctr"/>
                </a:tc>
              </a:tr>
              <a:tr h="426949">
                <a:tc>
                  <a:txBody>
                    <a:bodyPr/>
                    <a:lstStyle/>
                    <a:p>
                      <a:pPr marL="0" marR="0" algn="l">
                        <a:lnSpc>
                          <a:spcPct val="100000"/>
                        </a:lnSpc>
                        <a:spcBef>
                          <a:spcPts val="0"/>
                        </a:spcBef>
                        <a:spcAft>
                          <a:spcPts val="600"/>
                        </a:spcAft>
                      </a:pPr>
                      <a:r>
                        <a:rPr lang="en-US" sz="1400" i="1" dirty="0">
                          <a:solidFill>
                            <a:srgbClr val="000000"/>
                          </a:solidFill>
                          <a:latin typeface="Courier New" pitchFamily="49" charset="0"/>
                          <a:ea typeface="Times New Roman"/>
                          <a:cs typeface="Courier New" pitchFamily="49" charset="0"/>
                        </a:rPr>
                        <a:t>route-type</a:t>
                      </a:r>
                      <a:endParaRPr lang="en-US" sz="1400" dirty="0">
                        <a:solidFill>
                          <a:srgbClr val="000000"/>
                        </a:solidFill>
                        <a:latin typeface="Courier New" pitchFamily="49" charset="0"/>
                        <a:ea typeface="Times New Roman"/>
                        <a:cs typeface="Courier New" pitchFamily="49" charset="0"/>
                      </a:endParaRPr>
                    </a:p>
                  </a:txBody>
                  <a:tcPr marL="45720" marR="45720" anchor="ctr"/>
                </a:tc>
                <a:tc>
                  <a:txBody>
                    <a:bodyPr/>
                    <a:lstStyle/>
                    <a:p>
                      <a:pPr marL="0" marR="0">
                        <a:lnSpc>
                          <a:spcPct val="100000"/>
                        </a:lnSpc>
                        <a:spcBef>
                          <a:spcPts val="300"/>
                        </a:spcBef>
                        <a:spcAft>
                          <a:spcPts val="600"/>
                        </a:spcAft>
                      </a:pPr>
                      <a:r>
                        <a:rPr lang="en-US" sz="1400" kern="1200" dirty="0">
                          <a:solidFill>
                            <a:schemeClr val="dk1"/>
                          </a:solidFill>
                          <a:latin typeface="+mn-lt"/>
                          <a:ea typeface="+mn-ea"/>
                          <a:cs typeface="+mn-cs"/>
                        </a:rPr>
                        <a:t>(Optional) A parameter used when redistributing OSPF routes into another routing protocol. </a:t>
                      </a:r>
                    </a:p>
                  </a:txBody>
                  <a:tcPr marL="45720" marR="45720" anchor="ctr"/>
                </a:tc>
              </a:tr>
              <a:tr h="1181733">
                <a:tc>
                  <a:txBody>
                    <a:bodyPr/>
                    <a:lstStyle/>
                    <a:p>
                      <a:pPr marL="0" marR="0" algn="l">
                        <a:lnSpc>
                          <a:spcPct val="100000"/>
                        </a:lnSpc>
                        <a:spcBef>
                          <a:spcPts val="0"/>
                        </a:spcBef>
                        <a:spcAft>
                          <a:spcPts val="600"/>
                        </a:spcAft>
                      </a:pPr>
                      <a:r>
                        <a:rPr lang="en-US" sz="1400" i="1" dirty="0">
                          <a:solidFill>
                            <a:srgbClr val="000000"/>
                          </a:solidFill>
                          <a:latin typeface="Courier New" pitchFamily="49" charset="0"/>
                          <a:ea typeface="Times New Roman"/>
                          <a:cs typeface="Courier New" pitchFamily="49" charset="0"/>
                        </a:rPr>
                        <a:t>metric-value</a:t>
                      </a:r>
                      <a:endParaRPr lang="en-US" sz="1400" dirty="0">
                        <a:solidFill>
                          <a:srgbClr val="000000"/>
                        </a:solidFill>
                        <a:latin typeface="Courier New" pitchFamily="49" charset="0"/>
                        <a:ea typeface="Times New Roman"/>
                        <a:cs typeface="Courier New" pitchFamily="49" charset="0"/>
                      </a:endParaRPr>
                    </a:p>
                  </a:txBody>
                  <a:tcPr marL="45720" marR="45720" anchor="ctr"/>
                </a:tc>
                <a:tc>
                  <a:txBody>
                    <a:bodyPr/>
                    <a:lstStyle/>
                    <a:p>
                      <a:pPr marL="0" marR="0">
                        <a:lnSpc>
                          <a:spcPct val="100000"/>
                        </a:lnSpc>
                        <a:spcBef>
                          <a:spcPts val="300"/>
                        </a:spcBef>
                        <a:spcAft>
                          <a:spcPts val="600"/>
                        </a:spcAft>
                      </a:pPr>
                      <a:r>
                        <a:rPr lang="en-US" sz="1400" kern="1200" dirty="0">
                          <a:solidFill>
                            <a:schemeClr val="dk1"/>
                          </a:solidFill>
                          <a:latin typeface="+mn-lt"/>
                          <a:ea typeface="+mn-ea"/>
                          <a:cs typeface="+mn-cs"/>
                        </a:rPr>
                        <a:t>(Optional) A parameter used to specify the RIP </a:t>
                      </a:r>
                      <a:r>
                        <a:rPr lang="en-US" sz="1400" kern="1200" dirty="0" smtClean="0">
                          <a:solidFill>
                            <a:schemeClr val="dk1"/>
                          </a:solidFill>
                          <a:latin typeface="+mn-lt"/>
                          <a:ea typeface="+mn-ea"/>
                          <a:cs typeface="+mn-cs"/>
                        </a:rPr>
                        <a:t>hop count seed </a:t>
                      </a:r>
                      <a:r>
                        <a:rPr lang="en-US" sz="1400" kern="1200" dirty="0">
                          <a:solidFill>
                            <a:schemeClr val="dk1"/>
                          </a:solidFill>
                          <a:latin typeface="+mn-lt"/>
                          <a:ea typeface="+mn-ea"/>
                          <a:cs typeface="+mn-cs"/>
                        </a:rPr>
                        <a:t>metric for the redistributed route. </a:t>
                      </a:r>
                      <a:endParaRPr lang="en-US" sz="1400" kern="1200" dirty="0" smtClean="0">
                        <a:solidFill>
                          <a:schemeClr val="dk1"/>
                        </a:solidFill>
                        <a:latin typeface="+mn-lt"/>
                        <a:ea typeface="+mn-ea"/>
                        <a:cs typeface="+mn-cs"/>
                      </a:endParaRPr>
                    </a:p>
                    <a:p>
                      <a:pPr marL="0" marR="0">
                        <a:lnSpc>
                          <a:spcPct val="100000"/>
                        </a:lnSpc>
                        <a:spcBef>
                          <a:spcPts val="300"/>
                        </a:spcBef>
                        <a:spcAft>
                          <a:spcPts val="600"/>
                        </a:spcAft>
                      </a:pPr>
                      <a:r>
                        <a:rPr lang="en-US" sz="1400" kern="1200" dirty="0" smtClean="0">
                          <a:solidFill>
                            <a:schemeClr val="dk1"/>
                          </a:solidFill>
                          <a:latin typeface="+mn-lt"/>
                          <a:ea typeface="+mn-ea"/>
                          <a:cs typeface="+mn-cs"/>
                        </a:rPr>
                        <a:t>If </a:t>
                      </a:r>
                      <a:r>
                        <a:rPr lang="en-US" sz="1400" kern="1200" dirty="0">
                          <a:solidFill>
                            <a:schemeClr val="dk1"/>
                          </a:solidFill>
                          <a:latin typeface="+mn-lt"/>
                          <a:ea typeface="+mn-ea"/>
                          <a:cs typeface="+mn-cs"/>
                        </a:rPr>
                        <a:t>this value is not specified and no value is specified using the</a:t>
                      </a:r>
                      <a:r>
                        <a:rPr lang="en-US" sz="1400" b="1" kern="1200" dirty="0">
                          <a:solidFill>
                            <a:schemeClr val="dk1"/>
                          </a:solidFill>
                          <a:latin typeface="Courier New" pitchFamily="49" charset="0"/>
                          <a:ea typeface="+mn-ea"/>
                          <a:cs typeface="Courier New" pitchFamily="49" charset="0"/>
                        </a:rPr>
                        <a:t> default-metric </a:t>
                      </a:r>
                      <a:r>
                        <a:rPr lang="en-US" sz="1400" kern="1200" dirty="0">
                          <a:solidFill>
                            <a:schemeClr val="dk1"/>
                          </a:solidFill>
                          <a:latin typeface="+mn-lt"/>
                          <a:ea typeface="+mn-ea"/>
                          <a:cs typeface="+mn-cs"/>
                        </a:rPr>
                        <a:t>router configuration command, </a:t>
                      </a:r>
                      <a:r>
                        <a:rPr lang="en-US" sz="1400" kern="1200" dirty="0" smtClean="0">
                          <a:solidFill>
                            <a:schemeClr val="dk1"/>
                          </a:solidFill>
                          <a:latin typeface="+mn-lt"/>
                          <a:ea typeface="+mn-ea"/>
                          <a:cs typeface="+mn-cs"/>
                        </a:rPr>
                        <a:t>then the </a:t>
                      </a:r>
                      <a:r>
                        <a:rPr lang="en-US" sz="1400" kern="1200" dirty="0">
                          <a:solidFill>
                            <a:schemeClr val="dk1"/>
                          </a:solidFill>
                          <a:latin typeface="+mn-lt"/>
                          <a:ea typeface="+mn-ea"/>
                          <a:cs typeface="+mn-cs"/>
                        </a:rPr>
                        <a:t>default metric is </a:t>
                      </a:r>
                      <a:r>
                        <a:rPr lang="en-US" sz="1400" kern="1200" dirty="0" smtClean="0">
                          <a:solidFill>
                            <a:schemeClr val="dk1"/>
                          </a:solidFill>
                          <a:latin typeface="+mn-lt"/>
                          <a:ea typeface="+mn-ea"/>
                          <a:cs typeface="+mn-cs"/>
                        </a:rPr>
                        <a:t>0 and interpreted </a:t>
                      </a:r>
                      <a:r>
                        <a:rPr lang="en-US" sz="1400" kern="1200" dirty="0">
                          <a:solidFill>
                            <a:schemeClr val="dk1"/>
                          </a:solidFill>
                          <a:latin typeface="+mn-lt"/>
                          <a:ea typeface="+mn-ea"/>
                          <a:cs typeface="+mn-cs"/>
                        </a:rPr>
                        <a:t>as </a:t>
                      </a:r>
                      <a:r>
                        <a:rPr lang="en-US" sz="1400" kern="1200" dirty="0" smtClean="0">
                          <a:solidFill>
                            <a:schemeClr val="dk1"/>
                          </a:solidFill>
                          <a:latin typeface="+mn-lt"/>
                          <a:ea typeface="+mn-ea"/>
                          <a:cs typeface="+mn-cs"/>
                        </a:rPr>
                        <a:t>infinity which means that routes </a:t>
                      </a:r>
                      <a:r>
                        <a:rPr lang="en-US" sz="1400" kern="1200" dirty="0">
                          <a:solidFill>
                            <a:schemeClr val="dk1"/>
                          </a:solidFill>
                          <a:latin typeface="+mn-lt"/>
                          <a:ea typeface="+mn-ea"/>
                          <a:cs typeface="+mn-cs"/>
                        </a:rPr>
                        <a:t>will not be redistributed. </a:t>
                      </a:r>
                    </a:p>
                  </a:txBody>
                  <a:tcPr marL="45720" marR="45720" anchor="ctr"/>
                </a:tc>
              </a:tr>
              <a:tr h="640423">
                <a:tc>
                  <a:txBody>
                    <a:bodyPr/>
                    <a:lstStyle/>
                    <a:p>
                      <a:pPr marL="0" marR="0" algn="l">
                        <a:lnSpc>
                          <a:spcPct val="100000"/>
                        </a:lnSpc>
                        <a:spcBef>
                          <a:spcPts val="0"/>
                        </a:spcBef>
                        <a:spcAft>
                          <a:spcPts val="600"/>
                        </a:spcAft>
                      </a:pPr>
                      <a:r>
                        <a:rPr lang="en-US" sz="1400" i="1" dirty="0">
                          <a:solidFill>
                            <a:srgbClr val="000000"/>
                          </a:solidFill>
                          <a:latin typeface="Courier New" pitchFamily="49" charset="0"/>
                          <a:ea typeface="Times New Roman"/>
                          <a:cs typeface="Courier New" pitchFamily="49" charset="0"/>
                        </a:rPr>
                        <a:t>map-tag</a:t>
                      </a:r>
                      <a:endParaRPr lang="en-US" sz="1400" dirty="0">
                        <a:solidFill>
                          <a:srgbClr val="000000"/>
                        </a:solidFill>
                        <a:latin typeface="Courier New" pitchFamily="49" charset="0"/>
                        <a:ea typeface="Times New Roman"/>
                        <a:cs typeface="Courier New" pitchFamily="49" charset="0"/>
                      </a:endParaRPr>
                    </a:p>
                  </a:txBody>
                  <a:tcPr marL="45720" marR="45720" anchor="ctr"/>
                </a:tc>
                <a:tc>
                  <a:txBody>
                    <a:bodyPr/>
                    <a:lstStyle/>
                    <a:p>
                      <a:pPr marL="0" marR="0">
                        <a:lnSpc>
                          <a:spcPct val="100000"/>
                        </a:lnSpc>
                        <a:spcBef>
                          <a:spcPts val="300"/>
                        </a:spcBef>
                        <a:spcAft>
                          <a:spcPts val="600"/>
                        </a:spcAft>
                      </a:pPr>
                      <a:r>
                        <a:rPr lang="en-US" sz="1400" dirty="0">
                          <a:solidFill>
                            <a:srgbClr val="000000"/>
                          </a:solidFill>
                          <a:latin typeface="Times New Roman"/>
                          <a:ea typeface="SimSun"/>
                          <a:cs typeface="Arial"/>
                        </a:rPr>
                        <a:t>(</a:t>
                      </a:r>
                      <a:r>
                        <a:rPr lang="en-US" sz="1400" kern="1200" dirty="0">
                          <a:solidFill>
                            <a:schemeClr val="dk1"/>
                          </a:solidFill>
                          <a:latin typeface="+mn-lt"/>
                          <a:ea typeface="+mn-ea"/>
                          <a:cs typeface="+mn-cs"/>
                        </a:rPr>
                        <a:t>Optional) Specifies the identifier of a configured route map to be interrogated to filter the importation of routes from the source routing protocol to the current RIP routing protocol.</a:t>
                      </a:r>
                    </a:p>
                  </a:txBody>
                  <a:tcPr marL="45720" marR="45720" anchor="ctr"/>
                </a:tc>
              </a:tr>
            </a:tbl>
          </a:graphicData>
        </a:graphic>
      </p:graphicFrame>
    </p:spTree>
    <p:extLst>
      <p:ext uri="{BB962C8B-B14F-4D97-AF65-F5344CB8AC3E}">
        <p14:creationId xmlns:p14="http://schemas.microsoft.com/office/powerpoint/2010/main" val="11903479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Redistributing into RIP Example</a:t>
            </a:r>
            <a:endParaRPr lang="en-US" dirty="0"/>
          </a:p>
        </p:txBody>
      </p:sp>
      <p:grpSp>
        <p:nvGrpSpPr>
          <p:cNvPr id="30" name="Group 29"/>
          <p:cNvGrpSpPr/>
          <p:nvPr/>
        </p:nvGrpSpPr>
        <p:grpSpPr>
          <a:xfrm>
            <a:off x="934531" y="1439962"/>
            <a:ext cx="7196193" cy="3584200"/>
            <a:chOff x="934531" y="1439962"/>
            <a:chExt cx="7196193" cy="3584200"/>
          </a:xfrm>
        </p:grpSpPr>
        <p:sp>
          <p:nvSpPr>
            <p:cNvPr id="92" name="Rectangle 91"/>
            <p:cNvSpPr/>
            <p:nvPr/>
          </p:nvSpPr>
          <p:spPr bwMode="auto">
            <a:xfrm>
              <a:off x="3189143" y="4791408"/>
              <a:ext cx="1945571" cy="172464"/>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algn="ctr" defTabSz="814388" eaLnBrk="0" fontAlgn="base" hangingPunct="0">
                <a:lnSpc>
                  <a:spcPct val="90000"/>
                </a:lnSpc>
                <a:spcBef>
                  <a:spcPct val="0"/>
                </a:spcBef>
                <a:spcAft>
                  <a:spcPct val="0"/>
                </a:spcAft>
              </a:pPr>
              <a:endParaRPr lang="en-US" sz="2400" dirty="0">
                <a:solidFill>
                  <a:srgbClr val="000000"/>
                </a:solidFill>
              </a:endParaRPr>
            </a:p>
          </p:txBody>
        </p:sp>
        <p:sp>
          <p:nvSpPr>
            <p:cNvPr id="93" name="Rectangle 92"/>
            <p:cNvSpPr/>
            <p:nvPr/>
          </p:nvSpPr>
          <p:spPr bwMode="auto">
            <a:xfrm>
              <a:off x="6094793" y="4783034"/>
              <a:ext cx="1682632" cy="200948"/>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algn="ctr" defTabSz="814388" eaLnBrk="0" fontAlgn="base" hangingPunct="0">
                <a:lnSpc>
                  <a:spcPct val="90000"/>
                </a:lnSpc>
                <a:spcBef>
                  <a:spcPct val="0"/>
                </a:spcBef>
                <a:spcAft>
                  <a:spcPct val="0"/>
                </a:spcAft>
              </a:pPr>
              <a:endParaRPr lang="en-US" sz="2400" dirty="0">
                <a:solidFill>
                  <a:srgbClr val="000000"/>
                </a:solidFill>
              </a:endParaRPr>
            </a:p>
          </p:txBody>
        </p:sp>
        <p:sp>
          <p:nvSpPr>
            <p:cNvPr id="57" name="Rectangle 56"/>
            <p:cNvSpPr/>
            <p:nvPr/>
          </p:nvSpPr>
          <p:spPr bwMode="auto">
            <a:xfrm>
              <a:off x="4875591" y="1684792"/>
              <a:ext cx="2710937" cy="184184"/>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algn="ctr" defTabSz="814388" eaLnBrk="0" fontAlgn="base" hangingPunct="0">
                <a:lnSpc>
                  <a:spcPct val="90000"/>
                </a:lnSpc>
                <a:spcBef>
                  <a:spcPct val="0"/>
                </a:spcBef>
                <a:spcAft>
                  <a:spcPct val="0"/>
                </a:spcAft>
              </a:pPr>
              <a:endParaRPr lang="en-US" sz="2400" dirty="0">
                <a:solidFill>
                  <a:srgbClr val="000000"/>
                </a:solidFill>
              </a:endParaRPr>
            </a:p>
          </p:txBody>
        </p:sp>
        <p:sp>
          <p:nvSpPr>
            <p:cNvPr id="33" name="Text Placeholder 5"/>
            <p:cNvSpPr>
              <a:spLocks/>
            </p:cNvSpPr>
            <p:nvPr/>
          </p:nvSpPr>
          <p:spPr bwMode="auto">
            <a:xfrm>
              <a:off x="3096671" y="1439962"/>
              <a:ext cx="4570244" cy="670175"/>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2124" tIns="41061" rIns="82124" bIns="41061" numCol="1" anchor="t" anchorCtr="0" compatLnSpc="1">
              <a:prstTxWarp prst="textNoShape">
                <a:avLst/>
              </a:prstTxWarp>
            </a:bodyPr>
            <a:lstStyle/>
            <a:p>
              <a:pPr marL="236538" indent="-236538" defTabSz="814388" fontAlgn="base">
                <a:spcAft>
                  <a:spcPct val="0"/>
                </a:spcAft>
                <a:buClr>
                  <a:srgbClr val="708CA1"/>
                </a:buClr>
                <a:defRPr/>
              </a:pPr>
              <a:r>
                <a:rPr lang="en-US" sz="1200" kern="0" dirty="0">
                  <a:solidFill>
                    <a:srgbClr val="000000"/>
                  </a:solidFill>
                  <a:latin typeface="Courier New" pitchFamily="49" charset="0"/>
                </a:rPr>
                <a:t>R1(config)# </a:t>
              </a:r>
              <a:r>
                <a:rPr lang="en-US" sz="1200" b="1" kern="0" dirty="0">
                  <a:solidFill>
                    <a:srgbClr val="000000"/>
                  </a:solidFill>
                  <a:latin typeface="Courier New" pitchFamily="49" charset="0"/>
                </a:rPr>
                <a:t>router rip</a:t>
              </a:r>
            </a:p>
            <a:p>
              <a:pPr marL="236538" indent="-236538" defTabSz="814388" fontAlgn="base">
                <a:spcAft>
                  <a:spcPct val="0"/>
                </a:spcAft>
                <a:buClr>
                  <a:srgbClr val="708CA1"/>
                </a:buClr>
                <a:defRPr/>
              </a:pPr>
              <a:r>
                <a:rPr lang="en-US" sz="1200" kern="0" dirty="0">
                  <a:solidFill>
                    <a:srgbClr val="000000"/>
                  </a:solidFill>
                  <a:latin typeface="Courier New" pitchFamily="49" charset="0"/>
                </a:rPr>
                <a:t>R1(config-router)# </a:t>
              </a:r>
              <a:r>
                <a:rPr lang="en-US" sz="1200" b="1" kern="0" dirty="0">
                  <a:solidFill>
                    <a:srgbClr val="000000"/>
                  </a:solidFill>
                  <a:latin typeface="Courier New" pitchFamily="49" charset="0"/>
                </a:rPr>
                <a:t>redistribute ospf 1 metric 3</a:t>
              </a:r>
            </a:p>
            <a:p>
              <a:pPr marL="236538" indent="-236538" defTabSz="814388" fontAlgn="base">
                <a:spcAft>
                  <a:spcPct val="0"/>
                </a:spcAft>
                <a:buClr>
                  <a:srgbClr val="708CA1"/>
                </a:buClr>
                <a:defRPr/>
              </a:pPr>
              <a:r>
                <a:rPr lang="en-US" sz="1200" kern="0" dirty="0">
                  <a:solidFill>
                    <a:srgbClr val="000000"/>
                  </a:solidFill>
                  <a:latin typeface="Courier New" pitchFamily="49" charset="0"/>
                </a:rPr>
                <a:t>R1(config-router)#</a:t>
              </a:r>
              <a:endParaRPr lang="en-US" sz="1200" b="1" kern="0" dirty="0">
                <a:solidFill>
                  <a:srgbClr val="000000"/>
                </a:solidFill>
                <a:latin typeface="Courier New" pitchFamily="49" charset="0"/>
              </a:endParaRPr>
            </a:p>
          </p:txBody>
        </p:sp>
        <p:sp>
          <p:nvSpPr>
            <p:cNvPr id="80" name="Text Placeholder 5"/>
            <p:cNvSpPr>
              <a:spLocks/>
            </p:cNvSpPr>
            <p:nvPr/>
          </p:nvSpPr>
          <p:spPr bwMode="auto">
            <a:xfrm>
              <a:off x="3168673" y="4425998"/>
              <a:ext cx="2046428" cy="598164"/>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2124" tIns="41061" rIns="82124" bIns="41061" numCol="1" anchor="t" anchorCtr="0" compatLnSpc="1">
              <a:prstTxWarp prst="textNoShape">
                <a:avLst/>
              </a:prstTxWarp>
            </a:bodyPr>
            <a:lstStyle/>
            <a:p>
              <a:pPr marL="236538" indent="-236538" defTabSz="814388" fontAlgn="base">
                <a:spcAft>
                  <a:spcPct val="0"/>
                </a:spcAft>
                <a:buClr>
                  <a:srgbClr val="708CA1"/>
                </a:buClr>
                <a:defRPr/>
              </a:pPr>
              <a:r>
                <a:rPr lang="pt-BR" sz="1050" kern="0" dirty="0">
                  <a:solidFill>
                    <a:srgbClr val="000000"/>
                  </a:solidFill>
                  <a:latin typeface="Courier New" pitchFamily="49" charset="0"/>
                </a:rPr>
                <a:t>C 10.1.1.0</a:t>
              </a:r>
            </a:p>
            <a:p>
              <a:pPr marL="236538" indent="-236538" defTabSz="814388" fontAlgn="base">
                <a:spcAft>
                  <a:spcPct val="0"/>
                </a:spcAft>
                <a:buClr>
                  <a:srgbClr val="708CA1"/>
                </a:buClr>
                <a:defRPr/>
              </a:pPr>
              <a:r>
                <a:rPr lang="pt-BR" sz="1050" kern="0" dirty="0">
                  <a:solidFill>
                    <a:srgbClr val="000000"/>
                  </a:solidFill>
                  <a:latin typeface="Courier New" pitchFamily="49" charset="0"/>
                </a:rPr>
                <a:t>R 192.168.1.0 [120/1] </a:t>
              </a:r>
            </a:p>
            <a:p>
              <a:pPr marL="236538" indent="-236538" defTabSz="814388" fontAlgn="base">
                <a:spcAft>
                  <a:spcPct val="0"/>
                </a:spcAft>
                <a:buClr>
                  <a:srgbClr val="708CA1"/>
                </a:buClr>
                <a:defRPr/>
              </a:pPr>
              <a:r>
                <a:rPr lang="pt-BR" sz="1050" kern="0" dirty="0">
                  <a:solidFill>
                    <a:srgbClr val="000000"/>
                  </a:solidFill>
                  <a:latin typeface="Courier New" pitchFamily="49" charset="0"/>
                </a:rPr>
                <a:t>0 172.16.1.0  [110/50] </a:t>
              </a:r>
            </a:p>
          </p:txBody>
        </p:sp>
        <p:sp>
          <p:nvSpPr>
            <p:cNvPr id="81" name="TextBox 80"/>
            <p:cNvSpPr txBox="1"/>
            <p:nvPr/>
          </p:nvSpPr>
          <p:spPr>
            <a:xfrm>
              <a:off x="3044660" y="4170050"/>
              <a:ext cx="914400" cy="241161"/>
            </a:xfrm>
            <a:prstGeom prst="rect">
              <a:avLst/>
            </a:prstGeom>
            <a:noFill/>
          </p:spPr>
          <p:txBody>
            <a:bodyPr wrap="none" rtlCol="0" anchor="ctr" anchorCtr="0">
              <a:noAutofit/>
            </a:bodyPr>
            <a:lstStyle/>
            <a:p>
              <a:pPr eaLnBrk="0" fontAlgn="base" hangingPunct="0">
                <a:lnSpc>
                  <a:spcPct val="90000"/>
                </a:lnSpc>
                <a:spcBef>
                  <a:spcPct val="0"/>
                </a:spcBef>
                <a:spcAft>
                  <a:spcPct val="0"/>
                </a:spcAft>
              </a:pPr>
              <a:r>
                <a:rPr lang="en-US" sz="1400" dirty="0">
                  <a:solidFill>
                    <a:srgbClr val="000000"/>
                  </a:solidFill>
                </a:rPr>
                <a:t>Table R1</a:t>
              </a:r>
            </a:p>
          </p:txBody>
        </p:sp>
        <p:sp>
          <p:nvSpPr>
            <p:cNvPr id="82" name="Text Placeholder 5"/>
            <p:cNvSpPr>
              <a:spLocks/>
            </p:cNvSpPr>
            <p:nvPr/>
          </p:nvSpPr>
          <p:spPr bwMode="auto">
            <a:xfrm>
              <a:off x="6084296" y="4417630"/>
              <a:ext cx="2046428" cy="596484"/>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2124" tIns="41061" rIns="82124" bIns="41061" numCol="1" anchor="t" anchorCtr="0" compatLnSpc="1">
              <a:prstTxWarp prst="textNoShape">
                <a:avLst/>
              </a:prstTxWarp>
            </a:bodyPr>
            <a:lstStyle/>
            <a:p>
              <a:pPr marL="236538" indent="-236538" defTabSz="814388" fontAlgn="base">
                <a:spcAft>
                  <a:spcPct val="0"/>
                </a:spcAft>
                <a:buClr>
                  <a:srgbClr val="708CA1"/>
                </a:buClr>
                <a:defRPr/>
              </a:pPr>
              <a:r>
                <a:rPr lang="pt-BR" sz="1050" kern="0" dirty="0">
                  <a:solidFill>
                    <a:srgbClr val="000000"/>
                  </a:solidFill>
                  <a:latin typeface="Courier New" pitchFamily="49" charset="0"/>
                </a:rPr>
                <a:t>C 10.1.1.0</a:t>
              </a:r>
            </a:p>
            <a:p>
              <a:pPr marL="236538" indent="-236538" defTabSz="814388" fontAlgn="base">
                <a:spcAft>
                  <a:spcPct val="0"/>
                </a:spcAft>
                <a:buClr>
                  <a:srgbClr val="708CA1"/>
                </a:buClr>
                <a:defRPr/>
              </a:pPr>
              <a:r>
                <a:rPr lang="pt-BR" sz="1050" kern="0" dirty="0">
                  <a:solidFill>
                    <a:srgbClr val="000000"/>
                  </a:solidFill>
                  <a:latin typeface="Courier New" pitchFamily="49" charset="0"/>
                </a:rPr>
                <a:t>C 192.168.1.0</a:t>
              </a:r>
            </a:p>
            <a:p>
              <a:pPr marL="236538" indent="-236538" defTabSz="814388" fontAlgn="base">
                <a:spcAft>
                  <a:spcPct val="0"/>
                </a:spcAft>
                <a:buClr>
                  <a:srgbClr val="708CA1"/>
                </a:buClr>
                <a:defRPr/>
              </a:pPr>
              <a:r>
                <a:rPr lang="pt-BR" sz="1050" kern="0" dirty="0">
                  <a:solidFill>
                    <a:srgbClr val="000000"/>
                  </a:solidFill>
                  <a:latin typeface="Courier New" pitchFamily="49" charset="0"/>
                </a:rPr>
                <a:t>R 172.16.0.0 [120/3] </a:t>
              </a:r>
            </a:p>
          </p:txBody>
        </p:sp>
        <p:sp>
          <p:nvSpPr>
            <p:cNvPr id="83" name="TextBox 82"/>
            <p:cNvSpPr txBox="1"/>
            <p:nvPr/>
          </p:nvSpPr>
          <p:spPr>
            <a:xfrm>
              <a:off x="5960283" y="4161682"/>
              <a:ext cx="914400" cy="241161"/>
            </a:xfrm>
            <a:prstGeom prst="rect">
              <a:avLst/>
            </a:prstGeom>
            <a:noFill/>
          </p:spPr>
          <p:txBody>
            <a:bodyPr wrap="none" rtlCol="0" anchor="ctr" anchorCtr="0">
              <a:noAutofit/>
            </a:bodyPr>
            <a:lstStyle/>
            <a:p>
              <a:pPr eaLnBrk="0" fontAlgn="base" hangingPunct="0">
                <a:lnSpc>
                  <a:spcPct val="90000"/>
                </a:lnSpc>
                <a:spcBef>
                  <a:spcPct val="0"/>
                </a:spcBef>
                <a:spcAft>
                  <a:spcPct val="0"/>
                </a:spcAft>
              </a:pPr>
              <a:r>
                <a:rPr lang="en-US" sz="1400" dirty="0">
                  <a:solidFill>
                    <a:srgbClr val="000000"/>
                  </a:solidFill>
                </a:rPr>
                <a:t>Table R2</a:t>
              </a:r>
            </a:p>
          </p:txBody>
        </p:sp>
        <p:sp>
          <p:nvSpPr>
            <p:cNvPr id="45" name="Rounded Rectangle 44"/>
            <p:cNvSpPr/>
            <p:nvPr/>
          </p:nvSpPr>
          <p:spPr bwMode="auto">
            <a:xfrm>
              <a:off x="934531" y="2373049"/>
              <a:ext cx="2182318" cy="1435235"/>
            </a:xfrm>
            <a:prstGeom prst="roundRect">
              <a:avLst/>
            </a:prstGeom>
            <a:solidFill>
              <a:schemeClr val="accent2">
                <a:alpha val="35000"/>
              </a:schemeClr>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algn="ctr" defTabSz="814388" eaLnBrk="0" fontAlgn="base" hangingPunct="0">
                <a:lnSpc>
                  <a:spcPct val="90000"/>
                </a:lnSpc>
                <a:spcBef>
                  <a:spcPct val="0"/>
                </a:spcBef>
                <a:spcAft>
                  <a:spcPct val="0"/>
                </a:spcAft>
              </a:pPr>
              <a:endParaRPr lang="en-US" sz="2400" dirty="0">
                <a:solidFill>
                  <a:srgbClr val="000000"/>
                </a:solidFill>
              </a:endParaRPr>
            </a:p>
          </p:txBody>
        </p:sp>
        <p:sp>
          <p:nvSpPr>
            <p:cNvPr id="46" name="Rounded Rectangle 45"/>
            <p:cNvSpPr/>
            <p:nvPr/>
          </p:nvSpPr>
          <p:spPr bwMode="auto">
            <a:xfrm>
              <a:off x="3808360" y="2371369"/>
              <a:ext cx="4190162" cy="1435235"/>
            </a:xfrm>
            <a:prstGeom prst="roundRect">
              <a:avLst/>
            </a:prstGeom>
            <a:solidFill>
              <a:schemeClr val="tx1">
                <a:lumMod val="50000"/>
                <a:lumOff val="50000"/>
                <a:alpha val="35000"/>
              </a:schemeClr>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algn="ctr" defTabSz="814388" eaLnBrk="0" fontAlgn="base" hangingPunct="0">
                <a:lnSpc>
                  <a:spcPct val="90000"/>
                </a:lnSpc>
                <a:spcBef>
                  <a:spcPct val="0"/>
                </a:spcBef>
                <a:spcAft>
                  <a:spcPct val="0"/>
                </a:spcAft>
              </a:pPr>
              <a:endParaRPr lang="en-US" sz="2400" dirty="0">
                <a:solidFill>
                  <a:srgbClr val="000000"/>
                </a:solidFill>
              </a:endParaRPr>
            </a:p>
          </p:txBody>
        </p:sp>
        <p:pic>
          <p:nvPicPr>
            <p:cNvPr id="53" name="Picture 37"/>
            <p:cNvPicPr>
              <a:picLocks noChangeArrowheads="1"/>
            </p:cNvPicPr>
            <p:nvPr/>
          </p:nvPicPr>
          <p:blipFill>
            <a:blip r:embed="rId3"/>
            <a:srcRect/>
            <a:stretch>
              <a:fillRect/>
            </a:stretch>
          </p:blipFill>
          <p:spPr bwMode="auto">
            <a:xfrm>
              <a:off x="3034512" y="2734435"/>
              <a:ext cx="870351" cy="451691"/>
            </a:xfrm>
            <a:prstGeom prst="rect">
              <a:avLst/>
            </a:prstGeom>
            <a:noFill/>
            <a:ln w="9525">
              <a:noFill/>
              <a:miter lim="800000"/>
              <a:headEnd/>
              <a:tailEnd/>
            </a:ln>
          </p:spPr>
        </p:pic>
        <p:sp>
          <p:nvSpPr>
            <p:cNvPr id="55" name="TextBox 54"/>
            <p:cNvSpPr txBox="1"/>
            <p:nvPr/>
          </p:nvSpPr>
          <p:spPr>
            <a:xfrm>
              <a:off x="3330167" y="2952934"/>
              <a:ext cx="380232" cy="258532"/>
            </a:xfrm>
            <a:prstGeom prst="rect">
              <a:avLst/>
            </a:prstGeom>
            <a:noFill/>
          </p:spPr>
          <p:txBody>
            <a:bodyPr wrap="none" rtlCol="0">
              <a:spAutoFit/>
            </a:bodyPr>
            <a:lstStyle/>
            <a:p>
              <a:pPr algn="ctr" eaLnBrk="0" fontAlgn="base" hangingPunct="0">
                <a:lnSpc>
                  <a:spcPct val="90000"/>
                </a:lnSpc>
                <a:spcBef>
                  <a:spcPct val="0"/>
                </a:spcBef>
                <a:spcAft>
                  <a:spcPct val="0"/>
                </a:spcAft>
              </a:pPr>
              <a:r>
                <a:rPr lang="en-US" sz="1200" b="1" dirty="0">
                  <a:solidFill>
                    <a:srgbClr val="FFFFFF"/>
                  </a:solidFill>
                </a:rPr>
                <a:t>R1</a:t>
              </a:r>
            </a:p>
          </p:txBody>
        </p:sp>
        <p:sp>
          <p:nvSpPr>
            <p:cNvPr id="56" name="TextBox 55"/>
            <p:cNvSpPr txBox="1"/>
            <p:nvPr/>
          </p:nvSpPr>
          <p:spPr>
            <a:xfrm>
              <a:off x="5510638" y="2743847"/>
              <a:ext cx="301686" cy="244682"/>
            </a:xfrm>
            <a:prstGeom prst="rect">
              <a:avLst/>
            </a:prstGeom>
            <a:noFill/>
          </p:spPr>
          <p:txBody>
            <a:bodyPr wrap="none" rtlCol="0">
              <a:spAutoFit/>
            </a:bodyPr>
            <a:lstStyle/>
            <a:p>
              <a:pPr algn="ctr" eaLnBrk="0" fontAlgn="base" hangingPunct="0">
                <a:lnSpc>
                  <a:spcPct val="90000"/>
                </a:lnSpc>
                <a:spcBef>
                  <a:spcPct val="0"/>
                </a:spcBef>
                <a:spcAft>
                  <a:spcPct val="0"/>
                </a:spcAft>
              </a:pPr>
              <a:r>
                <a:rPr lang="en-US" sz="1100" dirty="0">
                  <a:solidFill>
                    <a:srgbClr val="000000"/>
                  </a:solidFill>
                </a:rPr>
                <a:t>.2</a:t>
              </a:r>
            </a:p>
          </p:txBody>
        </p:sp>
        <p:cxnSp>
          <p:nvCxnSpPr>
            <p:cNvPr id="58" name="Straight Connector 57"/>
            <p:cNvCxnSpPr>
              <a:stCxn id="53" idx="3"/>
              <a:endCxn id="48" idx="1"/>
            </p:cNvCxnSpPr>
            <p:nvPr/>
          </p:nvCxnSpPr>
          <p:spPr bwMode="auto">
            <a:xfrm>
              <a:off x="3904863" y="2960281"/>
              <a:ext cx="1987739" cy="271"/>
            </a:xfrm>
            <a:prstGeom prst="line">
              <a:avLst/>
            </a:prstGeom>
            <a:solidFill>
              <a:schemeClr val="accent1"/>
            </a:solidFill>
            <a:ln w="19050" cap="flat" cmpd="sng" algn="ctr">
              <a:solidFill>
                <a:schemeClr val="accent6"/>
              </a:solidFill>
              <a:prstDash val="solid"/>
              <a:round/>
              <a:headEnd type="none" w="med" len="med"/>
              <a:tailEnd type="none" w="med" len="med"/>
            </a:ln>
            <a:effectLst/>
          </p:spPr>
        </p:cxnSp>
        <p:sp>
          <p:nvSpPr>
            <p:cNvPr id="59" name="TextBox 58"/>
            <p:cNvSpPr txBox="1"/>
            <p:nvPr/>
          </p:nvSpPr>
          <p:spPr>
            <a:xfrm>
              <a:off x="5313082" y="3020425"/>
              <a:ext cx="545342" cy="244682"/>
            </a:xfrm>
            <a:prstGeom prst="rect">
              <a:avLst/>
            </a:prstGeom>
            <a:noFill/>
          </p:spPr>
          <p:txBody>
            <a:bodyPr wrap="none" rtlCol="0">
              <a:spAutoFit/>
            </a:bodyPr>
            <a:lstStyle/>
            <a:p>
              <a:pPr algn="ctr" eaLnBrk="0" fontAlgn="base" hangingPunct="0">
                <a:lnSpc>
                  <a:spcPct val="90000"/>
                </a:lnSpc>
                <a:spcBef>
                  <a:spcPct val="0"/>
                </a:spcBef>
                <a:spcAft>
                  <a:spcPct val="0"/>
                </a:spcAft>
              </a:pPr>
              <a:r>
                <a:rPr lang="en-US" sz="1100" dirty="0">
                  <a:solidFill>
                    <a:srgbClr val="000000"/>
                  </a:solidFill>
                </a:rPr>
                <a:t>Fa0/0</a:t>
              </a:r>
            </a:p>
          </p:txBody>
        </p:sp>
        <p:sp>
          <p:nvSpPr>
            <p:cNvPr id="60" name="Rectangle 59"/>
            <p:cNvSpPr/>
            <p:nvPr/>
          </p:nvSpPr>
          <p:spPr>
            <a:xfrm>
              <a:off x="4423264" y="2714486"/>
              <a:ext cx="926857" cy="244682"/>
            </a:xfrm>
            <a:prstGeom prst="rect">
              <a:avLst/>
            </a:prstGeom>
          </p:spPr>
          <p:txBody>
            <a:bodyPr wrap="none">
              <a:spAutoFit/>
            </a:bodyPr>
            <a:lstStyle/>
            <a:p>
              <a:pPr algn="ctr" defTabSz="814388" eaLnBrk="0" fontAlgn="base" hangingPunct="0">
                <a:lnSpc>
                  <a:spcPct val="90000"/>
                </a:lnSpc>
                <a:spcBef>
                  <a:spcPct val="0"/>
                </a:spcBef>
                <a:spcAft>
                  <a:spcPct val="0"/>
                </a:spcAft>
              </a:pPr>
              <a:r>
                <a:rPr lang="en-US" sz="1100" dirty="0">
                  <a:solidFill>
                    <a:srgbClr val="000000"/>
                  </a:solidFill>
                </a:rPr>
                <a:t>10.1.1.0 /24</a:t>
              </a:r>
              <a:endParaRPr lang="en-US" sz="1400" b="1" dirty="0">
                <a:solidFill>
                  <a:srgbClr val="000000"/>
                </a:solidFill>
              </a:endParaRPr>
            </a:p>
          </p:txBody>
        </p:sp>
        <p:sp>
          <p:nvSpPr>
            <p:cNvPr id="61" name="Rectangle 60"/>
            <p:cNvSpPr/>
            <p:nvPr/>
          </p:nvSpPr>
          <p:spPr>
            <a:xfrm>
              <a:off x="1161903" y="2427982"/>
              <a:ext cx="673582" cy="286232"/>
            </a:xfrm>
            <a:prstGeom prst="rect">
              <a:avLst/>
            </a:prstGeom>
          </p:spPr>
          <p:txBody>
            <a:bodyPr wrap="none">
              <a:spAutoFit/>
            </a:bodyPr>
            <a:lstStyle/>
            <a:p>
              <a:pPr algn="ctr" defTabSz="814388" eaLnBrk="0" fontAlgn="base" hangingPunct="0">
                <a:lnSpc>
                  <a:spcPct val="90000"/>
                </a:lnSpc>
                <a:spcBef>
                  <a:spcPct val="0"/>
                </a:spcBef>
                <a:spcAft>
                  <a:spcPct val="0"/>
                </a:spcAft>
              </a:pPr>
              <a:r>
                <a:rPr lang="en-US" sz="1400" b="1" dirty="0">
                  <a:solidFill>
                    <a:srgbClr val="000000"/>
                  </a:solidFill>
                </a:rPr>
                <a:t>OSPF</a:t>
              </a:r>
            </a:p>
          </p:txBody>
        </p:sp>
        <p:sp>
          <p:nvSpPr>
            <p:cNvPr id="62" name="Rectangle 61"/>
            <p:cNvSpPr/>
            <p:nvPr/>
          </p:nvSpPr>
          <p:spPr>
            <a:xfrm>
              <a:off x="4076017" y="2399758"/>
              <a:ext cx="484428" cy="286232"/>
            </a:xfrm>
            <a:prstGeom prst="rect">
              <a:avLst/>
            </a:prstGeom>
          </p:spPr>
          <p:txBody>
            <a:bodyPr wrap="none">
              <a:spAutoFit/>
            </a:bodyPr>
            <a:lstStyle/>
            <a:p>
              <a:pPr algn="ctr" defTabSz="814388" eaLnBrk="0" fontAlgn="base" hangingPunct="0">
                <a:lnSpc>
                  <a:spcPct val="90000"/>
                </a:lnSpc>
                <a:spcBef>
                  <a:spcPct val="0"/>
                </a:spcBef>
                <a:spcAft>
                  <a:spcPct val="0"/>
                </a:spcAft>
              </a:pPr>
              <a:r>
                <a:rPr lang="en-US" sz="1400" b="1" dirty="0">
                  <a:solidFill>
                    <a:srgbClr val="000000"/>
                  </a:solidFill>
                </a:rPr>
                <a:t>RIP</a:t>
              </a:r>
            </a:p>
          </p:txBody>
        </p:sp>
        <p:sp>
          <p:nvSpPr>
            <p:cNvPr id="64" name="TextBox 63"/>
            <p:cNvSpPr txBox="1"/>
            <p:nvPr/>
          </p:nvSpPr>
          <p:spPr>
            <a:xfrm>
              <a:off x="3890681" y="2749492"/>
              <a:ext cx="301686" cy="244682"/>
            </a:xfrm>
            <a:prstGeom prst="rect">
              <a:avLst/>
            </a:prstGeom>
            <a:noFill/>
          </p:spPr>
          <p:txBody>
            <a:bodyPr wrap="none" rtlCol="0">
              <a:spAutoFit/>
            </a:bodyPr>
            <a:lstStyle/>
            <a:p>
              <a:pPr algn="ctr" eaLnBrk="0" fontAlgn="base" hangingPunct="0">
                <a:lnSpc>
                  <a:spcPct val="90000"/>
                </a:lnSpc>
                <a:spcBef>
                  <a:spcPct val="0"/>
                </a:spcBef>
                <a:spcAft>
                  <a:spcPct val="0"/>
                </a:spcAft>
              </a:pPr>
              <a:r>
                <a:rPr lang="en-US" sz="1100" dirty="0">
                  <a:solidFill>
                    <a:srgbClr val="000000"/>
                  </a:solidFill>
                </a:rPr>
                <a:t>.1</a:t>
              </a:r>
            </a:p>
          </p:txBody>
        </p:sp>
        <p:sp>
          <p:nvSpPr>
            <p:cNvPr id="65" name="TextBox 64"/>
            <p:cNvSpPr txBox="1"/>
            <p:nvPr/>
          </p:nvSpPr>
          <p:spPr>
            <a:xfrm>
              <a:off x="3862460" y="2992203"/>
              <a:ext cx="545342" cy="244682"/>
            </a:xfrm>
            <a:prstGeom prst="rect">
              <a:avLst/>
            </a:prstGeom>
            <a:noFill/>
          </p:spPr>
          <p:txBody>
            <a:bodyPr wrap="none" rtlCol="0">
              <a:spAutoFit/>
            </a:bodyPr>
            <a:lstStyle/>
            <a:p>
              <a:pPr algn="ctr" eaLnBrk="0" fontAlgn="base" hangingPunct="0">
                <a:lnSpc>
                  <a:spcPct val="90000"/>
                </a:lnSpc>
                <a:spcBef>
                  <a:spcPct val="0"/>
                </a:spcBef>
                <a:spcAft>
                  <a:spcPct val="0"/>
                </a:spcAft>
              </a:pPr>
              <a:r>
                <a:rPr lang="en-US" sz="1100" dirty="0">
                  <a:solidFill>
                    <a:srgbClr val="000000"/>
                  </a:solidFill>
                </a:rPr>
                <a:t>Fa0/0</a:t>
              </a:r>
            </a:p>
          </p:txBody>
        </p:sp>
        <p:sp>
          <p:nvSpPr>
            <p:cNvPr id="66" name="Right Arrow 65"/>
            <p:cNvSpPr/>
            <p:nvPr/>
          </p:nvSpPr>
          <p:spPr bwMode="auto">
            <a:xfrm>
              <a:off x="1175690" y="3235451"/>
              <a:ext cx="1748943" cy="381839"/>
            </a:xfrm>
            <a:prstGeom prst="rightArrow">
              <a:avLst>
                <a:gd name="adj1" fmla="val 37096"/>
                <a:gd name="adj2" fmla="val 50000"/>
              </a:avLst>
            </a:prstGeom>
            <a:solidFill>
              <a:srgbClr val="FFFF99"/>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noAutofit/>
            </a:bodyPr>
            <a:lstStyle/>
            <a:p>
              <a:pPr algn="ctr" defTabSz="814388" eaLnBrk="0" fontAlgn="base" hangingPunct="0">
                <a:lnSpc>
                  <a:spcPct val="90000"/>
                </a:lnSpc>
                <a:spcBef>
                  <a:spcPct val="0"/>
                </a:spcBef>
                <a:spcAft>
                  <a:spcPct val="0"/>
                </a:spcAft>
              </a:pPr>
              <a:r>
                <a:rPr lang="pt-BR" sz="800" b="1" kern="0" dirty="0">
                  <a:solidFill>
                    <a:srgbClr val="000000"/>
                  </a:solidFill>
                  <a:latin typeface="Courier New" pitchFamily="49" charset="0"/>
                </a:rPr>
                <a:t>O 172.16.1.0/24 [110/50] </a:t>
              </a:r>
              <a:endParaRPr lang="en-US" sz="800" b="1" dirty="0">
                <a:solidFill>
                  <a:srgbClr val="000000"/>
                </a:solidFill>
              </a:endParaRPr>
            </a:p>
          </p:txBody>
        </p:sp>
        <p:sp>
          <p:nvSpPr>
            <p:cNvPr id="79" name="Right Arrow 78"/>
            <p:cNvSpPr/>
            <p:nvPr/>
          </p:nvSpPr>
          <p:spPr bwMode="auto">
            <a:xfrm>
              <a:off x="3980762" y="3237131"/>
              <a:ext cx="1748943" cy="381839"/>
            </a:xfrm>
            <a:prstGeom prst="rightArrow">
              <a:avLst>
                <a:gd name="adj1" fmla="val 37096"/>
                <a:gd name="adj2" fmla="val 50000"/>
              </a:avLst>
            </a:prstGeom>
            <a:solidFill>
              <a:srgbClr val="FFFF99"/>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noAutofit/>
            </a:bodyPr>
            <a:lstStyle/>
            <a:p>
              <a:pPr algn="ctr" defTabSz="814388" eaLnBrk="0" fontAlgn="base" hangingPunct="0">
                <a:lnSpc>
                  <a:spcPct val="90000"/>
                </a:lnSpc>
                <a:spcBef>
                  <a:spcPct val="0"/>
                </a:spcBef>
                <a:spcAft>
                  <a:spcPct val="0"/>
                </a:spcAft>
              </a:pPr>
              <a:r>
                <a:rPr lang="pt-BR" sz="800" b="1" kern="0" dirty="0">
                  <a:solidFill>
                    <a:srgbClr val="000000"/>
                  </a:solidFill>
                  <a:latin typeface="Courier New" pitchFamily="49" charset="0"/>
                </a:rPr>
                <a:t>R 172.16.0.0 [120/3] </a:t>
              </a:r>
              <a:endParaRPr lang="en-US" sz="800" b="1" dirty="0">
                <a:solidFill>
                  <a:srgbClr val="000000"/>
                </a:solidFill>
              </a:endParaRPr>
            </a:p>
          </p:txBody>
        </p:sp>
        <p:cxnSp>
          <p:nvCxnSpPr>
            <p:cNvPr id="89" name="Straight Connector 88"/>
            <p:cNvCxnSpPr/>
            <p:nvPr/>
          </p:nvCxnSpPr>
          <p:spPr bwMode="auto">
            <a:xfrm rot="5400000">
              <a:off x="7062730" y="2984346"/>
              <a:ext cx="341524" cy="5506"/>
            </a:xfrm>
            <a:prstGeom prst="line">
              <a:avLst/>
            </a:prstGeom>
            <a:solidFill>
              <a:schemeClr val="accent1"/>
            </a:solidFill>
            <a:ln w="22225" cap="flat" cmpd="sng" algn="ctr">
              <a:solidFill>
                <a:schemeClr val="accent6"/>
              </a:solidFill>
              <a:prstDash val="solid"/>
              <a:round/>
              <a:headEnd type="none" w="med" len="med"/>
              <a:tailEnd type="none" w="med" len="med"/>
            </a:ln>
            <a:effectLst/>
          </p:spPr>
        </p:cxnSp>
        <p:cxnSp>
          <p:nvCxnSpPr>
            <p:cNvPr id="90" name="Straight Connector 89"/>
            <p:cNvCxnSpPr/>
            <p:nvPr/>
          </p:nvCxnSpPr>
          <p:spPr bwMode="auto">
            <a:xfrm rot="10800000">
              <a:off x="6705174" y="2985201"/>
              <a:ext cx="519629" cy="1836"/>
            </a:xfrm>
            <a:prstGeom prst="line">
              <a:avLst/>
            </a:prstGeom>
            <a:solidFill>
              <a:schemeClr val="accent1"/>
            </a:solidFill>
            <a:ln w="22225" cap="flat" cmpd="sng" algn="ctr">
              <a:solidFill>
                <a:schemeClr val="accent6"/>
              </a:solidFill>
              <a:prstDash val="solid"/>
              <a:round/>
              <a:headEnd type="none" w="med" len="med"/>
              <a:tailEnd type="none" w="med" len="med"/>
            </a:ln>
            <a:effectLst/>
          </p:spPr>
        </p:cxnSp>
        <p:sp>
          <p:nvSpPr>
            <p:cNvPr id="91" name="TextBox 90"/>
            <p:cNvSpPr txBox="1"/>
            <p:nvPr/>
          </p:nvSpPr>
          <p:spPr>
            <a:xfrm>
              <a:off x="6871973" y="2597297"/>
              <a:ext cx="1013551" cy="165253"/>
            </a:xfrm>
            <a:prstGeom prst="rect">
              <a:avLst/>
            </a:prstGeom>
            <a:noFill/>
          </p:spPr>
          <p:txBody>
            <a:bodyPr wrap="square" lIns="0" tIns="0" rIns="0" bIns="0" rtlCol="0" anchor="ctr" anchorCtr="0">
              <a:noAutofit/>
            </a:bodyPr>
            <a:lstStyle/>
            <a:p>
              <a:pPr algn="ctr" eaLnBrk="0" fontAlgn="base" hangingPunct="0">
                <a:lnSpc>
                  <a:spcPct val="90000"/>
                </a:lnSpc>
                <a:spcBef>
                  <a:spcPct val="0"/>
                </a:spcBef>
                <a:spcAft>
                  <a:spcPct val="0"/>
                </a:spcAft>
              </a:pPr>
              <a:r>
                <a:rPr lang="en-US" sz="1050" dirty="0">
                  <a:solidFill>
                    <a:srgbClr val="000000"/>
                  </a:solidFill>
                </a:rPr>
                <a:t>192.168.1.0 /24</a:t>
              </a:r>
            </a:p>
          </p:txBody>
        </p:sp>
        <p:pic>
          <p:nvPicPr>
            <p:cNvPr id="48" name="Picture 37"/>
            <p:cNvPicPr>
              <a:picLocks noChangeArrowheads="1"/>
            </p:cNvPicPr>
            <p:nvPr/>
          </p:nvPicPr>
          <p:blipFill>
            <a:blip r:embed="rId3"/>
            <a:srcRect/>
            <a:stretch>
              <a:fillRect/>
            </a:stretch>
          </p:blipFill>
          <p:spPr bwMode="auto">
            <a:xfrm>
              <a:off x="5892602" y="2734706"/>
              <a:ext cx="870351" cy="451691"/>
            </a:xfrm>
            <a:prstGeom prst="rect">
              <a:avLst/>
            </a:prstGeom>
            <a:noFill/>
            <a:ln w="9525">
              <a:noFill/>
              <a:miter lim="800000"/>
              <a:headEnd/>
              <a:tailEnd/>
            </a:ln>
          </p:spPr>
        </p:pic>
        <p:sp>
          <p:nvSpPr>
            <p:cNvPr id="63" name="TextBox 62"/>
            <p:cNvSpPr txBox="1"/>
            <p:nvPr/>
          </p:nvSpPr>
          <p:spPr>
            <a:xfrm>
              <a:off x="6142636" y="2958579"/>
              <a:ext cx="380232" cy="258532"/>
            </a:xfrm>
            <a:prstGeom prst="rect">
              <a:avLst/>
            </a:prstGeom>
            <a:noFill/>
          </p:spPr>
          <p:txBody>
            <a:bodyPr wrap="none" rtlCol="0">
              <a:spAutoFit/>
            </a:bodyPr>
            <a:lstStyle/>
            <a:p>
              <a:pPr algn="ctr" eaLnBrk="0" fontAlgn="base" hangingPunct="0">
                <a:lnSpc>
                  <a:spcPct val="90000"/>
                </a:lnSpc>
                <a:spcBef>
                  <a:spcPct val="0"/>
                </a:spcBef>
                <a:spcAft>
                  <a:spcPct val="0"/>
                </a:spcAft>
              </a:pPr>
              <a:r>
                <a:rPr lang="en-US" sz="1200" b="1" dirty="0">
                  <a:solidFill>
                    <a:srgbClr val="FFFFFF"/>
                  </a:solidFill>
                </a:rPr>
                <a:t>R2</a:t>
              </a:r>
            </a:p>
          </p:txBody>
        </p:sp>
      </p:grpSp>
    </p:spTree>
    <p:extLst>
      <p:ext uri="{BB962C8B-B14F-4D97-AF65-F5344CB8AC3E}">
        <p14:creationId xmlns:p14="http://schemas.microsoft.com/office/powerpoint/2010/main" val="25451139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682" name="Rectangle 2"/>
          <p:cNvSpPr>
            <a:spLocks noGrp="1" noChangeArrowheads="1"/>
          </p:cNvSpPr>
          <p:nvPr>
            <p:ph type="title"/>
          </p:nvPr>
        </p:nvSpPr>
        <p:spPr/>
        <p:txBody>
          <a:bodyPr/>
          <a:lstStyle/>
          <a:p>
            <a:r>
              <a:rPr lang="en-US" dirty="0" smtClean="0"/>
              <a:t>Redistributing into OSPF</a:t>
            </a:r>
            <a:endParaRPr lang="en-US" dirty="0"/>
          </a:p>
        </p:txBody>
      </p:sp>
      <p:sp>
        <p:nvSpPr>
          <p:cNvPr id="13" name="Content Placeholder 12"/>
          <p:cNvSpPr>
            <a:spLocks noGrp="1"/>
          </p:cNvSpPr>
          <p:nvPr>
            <p:ph idx="1"/>
          </p:nvPr>
        </p:nvSpPr>
        <p:spPr>
          <a:xfrm>
            <a:off x="279400" y="956686"/>
            <a:ext cx="8316913" cy="491994"/>
          </a:xfrm>
        </p:spPr>
        <p:txBody>
          <a:bodyPr/>
          <a:lstStyle/>
          <a:p>
            <a:r>
              <a:rPr lang="en-US" dirty="0" smtClean="0"/>
              <a:t>Redistribute routes into OSPF.</a:t>
            </a:r>
            <a:endParaRPr lang="en-US" dirty="0"/>
          </a:p>
        </p:txBody>
      </p:sp>
      <p:sp>
        <p:nvSpPr>
          <p:cNvPr id="14" name="Text Placeholder 13"/>
          <p:cNvSpPr>
            <a:spLocks noGrp="1"/>
          </p:cNvSpPr>
          <p:nvPr>
            <p:ph type="body" sz="quarter" idx="10"/>
          </p:nvPr>
        </p:nvSpPr>
        <p:spPr>
          <a:xfrm>
            <a:off x="613533" y="1342325"/>
            <a:ext cx="7745412" cy="377078"/>
          </a:xfrm>
        </p:spPr>
        <p:txBody>
          <a:bodyPr/>
          <a:lstStyle/>
          <a:p>
            <a:r>
              <a:rPr lang="en-US" dirty="0" smtClean="0"/>
              <a:t>Router(config-router)#</a:t>
            </a:r>
            <a:endParaRPr lang="en-US" dirty="0"/>
          </a:p>
        </p:txBody>
      </p:sp>
      <p:sp>
        <p:nvSpPr>
          <p:cNvPr id="15" name="Text Placeholder 14"/>
          <p:cNvSpPr>
            <a:spLocks noGrp="1"/>
          </p:cNvSpPr>
          <p:nvPr>
            <p:ph type="body" sz="quarter" idx="11"/>
          </p:nvPr>
        </p:nvSpPr>
        <p:spPr>
          <a:xfrm>
            <a:off x="615326" y="1695531"/>
            <a:ext cx="7745412" cy="797619"/>
          </a:xfrm>
        </p:spPr>
        <p:txBody>
          <a:bodyPr>
            <a:normAutofit lnSpcReduction="10000"/>
          </a:bodyPr>
          <a:lstStyle/>
          <a:p>
            <a:r>
              <a:rPr lang="en-US" dirty="0" smtClean="0"/>
              <a:t>redistribute </a:t>
            </a:r>
            <a:r>
              <a:rPr lang="en-US" b="0" i="1" dirty="0" smtClean="0"/>
              <a:t>protocol </a:t>
            </a:r>
            <a:r>
              <a:rPr lang="en-US" dirty="0" smtClean="0"/>
              <a:t>[</a:t>
            </a:r>
            <a:r>
              <a:rPr lang="en-US" b="0" i="1" dirty="0" smtClean="0"/>
              <a:t>process-id</a:t>
            </a:r>
            <a:r>
              <a:rPr lang="en-US" dirty="0" smtClean="0"/>
              <a:t>] [metric </a:t>
            </a:r>
            <a:r>
              <a:rPr lang="en-US" b="0" i="1" dirty="0" smtClean="0"/>
              <a:t>metric-value</a:t>
            </a:r>
            <a:r>
              <a:rPr lang="en-US" dirty="0" smtClean="0"/>
              <a:t>] [metric-type </a:t>
            </a:r>
            <a:r>
              <a:rPr lang="en-US" b="0" i="1" dirty="0" smtClean="0"/>
              <a:t>type-value</a:t>
            </a:r>
            <a:r>
              <a:rPr lang="en-US" dirty="0" smtClean="0"/>
              <a:t>] [route-map </a:t>
            </a:r>
            <a:r>
              <a:rPr lang="en-US" b="0" i="1" dirty="0" smtClean="0"/>
              <a:t>map-tag</a:t>
            </a:r>
            <a:r>
              <a:rPr lang="en-US" dirty="0" smtClean="0"/>
              <a:t>] [subnets] [tag </a:t>
            </a:r>
            <a:r>
              <a:rPr lang="en-US" b="0" i="1" dirty="0" smtClean="0"/>
              <a:t>tag-value</a:t>
            </a:r>
            <a:r>
              <a:rPr lang="en-US" dirty="0" smtClean="0"/>
              <a:t>] </a:t>
            </a:r>
            <a:endParaRPr lang="en-US" dirty="0"/>
          </a:p>
        </p:txBody>
      </p:sp>
      <p:graphicFrame>
        <p:nvGraphicFramePr>
          <p:cNvPr id="7" name="Table 6"/>
          <p:cNvGraphicFramePr>
            <a:graphicFrameLocks noGrp="1"/>
          </p:cNvGraphicFramePr>
          <p:nvPr/>
        </p:nvGraphicFramePr>
        <p:xfrm>
          <a:off x="553720" y="2560319"/>
          <a:ext cx="7924800" cy="4005776"/>
        </p:xfrm>
        <a:graphic>
          <a:graphicData uri="http://schemas.openxmlformats.org/drawingml/2006/table">
            <a:tbl>
              <a:tblPr firstRow="1" bandRow="1">
                <a:tableStyleId>{5C22544A-7EE6-4342-B048-85BDC9FD1C3A}</a:tableStyleId>
              </a:tblPr>
              <a:tblGrid>
                <a:gridCol w="1950720"/>
                <a:gridCol w="5974080"/>
              </a:tblGrid>
              <a:tr h="268269">
                <a:tc>
                  <a:txBody>
                    <a:bodyPr/>
                    <a:lstStyle/>
                    <a:p>
                      <a:pPr marL="0" marR="0" algn="l">
                        <a:lnSpc>
                          <a:spcPct val="100000"/>
                        </a:lnSpc>
                        <a:spcBef>
                          <a:spcPts val="0"/>
                        </a:spcBef>
                        <a:spcAft>
                          <a:spcPts val="200"/>
                        </a:spcAft>
                      </a:pPr>
                      <a:r>
                        <a:rPr lang="en-US" sz="1400" b="1" dirty="0"/>
                        <a:t>Parameter</a:t>
                      </a:r>
                      <a:endParaRPr lang="en-US" sz="1400" b="1" dirty="0">
                        <a:solidFill>
                          <a:srgbClr val="000000"/>
                        </a:solidFill>
                        <a:latin typeface="Arial"/>
                        <a:ea typeface="SimSun"/>
                      </a:endParaRPr>
                    </a:p>
                  </a:txBody>
                  <a:tcPr marL="45720" marR="45720" anchor="ctr"/>
                </a:tc>
                <a:tc>
                  <a:txBody>
                    <a:bodyPr/>
                    <a:lstStyle/>
                    <a:p>
                      <a:pPr marL="0" marR="0" algn="l">
                        <a:lnSpc>
                          <a:spcPct val="100000"/>
                        </a:lnSpc>
                        <a:spcBef>
                          <a:spcPts val="0"/>
                        </a:spcBef>
                        <a:spcAft>
                          <a:spcPts val="200"/>
                        </a:spcAft>
                      </a:pPr>
                      <a:r>
                        <a:rPr lang="en-US" sz="1400" b="1" dirty="0"/>
                        <a:t>Description</a:t>
                      </a:r>
                      <a:endParaRPr lang="en-US" sz="1400" b="1" dirty="0">
                        <a:solidFill>
                          <a:srgbClr val="000000"/>
                        </a:solidFill>
                        <a:latin typeface="Arial"/>
                        <a:ea typeface="SimSun"/>
                      </a:endParaRPr>
                    </a:p>
                  </a:txBody>
                  <a:tcPr marL="45720" marR="45720" anchor="ctr"/>
                </a:tc>
              </a:tr>
              <a:tr h="268269">
                <a:tc>
                  <a:txBody>
                    <a:bodyPr/>
                    <a:lstStyle/>
                    <a:p>
                      <a:pPr marL="0" marR="0" algn="l">
                        <a:lnSpc>
                          <a:spcPct val="100000"/>
                        </a:lnSpc>
                        <a:spcBef>
                          <a:spcPts val="0"/>
                        </a:spcBef>
                        <a:spcAft>
                          <a:spcPts val="1100"/>
                        </a:spcAft>
                      </a:pPr>
                      <a:r>
                        <a:rPr lang="en-US" sz="1300" i="1" dirty="0">
                          <a:solidFill>
                            <a:srgbClr val="000000"/>
                          </a:solidFill>
                          <a:latin typeface="Courier New" pitchFamily="49" charset="0"/>
                          <a:ea typeface="Times New Roman"/>
                          <a:cs typeface="Courier New" pitchFamily="49" charset="0"/>
                        </a:rPr>
                        <a:t>protocol</a:t>
                      </a:r>
                      <a:endParaRPr lang="en-US" sz="1300" dirty="0">
                        <a:solidFill>
                          <a:srgbClr val="000000"/>
                        </a:solidFill>
                        <a:latin typeface="Courier New" pitchFamily="49" charset="0"/>
                        <a:ea typeface="Times New Roman"/>
                        <a:cs typeface="Courier New" pitchFamily="49" charset="0"/>
                      </a:endParaRPr>
                    </a:p>
                  </a:txBody>
                  <a:tcPr marL="45720" marR="45720" anchor="ctr"/>
                </a:tc>
                <a:tc>
                  <a:txBody>
                    <a:bodyPr/>
                    <a:lstStyle/>
                    <a:p>
                      <a:pPr marL="0" marR="0">
                        <a:lnSpc>
                          <a:spcPct val="100000"/>
                        </a:lnSpc>
                        <a:spcBef>
                          <a:spcPts val="300"/>
                        </a:spcBef>
                        <a:spcAft>
                          <a:spcPts val="0"/>
                        </a:spcAft>
                      </a:pPr>
                      <a:r>
                        <a:rPr lang="en-US" sz="1300" kern="1200" dirty="0">
                          <a:solidFill>
                            <a:schemeClr val="dk1"/>
                          </a:solidFill>
                          <a:latin typeface="+mn-lt"/>
                          <a:ea typeface="+mn-ea"/>
                          <a:cs typeface="+mn-cs"/>
                        </a:rPr>
                        <a:t>The source protocol from which routes are redistributed</a:t>
                      </a:r>
                      <a:r>
                        <a:rPr lang="en-US" sz="1300" kern="1200" dirty="0" smtClean="0">
                          <a:solidFill>
                            <a:schemeClr val="dk1"/>
                          </a:solidFill>
                          <a:latin typeface="+mn-lt"/>
                          <a:ea typeface="+mn-ea"/>
                          <a:cs typeface="+mn-cs"/>
                        </a:rPr>
                        <a:t>.</a:t>
                      </a:r>
                      <a:endParaRPr lang="en-US" sz="1300" kern="1200" dirty="0">
                        <a:solidFill>
                          <a:schemeClr val="dk1"/>
                        </a:solidFill>
                        <a:latin typeface="+mn-lt"/>
                        <a:ea typeface="+mn-ea"/>
                        <a:cs typeface="+mn-cs"/>
                      </a:endParaRPr>
                    </a:p>
                  </a:txBody>
                  <a:tcPr marL="45720" marR="45720" anchor="ctr"/>
                </a:tc>
              </a:tr>
              <a:tr h="468183">
                <a:tc>
                  <a:txBody>
                    <a:bodyPr/>
                    <a:lstStyle/>
                    <a:p>
                      <a:pPr marL="0" marR="0" algn="l">
                        <a:lnSpc>
                          <a:spcPct val="100000"/>
                        </a:lnSpc>
                        <a:spcBef>
                          <a:spcPts val="0"/>
                        </a:spcBef>
                        <a:spcAft>
                          <a:spcPts val="1100"/>
                        </a:spcAft>
                      </a:pPr>
                      <a:r>
                        <a:rPr lang="en-US" sz="1300" i="1" dirty="0">
                          <a:solidFill>
                            <a:srgbClr val="000000"/>
                          </a:solidFill>
                          <a:latin typeface="Courier New" pitchFamily="49" charset="0"/>
                          <a:ea typeface="Times New Roman"/>
                          <a:cs typeface="Courier New" pitchFamily="49" charset="0"/>
                        </a:rPr>
                        <a:t>process-id</a:t>
                      </a:r>
                      <a:endParaRPr lang="en-US" sz="1300" dirty="0">
                        <a:solidFill>
                          <a:srgbClr val="000000"/>
                        </a:solidFill>
                        <a:latin typeface="Courier New" pitchFamily="49" charset="0"/>
                        <a:ea typeface="Times New Roman"/>
                        <a:cs typeface="Courier New" pitchFamily="49" charset="0"/>
                      </a:endParaRPr>
                    </a:p>
                  </a:txBody>
                  <a:tcPr marL="45720" marR="45720" anchor="ctr"/>
                </a:tc>
                <a:tc>
                  <a:txBody>
                    <a:bodyPr/>
                    <a:lstStyle/>
                    <a:p>
                      <a:pPr marL="0" marR="0">
                        <a:lnSpc>
                          <a:spcPct val="100000"/>
                        </a:lnSpc>
                        <a:spcBef>
                          <a:spcPts val="300"/>
                        </a:spcBef>
                        <a:spcAft>
                          <a:spcPts val="0"/>
                        </a:spcAft>
                      </a:pPr>
                      <a:r>
                        <a:rPr lang="en-US" sz="1300" kern="1200" dirty="0" smtClean="0">
                          <a:solidFill>
                            <a:schemeClr val="dk1"/>
                          </a:solidFill>
                          <a:latin typeface="+mn-lt"/>
                          <a:ea typeface="+mn-ea"/>
                          <a:cs typeface="+mn-cs"/>
                        </a:rPr>
                        <a:t>For EIGRP or BGP, </a:t>
                      </a:r>
                      <a:r>
                        <a:rPr lang="en-US" sz="1300" kern="1200" dirty="0">
                          <a:solidFill>
                            <a:schemeClr val="dk1"/>
                          </a:solidFill>
                          <a:latin typeface="+mn-lt"/>
                          <a:ea typeface="+mn-ea"/>
                          <a:cs typeface="+mn-cs"/>
                        </a:rPr>
                        <a:t>this value is an AS number. </a:t>
                      </a:r>
                      <a:endParaRPr lang="en-US" sz="1300" kern="1200" dirty="0" smtClean="0">
                        <a:solidFill>
                          <a:schemeClr val="dk1"/>
                        </a:solidFill>
                        <a:latin typeface="+mn-lt"/>
                        <a:ea typeface="+mn-ea"/>
                        <a:cs typeface="+mn-cs"/>
                      </a:endParaRPr>
                    </a:p>
                    <a:p>
                      <a:pPr marL="0" marR="0">
                        <a:lnSpc>
                          <a:spcPct val="100000"/>
                        </a:lnSpc>
                        <a:spcBef>
                          <a:spcPts val="300"/>
                        </a:spcBef>
                        <a:spcAft>
                          <a:spcPts val="0"/>
                        </a:spcAft>
                      </a:pPr>
                      <a:r>
                        <a:rPr lang="en-US" sz="1300" kern="1200" dirty="0" smtClean="0">
                          <a:solidFill>
                            <a:schemeClr val="dk1"/>
                          </a:solidFill>
                          <a:latin typeface="+mn-lt"/>
                          <a:ea typeface="+mn-ea"/>
                          <a:cs typeface="+mn-cs"/>
                        </a:rPr>
                        <a:t>This </a:t>
                      </a:r>
                      <a:r>
                        <a:rPr lang="en-US" sz="1300" kern="1200" dirty="0">
                          <a:solidFill>
                            <a:schemeClr val="dk1"/>
                          </a:solidFill>
                          <a:latin typeface="+mn-lt"/>
                          <a:ea typeface="+mn-ea"/>
                          <a:cs typeface="+mn-cs"/>
                        </a:rPr>
                        <a:t>parameter is not required for </a:t>
                      </a:r>
                      <a:r>
                        <a:rPr lang="en-US" sz="1300" kern="1200" dirty="0" smtClean="0">
                          <a:solidFill>
                            <a:schemeClr val="dk1"/>
                          </a:solidFill>
                          <a:latin typeface="+mn-lt"/>
                          <a:ea typeface="+mn-ea"/>
                          <a:cs typeface="+mn-cs"/>
                        </a:rPr>
                        <a:t>RIP or IS-IS</a:t>
                      </a:r>
                      <a:r>
                        <a:rPr lang="en-US" sz="1300" kern="1200" dirty="0">
                          <a:solidFill>
                            <a:schemeClr val="dk1"/>
                          </a:solidFill>
                          <a:latin typeface="+mn-lt"/>
                          <a:ea typeface="+mn-ea"/>
                          <a:cs typeface="+mn-cs"/>
                        </a:rPr>
                        <a:t>.</a:t>
                      </a:r>
                    </a:p>
                  </a:txBody>
                  <a:tcPr marL="45720" marR="45720" anchor="ctr"/>
                </a:tc>
              </a:tr>
              <a:tr h="897991">
                <a:tc>
                  <a:txBody>
                    <a:bodyPr/>
                    <a:lstStyle/>
                    <a:p>
                      <a:pPr marL="0" marR="0" algn="l">
                        <a:lnSpc>
                          <a:spcPct val="100000"/>
                        </a:lnSpc>
                        <a:spcBef>
                          <a:spcPts val="0"/>
                        </a:spcBef>
                        <a:spcAft>
                          <a:spcPts val="1100"/>
                        </a:spcAft>
                      </a:pPr>
                      <a:r>
                        <a:rPr lang="en-US" sz="1300" i="1" dirty="0">
                          <a:solidFill>
                            <a:srgbClr val="000000"/>
                          </a:solidFill>
                          <a:latin typeface="Courier New" pitchFamily="49" charset="0"/>
                          <a:ea typeface="Times New Roman"/>
                          <a:cs typeface="Courier New" pitchFamily="49" charset="0"/>
                        </a:rPr>
                        <a:t>metric-value</a:t>
                      </a:r>
                      <a:endParaRPr lang="en-US" sz="1300" dirty="0">
                        <a:solidFill>
                          <a:srgbClr val="000000"/>
                        </a:solidFill>
                        <a:latin typeface="Courier New" pitchFamily="49" charset="0"/>
                        <a:ea typeface="Times New Roman"/>
                        <a:cs typeface="Courier New" pitchFamily="49" charset="0"/>
                      </a:endParaRPr>
                    </a:p>
                  </a:txBody>
                  <a:tcPr marL="45720" marR="45720" anchor="ctr"/>
                </a:tc>
                <a:tc>
                  <a:txBody>
                    <a:bodyPr/>
                    <a:lstStyle/>
                    <a:p>
                      <a:pPr marL="0" marR="0">
                        <a:lnSpc>
                          <a:spcPct val="100000"/>
                        </a:lnSpc>
                        <a:spcBef>
                          <a:spcPts val="300"/>
                        </a:spcBef>
                        <a:spcAft>
                          <a:spcPts val="0"/>
                        </a:spcAft>
                      </a:pPr>
                      <a:r>
                        <a:rPr lang="en-US" sz="1300" kern="1200" dirty="0" smtClean="0">
                          <a:solidFill>
                            <a:schemeClr val="dk1"/>
                          </a:solidFill>
                          <a:latin typeface="+mn-lt"/>
                          <a:ea typeface="+mn-ea"/>
                          <a:cs typeface="+mn-cs"/>
                        </a:rPr>
                        <a:t>(Optional) A parameter that specifies the OSPF seed metric used for the redistributed route. </a:t>
                      </a:r>
                    </a:p>
                    <a:p>
                      <a:pPr marL="0" marR="0">
                        <a:lnSpc>
                          <a:spcPct val="100000"/>
                        </a:lnSpc>
                        <a:spcBef>
                          <a:spcPts val="300"/>
                        </a:spcBef>
                        <a:spcAft>
                          <a:spcPts val="0"/>
                        </a:spcAft>
                      </a:pPr>
                      <a:r>
                        <a:rPr lang="en-US" sz="1300" kern="1200" dirty="0" smtClean="0">
                          <a:solidFill>
                            <a:schemeClr val="dk1"/>
                          </a:solidFill>
                          <a:latin typeface="+mn-lt"/>
                          <a:ea typeface="+mn-ea"/>
                          <a:cs typeface="+mn-cs"/>
                        </a:rPr>
                        <a:t>The default metric is a cost of 20 (except for BGP routes, which have a default metric of 1). </a:t>
                      </a:r>
                      <a:endParaRPr lang="en-US" sz="1300" kern="1200" dirty="0">
                        <a:solidFill>
                          <a:schemeClr val="dk1"/>
                        </a:solidFill>
                        <a:latin typeface="+mn-lt"/>
                        <a:ea typeface="+mn-ea"/>
                        <a:cs typeface="+mn-cs"/>
                      </a:endParaRPr>
                    </a:p>
                  </a:txBody>
                  <a:tcPr marL="45720" marR="45720" anchor="ctr"/>
                </a:tc>
              </a:tr>
              <a:tr h="644712">
                <a:tc>
                  <a:txBody>
                    <a:bodyPr/>
                    <a:lstStyle/>
                    <a:p>
                      <a:pPr marL="0" marR="0" algn="l">
                        <a:lnSpc>
                          <a:spcPct val="100000"/>
                        </a:lnSpc>
                        <a:spcBef>
                          <a:spcPts val="0"/>
                        </a:spcBef>
                        <a:spcAft>
                          <a:spcPts val="1100"/>
                        </a:spcAft>
                      </a:pPr>
                      <a:r>
                        <a:rPr lang="en-US" sz="1300" i="1" dirty="0">
                          <a:solidFill>
                            <a:srgbClr val="000000"/>
                          </a:solidFill>
                          <a:latin typeface="Courier New" pitchFamily="49" charset="0"/>
                          <a:ea typeface="Times New Roman"/>
                          <a:cs typeface="Courier New" pitchFamily="49" charset="0"/>
                        </a:rPr>
                        <a:t>map-tag</a:t>
                      </a:r>
                      <a:endParaRPr lang="en-US" sz="1300" dirty="0">
                        <a:solidFill>
                          <a:srgbClr val="000000"/>
                        </a:solidFill>
                        <a:latin typeface="Courier New" pitchFamily="49" charset="0"/>
                        <a:ea typeface="Times New Roman"/>
                        <a:cs typeface="Courier New" pitchFamily="49" charset="0"/>
                      </a:endParaRPr>
                    </a:p>
                  </a:txBody>
                  <a:tcPr marL="45720" marR="45720" anchor="ctr"/>
                </a:tc>
                <a:tc>
                  <a:txBody>
                    <a:bodyPr/>
                    <a:lstStyle/>
                    <a:p>
                      <a:pPr marL="0" marR="0">
                        <a:lnSpc>
                          <a:spcPct val="100000"/>
                        </a:lnSpc>
                        <a:spcBef>
                          <a:spcPts val="300"/>
                        </a:spcBef>
                        <a:spcAft>
                          <a:spcPts val="0"/>
                        </a:spcAft>
                      </a:pPr>
                      <a:r>
                        <a:rPr lang="en-US" sz="1300" dirty="0">
                          <a:solidFill>
                            <a:srgbClr val="000000"/>
                          </a:solidFill>
                          <a:latin typeface="Times New Roman"/>
                          <a:ea typeface="SimSun"/>
                          <a:cs typeface="Arial"/>
                        </a:rPr>
                        <a:t>(</a:t>
                      </a:r>
                      <a:r>
                        <a:rPr lang="en-US" sz="1300" kern="1200" dirty="0">
                          <a:solidFill>
                            <a:schemeClr val="dk1"/>
                          </a:solidFill>
                          <a:latin typeface="+mn-lt"/>
                          <a:ea typeface="+mn-ea"/>
                          <a:cs typeface="+mn-cs"/>
                        </a:rPr>
                        <a:t>Optional) Specifies the identifier of a configured route map to be interrogated to filter the importation of routes from the source routing protocol to the current </a:t>
                      </a:r>
                      <a:r>
                        <a:rPr lang="en-US" sz="1300" kern="1200" dirty="0" smtClean="0">
                          <a:solidFill>
                            <a:schemeClr val="dk1"/>
                          </a:solidFill>
                          <a:latin typeface="+mn-lt"/>
                          <a:ea typeface="+mn-ea"/>
                          <a:cs typeface="+mn-cs"/>
                        </a:rPr>
                        <a:t>OSPF routing </a:t>
                      </a:r>
                      <a:r>
                        <a:rPr lang="en-US" sz="1300" kern="1200" dirty="0">
                          <a:solidFill>
                            <a:schemeClr val="dk1"/>
                          </a:solidFill>
                          <a:latin typeface="+mn-lt"/>
                          <a:ea typeface="+mn-ea"/>
                          <a:cs typeface="+mn-cs"/>
                        </a:rPr>
                        <a:t>protocol.</a:t>
                      </a:r>
                    </a:p>
                  </a:txBody>
                  <a:tcPr marL="45720" marR="45720" anchor="ctr"/>
                </a:tc>
              </a:tr>
              <a:tr h="726578">
                <a:tc>
                  <a:txBody>
                    <a:bodyPr/>
                    <a:lstStyle/>
                    <a:p>
                      <a:pPr marL="0" marR="0" algn="l">
                        <a:lnSpc>
                          <a:spcPct val="100000"/>
                        </a:lnSpc>
                        <a:spcBef>
                          <a:spcPts val="0"/>
                        </a:spcBef>
                        <a:spcAft>
                          <a:spcPts val="1100"/>
                        </a:spcAft>
                      </a:pPr>
                      <a:r>
                        <a:rPr lang="en-US" sz="1300" b="1" i="0" dirty="0" smtClean="0">
                          <a:solidFill>
                            <a:srgbClr val="000000"/>
                          </a:solidFill>
                          <a:latin typeface="Courier New" pitchFamily="49" charset="0"/>
                          <a:ea typeface="Times New Roman"/>
                          <a:cs typeface="Courier New" pitchFamily="49" charset="0"/>
                        </a:rPr>
                        <a:t>subnets</a:t>
                      </a:r>
                      <a:endParaRPr lang="en-US" sz="1300" b="1" i="0" dirty="0">
                        <a:solidFill>
                          <a:srgbClr val="000000"/>
                        </a:solidFill>
                        <a:latin typeface="Courier New" pitchFamily="49" charset="0"/>
                        <a:ea typeface="Times New Roman"/>
                        <a:cs typeface="Courier New" pitchFamily="49" charset="0"/>
                      </a:endParaRPr>
                    </a:p>
                  </a:txBody>
                  <a:tcPr marL="45720" marR="45720" anchor="ctr"/>
                </a:tc>
                <a:tc>
                  <a:txBody>
                    <a:bodyPr/>
                    <a:lstStyle/>
                    <a:p>
                      <a:pPr marL="0" marR="0">
                        <a:lnSpc>
                          <a:spcPct val="100000"/>
                        </a:lnSpc>
                        <a:spcBef>
                          <a:spcPts val="300"/>
                        </a:spcBef>
                        <a:spcAft>
                          <a:spcPts val="0"/>
                        </a:spcAft>
                      </a:pPr>
                      <a:r>
                        <a:rPr lang="en-US" sz="1300" kern="1200" smtClean="0">
                          <a:solidFill>
                            <a:schemeClr val="dk1"/>
                          </a:solidFill>
                          <a:latin typeface="+mn-lt"/>
                          <a:ea typeface="+mn-ea"/>
                          <a:cs typeface="+mn-cs"/>
                        </a:rPr>
                        <a:t>(</a:t>
                      </a:r>
                      <a:r>
                        <a:rPr lang="en-US" sz="1300" kern="1200" dirty="0" smtClean="0">
                          <a:solidFill>
                            <a:schemeClr val="dk1"/>
                          </a:solidFill>
                          <a:latin typeface="+mn-lt"/>
                          <a:ea typeface="+mn-ea"/>
                          <a:cs typeface="+mn-cs"/>
                        </a:rPr>
                        <a:t>Optional) OSPF parameter that specifies that subnetted routes should be redistributed. </a:t>
                      </a:r>
                    </a:p>
                    <a:p>
                      <a:pPr marL="0" marR="0">
                        <a:lnSpc>
                          <a:spcPct val="100000"/>
                        </a:lnSpc>
                        <a:spcBef>
                          <a:spcPts val="300"/>
                        </a:spcBef>
                        <a:spcAft>
                          <a:spcPts val="0"/>
                        </a:spcAft>
                      </a:pPr>
                      <a:r>
                        <a:rPr lang="en-US" sz="1300" kern="1200" dirty="0" smtClean="0">
                          <a:solidFill>
                            <a:schemeClr val="dk1"/>
                          </a:solidFill>
                          <a:latin typeface="+mn-lt"/>
                          <a:ea typeface="+mn-ea"/>
                          <a:cs typeface="+mn-cs"/>
                        </a:rPr>
                        <a:t>Otherwise, only classful routes are redistributed.</a:t>
                      </a:r>
                      <a:endParaRPr lang="en-US" sz="1300" kern="1200" dirty="0">
                        <a:solidFill>
                          <a:schemeClr val="dk1"/>
                        </a:solidFill>
                        <a:latin typeface="+mn-lt"/>
                        <a:ea typeface="+mn-ea"/>
                        <a:cs typeface="+mn-cs"/>
                      </a:endParaRPr>
                    </a:p>
                  </a:txBody>
                  <a:tcPr marL="45720" marR="45720" anchor="ctr"/>
                </a:tc>
              </a:tr>
              <a:tr h="551238">
                <a:tc>
                  <a:txBody>
                    <a:bodyPr/>
                    <a:lstStyle/>
                    <a:p>
                      <a:pPr marL="0" marR="0" algn="l">
                        <a:lnSpc>
                          <a:spcPct val="100000"/>
                        </a:lnSpc>
                        <a:spcBef>
                          <a:spcPts val="0"/>
                        </a:spcBef>
                        <a:spcAft>
                          <a:spcPts val="1100"/>
                        </a:spcAft>
                      </a:pPr>
                      <a:r>
                        <a:rPr lang="en-US" sz="1300" i="1" dirty="0" smtClean="0">
                          <a:solidFill>
                            <a:srgbClr val="000000"/>
                          </a:solidFill>
                          <a:latin typeface="Courier New" pitchFamily="49" charset="0"/>
                          <a:ea typeface="Times New Roman"/>
                          <a:cs typeface="Courier New" pitchFamily="49" charset="0"/>
                        </a:rPr>
                        <a:t>tag-value</a:t>
                      </a:r>
                      <a:endParaRPr lang="en-US" sz="1300" dirty="0">
                        <a:solidFill>
                          <a:srgbClr val="000000"/>
                        </a:solidFill>
                        <a:latin typeface="Courier New" pitchFamily="49" charset="0"/>
                        <a:ea typeface="Times New Roman"/>
                        <a:cs typeface="Courier New" pitchFamily="49" charset="0"/>
                      </a:endParaRPr>
                    </a:p>
                  </a:txBody>
                  <a:tcPr marL="45720" marR="45720" anchor="ctr"/>
                </a:tc>
                <a:tc>
                  <a:txBody>
                    <a:bodyPr/>
                    <a:lstStyle/>
                    <a:p>
                      <a:pPr marL="0" marR="0">
                        <a:lnSpc>
                          <a:spcPct val="100000"/>
                        </a:lnSpc>
                        <a:spcBef>
                          <a:spcPts val="300"/>
                        </a:spcBef>
                        <a:spcAft>
                          <a:spcPts val="0"/>
                        </a:spcAft>
                      </a:pPr>
                      <a:r>
                        <a:rPr lang="en-US" sz="1300" dirty="0">
                          <a:solidFill>
                            <a:srgbClr val="000000"/>
                          </a:solidFill>
                          <a:latin typeface="Times New Roman"/>
                          <a:ea typeface="SimSun"/>
                          <a:cs typeface="Arial"/>
                        </a:rPr>
                        <a:t>(</a:t>
                      </a:r>
                      <a:r>
                        <a:rPr lang="en-US" sz="1300" kern="1200" dirty="0">
                          <a:solidFill>
                            <a:schemeClr val="dk1"/>
                          </a:solidFill>
                          <a:latin typeface="+mn-lt"/>
                          <a:ea typeface="+mn-ea"/>
                          <a:cs typeface="+mn-cs"/>
                        </a:rPr>
                        <a:t>Optional</a:t>
                      </a:r>
                      <a:r>
                        <a:rPr lang="en-US" sz="1300" kern="1200" dirty="0" smtClean="0">
                          <a:solidFill>
                            <a:schemeClr val="dk1"/>
                          </a:solidFill>
                          <a:latin typeface="+mn-lt"/>
                          <a:ea typeface="+mn-ea"/>
                          <a:cs typeface="+mn-cs"/>
                        </a:rPr>
                        <a:t>) A 32-bit decimal value attached to each external route to</a:t>
                      </a:r>
                      <a:r>
                        <a:rPr lang="en-US" sz="1300" kern="1200" baseline="0" dirty="0" smtClean="0">
                          <a:solidFill>
                            <a:schemeClr val="dk1"/>
                          </a:solidFill>
                          <a:latin typeface="+mn-lt"/>
                          <a:ea typeface="+mn-ea"/>
                          <a:cs typeface="+mn-cs"/>
                        </a:rPr>
                        <a:t> be used by </a:t>
                      </a:r>
                      <a:r>
                        <a:rPr lang="en-US" sz="1300" kern="1200" dirty="0" smtClean="0">
                          <a:solidFill>
                            <a:schemeClr val="dk1"/>
                          </a:solidFill>
                          <a:latin typeface="+mn-lt"/>
                          <a:ea typeface="+mn-ea"/>
                          <a:cs typeface="+mn-cs"/>
                        </a:rPr>
                        <a:t>ASBRs.</a:t>
                      </a:r>
                      <a:endParaRPr lang="en-US" sz="1300" kern="1200" dirty="0">
                        <a:solidFill>
                          <a:schemeClr val="dk1"/>
                        </a:solidFill>
                        <a:latin typeface="+mn-lt"/>
                        <a:ea typeface="+mn-ea"/>
                        <a:cs typeface="+mn-cs"/>
                      </a:endParaRPr>
                    </a:p>
                  </a:txBody>
                  <a:tcPr marL="45720" marR="45720" anchor="ctr"/>
                </a:tc>
              </a:tr>
            </a:tbl>
          </a:graphicData>
        </a:graphic>
      </p:graphicFrame>
    </p:spTree>
    <p:extLst>
      <p:ext uri="{BB962C8B-B14F-4D97-AF65-F5344CB8AC3E}">
        <p14:creationId xmlns:p14="http://schemas.microsoft.com/office/powerpoint/2010/main" val="14683628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Resources</a:t>
            </a:r>
            <a:endParaRPr lang="en-NZ" dirty="0"/>
          </a:p>
        </p:txBody>
      </p:sp>
      <p:sp>
        <p:nvSpPr>
          <p:cNvPr id="3" name="Content Placeholder 2"/>
          <p:cNvSpPr>
            <a:spLocks noGrp="1"/>
          </p:cNvSpPr>
          <p:nvPr>
            <p:ph idx="1"/>
          </p:nvPr>
        </p:nvSpPr>
        <p:spPr/>
        <p:txBody>
          <a:bodyPr>
            <a:normAutofit/>
          </a:bodyPr>
          <a:lstStyle/>
          <a:p>
            <a:r>
              <a:rPr lang="en-NZ" sz="1800" dirty="0" smtClean="0"/>
              <a:t>OSPF Configuration Guide</a:t>
            </a:r>
          </a:p>
          <a:p>
            <a:pPr marL="0" indent="0">
              <a:buNone/>
            </a:pPr>
            <a:r>
              <a:rPr lang="en-NZ" sz="1800" dirty="0">
                <a:hlinkClick r:id="rId3"/>
              </a:rPr>
              <a:t>http://</a:t>
            </a:r>
            <a:r>
              <a:rPr lang="en-NZ" sz="1800" dirty="0" smtClean="0">
                <a:hlinkClick r:id="rId3"/>
              </a:rPr>
              <a:t>www.cisco.com/c/en/us/td/docs/ios-xml/ios/iproute_ospf/configuration/15-mt/iro-15-mt-book.html</a:t>
            </a:r>
            <a:endParaRPr lang="en-NZ" sz="1800" dirty="0" smtClean="0"/>
          </a:p>
          <a:p>
            <a:endParaRPr lang="en-NZ" sz="1800" dirty="0" smtClean="0"/>
          </a:p>
          <a:p>
            <a:r>
              <a:rPr lang="en-NZ" sz="1800" dirty="0" smtClean="0"/>
              <a:t>OSPF Design Guide</a:t>
            </a:r>
          </a:p>
          <a:p>
            <a:pPr marL="0" indent="0">
              <a:buNone/>
            </a:pPr>
            <a:r>
              <a:rPr lang="en-NZ" sz="1800" dirty="0">
                <a:hlinkClick r:id="rId4"/>
              </a:rPr>
              <a:t>http://</a:t>
            </a:r>
            <a:r>
              <a:rPr lang="en-NZ" sz="1800" dirty="0" smtClean="0">
                <a:hlinkClick r:id="rId4"/>
              </a:rPr>
              <a:t>www.cisco.com/c/en/us/support/docs/ip/open-shortest-path-first-ospf/7039-1.html</a:t>
            </a:r>
            <a:endParaRPr lang="en-NZ" sz="1800" dirty="0" smtClean="0"/>
          </a:p>
          <a:p>
            <a:endParaRPr lang="en-NZ" sz="1800" dirty="0"/>
          </a:p>
          <a:p>
            <a:r>
              <a:rPr lang="en-NZ" sz="1800" dirty="0" smtClean="0"/>
              <a:t>Redistribution</a:t>
            </a:r>
          </a:p>
          <a:p>
            <a:pPr marL="0" indent="0">
              <a:buNone/>
            </a:pPr>
            <a:r>
              <a:rPr lang="en-NZ" sz="1800" dirty="0" smtClean="0">
                <a:hlinkClick r:id="rId5"/>
              </a:rPr>
              <a:t>http://www.cisco.com/c/en/us/support/docs/ip/enhanced-interior-gateway-routing-protocol-eigrp/8606-redist.html</a:t>
            </a:r>
            <a:endParaRPr lang="en-NZ" sz="1800" dirty="0" smtClean="0"/>
          </a:p>
          <a:p>
            <a:pPr marL="0" indent="0">
              <a:buNone/>
            </a:pPr>
            <a:endParaRPr lang="en-NZ" sz="1800" dirty="0" smtClean="0"/>
          </a:p>
          <a:p>
            <a:pPr marL="0" indent="0">
              <a:buNone/>
            </a:pPr>
            <a:r>
              <a:rPr lang="en-NZ" sz="1800" dirty="0" smtClean="0">
                <a:hlinkClick r:id="rId6"/>
              </a:rPr>
              <a:t>http://www.cisco.com/c/en/us/support/docs/ip/open-shortest-path-first-ospf/113339-ospf-connected-net.html</a:t>
            </a:r>
            <a:endParaRPr lang="en-NZ" sz="1800" dirty="0" smtClean="0"/>
          </a:p>
          <a:p>
            <a:pPr marL="0" indent="0">
              <a:buNone/>
            </a:pPr>
            <a:endParaRPr lang="en-NZ" sz="1800" dirty="0" smtClean="0"/>
          </a:p>
          <a:p>
            <a:endParaRPr lang="en-NZ" sz="1800" dirty="0"/>
          </a:p>
        </p:txBody>
      </p:sp>
    </p:spTree>
    <p:extLst>
      <p:ext uri="{BB962C8B-B14F-4D97-AF65-F5344CB8AC3E}">
        <p14:creationId xmlns:p14="http://schemas.microsoft.com/office/powerpoint/2010/main" val="10940358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Redistributing into OSPF Example</a:t>
            </a:r>
            <a:endParaRPr lang="en-US" dirty="0"/>
          </a:p>
        </p:txBody>
      </p:sp>
      <p:grpSp>
        <p:nvGrpSpPr>
          <p:cNvPr id="30" name="Group 29"/>
          <p:cNvGrpSpPr/>
          <p:nvPr/>
        </p:nvGrpSpPr>
        <p:grpSpPr>
          <a:xfrm>
            <a:off x="614491" y="1439962"/>
            <a:ext cx="7887922" cy="3584200"/>
            <a:chOff x="934531" y="1439962"/>
            <a:chExt cx="7887922" cy="3584200"/>
          </a:xfrm>
        </p:grpSpPr>
        <p:sp>
          <p:nvSpPr>
            <p:cNvPr id="92" name="Rectangle 91"/>
            <p:cNvSpPr/>
            <p:nvPr/>
          </p:nvSpPr>
          <p:spPr bwMode="auto">
            <a:xfrm>
              <a:off x="3189143" y="4791408"/>
              <a:ext cx="2096290" cy="162429"/>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algn="ctr" defTabSz="814388" eaLnBrk="0" fontAlgn="base" hangingPunct="0">
                <a:lnSpc>
                  <a:spcPct val="90000"/>
                </a:lnSpc>
                <a:spcBef>
                  <a:spcPct val="0"/>
                </a:spcBef>
                <a:spcAft>
                  <a:spcPct val="0"/>
                </a:spcAft>
              </a:pPr>
              <a:endParaRPr lang="en-US" sz="2400" dirty="0">
                <a:solidFill>
                  <a:srgbClr val="000000"/>
                </a:solidFill>
              </a:endParaRPr>
            </a:p>
          </p:txBody>
        </p:sp>
        <p:sp>
          <p:nvSpPr>
            <p:cNvPr id="93" name="Rectangle 92"/>
            <p:cNvSpPr/>
            <p:nvPr/>
          </p:nvSpPr>
          <p:spPr bwMode="auto">
            <a:xfrm>
              <a:off x="6094793" y="4783034"/>
              <a:ext cx="1994130" cy="180852"/>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algn="ctr" defTabSz="814388" eaLnBrk="0" fontAlgn="base" hangingPunct="0">
                <a:lnSpc>
                  <a:spcPct val="90000"/>
                </a:lnSpc>
                <a:spcBef>
                  <a:spcPct val="0"/>
                </a:spcBef>
                <a:spcAft>
                  <a:spcPct val="0"/>
                </a:spcAft>
              </a:pPr>
              <a:endParaRPr lang="en-US" sz="2400" dirty="0">
                <a:solidFill>
                  <a:srgbClr val="000000"/>
                </a:solidFill>
              </a:endParaRPr>
            </a:p>
          </p:txBody>
        </p:sp>
        <p:sp>
          <p:nvSpPr>
            <p:cNvPr id="57" name="Rectangle 56"/>
            <p:cNvSpPr/>
            <p:nvPr/>
          </p:nvSpPr>
          <p:spPr bwMode="auto">
            <a:xfrm>
              <a:off x="4554055" y="1684792"/>
              <a:ext cx="4067442" cy="174153"/>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algn="ctr" defTabSz="814388" eaLnBrk="0" fontAlgn="base" hangingPunct="0">
                <a:lnSpc>
                  <a:spcPct val="90000"/>
                </a:lnSpc>
                <a:spcBef>
                  <a:spcPct val="0"/>
                </a:spcBef>
                <a:spcAft>
                  <a:spcPct val="0"/>
                </a:spcAft>
              </a:pPr>
              <a:endParaRPr lang="en-US" sz="2400" dirty="0">
                <a:solidFill>
                  <a:srgbClr val="000000"/>
                </a:solidFill>
              </a:endParaRPr>
            </a:p>
          </p:txBody>
        </p:sp>
        <p:sp>
          <p:nvSpPr>
            <p:cNvPr id="33" name="Text Placeholder 5"/>
            <p:cNvSpPr>
              <a:spLocks/>
            </p:cNvSpPr>
            <p:nvPr/>
          </p:nvSpPr>
          <p:spPr bwMode="auto">
            <a:xfrm>
              <a:off x="2775134" y="1439962"/>
              <a:ext cx="6047319" cy="670175"/>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2124" tIns="41061" rIns="82124" bIns="41061" numCol="1" anchor="t" anchorCtr="0" compatLnSpc="1">
              <a:prstTxWarp prst="textNoShape">
                <a:avLst/>
              </a:prstTxWarp>
            </a:bodyPr>
            <a:lstStyle/>
            <a:p>
              <a:pPr marL="236538" indent="-236538" defTabSz="814388" fontAlgn="base">
                <a:spcAft>
                  <a:spcPct val="0"/>
                </a:spcAft>
                <a:buClr>
                  <a:srgbClr val="708CA1"/>
                </a:buClr>
                <a:defRPr/>
              </a:pPr>
              <a:r>
                <a:rPr lang="en-US" sz="1200" kern="0" dirty="0">
                  <a:solidFill>
                    <a:srgbClr val="000000"/>
                  </a:solidFill>
                  <a:latin typeface="Courier New" pitchFamily="49" charset="0"/>
                </a:rPr>
                <a:t>R1(config)# </a:t>
              </a:r>
              <a:r>
                <a:rPr lang="en-US" sz="1200" b="1" kern="0" dirty="0">
                  <a:solidFill>
                    <a:srgbClr val="000000"/>
                  </a:solidFill>
                  <a:latin typeface="Courier New" pitchFamily="49" charset="0"/>
                </a:rPr>
                <a:t>router ospf 1</a:t>
              </a:r>
            </a:p>
            <a:p>
              <a:pPr marL="236538" indent="-236538" defTabSz="814388" fontAlgn="base">
                <a:spcAft>
                  <a:spcPct val="0"/>
                </a:spcAft>
                <a:buClr>
                  <a:srgbClr val="708CA1"/>
                </a:buClr>
                <a:defRPr/>
              </a:pPr>
              <a:r>
                <a:rPr lang="en-US" sz="1200" kern="0" dirty="0">
                  <a:solidFill>
                    <a:srgbClr val="000000"/>
                  </a:solidFill>
                  <a:latin typeface="Courier New" pitchFamily="49" charset="0"/>
                </a:rPr>
                <a:t>R1(config-router)# </a:t>
              </a:r>
              <a:r>
                <a:rPr lang="en-US" sz="1200" b="1" kern="0" dirty="0">
                  <a:solidFill>
                    <a:srgbClr val="000000"/>
                  </a:solidFill>
                  <a:latin typeface="Courier New" pitchFamily="49" charset="0"/>
                </a:rPr>
                <a:t>redistribute eigrp 100 subnets metric-type 1</a:t>
              </a:r>
            </a:p>
            <a:p>
              <a:pPr marL="236538" indent="-236538" defTabSz="814388" fontAlgn="base">
                <a:spcAft>
                  <a:spcPct val="0"/>
                </a:spcAft>
                <a:buClr>
                  <a:srgbClr val="708CA1"/>
                </a:buClr>
                <a:defRPr/>
              </a:pPr>
              <a:r>
                <a:rPr lang="en-US" sz="1200" kern="0" dirty="0">
                  <a:solidFill>
                    <a:srgbClr val="000000"/>
                  </a:solidFill>
                  <a:latin typeface="Courier New" pitchFamily="49" charset="0"/>
                </a:rPr>
                <a:t>R1(config-router)#</a:t>
              </a:r>
              <a:endParaRPr lang="en-US" sz="1200" b="1" kern="0" dirty="0">
                <a:solidFill>
                  <a:srgbClr val="000000"/>
                </a:solidFill>
                <a:latin typeface="Courier New" pitchFamily="49" charset="0"/>
              </a:endParaRPr>
            </a:p>
          </p:txBody>
        </p:sp>
        <p:sp>
          <p:nvSpPr>
            <p:cNvPr id="80" name="Text Placeholder 5"/>
            <p:cNvSpPr>
              <a:spLocks/>
            </p:cNvSpPr>
            <p:nvPr/>
          </p:nvSpPr>
          <p:spPr bwMode="auto">
            <a:xfrm>
              <a:off x="3168673" y="4425998"/>
              <a:ext cx="2287582" cy="598164"/>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2124" tIns="41061" rIns="82124" bIns="41061" numCol="1" anchor="t" anchorCtr="0" compatLnSpc="1">
              <a:prstTxWarp prst="textNoShape">
                <a:avLst/>
              </a:prstTxWarp>
            </a:bodyPr>
            <a:lstStyle/>
            <a:p>
              <a:pPr marL="236538" indent="-236538" defTabSz="814388" fontAlgn="base">
                <a:spcAft>
                  <a:spcPct val="0"/>
                </a:spcAft>
                <a:buClr>
                  <a:srgbClr val="708CA1"/>
                </a:buClr>
                <a:defRPr/>
              </a:pPr>
              <a:r>
                <a:rPr lang="pt-BR" sz="1050" kern="0" dirty="0">
                  <a:solidFill>
                    <a:srgbClr val="000000"/>
                  </a:solidFill>
                  <a:latin typeface="Courier New" pitchFamily="49" charset="0"/>
                </a:rPr>
                <a:t>C 10.1.1.0</a:t>
              </a:r>
            </a:p>
            <a:p>
              <a:pPr marL="236538" indent="-236538" defTabSz="814388" fontAlgn="base">
                <a:spcAft>
                  <a:spcPct val="0"/>
                </a:spcAft>
                <a:buClr>
                  <a:srgbClr val="708CA1"/>
                </a:buClr>
                <a:defRPr/>
              </a:pPr>
              <a:r>
                <a:rPr lang="pt-BR" sz="1050" kern="0" dirty="0">
                  <a:solidFill>
                    <a:srgbClr val="000000"/>
                  </a:solidFill>
                  <a:latin typeface="Courier New" pitchFamily="49" charset="0"/>
                </a:rPr>
                <a:t>0 192.168.1.0 [110/20] </a:t>
              </a:r>
            </a:p>
            <a:p>
              <a:pPr marL="236538" indent="-236538" defTabSz="814388" fontAlgn="base">
                <a:spcAft>
                  <a:spcPct val="0"/>
                </a:spcAft>
                <a:buClr>
                  <a:srgbClr val="708CA1"/>
                </a:buClr>
                <a:defRPr/>
              </a:pPr>
              <a:r>
                <a:rPr lang="pt-BR" sz="1050" kern="0" dirty="0">
                  <a:solidFill>
                    <a:srgbClr val="000000"/>
                  </a:solidFill>
                  <a:latin typeface="Courier New" pitchFamily="49" charset="0"/>
                </a:rPr>
                <a:t>D 172.16.1.0  [90/409600] </a:t>
              </a:r>
            </a:p>
          </p:txBody>
        </p:sp>
        <p:sp>
          <p:nvSpPr>
            <p:cNvPr id="81" name="TextBox 80"/>
            <p:cNvSpPr txBox="1"/>
            <p:nvPr/>
          </p:nvSpPr>
          <p:spPr>
            <a:xfrm>
              <a:off x="3044660" y="4170050"/>
              <a:ext cx="914400" cy="241161"/>
            </a:xfrm>
            <a:prstGeom prst="rect">
              <a:avLst/>
            </a:prstGeom>
            <a:noFill/>
          </p:spPr>
          <p:txBody>
            <a:bodyPr wrap="none" rtlCol="0" anchor="ctr" anchorCtr="0">
              <a:noAutofit/>
            </a:bodyPr>
            <a:lstStyle/>
            <a:p>
              <a:pPr eaLnBrk="0" fontAlgn="base" hangingPunct="0">
                <a:lnSpc>
                  <a:spcPct val="90000"/>
                </a:lnSpc>
                <a:spcBef>
                  <a:spcPct val="0"/>
                </a:spcBef>
                <a:spcAft>
                  <a:spcPct val="0"/>
                </a:spcAft>
              </a:pPr>
              <a:r>
                <a:rPr lang="en-US" sz="1400" dirty="0">
                  <a:solidFill>
                    <a:srgbClr val="000000"/>
                  </a:solidFill>
                </a:rPr>
                <a:t>Table R1</a:t>
              </a:r>
            </a:p>
          </p:txBody>
        </p:sp>
        <p:sp>
          <p:nvSpPr>
            <p:cNvPr id="82" name="Text Placeholder 5"/>
            <p:cNvSpPr>
              <a:spLocks/>
            </p:cNvSpPr>
            <p:nvPr/>
          </p:nvSpPr>
          <p:spPr bwMode="auto">
            <a:xfrm>
              <a:off x="6084295" y="4417630"/>
              <a:ext cx="2507045" cy="596484"/>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2124" tIns="41061" rIns="82124" bIns="41061" numCol="1" anchor="t" anchorCtr="0" compatLnSpc="1">
              <a:prstTxWarp prst="textNoShape">
                <a:avLst/>
              </a:prstTxWarp>
            </a:bodyPr>
            <a:lstStyle/>
            <a:p>
              <a:pPr marL="236538" indent="-236538" defTabSz="814388" fontAlgn="base">
                <a:spcAft>
                  <a:spcPct val="0"/>
                </a:spcAft>
                <a:buClr>
                  <a:srgbClr val="708CA1"/>
                </a:buClr>
                <a:defRPr/>
              </a:pPr>
              <a:r>
                <a:rPr lang="pt-BR" sz="1050" kern="0" dirty="0">
                  <a:solidFill>
                    <a:srgbClr val="000000"/>
                  </a:solidFill>
                  <a:latin typeface="Courier New" pitchFamily="49" charset="0"/>
                </a:rPr>
                <a:t>C 10.1.1.0</a:t>
              </a:r>
            </a:p>
            <a:p>
              <a:pPr marL="236538" indent="-236538" defTabSz="814388" fontAlgn="base">
                <a:spcAft>
                  <a:spcPct val="0"/>
                </a:spcAft>
                <a:buClr>
                  <a:srgbClr val="708CA1"/>
                </a:buClr>
                <a:defRPr/>
              </a:pPr>
              <a:r>
                <a:rPr lang="pt-BR" sz="1050" kern="0" dirty="0">
                  <a:solidFill>
                    <a:srgbClr val="000000"/>
                  </a:solidFill>
                  <a:latin typeface="Courier New" pitchFamily="49" charset="0"/>
                </a:rPr>
                <a:t>C 192.168.1.0</a:t>
              </a:r>
            </a:p>
            <a:p>
              <a:pPr marL="236538" indent="-236538" defTabSz="814388" fontAlgn="base">
                <a:spcAft>
                  <a:spcPct val="0"/>
                </a:spcAft>
                <a:buClr>
                  <a:srgbClr val="708CA1"/>
                </a:buClr>
                <a:defRPr/>
              </a:pPr>
              <a:r>
                <a:rPr lang="pt-BR" sz="1050" kern="0" dirty="0">
                  <a:solidFill>
                    <a:srgbClr val="000000"/>
                  </a:solidFill>
                  <a:latin typeface="Courier New" pitchFamily="49" charset="0"/>
                </a:rPr>
                <a:t>O </a:t>
              </a:r>
              <a:r>
                <a:rPr lang="pt-BR" sz="1050" kern="0">
                  <a:solidFill>
                    <a:srgbClr val="000000"/>
                  </a:solidFill>
                  <a:latin typeface="Courier New" pitchFamily="49" charset="0"/>
                </a:rPr>
                <a:t>E1 172.16.1.0 </a:t>
              </a:r>
              <a:r>
                <a:rPr lang="pt-BR" sz="1050" kern="0" dirty="0">
                  <a:solidFill>
                    <a:srgbClr val="000000"/>
                  </a:solidFill>
                  <a:latin typeface="Courier New" pitchFamily="49" charset="0"/>
                </a:rPr>
                <a:t>[110/20] </a:t>
              </a:r>
            </a:p>
          </p:txBody>
        </p:sp>
        <p:sp>
          <p:nvSpPr>
            <p:cNvPr id="83" name="TextBox 82"/>
            <p:cNvSpPr txBox="1"/>
            <p:nvPr/>
          </p:nvSpPr>
          <p:spPr>
            <a:xfrm>
              <a:off x="5960283" y="4161682"/>
              <a:ext cx="914400" cy="241161"/>
            </a:xfrm>
            <a:prstGeom prst="rect">
              <a:avLst/>
            </a:prstGeom>
            <a:noFill/>
          </p:spPr>
          <p:txBody>
            <a:bodyPr wrap="none" rtlCol="0" anchor="ctr" anchorCtr="0">
              <a:noAutofit/>
            </a:bodyPr>
            <a:lstStyle/>
            <a:p>
              <a:pPr eaLnBrk="0" fontAlgn="base" hangingPunct="0">
                <a:lnSpc>
                  <a:spcPct val="90000"/>
                </a:lnSpc>
                <a:spcBef>
                  <a:spcPct val="0"/>
                </a:spcBef>
                <a:spcAft>
                  <a:spcPct val="0"/>
                </a:spcAft>
              </a:pPr>
              <a:r>
                <a:rPr lang="en-US" sz="1400" dirty="0">
                  <a:solidFill>
                    <a:srgbClr val="000000"/>
                  </a:solidFill>
                </a:rPr>
                <a:t>Table R2</a:t>
              </a:r>
            </a:p>
          </p:txBody>
        </p:sp>
        <p:sp>
          <p:nvSpPr>
            <p:cNvPr id="45" name="Rounded Rectangle 44"/>
            <p:cNvSpPr/>
            <p:nvPr/>
          </p:nvSpPr>
          <p:spPr bwMode="auto">
            <a:xfrm>
              <a:off x="934531" y="2373049"/>
              <a:ext cx="2182318" cy="1435235"/>
            </a:xfrm>
            <a:prstGeom prst="roundRect">
              <a:avLst/>
            </a:prstGeom>
            <a:solidFill>
              <a:schemeClr val="tx2">
                <a:alpha val="35000"/>
              </a:schemeClr>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algn="ctr" defTabSz="814388" eaLnBrk="0" fontAlgn="base" hangingPunct="0">
                <a:lnSpc>
                  <a:spcPct val="90000"/>
                </a:lnSpc>
                <a:spcBef>
                  <a:spcPct val="0"/>
                </a:spcBef>
                <a:spcAft>
                  <a:spcPct val="0"/>
                </a:spcAft>
              </a:pPr>
              <a:endParaRPr lang="en-US" sz="2400" dirty="0">
                <a:solidFill>
                  <a:srgbClr val="000000"/>
                </a:solidFill>
              </a:endParaRPr>
            </a:p>
          </p:txBody>
        </p:sp>
        <p:sp>
          <p:nvSpPr>
            <p:cNvPr id="46" name="Rounded Rectangle 45"/>
            <p:cNvSpPr/>
            <p:nvPr/>
          </p:nvSpPr>
          <p:spPr bwMode="auto">
            <a:xfrm>
              <a:off x="3808360" y="2371369"/>
              <a:ext cx="4190162" cy="1435235"/>
            </a:xfrm>
            <a:prstGeom prst="roundRect">
              <a:avLst/>
            </a:prstGeom>
            <a:solidFill>
              <a:schemeClr val="accent2">
                <a:alpha val="35000"/>
              </a:schemeClr>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algn="ctr" defTabSz="814388" eaLnBrk="0" fontAlgn="base" hangingPunct="0">
                <a:lnSpc>
                  <a:spcPct val="90000"/>
                </a:lnSpc>
                <a:spcBef>
                  <a:spcPct val="0"/>
                </a:spcBef>
                <a:spcAft>
                  <a:spcPct val="0"/>
                </a:spcAft>
              </a:pPr>
              <a:endParaRPr lang="en-US" sz="2400" dirty="0">
                <a:solidFill>
                  <a:srgbClr val="000000"/>
                </a:solidFill>
              </a:endParaRPr>
            </a:p>
          </p:txBody>
        </p:sp>
        <p:pic>
          <p:nvPicPr>
            <p:cNvPr id="53" name="Picture 37"/>
            <p:cNvPicPr>
              <a:picLocks noChangeArrowheads="1"/>
            </p:cNvPicPr>
            <p:nvPr/>
          </p:nvPicPr>
          <p:blipFill>
            <a:blip r:embed="rId3"/>
            <a:srcRect/>
            <a:stretch>
              <a:fillRect/>
            </a:stretch>
          </p:blipFill>
          <p:spPr bwMode="auto">
            <a:xfrm>
              <a:off x="3034512" y="2734435"/>
              <a:ext cx="870351" cy="451691"/>
            </a:xfrm>
            <a:prstGeom prst="rect">
              <a:avLst/>
            </a:prstGeom>
            <a:noFill/>
            <a:ln w="9525">
              <a:noFill/>
              <a:miter lim="800000"/>
              <a:headEnd/>
              <a:tailEnd/>
            </a:ln>
          </p:spPr>
        </p:pic>
        <p:sp>
          <p:nvSpPr>
            <p:cNvPr id="55" name="TextBox 54"/>
            <p:cNvSpPr txBox="1"/>
            <p:nvPr/>
          </p:nvSpPr>
          <p:spPr>
            <a:xfrm>
              <a:off x="3330167" y="2952934"/>
              <a:ext cx="380232" cy="258532"/>
            </a:xfrm>
            <a:prstGeom prst="rect">
              <a:avLst/>
            </a:prstGeom>
            <a:noFill/>
          </p:spPr>
          <p:txBody>
            <a:bodyPr wrap="none" rtlCol="0">
              <a:spAutoFit/>
            </a:bodyPr>
            <a:lstStyle/>
            <a:p>
              <a:pPr algn="ctr" eaLnBrk="0" fontAlgn="base" hangingPunct="0">
                <a:lnSpc>
                  <a:spcPct val="90000"/>
                </a:lnSpc>
                <a:spcBef>
                  <a:spcPct val="0"/>
                </a:spcBef>
                <a:spcAft>
                  <a:spcPct val="0"/>
                </a:spcAft>
              </a:pPr>
              <a:r>
                <a:rPr lang="en-US" sz="1200" b="1" dirty="0">
                  <a:solidFill>
                    <a:srgbClr val="FFFFFF"/>
                  </a:solidFill>
                </a:rPr>
                <a:t>R1</a:t>
              </a:r>
            </a:p>
          </p:txBody>
        </p:sp>
        <p:sp>
          <p:nvSpPr>
            <p:cNvPr id="56" name="TextBox 55"/>
            <p:cNvSpPr txBox="1"/>
            <p:nvPr/>
          </p:nvSpPr>
          <p:spPr>
            <a:xfrm>
              <a:off x="5510638" y="2743847"/>
              <a:ext cx="301686" cy="244682"/>
            </a:xfrm>
            <a:prstGeom prst="rect">
              <a:avLst/>
            </a:prstGeom>
            <a:noFill/>
          </p:spPr>
          <p:txBody>
            <a:bodyPr wrap="none" rtlCol="0">
              <a:spAutoFit/>
            </a:bodyPr>
            <a:lstStyle/>
            <a:p>
              <a:pPr algn="ctr" eaLnBrk="0" fontAlgn="base" hangingPunct="0">
                <a:lnSpc>
                  <a:spcPct val="90000"/>
                </a:lnSpc>
                <a:spcBef>
                  <a:spcPct val="0"/>
                </a:spcBef>
                <a:spcAft>
                  <a:spcPct val="0"/>
                </a:spcAft>
              </a:pPr>
              <a:r>
                <a:rPr lang="en-US" sz="1100" dirty="0">
                  <a:solidFill>
                    <a:srgbClr val="000000"/>
                  </a:solidFill>
                </a:rPr>
                <a:t>.2</a:t>
              </a:r>
            </a:p>
          </p:txBody>
        </p:sp>
        <p:cxnSp>
          <p:nvCxnSpPr>
            <p:cNvPr id="58" name="Straight Connector 57"/>
            <p:cNvCxnSpPr>
              <a:stCxn id="53" idx="3"/>
              <a:endCxn id="48" idx="1"/>
            </p:cNvCxnSpPr>
            <p:nvPr/>
          </p:nvCxnSpPr>
          <p:spPr bwMode="auto">
            <a:xfrm>
              <a:off x="3904863" y="2960281"/>
              <a:ext cx="1987739" cy="271"/>
            </a:xfrm>
            <a:prstGeom prst="line">
              <a:avLst/>
            </a:prstGeom>
            <a:solidFill>
              <a:schemeClr val="accent1"/>
            </a:solidFill>
            <a:ln w="19050" cap="flat" cmpd="sng" algn="ctr">
              <a:solidFill>
                <a:schemeClr val="accent6"/>
              </a:solidFill>
              <a:prstDash val="solid"/>
              <a:round/>
              <a:headEnd type="none" w="med" len="med"/>
              <a:tailEnd type="none" w="med" len="med"/>
            </a:ln>
            <a:effectLst/>
          </p:spPr>
        </p:cxnSp>
        <p:sp>
          <p:nvSpPr>
            <p:cNvPr id="59" name="TextBox 58"/>
            <p:cNvSpPr txBox="1"/>
            <p:nvPr/>
          </p:nvSpPr>
          <p:spPr>
            <a:xfrm>
              <a:off x="5313082" y="3020425"/>
              <a:ext cx="545342" cy="244682"/>
            </a:xfrm>
            <a:prstGeom prst="rect">
              <a:avLst/>
            </a:prstGeom>
            <a:noFill/>
          </p:spPr>
          <p:txBody>
            <a:bodyPr wrap="none" rtlCol="0">
              <a:spAutoFit/>
            </a:bodyPr>
            <a:lstStyle/>
            <a:p>
              <a:pPr algn="ctr" eaLnBrk="0" fontAlgn="base" hangingPunct="0">
                <a:lnSpc>
                  <a:spcPct val="90000"/>
                </a:lnSpc>
                <a:spcBef>
                  <a:spcPct val="0"/>
                </a:spcBef>
                <a:spcAft>
                  <a:spcPct val="0"/>
                </a:spcAft>
              </a:pPr>
              <a:r>
                <a:rPr lang="en-US" sz="1100" dirty="0">
                  <a:solidFill>
                    <a:srgbClr val="000000"/>
                  </a:solidFill>
                </a:rPr>
                <a:t>Fa0/0</a:t>
              </a:r>
            </a:p>
          </p:txBody>
        </p:sp>
        <p:sp>
          <p:nvSpPr>
            <p:cNvPr id="60" name="Rectangle 59"/>
            <p:cNvSpPr/>
            <p:nvPr/>
          </p:nvSpPr>
          <p:spPr>
            <a:xfrm>
              <a:off x="4423264" y="2714486"/>
              <a:ext cx="926857" cy="244682"/>
            </a:xfrm>
            <a:prstGeom prst="rect">
              <a:avLst/>
            </a:prstGeom>
          </p:spPr>
          <p:txBody>
            <a:bodyPr wrap="none">
              <a:spAutoFit/>
            </a:bodyPr>
            <a:lstStyle/>
            <a:p>
              <a:pPr algn="ctr" defTabSz="814388" eaLnBrk="0" fontAlgn="base" hangingPunct="0">
                <a:lnSpc>
                  <a:spcPct val="90000"/>
                </a:lnSpc>
                <a:spcBef>
                  <a:spcPct val="0"/>
                </a:spcBef>
                <a:spcAft>
                  <a:spcPct val="0"/>
                </a:spcAft>
              </a:pPr>
              <a:r>
                <a:rPr lang="en-US" sz="1100" dirty="0">
                  <a:solidFill>
                    <a:srgbClr val="000000"/>
                  </a:solidFill>
                </a:rPr>
                <a:t>10.1.1.0 /24</a:t>
              </a:r>
              <a:endParaRPr lang="en-US" sz="1400" b="1" dirty="0">
                <a:solidFill>
                  <a:srgbClr val="000000"/>
                </a:solidFill>
              </a:endParaRPr>
            </a:p>
          </p:txBody>
        </p:sp>
        <p:sp>
          <p:nvSpPr>
            <p:cNvPr id="61" name="Rectangle 60"/>
            <p:cNvSpPr/>
            <p:nvPr/>
          </p:nvSpPr>
          <p:spPr>
            <a:xfrm>
              <a:off x="1161903" y="2427982"/>
              <a:ext cx="1381790" cy="286232"/>
            </a:xfrm>
            <a:prstGeom prst="rect">
              <a:avLst/>
            </a:prstGeom>
          </p:spPr>
          <p:txBody>
            <a:bodyPr wrap="none">
              <a:spAutoFit/>
            </a:bodyPr>
            <a:lstStyle/>
            <a:p>
              <a:pPr algn="ctr" defTabSz="814388" eaLnBrk="0" fontAlgn="base" hangingPunct="0">
                <a:lnSpc>
                  <a:spcPct val="90000"/>
                </a:lnSpc>
                <a:spcBef>
                  <a:spcPct val="0"/>
                </a:spcBef>
                <a:spcAft>
                  <a:spcPct val="0"/>
                </a:spcAft>
              </a:pPr>
              <a:r>
                <a:rPr lang="en-US" sz="1400" b="1" dirty="0">
                  <a:solidFill>
                    <a:srgbClr val="000000"/>
                  </a:solidFill>
                </a:rPr>
                <a:t>EIGRP AS 100</a:t>
              </a:r>
            </a:p>
          </p:txBody>
        </p:sp>
        <p:sp>
          <p:nvSpPr>
            <p:cNvPr id="62" name="Rectangle 61"/>
            <p:cNvSpPr/>
            <p:nvPr/>
          </p:nvSpPr>
          <p:spPr>
            <a:xfrm>
              <a:off x="4076017" y="2399758"/>
              <a:ext cx="673582" cy="286232"/>
            </a:xfrm>
            <a:prstGeom prst="rect">
              <a:avLst/>
            </a:prstGeom>
          </p:spPr>
          <p:txBody>
            <a:bodyPr wrap="none">
              <a:spAutoFit/>
            </a:bodyPr>
            <a:lstStyle/>
            <a:p>
              <a:pPr algn="ctr" defTabSz="814388" eaLnBrk="0" fontAlgn="base" hangingPunct="0">
                <a:lnSpc>
                  <a:spcPct val="90000"/>
                </a:lnSpc>
                <a:spcBef>
                  <a:spcPct val="0"/>
                </a:spcBef>
                <a:spcAft>
                  <a:spcPct val="0"/>
                </a:spcAft>
              </a:pPr>
              <a:r>
                <a:rPr lang="en-US" sz="1400" b="1" dirty="0">
                  <a:solidFill>
                    <a:srgbClr val="000000"/>
                  </a:solidFill>
                </a:rPr>
                <a:t>OSPF</a:t>
              </a:r>
            </a:p>
          </p:txBody>
        </p:sp>
        <p:sp>
          <p:nvSpPr>
            <p:cNvPr id="64" name="TextBox 63"/>
            <p:cNvSpPr txBox="1"/>
            <p:nvPr/>
          </p:nvSpPr>
          <p:spPr>
            <a:xfrm>
              <a:off x="3890681" y="2749492"/>
              <a:ext cx="301686" cy="244682"/>
            </a:xfrm>
            <a:prstGeom prst="rect">
              <a:avLst/>
            </a:prstGeom>
            <a:noFill/>
          </p:spPr>
          <p:txBody>
            <a:bodyPr wrap="none" rtlCol="0">
              <a:spAutoFit/>
            </a:bodyPr>
            <a:lstStyle/>
            <a:p>
              <a:pPr algn="ctr" eaLnBrk="0" fontAlgn="base" hangingPunct="0">
                <a:lnSpc>
                  <a:spcPct val="90000"/>
                </a:lnSpc>
                <a:spcBef>
                  <a:spcPct val="0"/>
                </a:spcBef>
                <a:spcAft>
                  <a:spcPct val="0"/>
                </a:spcAft>
              </a:pPr>
              <a:r>
                <a:rPr lang="en-US" sz="1100" dirty="0">
                  <a:solidFill>
                    <a:srgbClr val="000000"/>
                  </a:solidFill>
                </a:rPr>
                <a:t>.1</a:t>
              </a:r>
            </a:p>
          </p:txBody>
        </p:sp>
        <p:sp>
          <p:nvSpPr>
            <p:cNvPr id="65" name="TextBox 64"/>
            <p:cNvSpPr txBox="1"/>
            <p:nvPr/>
          </p:nvSpPr>
          <p:spPr>
            <a:xfrm>
              <a:off x="3862460" y="2992203"/>
              <a:ext cx="545342" cy="244682"/>
            </a:xfrm>
            <a:prstGeom prst="rect">
              <a:avLst/>
            </a:prstGeom>
            <a:noFill/>
          </p:spPr>
          <p:txBody>
            <a:bodyPr wrap="none" rtlCol="0">
              <a:spAutoFit/>
            </a:bodyPr>
            <a:lstStyle/>
            <a:p>
              <a:pPr algn="ctr" eaLnBrk="0" fontAlgn="base" hangingPunct="0">
                <a:lnSpc>
                  <a:spcPct val="90000"/>
                </a:lnSpc>
                <a:spcBef>
                  <a:spcPct val="0"/>
                </a:spcBef>
                <a:spcAft>
                  <a:spcPct val="0"/>
                </a:spcAft>
              </a:pPr>
              <a:r>
                <a:rPr lang="en-US" sz="1100" dirty="0">
                  <a:solidFill>
                    <a:srgbClr val="000000"/>
                  </a:solidFill>
                </a:rPr>
                <a:t>Fa0/0</a:t>
              </a:r>
            </a:p>
          </p:txBody>
        </p:sp>
        <p:sp>
          <p:nvSpPr>
            <p:cNvPr id="66" name="Right Arrow 65"/>
            <p:cNvSpPr/>
            <p:nvPr/>
          </p:nvSpPr>
          <p:spPr bwMode="auto">
            <a:xfrm>
              <a:off x="1004836" y="3235451"/>
              <a:ext cx="2100106" cy="381839"/>
            </a:xfrm>
            <a:prstGeom prst="rightArrow">
              <a:avLst>
                <a:gd name="adj1" fmla="val 37096"/>
                <a:gd name="adj2" fmla="val 50000"/>
              </a:avLst>
            </a:prstGeom>
            <a:solidFill>
              <a:srgbClr val="FFFF99"/>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noAutofit/>
            </a:bodyPr>
            <a:lstStyle/>
            <a:p>
              <a:pPr algn="ctr" defTabSz="814388" eaLnBrk="0" fontAlgn="base" hangingPunct="0">
                <a:lnSpc>
                  <a:spcPct val="90000"/>
                </a:lnSpc>
                <a:spcBef>
                  <a:spcPct val="0"/>
                </a:spcBef>
                <a:spcAft>
                  <a:spcPct val="0"/>
                </a:spcAft>
              </a:pPr>
              <a:r>
                <a:rPr lang="pt-BR" sz="800" b="1" kern="0" dirty="0">
                  <a:solidFill>
                    <a:srgbClr val="000000"/>
                  </a:solidFill>
                  <a:latin typeface="Courier New" pitchFamily="49" charset="0"/>
                </a:rPr>
                <a:t>D 172.16.1.0/24 [90/409600]</a:t>
              </a:r>
              <a:endParaRPr lang="en-US" sz="800" b="1" dirty="0">
                <a:solidFill>
                  <a:srgbClr val="000000"/>
                </a:solidFill>
              </a:endParaRPr>
            </a:p>
          </p:txBody>
        </p:sp>
        <p:sp>
          <p:nvSpPr>
            <p:cNvPr id="79" name="Right Arrow 78"/>
            <p:cNvSpPr/>
            <p:nvPr/>
          </p:nvSpPr>
          <p:spPr bwMode="auto">
            <a:xfrm>
              <a:off x="3980762" y="3237131"/>
              <a:ext cx="1748943" cy="381839"/>
            </a:xfrm>
            <a:prstGeom prst="rightArrow">
              <a:avLst>
                <a:gd name="adj1" fmla="val 37096"/>
                <a:gd name="adj2" fmla="val 50000"/>
              </a:avLst>
            </a:prstGeom>
            <a:solidFill>
              <a:srgbClr val="FFFF99"/>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noAutofit/>
            </a:bodyPr>
            <a:lstStyle/>
            <a:p>
              <a:pPr algn="ctr" defTabSz="814388" eaLnBrk="0" fontAlgn="base" hangingPunct="0">
                <a:lnSpc>
                  <a:spcPct val="90000"/>
                </a:lnSpc>
                <a:spcBef>
                  <a:spcPct val="0"/>
                </a:spcBef>
                <a:spcAft>
                  <a:spcPct val="0"/>
                </a:spcAft>
              </a:pPr>
              <a:r>
                <a:rPr lang="pt-BR" sz="800" b="1" kern="0" dirty="0">
                  <a:solidFill>
                    <a:srgbClr val="000000"/>
                  </a:solidFill>
                  <a:latin typeface="Courier New" pitchFamily="49" charset="0"/>
                </a:rPr>
                <a:t>O E1 172.16.1.0 [110/20] </a:t>
              </a:r>
              <a:endParaRPr lang="en-US" sz="800" b="1" dirty="0">
                <a:solidFill>
                  <a:srgbClr val="000000"/>
                </a:solidFill>
              </a:endParaRPr>
            </a:p>
          </p:txBody>
        </p:sp>
        <p:cxnSp>
          <p:nvCxnSpPr>
            <p:cNvPr id="89" name="Straight Connector 88"/>
            <p:cNvCxnSpPr/>
            <p:nvPr/>
          </p:nvCxnSpPr>
          <p:spPr bwMode="auto">
            <a:xfrm rot="5400000">
              <a:off x="7062730" y="2984346"/>
              <a:ext cx="341524" cy="5506"/>
            </a:xfrm>
            <a:prstGeom prst="line">
              <a:avLst/>
            </a:prstGeom>
            <a:solidFill>
              <a:schemeClr val="accent1"/>
            </a:solidFill>
            <a:ln w="22225" cap="flat" cmpd="sng" algn="ctr">
              <a:solidFill>
                <a:schemeClr val="accent6"/>
              </a:solidFill>
              <a:prstDash val="solid"/>
              <a:round/>
              <a:headEnd type="none" w="med" len="med"/>
              <a:tailEnd type="none" w="med" len="med"/>
            </a:ln>
            <a:effectLst/>
          </p:spPr>
        </p:cxnSp>
        <p:cxnSp>
          <p:nvCxnSpPr>
            <p:cNvPr id="90" name="Straight Connector 89"/>
            <p:cNvCxnSpPr/>
            <p:nvPr/>
          </p:nvCxnSpPr>
          <p:spPr bwMode="auto">
            <a:xfrm rot="10800000">
              <a:off x="6705174" y="2985201"/>
              <a:ext cx="519629" cy="1836"/>
            </a:xfrm>
            <a:prstGeom prst="line">
              <a:avLst/>
            </a:prstGeom>
            <a:solidFill>
              <a:schemeClr val="accent1"/>
            </a:solidFill>
            <a:ln w="22225" cap="flat" cmpd="sng" algn="ctr">
              <a:solidFill>
                <a:schemeClr val="accent6"/>
              </a:solidFill>
              <a:prstDash val="solid"/>
              <a:round/>
              <a:headEnd type="none" w="med" len="med"/>
              <a:tailEnd type="none" w="med" len="med"/>
            </a:ln>
            <a:effectLst/>
          </p:spPr>
        </p:cxnSp>
        <p:sp>
          <p:nvSpPr>
            <p:cNvPr id="91" name="TextBox 90"/>
            <p:cNvSpPr txBox="1"/>
            <p:nvPr/>
          </p:nvSpPr>
          <p:spPr>
            <a:xfrm>
              <a:off x="6871973" y="2597297"/>
              <a:ext cx="1013551" cy="165253"/>
            </a:xfrm>
            <a:prstGeom prst="rect">
              <a:avLst/>
            </a:prstGeom>
            <a:noFill/>
          </p:spPr>
          <p:txBody>
            <a:bodyPr wrap="square" lIns="0" tIns="0" rIns="0" bIns="0" rtlCol="0" anchor="ctr" anchorCtr="0">
              <a:noAutofit/>
            </a:bodyPr>
            <a:lstStyle/>
            <a:p>
              <a:pPr algn="ctr" eaLnBrk="0" fontAlgn="base" hangingPunct="0">
                <a:lnSpc>
                  <a:spcPct val="90000"/>
                </a:lnSpc>
                <a:spcBef>
                  <a:spcPct val="0"/>
                </a:spcBef>
                <a:spcAft>
                  <a:spcPct val="0"/>
                </a:spcAft>
              </a:pPr>
              <a:r>
                <a:rPr lang="en-US" sz="1050" dirty="0">
                  <a:solidFill>
                    <a:srgbClr val="000000"/>
                  </a:solidFill>
                </a:rPr>
                <a:t>192.168.1.0 /24</a:t>
              </a:r>
            </a:p>
          </p:txBody>
        </p:sp>
        <p:pic>
          <p:nvPicPr>
            <p:cNvPr id="48" name="Picture 37"/>
            <p:cNvPicPr>
              <a:picLocks noChangeArrowheads="1"/>
            </p:cNvPicPr>
            <p:nvPr/>
          </p:nvPicPr>
          <p:blipFill>
            <a:blip r:embed="rId3"/>
            <a:srcRect/>
            <a:stretch>
              <a:fillRect/>
            </a:stretch>
          </p:blipFill>
          <p:spPr bwMode="auto">
            <a:xfrm>
              <a:off x="5892602" y="2734706"/>
              <a:ext cx="870351" cy="451691"/>
            </a:xfrm>
            <a:prstGeom prst="rect">
              <a:avLst/>
            </a:prstGeom>
            <a:noFill/>
            <a:ln w="9525">
              <a:noFill/>
              <a:miter lim="800000"/>
              <a:headEnd/>
              <a:tailEnd/>
            </a:ln>
          </p:spPr>
        </p:pic>
        <p:sp>
          <p:nvSpPr>
            <p:cNvPr id="63" name="TextBox 62"/>
            <p:cNvSpPr txBox="1"/>
            <p:nvPr/>
          </p:nvSpPr>
          <p:spPr>
            <a:xfrm>
              <a:off x="6142636" y="2958579"/>
              <a:ext cx="380232" cy="258532"/>
            </a:xfrm>
            <a:prstGeom prst="rect">
              <a:avLst/>
            </a:prstGeom>
            <a:noFill/>
          </p:spPr>
          <p:txBody>
            <a:bodyPr wrap="none" rtlCol="0">
              <a:spAutoFit/>
            </a:bodyPr>
            <a:lstStyle/>
            <a:p>
              <a:pPr algn="ctr" eaLnBrk="0" fontAlgn="base" hangingPunct="0">
                <a:lnSpc>
                  <a:spcPct val="90000"/>
                </a:lnSpc>
                <a:spcBef>
                  <a:spcPct val="0"/>
                </a:spcBef>
                <a:spcAft>
                  <a:spcPct val="0"/>
                </a:spcAft>
              </a:pPr>
              <a:r>
                <a:rPr lang="en-US" sz="1200" b="1" dirty="0">
                  <a:solidFill>
                    <a:srgbClr val="FFFFFF"/>
                  </a:solidFill>
                </a:rPr>
                <a:t>R2</a:t>
              </a:r>
            </a:p>
          </p:txBody>
        </p:sp>
      </p:grpSp>
    </p:spTree>
    <p:extLst>
      <p:ext uri="{BB962C8B-B14F-4D97-AF65-F5344CB8AC3E}">
        <p14:creationId xmlns:p14="http://schemas.microsoft.com/office/powerpoint/2010/main" val="33352618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Modifying the Administrative Distance</a:t>
            </a:r>
            <a:endParaRPr lang="en-US" dirty="0"/>
          </a:p>
        </p:txBody>
      </p:sp>
      <p:sp>
        <p:nvSpPr>
          <p:cNvPr id="3" name="Content Placeholder 2"/>
          <p:cNvSpPr>
            <a:spLocks noGrp="1"/>
          </p:cNvSpPr>
          <p:nvPr>
            <p:ph idx="1"/>
          </p:nvPr>
        </p:nvSpPr>
        <p:spPr/>
        <p:txBody>
          <a:bodyPr>
            <a:normAutofit lnSpcReduction="10000"/>
          </a:bodyPr>
          <a:lstStyle/>
          <a:p>
            <a:r>
              <a:rPr lang="en-US" dirty="0" smtClean="0"/>
              <a:t>When routes are redistributed between two different routing protocols, some information may be lost making route selection more confusing. </a:t>
            </a:r>
          </a:p>
          <a:p>
            <a:endParaRPr lang="en-US" dirty="0" smtClean="0"/>
          </a:p>
          <a:p>
            <a:r>
              <a:rPr lang="en-US" dirty="0" smtClean="0"/>
              <a:t>One approach to correct this is to control the administrative distance to indicate route selection preference and ensure that route selection is unambiguous. </a:t>
            </a:r>
          </a:p>
          <a:p>
            <a:pPr lvl="1"/>
            <a:r>
              <a:rPr lang="en-US" dirty="0" smtClean="0"/>
              <a:t>Although, this approach does not always guarantee the best route is selected, only that route selection will be consistent.</a:t>
            </a:r>
          </a:p>
          <a:p>
            <a:pPr lvl="1"/>
            <a:endParaRPr lang="en-US" dirty="0" smtClean="0"/>
          </a:p>
          <a:p>
            <a:r>
              <a:rPr lang="en-US" dirty="0" smtClean="0"/>
              <a:t>For all protocols use the</a:t>
            </a:r>
            <a:r>
              <a:rPr lang="en-US" b="1" dirty="0" smtClean="0">
                <a:latin typeface="Courier New" pitchFamily="49" charset="0"/>
                <a:cs typeface="Courier New" pitchFamily="49" charset="0"/>
              </a:rPr>
              <a:t> distance </a:t>
            </a:r>
            <a:r>
              <a:rPr lang="en-US" i="1" dirty="0" smtClean="0">
                <a:latin typeface="Courier New" pitchFamily="49" charset="0"/>
                <a:cs typeface="Courier New" pitchFamily="49" charset="0"/>
              </a:rPr>
              <a:t>administrative-distance</a:t>
            </a:r>
            <a:r>
              <a:rPr lang="en-US" b="1" dirty="0" smtClean="0">
                <a:latin typeface="Courier New" pitchFamily="49" charset="0"/>
                <a:cs typeface="Courier New" pitchFamily="49" charset="0"/>
              </a:rPr>
              <a:t> </a:t>
            </a:r>
            <a:r>
              <a:rPr lang="en-US" dirty="0" smtClean="0"/>
              <a:t>router configuration command.</a:t>
            </a:r>
          </a:p>
          <a:p>
            <a:pPr lvl="1"/>
            <a:r>
              <a:rPr lang="en-US" dirty="0" smtClean="0"/>
              <a:t>Alternatively for OSPF, use the</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distance ospf </a:t>
            </a:r>
            <a:r>
              <a:rPr lang="en-US" dirty="0" smtClean="0"/>
              <a:t>command.</a:t>
            </a:r>
          </a:p>
          <a:p>
            <a:pPr lvl="1"/>
            <a:r>
              <a:rPr lang="en-US" dirty="0" smtClean="0"/>
              <a:t>Alternatively for EIGRP, use the</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distance eigrp </a:t>
            </a:r>
            <a:r>
              <a:rPr lang="en-US" dirty="0" smtClean="0"/>
              <a:t>command.</a:t>
            </a:r>
          </a:p>
          <a:p>
            <a:pPr lvl="1"/>
            <a:endParaRPr lang="en-US" dirty="0" smtClean="0"/>
          </a:p>
        </p:txBody>
      </p:sp>
    </p:spTree>
    <p:extLst>
      <p:ext uri="{BB962C8B-B14F-4D97-AF65-F5344CB8AC3E}">
        <p14:creationId xmlns:p14="http://schemas.microsoft.com/office/powerpoint/2010/main" val="30111527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682" name="Rectangle 2"/>
          <p:cNvSpPr>
            <a:spLocks noGrp="1" noChangeArrowheads="1"/>
          </p:cNvSpPr>
          <p:nvPr>
            <p:ph type="title"/>
          </p:nvPr>
        </p:nvSpPr>
        <p:spPr/>
        <p:txBody>
          <a:bodyPr/>
          <a:lstStyle/>
          <a:p>
            <a:r>
              <a:rPr lang="en-US" dirty="0" smtClean="0"/>
              <a:t>Modifying OSPF Administrative Distance</a:t>
            </a:r>
            <a:endParaRPr lang="en-US" dirty="0"/>
          </a:p>
        </p:txBody>
      </p:sp>
      <p:sp>
        <p:nvSpPr>
          <p:cNvPr id="13" name="Content Placeholder 12"/>
          <p:cNvSpPr>
            <a:spLocks noGrp="1"/>
          </p:cNvSpPr>
          <p:nvPr>
            <p:ph idx="1"/>
          </p:nvPr>
        </p:nvSpPr>
        <p:spPr/>
        <p:txBody>
          <a:bodyPr/>
          <a:lstStyle/>
          <a:p>
            <a:r>
              <a:rPr lang="en-US" dirty="0" smtClean="0"/>
              <a:t>Change the default administrative distances of OSPF.</a:t>
            </a:r>
            <a:endParaRPr lang="en-US" dirty="0"/>
          </a:p>
        </p:txBody>
      </p:sp>
      <p:sp>
        <p:nvSpPr>
          <p:cNvPr id="14" name="Text Placeholder 13"/>
          <p:cNvSpPr>
            <a:spLocks noGrp="1"/>
          </p:cNvSpPr>
          <p:nvPr>
            <p:ph type="body" sz="quarter" idx="10"/>
          </p:nvPr>
        </p:nvSpPr>
        <p:spPr/>
        <p:txBody>
          <a:bodyPr/>
          <a:lstStyle/>
          <a:p>
            <a:r>
              <a:rPr lang="en-US" dirty="0" smtClean="0"/>
              <a:t>Router(config-router)#</a:t>
            </a:r>
            <a:endParaRPr lang="en-US" dirty="0"/>
          </a:p>
        </p:txBody>
      </p:sp>
      <p:sp>
        <p:nvSpPr>
          <p:cNvPr id="15" name="Text Placeholder 14"/>
          <p:cNvSpPr>
            <a:spLocks noGrp="1"/>
          </p:cNvSpPr>
          <p:nvPr>
            <p:ph type="body" sz="quarter" idx="11"/>
          </p:nvPr>
        </p:nvSpPr>
        <p:spPr>
          <a:xfrm>
            <a:off x="615326" y="1969852"/>
            <a:ext cx="7745412" cy="544748"/>
          </a:xfrm>
        </p:spPr>
        <p:txBody>
          <a:bodyPr>
            <a:normAutofit lnSpcReduction="10000"/>
          </a:bodyPr>
          <a:lstStyle/>
          <a:p>
            <a:r>
              <a:rPr lang="en-US" dirty="0" smtClean="0"/>
              <a:t>distance ospf {[intra-area </a:t>
            </a:r>
            <a:r>
              <a:rPr lang="en-US" b="0" i="1" dirty="0" smtClean="0"/>
              <a:t>dist1</a:t>
            </a:r>
            <a:r>
              <a:rPr lang="en-US" dirty="0" smtClean="0"/>
              <a:t>] [inter-area </a:t>
            </a:r>
            <a:r>
              <a:rPr lang="en-US" b="0" i="1" dirty="0" smtClean="0"/>
              <a:t>dist2</a:t>
            </a:r>
            <a:r>
              <a:rPr lang="en-US" dirty="0" smtClean="0"/>
              <a:t>] [external </a:t>
            </a:r>
            <a:r>
              <a:rPr lang="en-US" b="0" i="1" dirty="0" smtClean="0"/>
              <a:t>dist3</a:t>
            </a:r>
            <a:r>
              <a:rPr lang="en-US" dirty="0" smtClean="0"/>
              <a:t>]</a:t>
            </a:r>
            <a:endParaRPr lang="en-US" b="0" i="1" dirty="0"/>
          </a:p>
        </p:txBody>
      </p:sp>
      <p:graphicFrame>
        <p:nvGraphicFramePr>
          <p:cNvPr id="7" name="Table 6"/>
          <p:cNvGraphicFramePr>
            <a:graphicFrameLocks noGrp="1"/>
          </p:cNvGraphicFramePr>
          <p:nvPr/>
        </p:nvGraphicFramePr>
        <p:xfrm>
          <a:off x="548640" y="2738120"/>
          <a:ext cx="7818120" cy="3434080"/>
        </p:xfrm>
        <a:graphic>
          <a:graphicData uri="http://schemas.openxmlformats.org/drawingml/2006/table">
            <a:tbl>
              <a:tblPr firstRow="1" bandRow="1">
                <a:tableStyleId>{5C22544A-7EE6-4342-B048-85BDC9FD1C3A}</a:tableStyleId>
              </a:tblPr>
              <a:tblGrid>
                <a:gridCol w="2270760"/>
                <a:gridCol w="5547360"/>
              </a:tblGrid>
              <a:tr h="486300">
                <a:tc>
                  <a:txBody>
                    <a:bodyPr/>
                    <a:lstStyle/>
                    <a:p>
                      <a:pPr marL="0" marR="0" algn="l">
                        <a:lnSpc>
                          <a:spcPct val="100000"/>
                        </a:lnSpc>
                        <a:spcBef>
                          <a:spcPts val="0"/>
                        </a:spcBef>
                        <a:spcAft>
                          <a:spcPts val="600"/>
                        </a:spcAft>
                      </a:pPr>
                      <a:r>
                        <a:rPr lang="en-US" sz="1600" b="1" dirty="0"/>
                        <a:t>Parameter</a:t>
                      </a:r>
                      <a:endParaRPr lang="en-US" sz="1600" b="1" dirty="0">
                        <a:solidFill>
                          <a:srgbClr val="000000"/>
                        </a:solidFill>
                        <a:latin typeface="Arial"/>
                        <a:ea typeface="SimSun"/>
                      </a:endParaRPr>
                    </a:p>
                  </a:txBody>
                  <a:tcPr marL="68580" marR="68580" marT="0" marB="0" anchor="ctr"/>
                </a:tc>
                <a:tc>
                  <a:txBody>
                    <a:bodyPr/>
                    <a:lstStyle/>
                    <a:p>
                      <a:pPr marL="0" marR="0" algn="l">
                        <a:lnSpc>
                          <a:spcPct val="100000"/>
                        </a:lnSpc>
                        <a:spcBef>
                          <a:spcPts val="0"/>
                        </a:spcBef>
                        <a:spcAft>
                          <a:spcPts val="600"/>
                        </a:spcAft>
                      </a:pPr>
                      <a:r>
                        <a:rPr lang="en-US" sz="1600" b="1" dirty="0"/>
                        <a:t>Description</a:t>
                      </a:r>
                      <a:endParaRPr lang="en-US" sz="1600" b="1" dirty="0">
                        <a:solidFill>
                          <a:srgbClr val="000000"/>
                        </a:solidFill>
                        <a:latin typeface="Arial"/>
                        <a:ea typeface="SimSun"/>
                      </a:endParaRPr>
                    </a:p>
                  </a:txBody>
                  <a:tcPr marL="68580" marR="68580" marT="0" marB="0" anchor="ctr"/>
                </a:tc>
              </a:tr>
              <a:tr h="849360">
                <a:tc>
                  <a:txBody>
                    <a:bodyPr/>
                    <a:lstStyle/>
                    <a:p>
                      <a:pPr marL="0" marR="0" algn="l" defTabSz="914400" rtl="0" eaLnBrk="1" latinLnBrk="0" hangingPunct="1">
                        <a:lnSpc>
                          <a:spcPct val="100000"/>
                        </a:lnSpc>
                        <a:spcBef>
                          <a:spcPts val="0"/>
                        </a:spcBef>
                        <a:spcAft>
                          <a:spcPts val="600"/>
                        </a:spcAft>
                      </a:pPr>
                      <a:r>
                        <a:rPr lang="en-US" sz="1400" i="1" kern="1200" dirty="0" smtClean="0">
                          <a:solidFill>
                            <a:srgbClr val="000000"/>
                          </a:solidFill>
                          <a:latin typeface="Courier New" pitchFamily="49" charset="0"/>
                          <a:ea typeface="Times New Roman"/>
                          <a:cs typeface="Courier New" pitchFamily="49" charset="0"/>
                        </a:rPr>
                        <a:t>dist1</a:t>
                      </a:r>
                      <a:endParaRPr lang="en-US" sz="1400" i="1" kern="1200" dirty="0">
                        <a:solidFill>
                          <a:srgbClr val="000000"/>
                        </a:solidFill>
                        <a:latin typeface="Courier New" pitchFamily="49" charset="0"/>
                        <a:ea typeface="Times New Roman"/>
                        <a:cs typeface="Courier New" pitchFamily="49" charset="0"/>
                      </a:endParaRPr>
                    </a:p>
                  </a:txBody>
                  <a:tcPr marL="68580" marR="68580" marT="0" marB="0" anchor="ctr"/>
                </a:tc>
                <a:tc>
                  <a:txBody>
                    <a:bodyPr/>
                    <a:lstStyle/>
                    <a:p>
                      <a:pPr marL="0" marR="0" algn="l" defTabSz="914400" rtl="0" eaLnBrk="1" latinLnBrk="0" hangingPunct="1">
                        <a:lnSpc>
                          <a:spcPct val="100000"/>
                        </a:lnSpc>
                        <a:spcBef>
                          <a:spcPts val="300"/>
                        </a:spcBef>
                        <a:spcAft>
                          <a:spcPts val="600"/>
                        </a:spcAft>
                      </a:pPr>
                      <a:r>
                        <a:rPr lang="en-US" sz="1400" kern="1200" dirty="0" smtClean="0">
                          <a:solidFill>
                            <a:srgbClr val="000000"/>
                          </a:solidFill>
                          <a:latin typeface="+mn-lt"/>
                          <a:ea typeface="SimSun"/>
                          <a:cs typeface="Arial"/>
                        </a:rPr>
                        <a:t>(Optional) Specifies the administrative distance for all OSPF routes within an area. </a:t>
                      </a:r>
                    </a:p>
                    <a:p>
                      <a:pPr marL="0" marR="0" algn="l" defTabSz="914400" rtl="0" eaLnBrk="1" latinLnBrk="0" hangingPunct="1">
                        <a:lnSpc>
                          <a:spcPct val="100000"/>
                        </a:lnSpc>
                        <a:spcBef>
                          <a:spcPts val="300"/>
                        </a:spcBef>
                        <a:spcAft>
                          <a:spcPts val="600"/>
                        </a:spcAft>
                      </a:pPr>
                      <a:r>
                        <a:rPr lang="en-US" sz="1400" kern="1200" dirty="0" smtClean="0">
                          <a:solidFill>
                            <a:srgbClr val="000000"/>
                          </a:solidFill>
                          <a:latin typeface="+mn-lt"/>
                          <a:ea typeface="SimSun"/>
                          <a:cs typeface="Arial"/>
                        </a:rPr>
                        <a:t>Acceptable values are from 1 to 255 while the default is 110.</a:t>
                      </a:r>
                    </a:p>
                  </a:txBody>
                  <a:tcPr marL="68580" marR="68580" marT="0" marB="0" anchor="ctr"/>
                </a:tc>
              </a:tr>
              <a:tr h="1049210">
                <a:tc>
                  <a:txBody>
                    <a:bodyPr/>
                    <a:lstStyle/>
                    <a:p>
                      <a:pPr marL="0" marR="0" algn="l" defTabSz="914400" rtl="0" eaLnBrk="1" latinLnBrk="0" hangingPunct="1">
                        <a:lnSpc>
                          <a:spcPct val="100000"/>
                        </a:lnSpc>
                        <a:spcBef>
                          <a:spcPts val="0"/>
                        </a:spcBef>
                        <a:spcAft>
                          <a:spcPts val="600"/>
                        </a:spcAft>
                      </a:pPr>
                      <a:r>
                        <a:rPr lang="en-US" sz="1400" i="1" kern="1200" dirty="0" smtClean="0">
                          <a:solidFill>
                            <a:srgbClr val="000000"/>
                          </a:solidFill>
                          <a:latin typeface="Courier New" pitchFamily="49" charset="0"/>
                          <a:ea typeface="Times New Roman"/>
                          <a:cs typeface="Courier New" pitchFamily="49" charset="0"/>
                        </a:rPr>
                        <a:t>dist2</a:t>
                      </a:r>
                      <a:endParaRPr lang="en-US" sz="1400" i="1" kern="1200" dirty="0">
                        <a:solidFill>
                          <a:srgbClr val="000000"/>
                        </a:solidFill>
                        <a:latin typeface="Courier New" pitchFamily="49" charset="0"/>
                        <a:ea typeface="Times New Roman"/>
                        <a:cs typeface="Courier New" pitchFamily="49" charset="0"/>
                      </a:endParaRPr>
                    </a:p>
                  </a:txBody>
                  <a:tcPr marL="68580" marR="68580" marT="0" marB="0" anchor="ctr"/>
                </a:tc>
                <a:tc>
                  <a:txBody>
                    <a:bodyPr/>
                    <a:lstStyle/>
                    <a:p>
                      <a:pPr marL="0" marR="0" algn="l" defTabSz="914400" rtl="0" eaLnBrk="1" latinLnBrk="0" hangingPunct="1">
                        <a:lnSpc>
                          <a:spcPct val="100000"/>
                        </a:lnSpc>
                        <a:spcBef>
                          <a:spcPts val="300"/>
                        </a:spcBef>
                        <a:spcAft>
                          <a:spcPts val="600"/>
                        </a:spcAft>
                      </a:pPr>
                      <a:r>
                        <a:rPr lang="en-US" sz="1400" kern="1200" dirty="0" smtClean="0">
                          <a:solidFill>
                            <a:srgbClr val="000000"/>
                          </a:solidFill>
                          <a:latin typeface="+mn-lt"/>
                          <a:ea typeface="SimSun"/>
                          <a:cs typeface="Arial"/>
                        </a:rPr>
                        <a:t>(Optional) Specifies the administrative distance for all OSPF routes from one area to another area. </a:t>
                      </a:r>
                    </a:p>
                    <a:p>
                      <a:pPr marL="0" marR="0" algn="l" defTabSz="914400" rtl="0" eaLnBrk="1" latinLnBrk="0" hangingPunct="1">
                        <a:lnSpc>
                          <a:spcPct val="100000"/>
                        </a:lnSpc>
                        <a:spcBef>
                          <a:spcPts val="300"/>
                        </a:spcBef>
                        <a:spcAft>
                          <a:spcPts val="600"/>
                        </a:spcAft>
                      </a:pPr>
                      <a:r>
                        <a:rPr lang="en-US" sz="1400" kern="1200" dirty="0" smtClean="0">
                          <a:solidFill>
                            <a:srgbClr val="000000"/>
                          </a:solidFill>
                          <a:latin typeface="+mn-lt"/>
                          <a:ea typeface="SimSun"/>
                          <a:cs typeface="Arial"/>
                        </a:rPr>
                        <a:t>Acceptable values are from 1 to 255 while the default is 110.</a:t>
                      </a:r>
                    </a:p>
                  </a:txBody>
                  <a:tcPr marL="68580" marR="68580" marT="0" marB="0" anchor="ctr"/>
                </a:tc>
              </a:tr>
              <a:tr h="1049210">
                <a:tc>
                  <a:txBody>
                    <a:bodyPr/>
                    <a:lstStyle/>
                    <a:p>
                      <a:pPr marL="0" marR="0" algn="l" defTabSz="914400" rtl="0" eaLnBrk="1" latinLnBrk="0" hangingPunct="1">
                        <a:lnSpc>
                          <a:spcPct val="100000"/>
                        </a:lnSpc>
                        <a:spcBef>
                          <a:spcPts val="0"/>
                        </a:spcBef>
                        <a:spcAft>
                          <a:spcPts val="600"/>
                        </a:spcAft>
                      </a:pPr>
                      <a:r>
                        <a:rPr lang="en-US" sz="1400" i="1" kern="1200" dirty="0" smtClean="0">
                          <a:solidFill>
                            <a:srgbClr val="000000"/>
                          </a:solidFill>
                          <a:latin typeface="Courier New" pitchFamily="49" charset="0"/>
                          <a:ea typeface="Times New Roman"/>
                          <a:cs typeface="Courier New" pitchFamily="49" charset="0"/>
                        </a:rPr>
                        <a:t>dist3</a:t>
                      </a:r>
                      <a:endParaRPr lang="en-US" sz="1400" i="1" kern="1200" dirty="0">
                        <a:solidFill>
                          <a:srgbClr val="000000"/>
                        </a:solidFill>
                        <a:latin typeface="Courier New" pitchFamily="49" charset="0"/>
                        <a:ea typeface="Times New Roman"/>
                        <a:cs typeface="Courier New" pitchFamily="49" charset="0"/>
                      </a:endParaRPr>
                    </a:p>
                  </a:txBody>
                  <a:tcPr marL="68580" marR="68580" marT="0" marB="0" anchor="ctr"/>
                </a:tc>
                <a:tc>
                  <a:txBody>
                    <a:bodyPr/>
                    <a:lstStyle/>
                    <a:p>
                      <a:pPr marL="0" marR="0" algn="l" defTabSz="914400" rtl="0" eaLnBrk="1" latinLnBrk="0" hangingPunct="1">
                        <a:lnSpc>
                          <a:spcPct val="100000"/>
                        </a:lnSpc>
                        <a:spcBef>
                          <a:spcPts val="300"/>
                        </a:spcBef>
                        <a:spcAft>
                          <a:spcPts val="600"/>
                        </a:spcAft>
                      </a:pPr>
                      <a:r>
                        <a:rPr lang="en-US" sz="1400" kern="1200" dirty="0" smtClean="0">
                          <a:solidFill>
                            <a:srgbClr val="000000"/>
                          </a:solidFill>
                          <a:latin typeface="+mn-lt"/>
                          <a:ea typeface="SimSun"/>
                          <a:cs typeface="Arial"/>
                        </a:rPr>
                        <a:t>(Optional) Specifies the administrative distance for all routes from other routing domains, learned by redistribution. </a:t>
                      </a:r>
                    </a:p>
                    <a:p>
                      <a:pPr marL="0" marR="0" algn="l" defTabSz="914400" rtl="0" eaLnBrk="1" latinLnBrk="0" hangingPunct="1">
                        <a:lnSpc>
                          <a:spcPct val="100000"/>
                        </a:lnSpc>
                        <a:spcBef>
                          <a:spcPts val="300"/>
                        </a:spcBef>
                        <a:spcAft>
                          <a:spcPts val="600"/>
                        </a:spcAft>
                      </a:pPr>
                      <a:r>
                        <a:rPr lang="en-US" sz="1400" kern="1200" dirty="0" smtClean="0">
                          <a:solidFill>
                            <a:srgbClr val="000000"/>
                          </a:solidFill>
                          <a:latin typeface="+mn-lt"/>
                          <a:ea typeface="SimSun"/>
                          <a:cs typeface="Arial"/>
                        </a:rPr>
                        <a:t>Acceptable values are from 1 to 255 while the default is 110.</a:t>
                      </a:r>
                    </a:p>
                  </a:txBody>
                  <a:tcPr marL="68580" marR="68580" marT="0" marB="0" anchor="ctr"/>
                </a:tc>
              </a:tr>
            </a:tbl>
          </a:graphicData>
        </a:graphic>
      </p:graphicFrame>
    </p:spTree>
    <p:extLst>
      <p:ext uri="{BB962C8B-B14F-4D97-AF65-F5344CB8AC3E}">
        <p14:creationId xmlns:p14="http://schemas.microsoft.com/office/powerpoint/2010/main" val="33032570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Redistribution Sources</a:t>
            </a:r>
            <a:endParaRPr lang="en-NZ" dirty="0"/>
          </a:p>
        </p:txBody>
      </p:sp>
      <p:sp>
        <p:nvSpPr>
          <p:cNvPr id="3" name="Content Placeholder 2"/>
          <p:cNvSpPr>
            <a:spLocks noGrp="1"/>
          </p:cNvSpPr>
          <p:nvPr>
            <p:ph idx="1"/>
          </p:nvPr>
        </p:nvSpPr>
        <p:spPr/>
        <p:txBody>
          <a:bodyPr/>
          <a:lstStyle/>
          <a:p>
            <a:endParaRPr lang="en-NZ" dirty="0" smtClean="0"/>
          </a:p>
          <a:p>
            <a:r>
              <a:rPr lang="en-NZ" dirty="0" smtClean="0"/>
              <a:t>Routing protocol (rip, </a:t>
            </a:r>
            <a:r>
              <a:rPr lang="en-NZ" dirty="0" err="1" smtClean="0"/>
              <a:t>ospf</a:t>
            </a:r>
            <a:r>
              <a:rPr lang="en-NZ" dirty="0" smtClean="0"/>
              <a:t>, </a:t>
            </a:r>
            <a:r>
              <a:rPr lang="en-NZ" dirty="0" err="1" smtClean="0"/>
              <a:t>eigrp</a:t>
            </a:r>
            <a:r>
              <a:rPr lang="en-NZ" dirty="0" smtClean="0"/>
              <a:t>, </a:t>
            </a:r>
            <a:r>
              <a:rPr lang="en-NZ" dirty="0" err="1" smtClean="0"/>
              <a:t>bgp</a:t>
            </a:r>
            <a:r>
              <a:rPr lang="en-NZ" dirty="0" smtClean="0"/>
              <a:t>)</a:t>
            </a:r>
          </a:p>
          <a:p>
            <a:endParaRPr lang="en-NZ" dirty="0" smtClean="0"/>
          </a:p>
          <a:p>
            <a:r>
              <a:rPr lang="en-NZ" dirty="0" smtClean="0"/>
              <a:t>Directly connected networks</a:t>
            </a:r>
          </a:p>
          <a:p>
            <a:pPr marL="0" indent="0">
              <a:buNone/>
            </a:pPr>
            <a:r>
              <a:rPr lang="en-NZ" sz="1800" dirty="0">
                <a:latin typeface="Courier New" panose="02070309020205020404" pitchFamily="49" charset="0"/>
                <a:cs typeface="Courier New" panose="02070309020205020404" pitchFamily="49" charset="0"/>
              </a:rPr>
              <a:t>router </a:t>
            </a:r>
            <a:r>
              <a:rPr lang="en-NZ" sz="1800" dirty="0" err="1">
                <a:latin typeface="Courier New" panose="02070309020205020404" pitchFamily="49" charset="0"/>
                <a:cs typeface="Courier New" panose="02070309020205020404" pitchFamily="49" charset="0"/>
              </a:rPr>
              <a:t>ospf</a:t>
            </a:r>
            <a:r>
              <a:rPr lang="en-NZ" sz="1800" dirty="0">
                <a:latin typeface="Courier New" panose="02070309020205020404" pitchFamily="49" charset="0"/>
                <a:cs typeface="Courier New" panose="02070309020205020404" pitchFamily="49" charset="0"/>
              </a:rPr>
              <a:t> 1</a:t>
            </a:r>
          </a:p>
          <a:p>
            <a:pPr marL="0" indent="0">
              <a:buNone/>
            </a:pPr>
            <a:r>
              <a:rPr lang="en-NZ" sz="1800" dirty="0">
                <a:latin typeface="Courier New" panose="02070309020205020404" pitchFamily="49" charset="0"/>
                <a:cs typeface="Courier New" panose="02070309020205020404" pitchFamily="49" charset="0"/>
              </a:rPr>
              <a:t>redistribute </a:t>
            </a:r>
            <a:r>
              <a:rPr lang="en-NZ" sz="1800" dirty="0" smtClean="0">
                <a:latin typeface="Courier New" panose="02070309020205020404" pitchFamily="49" charset="0"/>
                <a:cs typeface="Courier New" panose="02070309020205020404" pitchFamily="49" charset="0"/>
              </a:rPr>
              <a:t>connected </a:t>
            </a:r>
            <a:r>
              <a:rPr lang="en-NZ" sz="1800" dirty="0">
                <a:latin typeface="Courier New" panose="02070309020205020404" pitchFamily="49" charset="0"/>
                <a:cs typeface="Courier New" panose="02070309020205020404" pitchFamily="49" charset="0"/>
              </a:rPr>
              <a:t>subnets metric 1</a:t>
            </a:r>
          </a:p>
          <a:p>
            <a:endParaRPr lang="en-NZ" dirty="0"/>
          </a:p>
          <a:p>
            <a:endParaRPr lang="en-NZ" dirty="0" smtClean="0"/>
          </a:p>
          <a:p>
            <a:r>
              <a:rPr lang="en-NZ" dirty="0" smtClean="0"/>
              <a:t>Static routes</a:t>
            </a:r>
          </a:p>
          <a:p>
            <a:pPr marL="0" indent="0">
              <a:buNone/>
            </a:pPr>
            <a:r>
              <a:rPr lang="en-NZ" sz="1800" dirty="0">
                <a:latin typeface="Courier New" panose="02070309020205020404" pitchFamily="49" charset="0"/>
                <a:cs typeface="Courier New" panose="02070309020205020404" pitchFamily="49" charset="0"/>
              </a:rPr>
              <a:t>router </a:t>
            </a:r>
            <a:r>
              <a:rPr lang="en-NZ" sz="1800" dirty="0" err="1">
                <a:latin typeface="Courier New" panose="02070309020205020404" pitchFamily="49" charset="0"/>
                <a:cs typeface="Courier New" panose="02070309020205020404" pitchFamily="49" charset="0"/>
              </a:rPr>
              <a:t>ospf</a:t>
            </a:r>
            <a:r>
              <a:rPr lang="en-NZ" sz="1800" dirty="0">
                <a:latin typeface="Courier New" panose="02070309020205020404" pitchFamily="49" charset="0"/>
                <a:cs typeface="Courier New" panose="02070309020205020404" pitchFamily="49" charset="0"/>
              </a:rPr>
              <a:t> 1</a:t>
            </a:r>
          </a:p>
          <a:p>
            <a:pPr marL="0" indent="0">
              <a:buNone/>
            </a:pPr>
            <a:r>
              <a:rPr lang="en-NZ" sz="1800" dirty="0">
                <a:latin typeface="Courier New" panose="02070309020205020404" pitchFamily="49" charset="0"/>
                <a:cs typeface="Courier New" panose="02070309020205020404" pitchFamily="49" charset="0"/>
              </a:rPr>
              <a:t>redistribute static subnets metric 1</a:t>
            </a:r>
          </a:p>
          <a:p>
            <a:endParaRPr lang="en-NZ" dirty="0" smtClean="0"/>
          </a:p>
          <a:p>
            <a:endParaRPr lang="en-NZ" dirty="0"/>
          </a:p>
        </p:txBody>
      </p:sp>
    </p:spTree>
    <p:extLst>
      <p:ext uri="{BB962C8B-B14F-4D97-AF65-F5344CB8AC3E}">
        <p14:creationId xmlns:p14="http://schemas.microsoft.com/office/powerpoint/2010/main" val="26691589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NZ" dirty="0" smtClean="0"/>
              <a:t>ROUTE FILTERING</a:t>
            </a:r>
            <a:endParaRPr lang="en-NZ" dirty="0"/>
          </a:p>
        </p:txBody>
      </p:sp>
    </p:spTree>
    <p:extLst>
      <p:ext uri="{BB962C8B-B14F-4D97-AF65-F5344CB8AC3E}">
        <p14:creationId xmlns:p14="http://schemas.microsoft.com/office/powerpoint/2010/main" val="21070953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Distribute Lists</a:t>
            </a:r>
            <a:endParaRPr lang="en-US" dirty="0"/>
          </a:p>
        </p:txBody>
      </p:sp>
      <p:sp>
        <p:nvSpPr>
          <p:cNvPr id="3" name="Content Placeholder 2"/>
          <p:cNvSpPr>
            <a:spLocks noGrp="1"/>
          </p:cNvSpPr>
          <p:nvPr>
            <p:ph idx="1"/>
          </p:nvPr>
        </p:nvSpPr>
        <p:spPr/>
        <p:txBody>
          <a:bodyPr>
            <a:normAutofit/>
          </a:bodyPr>
          <a:lstStyle/>
          <a:p>
            <a:r>
              <a:rPr lang="en-US" dirty="0" smtClean="0"/>
              <a:t>One way to control routing updates is to use a distribute list which allows an ACL to be applied to routing updates for filtering purposes.</a:t>
            </a:r>
          </a:p>
          <a:p>
            <a:pPr lvl="1"/>
            <a:r>
              <a:rPr lang="en-US" dirty="0" smtClean="0"/>
              <a:t>Administrators control which routes get distributed. </a:t>
            </a:r>
          </a:p>
          <a:p>
            <a:pPr lvl="1"/>
            <a:r>
              <a:rPr lang="en-US" dirty="0" smtClean="0"/>
              <a:t>This control is for security, overhead, and management reasons.</a:t>
            </a:r>
          </a:p>
          <a:p>
            <a:r>
              <a:rPr lang="en-US" dirty="0" smtClean="0"/>
              <a:t>It’s important to understanding that the distribution lists are used to control (filter) routing updates while ACLs filter user traffic.</a:t>
            </a:r>
          </a:p>
          <a:p>
            <a:r>
              <a:rPr lang="en-US" dirty="0" smtClean="0"/>
              <a:t>Sample implementation plan:</a:t>
            </a:r>
          </a:p>
          <a:p>
            <a:pPr lvl="1"/>
            <a:r>
              <a:rPr lang="en-US" dirty="0" smtClean="0"/>
              <a:t>Identify network traffic to be filtered using an ACL or route map.</a:t>
            </a:r>
          </a:p>
          <a:p>
            <a:pPr lvl="1"/>
            <a:r>
              <a:rPr lang="en-US" dirty="0" smtClean="0"/>
              <a:t>Associate the distribute list with the ACL or route-map using the</a:t>
            </a:r>
            <a:r>
              <a:rPr lang="en-US" b="1" dirty="0" smtClean="0">
                <a:latin typeface="Courier New" pitchFamily="49" charset="0"/>
                <a:cs typeface="Courier New" pitchFamily="49" charset="0"/>
              </a:rPr>
              <a:t> distribute-list </a:t>
            </a:r>
            <a:r>
              <a:rPr lang="en-US" dirty="0" smtClean="0"/>
              <a:t>router configuration command.</a:t>
            </a:r>
          </a:p>
        </p:txBody>
      </p:sp>
    </p:spTree>
    <p:extLst>
      <p:ext uri="{BB962C8B-B14F-4D97-AF65-F5344CB8AC3E}">
        <p14:creationId xmlns:p14="http://schemas.microsoft.com/office/powerpoint/2010/main" val="27119280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p:cNvSpPr/>
          <p:nvPr/>
        </p:nvSpPr>
        <p:spPr bwMode="auto">
          <a:xfrm>
            <a:off x="2001734" y="3855227"/>
            <a:ext cx="3293741" cy="164040"/>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 name="Title 1"/>
          <p:cNvSpPr>
            <a:spLocks noGrp="1"/>
          </p:cNvSpPr>
          <p:nvPr>
            <p:ph type="title"/>
          </p:nvPr>
        </p:nvSpPr>
        <p:spPr/>
        <p:txBody>
          <a:bodyPr>
            <a:normAutofit fontScale="90000"/>
          </a:bodyPr>
          <a:lstStyle/>
          <a:p>
            <a:r>
              <a:rPr lang="en-US" dirty="0" smtClean="0"/>
              <a:t>Filter Outgoing Routing Updates Example </a:t>
            </a:r>
            <a:r>
              <a:rPr lang="en-US" dirty="0" err="1" smtClean="0"/>
              <a:t>1a</a:t>
            </a:r>
            <a:endParaRPr lang="en-US" dirty="0"/>
          </a:p>
        </p:txBody>
      </p:sp>
      <p:sp>
        <p:nvSpPr>
          <p:cNvPr id="46" name="Text Placeholder 5"/>
          <p:cNvSpPr>
            <a:spLocks/>
          </p:cNvSpPr>
          <p:nvPr/>
        </p:nvSpPr>
        <p:spPr bwMode="auto">
          <a:xfrm>
            <a:off x="279400" y="2897632"/>
            <a:ext cx="8537054" cy="1393003"/>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2124" tIns="41061" rIns="82124" bIns="41061" numCol="1" anchor="t" anchorCtr="0" compatLnSpc="1">
            <a:prstTxWarp prst="textNoShape">
              <a:avLst/>
            </a:prstTxWarp>
          </a:bodyPr>
          <a:lstStyle/>
          <a:p>
            <a:pPr marL="236538" indent="-236538" algn="l" defTabSz="814388" eaLnBrk="1" hangingPunct="1">
              <a:lnSpc>
                <a:spcPct val="100000"/>
              </a:lnSpc>
              <a:spcBef>
                <a:spcPts val="0"/>
              </a:spcBef>
              <a:buClr>
                <a:srgbClr val="708CA1"/>
              </a:buClr>
              <a:defRPr/>
            </a:pPr>
            <a:r>
              <a:rPr lang="en-US" sz="1200" kern="0" dirty="0" smtClean="0">
                <a:latin typeface="Courier New" pitchFamily="49" charset="0"/>
              </a:rPr>
              <a:t>R2(config)# </a:t>
            </a:r>
            <a:r>
              <a:rPr lang="en-US" sz="1200" b="1" kern="0" dirty="0" smtClean="0">
                <a:latin typeface="Courier New" pitchFamily="49" charset="0"/>
              </a:rPr>
              <a:t>access-list 7 permit 172.16.0.0 0.0.255.255</a:t>
            </a:r>
          </a:p>
          <a:p>
            <a:pPr marL="236538" indent="-236538" algn="l" defTabSz="814388" eaLnBrk="1" hangingPunct="1">
              <a:lnSpc>
                <a:spcPct val="100000"/>
              </a:lnSpc>
              <a:spcBef>
                <a:spcPts val="0"/>
              </a:spcBef>
              <a:buClr>
                <a:srgbClr val="708CA1"/>
              </a:buClr>
              <a:defRPr/>
            </a:pPr>
            <a:r>
              <a:rPr lang="en-US" sz="1200" kern="0" dirty="0" smtClean="0">
                <a:latin typeface="Courier New" pitchFamily="49" charset="0"/>
              </a:rPr>
              <a:t>R2(config)#</a:t>
            </a:r>
          </a:p>
          <a:p>
            <a:pPr marL="236538" indent="-236538" algn="l" defTabSz="814388" eaLnBrk="1" hangingPunct="1">
              <a:lnSpc>
                <a:spcPct val="100000"/>
              </a:lnSpc>
              <a:spcBef>
                <a:spcPts val="0"/>
              </a:spcBef>
              <a:buClr>
                <a:srgbClr val="708CA1"/>
              </a:buClr>
              <a:defRPr/>
            </a:pPr>
            <a:r>
              <a:rPr lang="en-US" sz="1200" kern="0" dirty="0" smtClean="0">
                <a:latin typeface="Courier New" pitchFamily="49" charset="0"/>
              </a:rPr>
              <a:t>R2(config)# </a:t>
            </a:r>
            <a:r>
              <a:rPr lang="en-US" sz="1200" b="1" kern="0" dirty="0" smtClean="0">
                <a:latin typeface="Courier New" pitchFamily="49" charset="0"/>
              </a:rPr>
              <a:t>router eigrp 1</a:t>
            </a:r>
          </a:p>
          <a:p>
            <a:pPr marL="236538" indent="-236538" algn="l" defTabSz="814388" eaLnBrk="1" hangingPunct="1">
              <a:lnSpc>
                <a:spcPct val="100000"/>
              </a:lnSpc>
              <a:spcBef>
                <a:spcPts val="0"/>
              </a:spcBef>
              <a:buClr>
                <a:srgbClr val="708CA1"/>
              </a:buClr>
              <a:defRPr/>
            </a:pPr>
            <a:r>
              <a:rPr lang="en-US" sz="1200" kern="0" dirty="0" smtClean="0">
                <a:latin typeface="Courier New" pitchFamily="49" charset="0"/>
              </a:rPr>
              <a:t>R2(config-router)# </a:t>
            </a:r>
            <a:r>
              <a:rPr lang="en-US" sz="1200" b="1" kern="0" dirty="0" smtClean="0">
                <a:latin typeface="Courier New" pitchFamily="49" charset="0"/>
              </a:rPr>
              <a:t>network 172.16.0.0</a:t>
            </a:r>
          </a:p>
          <a:p>
            <a:pPr marL="236538" indent="-236538" algn="l" defTabSz="814388" eaLnBrk="1" hangingPunct="1">
              <a:lnSpc>
                <a:spcPct val="100000"/>
              </a:lnSpc>
              <a:spcBef>
                <a:spcPts val="0"/>
              </a:spcBef>
              <a:buClr>
                <a:srgbClr val="708CA1"/>
              </a:buClr>
              <a:defRPr/>
            </a:pPr>
            <a:r>
              <a:rPr lang="en-US" sz="1200" kern="0" dirty="0" smtClean="0">
                <a:latin typeface="Courier New" pitchFamily="49" charset="0"/>
              </a:rPr>
              <a:t>R2(config-router)# </a:t>
            </a:r>
            <a:r>
              <a:rPr lang="en-US" sz="1200" b="1" kern="0" dirty="0" smtClean="0">
                <a:latin typeface="Courier New" pitchFamily="49" charset="0"/>
              </a:rPr>
              <a:t>network 192.168.5.0</a:t>
            </a:r>
          </a:p>
          <a:p>
            <a:pPr marL="236538" indent="-236538" algn="l" defTabSz="814388" eaLnBrk="1" hangingPunct="1">
              <a:lnSpc>
                <a:spcPct val="100000"/>
              </a:lnSpc>
              <a:spcBef>
                <a:spcPts val="0"/>
              </a:spcBef>
              <a:buClr>
                <a:srgbClr val="708CA1"/>
              </a:buClr>
              <a:defRPr/>
            </a:pPr>
            <a:r>
              <a:rPr lang="en-US" sz="1200" kern="0" dirty="0" smtClean="0">
                <a:latin typeface="Courier New" pitchFamily="49" charset="0"/>
              </a:rPr>
              <a:t>R2(config-router)# </a:t>
            </a:r>
            <a:r>
              <a:rPr lang="en-US" sz="1200" b="1" kern="0" dirty="0" smtClean="0">
                <a:latin typeface="Courier New" pitchFamily="49" charset="0"/>
              </a:rPr>
              <a:t>distribute-list 7 out Serial0/0/0</a:t>
            </a:r>
          </a:p>
          <a:p>
            <a:pPr marL="236538" indent="-236538" algn="l" defTabSz="814388" eaLnBrk="1" hangingPunct="1">
              <a:lnSpc>
                <a:spcPct val="100000"/>
              </a:lnSpc>
              <a:spcBef>
                <a:spcPts val="0"/>
              </a:spcBef>
              <a:buClr>
                <a:srgbClr val="708CA1"/>
              </a:buClr>
              <a:defRPr/>
            </a:pPr>
            <a:r>
              <a:rPr lang="en-US" sz="1200" kern="0" dirty="0" smtClean="0">
                <a:latin typeface="Courier New" pitchFamily="49" charset="0"/>
              </a:rPr>
              <a:t>R2(config-router)#</a:t>
            </a:r>
            <a:endParaRPr lang="en-US" sz="1200" b="1" kern="0" dirty="0" smtClean="0">
              <a:latin typeface="Courier New" pitchFamily="49" charset="0"/>
            </a:endParaRPr>
          </a:p>
        </p:txBody>
      </p:sp>
      <p:sp>
        <p:nvSpPr>
          <p:cNvPr id="103" name="Content Placeholder 28"/>
          <p:cNvSpPr txBox="1">
            <a:spLocks/>
          </p:cNvSpPr>
          <p:nvPr/>
        </p:nvSpPr>
        <p:spPr>
          <a:xfrm>
            <a:off x="279400" y="4431311"/>
            <a:ext cx="8520354" cy="1828812"/>
          </a:xfrm>
          <a:prstGeom prst="rect">
            <a:avLst/>
          </a:prstGeom>
        </p:spPr>
        <p:txBody>
          <a:bodyPr>
            <a:normAutofit fontScale="55000" lnSpcReduction="20000"/>
          </a:bodyPr>
          <a:lstStyle/>
          <a:p>
            <a:pPr marL="171450" indent="-171450" algn="l" defTabSz="814388" eaLnBrk="1" hangingPunct="1">
              <a:lnSpc>
                <a:spcPct val="120000"/>
              </a:lnSpc>
              <a:spcBef>
                <a:spcPts val="0"/>
              </a:spcBef>
              <a:spcAft>
                <a:spcPts val="600"/>
              </a:spcAft>
              <a:buClr>
                <a:srgbClr val="708CA1"/>
              </a:buClr>
              <a:buFont typeface="Wingdings" pitchFamily="2" charset="2"/>
              <a:buChar char="§"/>
            </a:pPr>
            <a:r>
              <a:rPr lang="en-US" sz="2900" kern="0" dirty="0" smtClean="0">
                <a:latin typeface="+mn-lt"/>
              </a:rPr>
              <a:t>In this example, the network 10.0.0.0 must be hidden from the devices in network 192.168.5.0.</a:t>
            </a:r>
          </a:p>
          <a:p>
            <a:pPr marL="401638" lvl="1" indent="-176213" algn="l" defTabSz="814388" eaLnBrk="1" hangingPunct="1">
              <a:lnSpc>
                <a:spcPct val="120000"/>
              </a:lnSpc>
              <a:spcBef>
                <a:spcPts val="0"/>
              </a:spcBef>
              <a:spcAft>
                <a:spcPts val="600"/>
              </a:spcAft>
              <a:buClr>
                <a:srgbClr val="708CA1"/>
              </a:buClr>
              <a:buFont typeface="Wingdings" pitchFamily="2" charset="2"/>
              <a:buChar char="§"/>
            </a:pPr>
            <a:r>
              <a:rPr lang="en-US" sz="2900" kern="0" dirty="0" smtClean="0">
                <a:latin typeface="+mn-lt"/>
              </a:rPr>
              <a:t>The</a:t>
            </a:r>
            <a:r>
              <a:rPr lang="en-US" sz="2900" b="1" kern="0" dirty="0" smtClean="0">
                <a:latin typeface="Courier New" pitchFamily="49" charset="0"/>
                <a:cs typeface="Courier New" pitchFamily="49" charset="0"/>
              </a:rPr>
              <a:t> distribute-list out </a:t>
            </a:r>
            <a:r>
              <a:rPr lang="en-US" sz="2900" kern="0" dirty="0" smtClean="0">
                <a:latin typeface="+mn-lt"/>
              </a:rPr>
              <a:t>command on R2 applies ACL 7 to packets going out S0/0/0 which only permits 172.16.0.0 </a:t>
            </a:r>
            <a:r>
              <a:rPr lang="en-US" sz="2900" kern="0" dirty="0" smtClean="0"/>
              <a:t>routing information </a:t>
            </a:r>
            <a:r>
              <a:rPr lang="en-US" sz="2900" kern="0" dirty="0" smtClean="0">
                <a:latin typeface="+mn-lt"/>
              </a:rPr>
              <a:t>to be distributed out. </a:t>
            </a:r>
          </a:p>
          <a:p>
            <a:pPr marL="401638" lvl="1" indent="-176213" algn="l" defTabSz="814388" eaLnBrk="1" hangingPunct="1">
              <a:lnSpc>
                <a:spcPct val="120000"/>
              </a:lnSpc>
              <a:spcBef>
                <a:spcPts val="0"/>
              </a:spcBef>
              <a:spcAft>
                <a:spcPts val="600"/>
              </a:spcAft>
              <a:buClr>
                <a:srgbClr val="708CA1"/>
              </a:buClr>
              <a:buFont typeface="Wingdings" pitchFamily="2" charset="2"/>
              <a:buChar char="§"/>
            </a:pPr>
            <a:r>
              <a:rPr lang="en-US" sz="2900" kern="0" dirty="0" smtClean="0">
                <a:latin typeface="+mn-lt"/>
              </a:rPr>
              <a:t>The implicit</a:t>
            </a:r>
            <a:r>
              <a:rPr lang="en-US" sz="3300" b="1" kern="0" dirty="0" smtClean="0">
                <a:latin typeface="Courier New" pitchFamily="49" charset="0"/>
                <a:cs typeface="Courier New" pitchFamily="49" charset="0"/>
              </a:rPr>
              <a:t> </a:t>
            </a:r>
            <a:r>
              <a:rPr lang="en-US" sz="2900" b="1" kern="0" dirty="0" smtClean="0">
                <a:latin typeface="Courier New" pitchFamily="49" charset="0"/>
                <a:cs typeface="Courier New" pitchFamily="49" charset="0"/>
              </a:rPr>
              <a:t>deny any </a:t>
            </a:r>
            <a:r>
              <a:rPr lang="en-US" sz="2900" kern="0" dirty="0" smtClean="0">
                <a:latin typeface="+mn-lt"/>
              </a:rPr>
              <a:t>at the end of the ACL prevents updates about any other networks from being advertised and as a result, network 10.0.0.0 is hidden.</a:t>
            </a:r>
          </a:p>
        </p:txBody>
      </p:sp>
      <p:sp>
        <p:nvSpPr>
          <p:cNvPr id="33" name="Rounded Rectangle 32"/>
          <p:cNvSpPr/>
          <p:nvPr/>
        </p:nvSpPr>
        <p:spPr bwMode="auto">
          <a:xfrm>
            <a:off x="1185693" y="1056764"/>
            <a:ext cx="6621864" cy="1666339"/>
          </a:xfrm>
          <a:prstGeom prst="roundRect">
            <a:avLst/>
          </a:prstGeom>
          <a:solidFill>
            <a:schemeClr val="tx2">
              <a:alpha val="15000"/>
            </a:schemeClr>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cxnSp>
        <p:nvCxnSpPr>
          <p:cNvPr id="34" name="Straight Connector 33"/>
          <p:cNvCxnSpPr/>
          <p:nvPr/>
        </p:nvCxnSpPr>
        <p:spPr bwMode="auto">
          <a:xfrm rot="5400000">
            <a:off x="1606379" y="1798738"/>
            <a:ext cx="341524" cy="5506"/>
          </a:xfrm>
          <a:prstGeom prst="line">
            <a:avLst/>
          </a:prstGeom>
          <a:solidFill>
            <a:schemeClr val="accent1"/>
          </a:solidFill>
          <a:ln w="22225" cap="flat" cmpd="sng" algn="ctr">
            <a:solidFill>
              <a:schemeClr val="accent6"/>
            </a:solidFill>
            <a:prstDash val="solid"/>
            <a:round/>
            <a:headEnd type="none" w="med" len="med"/>
            <a:tailEnd type="none" w="med" len="med"/>
          </a:ln>
          <a:effectLst/>
        </p:spPr>
      </p:cxnSp>
      <p:cxnSp>
        <p:nvCxnSpPr>
          <p:cNvPr id="35" name="Straight Connector 34"/>
          <p:cNvCxnSpPr/>
          <p:nvPr/>
        </p:nvCxnSpPr>
        <p:spPr bwMode="auto">
          <a:xfrm rot="10800000">
            <a:off x="1781385" y="1799593"/>
            <a:ext cx="519629" cy="1836"/>
          </a:xfrm>
          <a:prstGeom prst="line">
            <a:avLst/>
          </a:prstGeom>
          <a:solidFill>
            <a:schemeClr val="accent1"/>
          </a:solidFill>
          <a:ln w="22225" cap="flat" cmpd="sng" algn="ctr">
            <a:solidFill>
              <a:schemeClr val="accent6"/>
            </a:solidFill>
            <a:prstDash val="solid"/>
            <a:round/>
            <a:headEnd type="none" w="med" len="med"/>
            <a:tailEnd type="none" w="med" len="med"/>
          </a:ln>
          <a:effectLst/>
        </p:spPr>
      </p:cxnSp>
      <p:sp>
        <p:nvSpPr>
          <p:cNvPr id="39" name="TextBox 38"/>
          <p:cNvSpPr txBox="1"/>
          <p:nvPr/>
        </p:nvSpPr>
        <p:spPr>
          <a:xfrm>
            <a:off x="1214655" y="1492074"/>
            <a:ext cx="1013551" cy="165253"/>
          </a:xfrm>
          <a:prstGeom prst="rect">
            <a:avLst/>
          </a:prstGeom>
          <a:noFill/>
        </p:spPr>
        <p:txBody>
          <a:bodyPr wrap="square" lIns="0" tIns="0" rIns="0" bIns="0" rtlCol="0" anchor="ctr" anchorCtr="0">
            <a:noAutofit/>
          </a:bodyPr>
          <a:lstStyle/>
          <a:p>
            <a:r>
              <a:rPr lang="en-US" sz="1050" dirty="0" smtClean="0"/>
              <a:t>10.0.0.0</a:t>
            </a:r>
            <a:endParaRPr lang="en-US" sz="1050" dirty="0"/>
          </a:p>
        </p:txBody>
      </p:sp>
      <p:sp>
        <p:nvSpPr>
          <p:cNvPr id="41" name="TextBox 40"/>
          <p:cNvSpPr txBox="1"/>
          <p:nvPr/>
        </p:nvSpPr>
        <p:spPr>
          <a:xfrm>
            <a:off x="3286160" y="1501240"/>
            <a:ext cx="1013551" cy="165253"/>
          </a:xfrm>
          <a:prstGeom prst="rect">
            <a:avLst/>
          </a:prstGeom>
          <a:noFill/>
        </p:spPr>
        <p:txBody>
          <a:bodyPr wrap="square" lIns="0" tIns="0" rIns="0" bIns="0" rtlCol="0" anchor="ctr" anchorCtr="0">
            <a:noAutofit/>
          </a:bodyPr>
          <a:lstStyle/>
          <a:p>
            <a:r>
              <a:rPr lang="en-US" sz="1050" dirty="0" smtClean="0"/>
              <a:t>172.16.0.0</a:t>
            </a:r>
            <a:endParaRPr lang="en-US" sz="1050" dirty="0"/>
          </a:p>
        </p:txBody>
      </p:sp>
      <p:sp>
        <p:nvSpPr>
          <p:cNvPr id="42" name="TextBox 41"/>
          <p:cNvSpPr txBox="1"/>
          <p:nvPr/>
        </p:nvSpPr>
        <p:spPr>
          <a:xfrm>
            <a:off x="5568739" y="1492869"/>
            <a:ext cx="1013551" cy="165253"/>
          </a:xfrm>
          <a:prstGeom prst="rect">
            <a:avLst/>
          </a:prstGeom>
          <a:noFill/>
        </p:spPr>
        <p:txBody>
          <a:bodyPr wrap="square" lIns="0" tIns="0" rIns="0" bIns="0" rtlCol="0" anchor="ctr" anchorCtr="0">
            <a:noAutofit/>
          </a:bodyPr>
          <a:lstStyle/>
          <a:p>
            <a:r>
              <a:rPr lang="en-US" sz="1050" dirty="0" smtClean="0"/>
              <a:t>192.168.5.0</a:t>
            </a:r>
            <a:endParaRPr lang="en-US" sz="1050" dirty="0"/>
          </a:p>
        </p:txBody>
      </p:sp>
      <p:sp>
        <p:nvSpPr>
          <p:cNvPr id="48" name="TextBox 47"/>
          <p:cNvSpPr txBox="1"/>
          <p:nvPr/>
        </p:nvSpPr>
        <p:spPr>
          <a:xfrm>
            <a:off x="1388701" y="1111025"/>
            <a:ext cx="1013551" cy="165253"/>
          </a:xfrm>
          <a:prstGeom prst="rect">
            <a:avLst/>
          </a:prstGeom>
          <a:noFill/>
        </p:spPr>
        <p:txBody>
          <a:bodyPr wrap="square" lIns="0" tIns="0" rIns="0" bIns="0" rtlCol="0" anchor="ctr" anchorCtr="0">
            <a:noAutofit/>
          </a:bodyPr>
          <a:lstStyle/>
          <a:p>
            <a:pPr algn="l"/>
            <a:r>
              <a:rPr lang="en-US" sz="1050" b="1" dirty="0" smtClean="0"/>
              <a:t>EIGRP AS 1</a:t>
            </a:r>
            <a:endParaRPr lang="en-US" sz="1050" b="1" dirty="0"/>
          </a:p>
        </p:txBody>
      </p:sp>
      <p:sp>
        <p:nvSpPr>
          <p:cNvPr id="49" name="Freeform 9"/>
          <p:cNvSpPr>
            <a:spLocks/>
          </p:cNvSpPr>
          <p:nvPr/>
        </p:nvSpPr>
        <p:spPr bwMode="auto">
          <a:xfrm>
            <a:off x="3016693" y="1742954"/>
            <a:ext cx="1927296" cy="132203"/>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cmpd="sng">
            <a:solidFill>
              <a:schemeClr val="accent2"/>
            </a:solidFill>
            <a:prstDash val="solid"/>
            <a:round/>
            <a:headEnd type="none" w="sm" len="sm"/>
            <a:tailEnd type="none" w="sm" len="sm"/>
          </a:ln>
        </p:spPr>
        <p:txBody>
          <a:bodyPr/>
          <a:lstStyle/>
          <a:p>
            <a:endParaRPr lang="en-US" dirty="0"/>
          </a:p>
        </p:txBody>
      </p:sp>
      <p:sp>
        <p:nvSpPr>
          <p:cNvPr id="50" name="Freeform 9"/>
          <p:cNvSpPr>
            <a:spLocks/>
          </p:cNvSpPr>
          <p:nvPr/>
        </p:nvSpPr>
        <p:spPr bwMode="auto">
          <a:xfrm>
            <a:off x="5225498" y="1740733"/>
            <a:ext cx="1927296" cy="132203"/>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cmpd="sng">
            <a:solidFill>
              <a:schemeClr val="accent2"/>
            </a:solidFill>
            <a:prstDash val="solid"/>
            <a:round/>
            <a:headEnd type="none" w="sm" len="sm"/>
            <a:tailEnd type="none" w="sm" len="sm"/>
          </a:ln>
        </p:spPr>
        <p:txBody>
          <a:bodyPr/>
          <a:lstStyle/>
          <a:p>
            <a:endParaRPr lang="en-US" dirty="0"/>
          </a:p>
        </p:txBody>
      </p:sp>
      <p:pic>
        <p:nvPicPr>
          <p:cNvPr id="51" name="Picture 37"/>
          <p:cNvPicPr>
            <a:picLocks noChangeArrowheads="1"/>
          </p:cNvPicPr>
          <p:nvPr/>
        </p:nvPicPr>
        <p:blipFill>
          <a:blip r:embed="rId3"/>
          <a:srcRect/>
          <a:stretch>
            <a:fillRect/>
          </a:stretch>
        </p:blipFill>
        <p:spPr bwMode="auto">
          <a:xfrm>
            <a:off x="2178731" y="1542715"/>
            <a:ext cx="870351" cy="451691"/>
          </a:xfrm>
          <a:prstGeom prst="rect">
            <a:avLst/>
          </a:prstGeom>
          <a:noFill/>
          <a:ln w="9525">
            <a:noFill/>
            <a:miter lim="800000"/>
            <a:headEnd/>
            <a:tailEnd/>
          </a:ln>
        </p:spPr>
      </p:pic>
      <p:pic>
        <p:nvPicPr>
          <p:cNvPr id="52" name="Picture 37"/>
          <p:cNvPicPr>
            <a:picLocks noChangeArrowheads="1"/>
          </p:cNvPicPr>
          <p:nvPr/>
        </p:nvPicPr>
        <p:blipFill>
          <a:blip r:embed="rId3"/>
          <a:srcRect/>
          <a:stretch>
            <a:fillRect/>
          </a:stretch>
        </p:blipFill>
        <p:spPr bwMode="auto">
          <a:xfrm>
            <a:off x="4592039" y="1533636"/>
            <a:ext cx="870351" cy="451691"/>
          </a:xfrm>
          <a:prstGeom prst="rect">
            <a:avLst/>
          </a:prstGeom>
          <a:noFill/>
          <a:ln w="9525">
            <a:noFill/>
            <a:miter lim="800000"/>
            <a:headEnd/>
            <a:tailEnd/>
          </a:ln>
        </p:spPr>
      </p:pic>
      <p:sp>
        <p:nvSpPr>
          <p:cNvPr id="53" name="TextBox 52"/>
          <p:cNvSpPr txBox="1"/>
          <p:nvPr/>
        </p:nvSpPr>
        <p:spPr>
          <a:xfrm>
            <a:off x="2454164" y="1763052"/>
            <a:ext cx="380232" cy="258532"/>
          </a:xfrm>
          <a:prstGeom prst="rect">
            <a:avLst/>
          </a:prstGeom>
          <a:noFill/>
        </p:spPr>
        <p:txBody>
          <a:bodyPr wrap="none" rtlCol="0">
            <a:spAutoFit/>
          </a:bodyPr>
          <a:lstStyle/>
          <a:p>
            <a:r>
              <a:rPr lang="en-US" sz="1200" b="1" dirty="0" smtClean="0">
                <a:solidFill>
                  <a:schemeClr val="bg1"/>
                </a:solidFill>
              </a:rPr>
              <a:t>R1</a:t>
            </a:r>
            <a:endParaRPr lang="en-US" sz="1200" b="1" dirty="0">
              <a:solidFill>
                <a:schemeClr val="bg1"/>
              </a:solidFill>
            </a:endParaRPr>
          </a:p>
        </p:txBody>
      </p:sp>
      <p:sp>
        <p:nvSpPr>
          <p:cNvPr id="54" name="TextBox 53"/>
          <p:cNvSpPr txBox="1"/>
          <p:nvPr/>
        </p:nvSpPr>
        <p:spPr>
          <a:xfrm>
            <a:off x="4887694" y="1752135"/>
            <a:ext cx="380232" cy="258532"/>
          </a:xfrm>
          <a:prstGeom prst="rect">
            <a:avLst/>
          </a:prstGeom>
          <a:noFill/>
        </p:spPr>
        <p:txBody>
          <a:bodyPr wrap="none" rtlCol="0">
            <a:spAutoFit/>
          </a:bodyPr>
          <a:lstStyle/>
          <a:p>
            <a:r>
              <a:rPr lang="en-US" sz="1200" b="1" dirty="0" smtClean="0">
                <a:solidFill>
                  <a:schemeClr val="bg1"/>
                </a:solidFill>
              </a:rPr>
              <a:t>R2</a:t>
            </a:r>
            <a:endParaRPr lang="en-US" sz="1200" b="1" dirty="0">
              <a:solidFill>
                <a:schemeClr val="bg1"/>
              </a:solidFill>
            </a:endParaRPr>
          </a:p>
        </p:txBody>
      </p:sp>
      <p:pic>
        <p:nvPicPr>
          <p:cNvPr id="55" name="Picture 37"/>
          <p:cNvPicPr>
            <a:picLocks noChangeArrowheads="1"/>
          </p:cNvPicPr>
          <p:nvPr/>
        </p:nvPicPr>
        <p:blipFill>
          <a:blip r:embed="rId3"/>
          <a:srcRect/>
          <a:stretch>
            <a:fillRect/>
          </a:stretch>
        </p:blipFill>
        <p:spPr bwMode="auto">
          <a:xfrm>
            <a:off x="6719725" y="1534220"/>
            <a:ext cx="870351" cy="451691"/>
          </a:xfrm>
          <a:prstGeom prst="rect">
            <a:avLst/>
          </a:prstGeom>
          <a:noFill/>
          <a:ln w="9525">
            <a:noFill/>
            <a:miter lim="800000"/>
            <a:headEnd/>
            <a:tailEnd/>
          </a:ln>
        </p:spPr>
      </p:pic>
      <p:sp>
        <p:nvSpPr>
          <p:cNvPr id="56" name="TextBox 55"/>
          <p:cNvSpPr txBox="1"/>
          <p:nvPr/>
        </p:nvSpPr>
        <p:spPr>
          <a:xfrm>
            <a:off x="7019615" y="1753809"/>
            <a:ext cx="380232" cy="258532"/>
          </a:xfrm>
          <a:prstGeom prst="rect">
            <a:avLst/>
          </a:prstGeom>
          <a:noFill/>
        </p:spPr>
        <p:txBody>
          <a:bodyPr wrap="none" rtlCol="0">
            <a:spAutoFit/>
          </a:bodyPr>
          <a:lstStyle/>
          <a:p>
            <a:r>
              <a:rPr lang="en-US" sz="1200" b="1" dirty="0" smtClean="0">
                <a:solidFill>
                  <a:schemeClr val="bg1"/>
                </a:solidFill>
              </a:rPr>
              <a:t>R3</a:t>
            </a:r>
            <a:endParaRPr lang="en-US" sz="1200" b="1" dirty="0">
              <a:solidFill>
                <a:schemeClr val="bg1"/>
              </a:solidFill>
            </a:endParaRPr>
          </a:p>
        </p:txBody>
      </p:sp>
      <p:sp>
        <p:nvSpPr>
          <p:cNvPr id="58" name="Right Arrow 57"/>
          <p:cNvSpPr/>
          <p:nvPr/>
        </p:nvSpPr>
        <p:spPr bwMode="auto">
          <a:xfrm>
            <a:off x="2873808" y="1939215"/>
            <a:ext cx="1758478" cy="544905"/>
          </a:xfrm>
          <a:prstGeom prst="rightArrow">
            <a:avLst>
              <a:gd name="adj1" fmla="val 37096"/>
              <a:gd name="adj2" fmla="val 50000"/>
            </a:avLst>
          </a:prstGeom>
          <a:solidFill>
            <a:srgbClr val="FFFF99"/>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noAutofit/>
          </a:bodyPr>
          <a:lstStyle/>
          <a:p>
            <a:pPr defTabSz="814388"/>
            <a:r>
              <a:rPr lang="pt-BR" sz="800" b="1" kern="0" dirty="0" smtClean="0">
                <a:latin typeface="Courier New" pitchFamily="49" charset="0"/>
              </a:rPr>
              <a:t>D 10.0.0.0/8 [90/...]</a:t>
            </a:r>
            <a:endParaRPr lang="en-US" sz="800" b="1" dirty="0" smtClean="0"/>
          </a:p>
        </p:txBody>
      </p:sp>
      <p:sp>
        <p:nvSpPr>
          <p:cNvPr id="59" name="TextBox 58"/>
          <p:cNvSpPr txBox="1"/>
          <p:nvPr/>
        </p:nvSpPr>
        <p:spPr>
          <a:xfrm>
            <a:off x="5490036" y="1795989"/>
            <a:ext cx="478686" cy="193585"/>
          </a:xfrm>
          <a:prstGeom prst="rect">
            <a:avLst/>
          </a:prstGeom>
          <a:noFill/>
        </p:spPr>
        <p:txBody>
          <a:bodyPr wrap="square" lIns="0" tIns="0" rIns="0" bIns="0" rtlCol="0" anchor="ctr" anchorCtr="0">
            <a:noAutofit/>
          </a:bodyPr>
          <a:lstStyle/>
          <a:p>
            <a:pPr algn="l"/>
            <a:r>
              <a:rPr lang="en-US" sz="1050" dirty="0" smtClean="0"/>
              <a:t>S0/0/0</a:t>
            </a:r>
            <a:endParaRPr lang="en-US" sz="1050" dirty="0"/>
          </a:p>
        </p:txBody>
      </p:sp>
      <p:sp>
        <p:nvSpPr>
          <p:cNvPr id="60" name="Right Arrow 59"/>
          <p:cNvSpPr/>
          <p:nvPr/>
        </p:nvSpPr>
        <p:spPr bwMode="auto">
          <a:xfrm>
            <a:off x="5407584" y="1844041"/>
            <a:ext cx="1758478" cy="807720"/>
          </a:xfrm>
          <a:prstGeom prst="rightArrow">
            <a:avLst>
              <a:gd name="adj1" fmla="val 37096"/>
              <a:gd name="adj2" fmla="val 35260"/>
            </a:avLst>
          </a:prstGeom>
          <a:solidFill>
            <a:srgbClr val="FFFF99"/>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noAutofit/>
          </a:bodyPr>
          <a:lstStyle/>
          <a:p>
            <a:pPr algn="l" defTabSz="814388"/>
            <a:r>
              <a:rPr lang="pt-BR" sz="800" b="1" kern="0" dirty="0" smtClean="0">
                <a:latin typeface="Courier New" pitchFamily="49" charset="0"/>
              </a:rPr>
              <a:t>D 172.16.0.0/16 [90/...]</a:t>
            </a:r>
          </a:p>
          <a:p>
            <a:pPr algn="l" defTabSz="814388"/>
            <a:r>
              <a:rPr lang="pt-BR" sz="800" b="1" kern="0" dirty="0" smtClean="0">
                <a:latin typeface="Courier New" pitchFamily="49" charset="0"/>
              </a:rPr>
              <a:t>D 10.0.0.0/8 [90/...]</a:t>
            </a:r>
            <a:endParaRPr lang="en-US" sz="800" b="1" dirty="0" smtClean="0"/>
          </a:p>
        </p:txBody>
      </p:sp>
      <p:cxnSp>
        <p:nvCxnSpPr>
          <p:cNvPr id="63" name="Straight Connector 62"/>
          <p:cNvCxnSpPr/>
          <p:nvPr/>
        </p:nvCxnSpPr>
        <p:spPr bwMode="auto">
          <a:xfrm rot="10800000">
            <a:off x="5446256" y="2303165"/>
            <a:ext cx="1416817" cy="1588"/>
          </a:xfrm>
          <a:prstGeom prst="line">
            <a:avLst/>
          </a:prstGeom>
          <a:solidFill>
            <a:schemeClr val="accent1"/>
          </a:solidFill>
          <a:ln w="19050" cap="flat" cmpd="sng" algn="ctr">
            <a:solidFill>
              <a:schemeClr val="accent6"/>
            </a:solidFill>
            <a:prstDash val="solid"/>
            <a:round/>
            <a:headEnd type="none" w="med" len="med"/>
            <a:tailEnd type="none" w="med" len="med"/>
          </a:ln>
          <a:effectLst/>
        </p:spPr>
      </p:cxnSp>
    </p:spTree>
    <p:extLst>
      <p:ext uri="{BB962C8B-B14F-4D97-AF65-F5344CB8AC3E}">
        <p14:creationId xmlns:p14="http://schemas.microsoft.com/office/powerpoint/2010/main" val="17383703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p:cNvSpPr/>
          <p:nvPr/>
        </p:nvSpPr>
        <p:spPr bwMode="auto">
          <a:xfrm>
            <a:off x="2001734" y="3855227"/>
            <a:ext cx="3293741" cy="164040"/>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 name="Title 1"/>
          <p:cNvSpPr>
            <a:spLocks noGrp="1"/>
          </p:cNvSpPr>
          <p:nvPr>
            <p:ph type="title"/>
          </p:nvPr>
        </p:nvSpPr>
        <p:spPr/>
        <p:txBody>
          <a:bodyPr>
            <a:normAutofit fontScale="90000"/>
          </a:bodyPr>
          <a:lstStyle/>
          <a:p>
            <a:r>
              <a:rPr lang="en-US" dirty="0" smtClean="0"/>
              <a:t>Filter Outgoing Routing Updates Example </a:t>
            </a:r>
            <a:r>
              <a:rPr lang="en-US" dirty="0" err="1" smtClean="0"/>
              <a:t>1b</a:t>
            </a:r>
            <a:endParaRPr lang="en-US" dirty="0"/>
          </a:p>
        </p:txBody>
      </p:sp>
      <p:sp>
        <p:nvSpPr>
          <p:cNvPr id="46" name="Text Placeholder 5"/>
          <p:cNvSpPr>
            <a:spLocks/>
          </p:cNvSpPr>
          <p:nvPr/>
        </p:nvSpPr>
        <p:spPr bwMode="auto">
          <a:xfrm>
            <a:off x="279400" y="2897632"/>
            <a:ext cx="8537054" cy="1555615"/>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2124" tIns="41061" rIns="82124" bIns="41061" numCol="1" anchor="t" anchorCtr="0" compatLnSpc="1">
            <a:prstTxWarp prst="textNoShape">
              <a:avLst/>
            </a:prstTxWarp>
          </a:bodyPr>
          <a:lstStyle/>
          <a:p>
            <a:pPr marL="236538" indent="-236538" algn="l" defTabSz="814388" eaLnBrk="1" hangingPunct="1">
              <a:lnSpc>
                <a:spcPct val="100000"/>
              </a:lnSpc>
              <a:spcBef>
                <a:spcPts val="0"/>
              </a:spcBef>
              <a:buClr>
                <a:srgbClr val="708CA1"/>
              </a:buClr>
              <a:defRPr/>
            </a:pPr>
            <a:r>
              <a:rPr lang="en-US" sz="1200" kern="0" dirty="0" smtClean="0">
                <a:latin typeface="Courier New" pitchFamily="49" charset="0"/>
              </a:rPr>
              <a:t>R2(config)# </a:t>
            </a:r>
            <a:r>
              <a:rPr lang="en-US" sz="1200" b="1" kern="0" dirty="0" smtClean="0">
                <a:latin typeface="Courier New" pitchFamily="49" charset="0"/>
              </a:rPr>
              <a:t>access-list 7 deny 10.0.0.0 0.255.255.255</a:t>
            </a:r>
          </a:p>
          <a:p>
            <a:pPr marL="236538" indent="-236538" algn="l" defTabSz="814388" eaLnBrk="1" hangingPunct="1">
              <a:lnSpc>
                <a:spcPct val="100000"/>
              </a:lnSpc>
              <a:spcBef>
                <a:spcPts val="0"/>
              </a:spcBef>
              <a:buClr>
                <a:srgbClr val="708CA1"/>
              </a:buClr>
              <a:defRPr/>
            </a:pPr>
            <a:r>
              <a:rPr lang="en-US" sz="1200" kern="0" dirty="0" smtClean="0">
                <a:latin typeface="Courier New" pitchFamily="49" charset="0"/>
              </a:rPr>
              <a:t>R2(config)# </a:t>
            </a:r>
            <a:r>
              <a:rPr lang="en-US" sz="1200" b="1" kern="0" dirty="0" smtClean="0">
                <a:latin typeface="Courier New" pitchFamily="49" charset="0"/>
              </a:rPr>
              <a:t>access-list 7 permit any</a:t>
            </a:r>
          </a:p>
          <a:p>
            <a:pPr marL="236538" indent="-236538" algn="l" defTabSz="814388" eaLnBrk="1" hangingPunct="1">
              <a:lnSpc>
                <a:spcPct val="100000"/>
              </a:lnSpc>
              <a:spcBef>
                <a:spcPts val="0"/>
              </a:spcBef>
              <a:buClr>
                <a:srgbClr val="708CA1"/>
              </a:buClr>
              <a:defRPr/>
            </a:pPr>
            <a:r>
              <a:rPr lang="en-US" sz="1200" kern="0" dirty="0" smtClean="0">
                <a:latin typeface="Courier New" pitchFamily="49" charset="0"/>
              </a:rPr>
              <a:t>R2(config)#</a:t>
            </a:r>
          </a:p>
          <a:p>
            <a:pPr marL="236538" indent="-236538" algn="l" defTabSz="814388" eaLnBrk="1" hangingPunct="1">
              <a:lnSpc>
                <a:spcPct val="100000"/>
              </a:lnSpc>
              <a:spcBef>
                <a:spcPts val="0"/>
              </a:spcBef>
              <a:buClr>
                <a:srgbClr val="708CA1"/>
              </a:buClr>
              <a:defRPr/>
            </a:pPr>
            <a:r>
              <a:rPr lang="en-US" sz="1200" kern="0" dirty="0" smtClean="0">
                <a:latin typeface="Courier New" pitchFamily="49" charset="0"/>
              </a:rPr>
              <a:t>R2(config)# </a:t>
            </a:r>
            <a:r>
              <a:rPr lang="en-US" sz="1200" b="1" kern="0" dirty="0" smtClean="0">
                <a:latin typeface="Courier New" pitchFamily="49" charset="0"/>
              </a:rPr>
              <a:t>router eigrp 1</a:t>
            </a:r>
          </a:p>
          <a:p>
            <a:pPr marL="236538" indent="-236538" algn="l" defTabSz="814388" eaLnBrk="1" hangingPunct="1">
              <a:lnSpc>
                <a:spcPct val="100000"/>
              </a:lnSpc>
              <a:spcBef>
                <a:spcPts val="0"/>
              </a:spcBef>
              <a:buClr>
                <a:srgbClr val="708CA1"/>
              </a:buClr>
              <a:defRPr/>
            </a:pPr>
            <a:r>
              <a:rPr lang="en-US" sz="1200" kern="0" dirty="0" smtClean="0">
                <a:latin typeface="Courier New" pitchFamily="49" charset="0"/>
              </a:rPr>
              <a:t>R2(config-router)# </a:t>
            </a:r>
            <a:r>
              <a:rPr lang="en-US" sz="1200" b="1" kern="0" dirty="0" smtClean="0">
                <a:latin typeface="Courier New" pitchFamily="49" charset="0"/>
              </a:rPr>
              <a:t>network 172.16.0.0</a:t>
            </a:r>
          </a:p>
          <a:p>
            <a:pPr marL="236538" indent="-236538" algn="l" defTabSz="814388" eaLnBrk="1" hangingPunct="1">
              <a:lnSpc>
                <a:spcPct val="100000"/>
              </a:lnSpc>
              <a:spcBef>
                <a:spcPts val="0"/>
              </a:spcBef>
              <a:buClr>
                <a:srgbClr val="708CA1"/>
              </a:buClr>
              <a:defRPr/>
            </a:pPr>
            <a:r>
              <a:rPr lang="en-US" sz="1200" kern="0" dirty="0" smtClean="0">
                <a:latin typeface="Courier New" pitchFamily="49" charset="0"/>
              </a:rPr>
              <a:t>R2(config-router)# </a:t>
            </a:r>
            <a:r>
              <a:rPr lang="en-US" sz="1200" b="1" kern="0" dirty="0" smtClean="0">
                <a:latin typeface="Courier New" pitchFamily="49" charset="0"/>
              </a:rPr>
              <a:t>network 192.168.5.0</a:t>
            </a:r>
          </a:p>
          <a:p>
            <a:pPr marL="236538" indent="-236538" algn="l" defTabSz="814388" eaLnBrk="1" hangingPunct="1">
              <a:lnSpc>
                <a:spcPct val="100000"/>
              </a:lnSpc>
              <a:spcBef>
                <a:spcPts val="0"/>
              </a:spcBef>
              <a:buClr>
                <a:srgbClr val="708CA1"/>
              </a:buClr>
              <a:defRPr/>
            </a:pPr>
            <a:r>
              <a:rPr lang="en-US" sz="1200" kern="0" dirty="0" smtClean="0">
                <a:latin typeface="Courier New" pitchFamily="49" charset="0"/>
              </a:rPr>
              <a:t>R2(config-router)# </a:t>
            </a:r>
            <a:r>
              <a:rPr lang="en-US" sz="1200" b="1" kern="0" dirty="0" smtClean="0">
                <a:latin typeface="Courier New" pitchFamily="49" charset="0"/>
              </a:rPr>
              <a:t>distribute-list 7 out Serial0/0/0</a:t>
            </a:r>
          </a:p>
          <a:p>
            <a:pPr marL="236538" indent="-236538" algn="l" defTabSz="814388" eaLnBrk="1" hangingPunct="1">
              <a:lnSpc>
                <a:spcPct val="100000"/>
              </a:lnSpc>
              <a:spcBef>
                <a:spcPts val="0"/>
              </a:spcBef>
              <a:buClr>
                <a:srgbClr val="708CA1"/>
              </a:buClr>
              <a:defRPr/>
            </a:pPr>
            <a:r>
              <a:rPr lang="en-US" sz="1200" kern="0" dirty="0" smtClean="0">
                <a:latin typeface="Courier New" pitchFamily="49" charset="0"/>
              </a:rPr>
              <a:t>R2(config-router)#</a:t>
            </a:r>
            <a:endParaRPr lang="en-US" sz="1200" b="1" kern="0" dirty="0" smtClean="0">
              <a:latin typeface="Courier New" pitchFamily="49" charset="0"/>
            </a:endParaRPr>
          </a:p>
        </p:txBody>
      </p:sp>
      <p:sp>
        <p:nvSpPr>
          <p:cNvPr id="103" name="Content Placeholder 28"/>
          <p:cNvSpPr txBox="1">
            <a:spLocks/>
          </p:cNvSpPr>
          <p:nvPr/>
        </p:nvSpPr>
        <p:spPr>
          <a:xfrm>
            <a:off x="279400" y="4431311"/>
            <a:ext cx="8520354" cy="1828812"/>
          </a:xfrm>
          <a:prstGeom prst="rect">
            <a:avLst/>
          </a:prstGeom>
        </p:spPr>
        <p:txBody>
          <a:bodyPr>
            <a:normAutofit/>
          </a:bodyPr>
          <a:lstStyle/>
          <a:p>
            <a:pPr marL="171450" indent="-171450" algn="l" defTabSz="814388" eaLnBrk="1" hangingPunct="1">
              <a:lnSpc>
                <a:spcPct val="120000"/>
              </a:lnSpc>
              <a:spcBef>
                <a:spcPts val="0"/>
              </a:spcBef>
              <a:spcAft>
                <a:spcPts val="600"/>
              </a:spcAft>
              <a:buClr>
                <a:srgbClr val="708CA1"/>
              </a:buClr>
              <a:buFont typeface="Wingdings" pitchFamily="2" charset="2"/>
              <a:buChar char="§"/>
            </a:pPr>
            <a:r>
              <a:rPr lang="en-US" sz="1600" kern="0" dirty="0" smtClean="0">
                <a:latin typeface="+mn-lt"/>
              </a:rPr>
              <a:t>As an alternative, network 10.0.0.0 can be explicitly denied and all other routes are valid. </a:t>
            </a:r>
          </a:p>
          <a:p>
            <a:pPr marL="401638" lvl="1" indent="-176213" algn="l" defTabSz="814388" eaLnBrk="1" hangingPunct="1">
              <a:lnSpc>
                <a:spcPct val="120000"/>
              </a:lnSpc>
              <a:spcBef>
                <a:spcPts val="0"/>
              </a:spcBef>
              <a:spcAft>
                <a:spcPts val="600"/>
              </a:spcAft>
              <a:buClr>
                <a:srgbClr val="708CA1"/>
              </a:buClr>
              <a:buFont typeface="Wingdings" pitchFamily="2" charset="2"/>
              <a:buChar char="§"/>
            </a:pPr>
            <a:r>
              <a:rPr lang="en-US" sz="1400" kern="0" dirty="0" smtClean="0">
                <a:latin typeface="+mn-lt"/>
              </a:rPr>
              <a:t>The</a:t>
            </a:r>
            <a:r>
              <a:rPr lang="en-US" sz="1400" b="1" kern="0" dirty="0" smtClean="0">
                <a:latin typeface="Courier New" pitchFamily="49" charset="0"/>
                <a:cs typeface="Courier New" pitchFamily="49" charset="0"/>
              </a:rPr>
              <a:t> distribute-list out </a:t>
            </a:r>
            <a:r>
              <a:rPr lang="en-US" sz="1400" kern="0" dirty="0" smtClean="0">
                <a:latin typeface="+mn-lt"/>
              </a:rPr>
              <a:t>command on R2 applies ACL 7 to packets going out S0/0/0 which denies the 10.0.0.0/8 network but permits all other routes.</a:t>
            </a:r>
          </a:p>
        </p:txBody>
      </p:sp>
      <p:sp>
        <p:nvSpPr>
          <p:cNvPr id="33" name="Rounded Rectangle 32"/>
          <p:cNvSpPr/>
          <p:nvPr/>
        </p:nvSpPr>
        <p:spPr bwMode="auto">
          <a:xfrm>
            <a:off x="1185693" y="1056764"/>
            <a:ext cx="6621864" cy="1666339"/>
          </a:xfrm>
          <a:prstGeom prst="roundRect">
            <a:avLst/>
          </a:prstGeom>
          <a:solidFill>
            <a:schemeClr val="tx2">
              <a:alpha val="15000"/>
            </a:schemeClr>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cxnSp>
        <p:nvCxnSpPr>
          <p:cNvPr id="34" name="Straight Connector 33"/>
          <p:cNvCxnSpPr/>
          <p:nvPr/>
        </p:nvCxnSpPr>
        <p:spPr bwMode="auto">
          <a:xfrm rot="5400000">
            <a:off x="1606379" y="1798738"/>
            <a:ext cx="341524" cy="5506"/>
          </a:xfrm>
          <a:prstGeom prst="line">
            <a:avLst/>
          </a:prstGeom>
          <a:solidFill>
            <a:schemeClr val="accent1"/>
          </a:solidFill>
          <a:ln w="22225" cap="flat" cmpd="sng" algn="ctr">
            <a:solidFill>
              <a:schemeClr val="accent6"/>
            </a:solidFill>
            <a:prstDash val="solid"/>
            <a:round/>
            <a:headEnd type="none" w="med" len="med"/>
            <a:tailEnd type="none" w="med" len="med"/>
          </a:ln>
          <a:effectLst/>
        </p:spPr>
      </p:cxnSp>
      <p:cxnSp>
        <p:nvCxnSpPr>
          <p:cNvPr id="35" name="Straight Connector 34"/>
          <p:cNvCxnSpPr/>
          <p:nvPr/>
        </p:nvCxnSpPr>
        <p:spPr bwMode="auto">
          <a:xfrm rot="10800000">
            <a:off x="1781385" y="1799593"/>
            <a:ext cx="519629" cy="1836"/>
          </a:xfrm>
          <a:prstGeom prst="line">
            <a:avLst/>
          </a:prstGeom>
          <a:solidFill>
            <a:schemeClr val="accent1"/>
          </a:solidFill>
          <a:ln w="22225" cap="flat" cmpd="sng" algn="ctr">
            <a:solidFill>
              <a:schemeClr val="accent6"/>
            </a:solidFill>
            <a:prstDash val="solid"/>
            <a:round/>
            <a:headEnd type="none" w="med" len="med"/>
            <a:tailEnd type="none" w="med" len="med"/>
          </a:ln>
          <a:effectLst/>
        </p:spPr>
      </p:cxnSp>
      <p:sp>
        <p:nvSpPr>
          <p:cNvPr id="39" name="TextBox 38"/>
          <p:cNvSpPr txBox="1"/>
          <p:nvPr/>
        </p:nvSpPr>
        <p:spPr>
          <a:xfrm>
            <a:off x="1214655" y="1492074"/>
            <a:ext cx="1013551" cy="165253"/>
          </a:xfrm>
          <a:prstGeom prst="rect">
            <a:avLst/>
          </a:prstGeom>
          <a:noFill/>
        </p:spPr>
        <p:txBody>
          <a:bodyPr wrap="square" lIns="0" tIns="0" rIns="0" bIns="0" rtlCol="0" anchor="ctr" anchorCtr="0">
            <a:noAutofit/>
          </a:bodyPr>
          <a:lstStyle/>
          <a:p>
            <a:r>
              <a:rPr lang="en-US" sz="1050" dirty="0" smtClean="0"/>
              <a:t>10.0.0.0</a:t>
            </a:r>
            <a:endParaRPr lang="en-US" sz="1050" dirty="0"/>
          </a:p>
        </p:txBody>
      </p:sp>
      <p:sp>
        <p:nvSpPr>
          <p:cNvPr id="41" name="TextBox 40"/>
          <p:cNvSpPr txBox="1"/>
          <p:nvPr/>
        </p:nvSpPr>
        <p:spPr>
          <a:xfrm>
            <a:off x="3286160" y="1501240"/>
            <a:ext cx="1013551" cy="165253"/>
          </a:xfrm>
          <a:prstGeom prst="rect">
            <a:avLst/>
          </a:prstGeom>
          <a:noFill/>
        </p:spPr>
        <p:txBody>
          <a:bodyPr wrap="square" lIns="0" tIns="0" rIns="0" bIns="0" rtlCol="0" anchor="ctr" anchorCtr="0">
            <a:noAutofit/>
          </a:bodyPr>
          <a:lstStyle/>
          <a:p>
            <a:r>
              <a:rPr lang="en-US" sz="1050" dirty="0" smtClean="0"/>
              <a:t>172.16.0.0</a:t>
            </a:r>
            <a:endParaRPr lang="en-US" sz="1050" dirty="0"/>
          </a:p>
        </p:txBody>
      </p:sp>
      <p:sp>
        <p:nvSpPr>
          <p:cNvPr id="42" name="TextBox 41"/>
          <p:cNvSpPr txBox="1"/>
          <p:nvPr/>
        </p:nvSpPr>
        <p:spPr>
          <a:xfrm>
            <a:off x="5568739" y="1492869"/>
            <a:ext cx="1013551" cy="165253"/>
          </a:xfrm>
          <a:prstGeom prst="rect">
            <a:avLst/>
          </a:prstGeom>
          <a:noFill/>
        </p:spPr>
        <p:txBody>
          <a:bodyPr wrap="square" lIns="0" tIns="0" rIns="0" bIns="0" rtlCol="0" anchor="ctr" anchorCtr="0">
            <a:noAutofit/>
          </a:bodyPr>
          <a:lstStyle/>
          <a:p>
            <a:r>
              <a:rPr lang="en-US" sz="1050" dirty="0" smtClean="0"/>
              <a:t>192.168.5.0</a:t>
            </a:r>
            <a:endParaRPr lang="en-US" sz="1050" dirty="0"/>
          </a:p>
        </p:txBody>
      </p:sp>
      <p:sp>
        <p:nvSpPr>
          <p:cNvPr id="48" name="TextBox 47"/>
          <p:cNvSpPr txBox="1"/>
          <p:nvPr/>
        </p:nvSpPr>
        <p:spPr>
          <a:xfrm>
            <a:off x="1388701" y="1111025"/>
            <a:ext cx="1013551" cy="165253"/>
          </a:xfrm>
          <a:prstGeom prst="rect">
            <a:avLst/>
          </a:prstGeom>
          <a:noFill/>
        </p:spPr>
        <p:txBody>
          <a:bodyPr wrap="square" lIns="0" tIns="0" rIns="0" bIns="0" rtlCol="0" anchor="ctr" anchorCtr="0">
            <a:noAutofit/>
          </a:bodyPr>
          <a:lstStyle/>
          <a:p>
            <a:pPr algn="l"/>
            <a:r>
              <a:rPr lang="en-US" sz="1050" b="1" dirty="0" smtClean="0"/>
              <a:t>EIGRP AS 1</a:t>
            </a:r>
            <a:endParaRPr lang="en-US" sz="1050" b="1" dirty="0"/>
          </a:p>
        </p:txBody>
      </p:sp>
      <p:sp>
        <p:nvSpPr>
          <p:cNvPr id="49" name="Freeform 9"/>
          <p:cNvSpPr>
            <a:spLocks/>
          </p:cNvSpPr>
          <p:nvPr/>
        </p:nvSpPr>
        <p:spPr bwMode="auto">
          <a:xfrm>
            <a:off x="3016693" y="1742954"/>
            <a:ext cx="1927296" cy="132203"/>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cmpd="sng">
            <a:solidFill>
              <a:schemeClr val="accent2"/>
            </a:solidFill>
            <a:prstDash val="solid"/>
            <a:round/>
            <a:headEnd type="none" w="sm" len="sm"/>
            <a:tailEnd type="none" w="sm" len="sm"/>
          </a:ln>
        </p:spPr>
        <p:txBody>
          <a:bodyPr/>
          <a:lstStyle/>
          <a:p>
            <a:endParaRPr lang="en-US" dirty="0"/>
          </a:p>
        </p:txBody>
      </p:sp>
      <p:sp>
        <p:nvSpPr>
          <p:cNvPr id="50" name="Freeform 9"/>
          <p:cNvSpPr>
            <a:spLocks/>
          </p:cNvSpPr>
          <p:nvPr/>
        </p:nvSpPr>
        <p:spPr bwMode="auto">
          <a:xfrm>
            <a:off x="5225498" y="1740733"/>
            <a:ext cx="1927296" cy="132203"/>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cmpd="sng">
            <a:solidFill>
              <a:schemeClr val="accent2"/>
            </a:solidFill>
            <a:prstDash val="solid"/>
            <a:round/>
            <a:headEnd type="none" w="sm" len="sm"/>
            <a:tailEnd type="none" w="sm" len="sm"/>
          </a:ln>
        </p:spPr>
        <p:txBody>
          <a:bodyPr/>
          <a:lstStyle/>
          <a:p>
            <a:endParaRPr lang="en-US" dirty="0"/>
          </a:p>
        </p:txBody>
      </p:sp>
      <p:pic>
        <p:nvPicPr>
          <p:cNvPr id="51" name="Picture 37"/>
          <p:cNvPicPr>
            <a:picLocks noChangeArrowheads="1"/>
          </p:cNvPicPr>
          <p:nvPr/>
        </p:nvPicPr>
        <p:blipFill>
          <a:blip r:embed="rId3"/>
          <a:srcRect/>
          <a:stretch>
            <a:fillRect/>
          </a:stretch>
        </p:blipFill>
        <p:spPr bwMode="auto">
          <a:xfrm>
            <a:off x="2178731" y="1542715"/>
            <a:ext cx="870351" cy="451691"/>
          </a:xfrm>
          <a:prstGeom prst="rect">
            <a:avLst/>
          </a:prstGeom>
          <a:noFill/>
          <a:ln w="9525">
            <a:noFill/>
            <a:miter lim="800000"/>
            <a:headEnd/>
            <a:tailEnd/>
          </a:ln>
        </p:spPr>
      </p:pic>
      <p:pic>
        <p:nvPicPr>
          <p:cNvPr id="52" name="Picture 37"/>
          <p:cNvPicPr>
            <a:picLocks noChangeArrowheads="1"/>
          </p:cNvPicPr>
          <p:nvPr/>
        </p:nvPicPr>
        <p:blipFill>
          <a:blip r:embed="rId3"/>
          <a:srcRect/>
          <a:stretch>
            <a:fillRect/>
          </a:stretch>
        </p:blipFill>
        <p:spPr bwMode="auto">
          <a:xfrm>
            <a:off x="4592039" y="1533636"/>
            <a:ext cx="870351" cy="451691"/>
          </a:xfrm>
          <a:prstGeom prst="rect">
            <a:avLst/>
          </a:prstGeom>
          <a:noFill/>
          <a:ln w="9525">
            <a:noFill/>
            <a:miter lim="800000"/>
            <a:headEnd/>
            <a:tailEnd/>
          </a:ln>
        </p:spPr>
      </p:pic>
      <p:sp>
        <p:nvSpPr>
          <p:cNvPr id="53" name="TextBox 52"/>
          <p:cNvSpPr txBox="1"/>
          <p:nvPr/>
        </p:nvSpPr>
        <p:spPr>
          <a:xfrm>
            <a:off x="2454164" y="1763052"/>
            <a:ext cx="380232" cy="258532"/>
          </a:xfrm>
          <a:prstGeom prst="rect">
            <a:avLst/>
          </a:prstGeom>
          <a:noFill/>
        </p:spPr>
        <p:txBody>
          <a:bodyPr wrap="none" rtlCol="0">
            <a:spAutoFit/>
          </a:bodyPr>
          <a:lstStyle/>
          <a:p>
            <a:r>
              <a:rPr lang="en-US" sz="1200" b="1" dirty="0" smtClean="0">
                <a:solidFill>
                  <a:schemeClr val="bg1"/>
                </a:solidFill>
              </a:rPr>
              <a:t>R1</a:t>
            </a:r>
            <a:endParaRPr lang="en-US" sz="1200" b="1" dirty="0">
              <a:solidFill>
                <a:schemeClr val="bg1"/>
              </a:solidFill>
            </a:endParaRPr>
          </a:p>
        </p:txBody>
      </p:sp>
      <p:sp>
        <p:nvSpPr>
          <p:cNvPr id="54" name="TextBox 53"/>
          <p:cNvSpPr txBox="1"/>
          <p:nvPr/>
        </p:nvSpPr>
        <p:spPr>
          <a:xfrm>
            <a:off x="4887694" y="1752135"/>
            <a:ext cx="380232" cy="258532"/>
          </a:xfrm>
          <a:prstGeom prst="rect">
            <a:avLst/>
          </a:prstGeom>
          <a:noFill/>
        </p:spPr>
        <p:txBody>
          <a:bodyPr wrap="none" rtlCol="0">
            <a:spAutoFit/>
          </a:bodyPr>
          <a:lstStyle/>
          <a:p>
            <a:r>
              <a:rPr lang="en-US" sz="1200" b="1" dirty="0" smtClean="0">
                <a:solidFill>
                  <a:schemeClr val="bg1"/>
                </a:solidFill>
              </a:rPr>
              <a:t>R2</a:t>
            </a:r>
            <a:endParaRPr lang="en-US" sz="1200" b="1" dirty="0">
              <a:solidFill>
                <a:schemeClr val="bg1"/>
              </a:solidFill>
            </a:endParaRPr>
          </a:p>
        </p:txBody>
      </p:sp>
      <p:pic>
        <p:nvPicPr>
          <p:cNvPr id="55" name="Picture 37"/>
          <p:cNvPicPr>
            <a:picLocks noChangeArrowheads="1"/>
          </p:cNvPicPr>
          <p:nvPr/>
        </p:nvPicPr>
        <p:blipFill>
          <a:blip r:embed="rId3"/>
          <a:srcRect/>
          <a:stretch>
            <a:fillRect/>
          </a:stretch>
        </p:blipFill>
        <p:spPr bwMode="auto">
          <a:xfrm>
            <a:off x="6719725" y="1534220"/>
            <a:ext cx="870351" cy="451691"/>
          </a:xfrm>
          <a:prstGeom prst="rect">
            <a:avLst/>
          </a:prstGeom>
          <a:noFill/>
          <a:ln w="9525">
            <a:noFill/>
            <a:miter lim="800000"/>
            <a:headEnd/>
            <a:tailEnd/>
          </a:ln>
        </p:spPr>
      </p:pic>
      <p:sp>
        <p:nvSpPr>
          <p:cNvPr id="56" name="TextBox 55"/>
          <p:cNvSpPr txBox="1"/>
          <p:nvPr/>
        </p:nvSpPr>
        <p:spPr>
          <a:xfrm>
            <a:off x="7019615" y="1753809"/>
            <a:ext cx="380232" cy="258532"/>
          </a:xfrm>
          <a:prstGeom prst="rect">
            <a:avLst/>
          </a:prstGeom>
          <a:noFill/>
        </p:spPr>
        <p:txBody>
          <a:bodyPr wrap="none" rtlCol="0">
            <a:spAutoFit/>
          </a:bodyPr>
          <a:lstStyle/>
          <a:p>
            <a:r>
              <a:rPr lang="en-US" sz="1200" b="1" dirty="0" smtClean="0">
                <a:solidFill>
                  <a:schemeClr val="bg1"/>
                </a:solidFill>
              </a:rPr>
              <a:t>R3</a:t>
            </a:r>
            <a:endParaRPr lang="en-US" sz="1200" b="1" dirty="0">
              <a:solidFill>
                <a:schemeClr val="bg1"/>
              </a:solidFill>
            </a:endParaRPr>
          </a:p>
        </p:txBody>
      </p:sp>
      <p:sp>
        <p:nvSpPr>
          <p:cNvPr id="58" name="Right Arrow 57"/>
          <p:cNvSpPr/>
          <p:nvPr/>
        </p:nvSpPr>
        <p:spPr bwMode="auto">
          <a:xfrm>
            <a:off x="2873808" y="1939215"/>
            <a:ext cx="1758478" cy="544905"/>
          </a:xfrm>
          <a:prstGeom prst="rightArrow">
            <a:avLst>
              <a:gd name="adj1" fmla="val 37096"/>
              <a:gd name="adj2" fmla="val 50000"/>
            </a:avLst>
          </a:prstGeom>
          <a:solidFill>
            <a:srgbClr val="FFFF99"/>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noAutofit/>
          </a:bodyPr>
          <a:lstStyle/>
          <a:p>
            <a:pPr defTabSz="814388"/>
            <a:r>
              <a:rPr lang="pt-BR" sz="800" b="1" kern="0" dirty="0" smtClean="0">
                <a:latin typeface="Courier New" pitchFamily="49" charset="0"/>
              </a:rPr>
              <a:t>D 10.0.0.0/8 [90/...]</a:t>
            </a:r>
            <a:endParaRPr lang="en-US" sz="800" b="1" dirty="0" smtClean="0"/>
          </a:p>
        </p:txBody>
      </p:sp>
      <p:sp>
        <p:nvSpPr>
          <p:cNvPr id="59" name="TextBox 58"/>
          <p:cNvSpPr txBox="1"/>
          <p:nvPr/>
        </p:nvSpPr>
        <p:spPr>
          <a:xfrm>
            <a:off x="5490036" y="1795989"/>
            <a:ext cx="478686" cy="193585"/>
          </a:xfrm>
          <a:prstGeom prst="rect">
            <a:avLst/>
          </a:prstGeom>
          <a:noFill/>
        </p:spPr>
        <p:txBody>
          <a:bodyPr wrap="square" lIns="0" tIns="0" rIns="0" bIns="0" rtlCol="0" anchor="ctr" anchorCtr="0">
            <a:noAutofit/>
          </a:bodyPr>
          <a:lstStyle/>
          <a:p>
            <a:pPr algn="l"/>
            <a:r>
              <a:rPr lang="en-US" sz="1050" dirty="0" smtClean="0"/>
              <a:t>S0/0/0</a:t>
            </a:r>
            <a:endParaRPr lang="en-US" sz="1050" dirty="0"/>
          </a:p>
        </p:txBody>
      </p:sp>
      <p:sp>
        <p:nvSpPr>
          <p:cNvPr id="60" name="Right Arrow 59"/>
          <p:cNvSpPr/>
          <p:nvPr/>
        </p:nvSpPr>
        <p:spPr bwMode="auto">
          <a:xfrm>
            <a:off x="5407584" y="1844041"/>
            <a:ext cx="1758478" cy="807720"/>
          </a:xfrm>
          <a:prstGeom prst="rightArrow">
            <a:avLst>
              <a:gd name="adj1" fmla="val 37096"/>
              <a:gd name="adj2" fmla="val 35260"/>
            </a:avLst>
          </a:prstGeom>
          <a:solidFill>
            <a:srgbClr val="FFFF99"/>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noAutofit/>
          </a:bodyPr>
          <a:lstStyle/>
          <a:p>
            <a:pPr algn="l" defTabSz="814388"/>
            <a:r>
              <a:rPr lang="pt-BR" sz="800" b="1" kern="0" dirty="0" smtClean="0">
                <a:latin typeface="Courier New" pitchFamily="49" charset="0"/>
              </a:rPr>
              <a:t>D 172.16.0.0/16 [90/...]</a:t>
            </a:r>
          </a:p>
          <a:p>
            <a:pPr algn="l" defTabSz="814388"/>
            <a:r>
              <a:rPr lang="pt-BR" sz="800" b="1" kern="0" dirty="0" smtClean="0">
                <a:latin typeface="Courier New" pitchFamily="49" charset="0"/>
              </a:rPr>
              <a:t>D 10.0.0.0/8 [90/...]</a:t>
            </a:r>
            <a:endParaRPr lang="en-US" sz="800" b="1" dirty="0" smtClean="0"/>
          </a:p>
        </p:txBody>
      </p:sp>
      <p:cxnSp>
        <p:nvCxnSpPr>
          <p:cNvPr id="63" name="Straight Connector 62"/>
          <p:cNvCxnSpPr/>
          <p:nvPr/>
        </p:nvCxnSpPr>
        <p:spPr bwMode="auto">
          <a:xfrm rot="10800000">
            <a:off x="5446256" y="2303165"/>
            <a:ext cx="1416817" cy="1588"/>
          </a:xfrm>
          <a:prstGeom prst="line">
            <a:avLst/>
          </a:prstGeom>
          <a:solidFill>
            <a:schemeClr val="accent1"/>
          </a:solidFill>
          <a:ln w="19050" cap="flat" cmpd="sng" algn="ctr">
            <a:solidFill>
              <a:schemeClr val="accent6"/>
            </a:solidFill>
            <a:prstDash val="solid"/>
            <a:round/>
            <a:headEnd type="none" w="med" len="med"/>
            <a:tailEnd type="none" w="med" len="med"/>
          </a:ln>
          <a:effectLst/>
        </p:spPr>
      </p:cxnSp>
    </p:spTree>
    <p:extLst>
      <p:ext uri="{BB962C8B-B14F-4D97-AF65-F5344CB8AC3E}">
        <p14:creationId xmlns:p14="http://schemas.microsoft.com/office/powerpoint/2010/main" val="6608040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OSPF Filtering considerations</a:t>
            </a:r>
            <a:endParaRPr lang="en-NZ" dirty="0"/>
          </a:p>
        </p:txBody>
      </p:sp>
      <p:sp>
        <p:nvSpPr>
          <p:cNvPr id="3" name="Content Placeholder 2"/>
          <p:cNvSpPr>
            <a:spLocks noGrp="1"/>
          </p:cNvSpPr>
          <p:nvPr>
            <p:ph idx="1"/>
          </p:nvPr>
        </p:nvSpPr>
        <p:spPr/>
        <p:txBody>
          <a:bodyPr/>
          <a:lstStyle/>
          <a:p>
            <a:r>
              <a:rPr lang="en-NZ" dirty="0" smtClean="0"/>
              <a:t>Filtering </a:t>
            </a:r>
            <a:r>
              <a:rPr lang="en-NZ" dirty="0"/>
              <a:t>information with link-state protocols such as OSPF is </a:t>
            </a:r>
            <a:r>
              <a:rPr lang="en-NZ" dirty="0" smtClean="0"/>
              <a:t>challenging</a:t>
            </a:r>
            <a:r>
              <a:rPr lang="en-NZ" dirty="0" smtClean="0"/>
              <a:t>.</a:t>
            </a:r>
          </a:p>
          <a:p>
            <a:endParaRPr lang="en-NZ" dirty="0" smtClean="0"/>
          </a:p>
          <a:p>
            <a:r>
              <a:rPr lang="en-NZ" b="1" dirty="0" smtClean="0"/>
              <a:t>Distribute-list </a:t>
            </a:r>
            <a:r>
              <a:rPr lang="en-NZ" b="1" dirty="0"/>
              <a:t>out</a:t>
            </a:r>
            <a:r>
              <a:rPr lang="en-NZ" dirty="0"/>
              <a:t> works on the ASBR to filter redistributed routes into other protocols</a:t>
            </a:r>
            <a:r>
              <a:rPr lang="en-NZ" dirty="0" smtClean="0"/>
              <a:t>.</a:t>
            </a:r>
          </a:p>
          <a:p>
            <a:r>
              <a:rPr lang="en-NZ" b="1" dirty="0" smtClean="0"/>
              <a:t>Distribute-list </a:t>
            </a:r>
            <a:r>
              <a:rPr lang="en-NZ" b="1" dirty="0"/>
              <a:t>in</a:t>
            </a:r>
            <a:r>
              <a:rPr lang="en-NZ" dirty="0"/>
              <a:t> works on any router to prevent routes from being put in the routing table, but it does not prevent link-state packets from being propagated, downstream routers would still have the routes. </a:t>
            </a:r>
            <a:endParaRPr lang="en-NZ" dirty="0" smtClean="0"/>
          </a:p>
          <a:p>
            <a:endParaRPr lang="en-NZ" dirty="0" smtClean="0"/>
          </a:p>
          <a:p>
            <a:r>
              <a:rPr lang="en-NZ" dirty="0" smtClean="0"/>
              <a:t>Avoid </a:t>
            </a:r>
            <a:r>
              <a:rPr lang="en-NZ" dirty="0"/>
              <a:t>OSPF filtering as much as possible if filters can be applied on the other protocols to prevent loops.</a:t>
            </a:r>
          </a:p>
        </p:txBody>
      </p:sp>
    </p:spTree>
    <p:extLst>
      <p:ext uri="{BB962C8B-B14F-4D97-AF65-F5344CB8AC3E}">
        <p14:creationId xmlns:p14="http://schemas.microsoft.com/office/powerpoint/2010/main" val="30988142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2" name="Rectangle 4"/>
          <p:cNvSpPr>
            <a:spLocks noGrp="1" noChangeArrowheads="1"/>
          </p:cNvSpPr>
          <p:nvPr>
            <p:ph type="title"/>
          </p:nvPr>
        </p:nvSpPr>
        <p:spPr/>
        <p:txBody>
          <a:bodyPr/>
          <a:lstStyle/>
          <a:p>
            <a:r>
              <a:rPr lang="en-US" dirty="0" smtClean="0"/>
              <a:t>Understanding Route Maps</a:t>
            </a:r>
            <a:endParaRPr lang="en-US" dirty="0"/>
          </a:p>
        </p:txBody>
      </p:sp>
      <p:sp>
        <p:nvSpPr>
          <p:cNvPr id="232453" name="Rectangle 5"/>
          <p:cNvSpPr>
            <a:spLocks noGrp="1" noChangeArrowheads="1"/>
          </p:cNvSpPr>
          <p:nvPr>
            <p:ph idx="1"/>
          </p:nvPr>
        </p:nvSpPr>
        <p:spPr/>
        <p:txBody>
          <a:bodyPr>
            <a:normAutofit/>
          </a:bodyPr>
          <a:lstStyle/>
          <a:p>
            <a:r>
              <a:rPr lang="en-US" dirty="0" smtClean="0"/>
              <a:t>Route maps are similar in function to ACLs, but provide far more control.</a:t>
            </a:r>
          </a:p>
          <a:p>
            <a:r>
              <a:rPr lang="en-US" dirty="0" smtClean="0"/>
              <a:t>Route maps are more similar to a scripting language.</a:t>
            </a:r>
          </a:p>
          <a:p>
            <a:pPr lvl="1"/>
            <a:r>
              <a:rPr lang="en-US" dirty="0" smtClean="0"/>
              <a:t>They can be named rather than numbered for easier documentation.</a:t>
            </a:r>
          </a:p>
          <a:p>
            <a:pPr lvl="1"/>
            <a:r>
              <a:rPr lang="en-US" dirty="0" smtClean="0"/>
              <a:t>Lines are sequence-numbered for easier editing.</a:t>
            </a:r>
          </a:p>
          <a:p>
            <a:pPr lvl="1"/>
            <a:r>
              <a:rPr lang="en-US" dirty="0" smtClean="0"/>
              <a:t>Match and set criteria can be used, similar to the “if, then” logic.</a:t>
            </a:r>
          </a:p>
          <a:p>
            <a:pPr lvl="2"/>
            <a:r>
              <a:rPr lang="en-US" dirty="0" smtClean="0"/>
              <a:t>They allow conditions to be tested using match commands and if the conditions match, actions specified by set commands can be taken to modify attributes of the packet or routes.</a:t>
            </a:r>
          </a:p>
          <a:p>
            <a:r>
              <a:rPr lang="en-US" dirty="0" smtClean="0"/>
              <a:t>Just as ACLs are used by a variety of Cisco IOS features, route maps can also be used for various applications.</a:t>
            </a:r>
          </a:p>
          <a:p>
            <a:pPr lvl="1"/>
            <a:r>
              <a:rPr lang="en-US" dirty="0" smtClean="0"/>
              <a:t>The actual route map implementation will vary based on how its applied.</a:t>
            </a:r>
          </a:p>
          <a:p>
            <a:pPr lvl="1"/>
            <a:endParaRPr lang="en-US" dirty="0" smtClean="0"/>
          </a:p>
        </p:txBody>
      </p:sp>
    </p:spTree>
    <p:extLst>
      <p:ext uri="{BB962C8B-B14F-4D97-AF65-F5344CB8AC3E}">
        <p14:creationId xmlns:p14="http://schemas.microsoft.com/office/powerpoint/2010/main" val="181137774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Redistribution</a:t>
            </a:r>
            <a:endParaRPr lang="en-NZ" dirty="0"/>
          </a:p>
        </p:txBody>
      </p:sp>
      <p:sp>
        <p:nvSpPr>
          <p:cNvPr id="3" name="Content Placeholder 2"/>
          <p:cNvSpPr>
            <a:spLocks noGrp="1"/>
          </p:cNvSpPr>
          <p:nvPr>
            <p:ph idx="1"/>
          </p:nvPr>
        </p:nvSpPr>
        <p:spPr/>
        <p:txBody>
          <a:bodyPr/>
          <a:lstStyle/>
          <a:p>
            <a:r>
              <a:rPr lang="en-NZ" dirty="0"/>
              <a:t>Route redistribution is when you take a route from one </a:t>
            </a:r>
            <a:r>
              <a:rPr lang="en-NZ" dirty="0" smtClean="0"/>
              <a:t>source (protocol) </a:t>
            </a:r>
            <a:r>
              <a:rPr lang="en-NZ" dirty="0"/>
              <a:t>and inject it or distribute it into another </a:t>
            </a:r>
            <a:r>
              <a:rPr lang="en-NZ" dirty="0" smtClean="0"/>
              <a:t>protocol</a:t>
            </a:r>
          </a:p>
          <a:p>
            <a:endParaRPr lang="en-NZ" dirty="0"/>
          </a:p>
          <a:p>
            <a:r>
              <a:rPr lang="en-NZ" dirty="0" smtClean="0"/>
              <a:t>E.g. Taking routes learned from RIP and advertising them via OSPF</a:t>
            </a:r>
            <a:endParaRPr lang="en-NZ" dirty="0"/>
          </a:p>
        </p:txBody>
      </p:sp>
    </p:spTree>
    <p:extLst>
      <p:ext uri="{BB962C8B-B14F-4D97-AF65-F5344CB8AC3E}">
        <p14:creationId xmlns:p14="http://schemas.microsoft.com/office/powerpoint/2010/main" val="39033774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 Map Applications</a:t>
            </a:r>
            <a:endParaRPr lang="en-US" dirty="0"/>
          </a:p>
        </p:txBody>
      </p:sp>
      <p:sp>
        <p:nvSpPr>
          <p:cNvPr id="3" name="Content Placeholder 2"/>
          <p:cNvSpPr>
            <a:spLocks noGrp="1"/>
          </p:cNvSpPr>
          <p:nvPr>
            <p:ph idx="1"/>
          </p:nvPr>
        </p:nvSpPr>
        <p:spPr/>
        <p:txBody>
          <a:bodyPr>
            <a:normAutofit fontScale="92500" lnSpcReduction="20000"/>
          </a:bodyPr>
          <a:lstStyle/>
          <a:p>
            <a:pPr>
              <a:lnSpc>
                <a:spcPct val="120000"/>
              </a:lnSpc>
              <a:spcBef>
                <a:spcPts val="0"/>
              </a:spcBef>
            </a:pPr>
            <a:r>
              <a:rPr lang="en-US" b="1" dirty="0" smtClean="0"/>
              <a:t>Route filtering during redistribution</a:t>
            </a:r>
          </a:p>
          <a:p>
            <a:pPr lvl="1">
              <a:lnSpc>
                <a:spcPct val="120000"/>
              </a:lnSpc>
              <a:spcBef>
                <a:spcPts val="0"/>
              </a:spcBef>
            </a:pPr>
            <a:r>
              <a:rPr lang="en-US" dirty="0" smtClean="0"/>
              <a:t>All IP routing protocols can use route maps for redistribution filtering.</a:t>
            </a:r>
          </a:p>
          <a:p>
            <a:pPr lvl="1">
              <a:lnSpc>
                <a:spcPct val="120000"/>
              </a:lnSpc>
              <a:spcBef>
                <a:spcPts val="0"/>
              </a:spcBef>
            </a:pPr>
            <a:r>
              <a:rPr lang="en-US" dirty="0" smtClean="0"/>
              <a:t>Applied using the</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redistribute </a:t>
            </a:r>
            <a:r>
              <a:rPr lang="en-US" i="1" dirty="0" smtClean="0">
                <a:latin typeface="Courier New" pitchFamily="49" charset="0"/>
                <a:cs typeface="Courier New" pitchFamily="49" charset="0"/>
              </a:rPr>
              <a:t>protocol</a:t>
            </a:r>
            <a:r>
              <a:rPr lang="en-US" b="1" i="1" dirty="0" smtClean="0">
                <a:latin typeface="Courier New" pitchFamily="49" charset="0"/>
                <a:cs typeface="Courier New" pitchFamily="49" charset="0"/>
              </a:rPr>
              <a:t> </a:t>
            </a:r>
            <a:r>
              <a:rPr lang="en-US" b="1" dirty="0" smtClean="0">
                <a:latin typeface="Courier New" pitchFamily="49" charset="0"/>
                <a:cs typeface="Courier New" pitchFamily="49" charset="0"/>
              </a:rPr>
              <a:t>route-map </a:t>
            </a:r>
            <a:r>
              <a:rPr lang="en-US" dirty="0" smtClean="0"/>
              <a:t>router configuration command.</a:t>
            </a:r>
          </a:p>
          <a:p>
            <a:pPr>
              <a:lnSpc>
                <a:spcPct val="120000"/>
              </a:lnSpc>
              <a:spcBef>
                <a:spcPts val="0"/>
              </a:spcBef>
            </a:pPr>
            <a:r>
              <a:rPr lang="en-US" b="1" dirty="0" smtClean="0"/>
              <a:t>Policy-based routing (PBR)</a:t>
            </a:r>
          </a:p>
          <a:p>
            <a:pPr lvl="1">
              <a:lnSpc>
                <a:spcPct val="120000"/>
              </a:lnSpc>
              <a:spcBef>
                <a:spcPts val="0"/>
              </a:spcBef>
            </a:pPr>
            <a:r>
              <a:rPr lang="en-US" dirty="0" smtClean="0"/>
              <a:t>PBR allows the operator to define routing policy other than basic destination-based routing using the routing table. </a:t>
            </a:r>
          </a:p>
          <a:p>
            <a:pPr lvl="1">
              <a:lnSpc>
                <a:spcPct val="120000"/>
              </a:lnSpc>
              <a:spcBef>
                <a:spcPts val="0"/>
              </a:spcBef>
            </a:pPr>
            <a:r>
              <a:rPr lang="en-US" dirty="0" smtClean="0"/>
              <a:t>Applied using the</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ip policy route-map </a:t>
            </a:r>
            <a:r>
              <a:rPr lang="en-US" dirty="0" smtClean="0"/>
              <a:t>interface configuration command.</a:t>
            </a:r>
          </a:p>
          <a:p>
            <a:pPr>
              <a:lnSpc>
                <a:spcPct val="120000"/>
              </a:lnSpc>
              <a:spcBef>
                <a:spcPts val="0"/>
              </a:spcBef>
            </a:pPr>
            <a:r>
              <a:rPr lang="en-US" b="1" dirty="0" smtClean="0"/>
              <a:t>NAT</a:t>
            </a:r>
          </a:p>
          <a:p>
            <a:pPr lvl="1">
              <a:lnSpc>
                <a:spcPct val="120000"/>
              </a:lnSpc>
              <a:spcBef>
                <a:spcPts val="0"/>
              </a:spcBef>
            </a:pPr>
            <a:r>
              <a:rPr lang="en-US" dirty="0" smtClean="0"/>
              <a:t>Route maps provide more </a:t>
            </a:r>
            <a:r>
              <a:rPr lang="en-US" smtClean="0"/>
              <a:t>control over which </a:t>
            </a:r>
            <a:r>
              <a:rPr lang="en-US" dirty="0" smtClean="0"/>
              <a:t>private addresses are translated to public addresses.</a:t>
            </a:r>
          </a:p>
          <a:p>
            <a:pPr>
              <a:lnSpc>
                <a:spcPct val="120000"/>
              </a:lnSpc>
              <a:spcBef>
                <a:spcPts val="0"/>
              </a:spcBef>
            </a:pPr>
            <a:r>
              <a:rPr lang="en-US" b="1" dirty="0" smtClean="0"/>
              <a:t>BGP</a:t>
            </a:r>
          </a:p>
          <a:p>
            <a:pPr lvl="1">
              <a:lnSpc>
                <a:spcPct val="120000"/>
              </a:lnSpc>
              <a:spcBef>
                <a:spcPts val="0"/>
              </a:spcBef>
            </a:pPr>
            <a:r>
              <a:rPr lang="en-US" dirty="0" smtClean="0"/>
              <a:t>Route maps are the primary tools for implementing BGP policy. </a:t>
            </a:r>
          </a:p>
          <a:p>
            <a:pPr>
              <a:lnSpc>
                <a:spcPct val="120000"/>
              </a:lnSpc>
              <a:spcBef>
                <a:spcPts val="0"/>
              </a:spcBef>
            </a:pPr>
            <a:endParaRPr lang="en-US" dirty="0" smtClean="0"/>
          </a:p>
          <a:p>
            <a:pPr>
              <a:lnSpc>
                <a:spcPct val="120000"/>
              </a:lnSpc>
              <a:spcBef>
                <a:spcPts val="0"/>
              </a:spcBef>
            </a:pPr>
            <a:endParaRPr lang="en-US" dirty="0"/>
          </a:p>
        </p:txBody>
      </p:sp>
    </p:spTree>
    <p:extLst>
      <p:ext uri="{BB962C8B-B14F-4D97-AF65-F5344CB8AC3E}">
        <p14:creationId xmlns:p14="http://schemas.microsoft.com/office/powerpoint/2010/main" val="31860339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682" name="Rectangle 2"/>
          <p:cNvSpPr>
            <a:spLocks noGrp="1" noChangeArrowheads="1"/>
          </p:cNvSpPr>
          <p:nvPr>
            <p:ph type="title"/>
          </p:nvPr>
        </p:nvSpPr>
        <p:spPr/>
        <p:txBody>
          <a:bodyPr/>
          <a:lstStyle/>
          <a:p>
            <a:r>
              <a:rPr lang="en-US" dirty="0" smtClean="0"/>
              <a:t>Defining a Route Map</a:t>
            </a:r>
            <a:endParaRPr lang="en-US" dirty="0"/>
          </a:p>
        </p:txBody>
      </p:sp>
      <p:sp>
        <p:nvSpPr>
          <p:cNvPr id="13" name="Content Placeholder 12"/>
          <p:cNvSpPr>
            <a:spLocks noGrp="1"/>
          </p:cNvSpPr>
          <p:nvPr>
            <p:ph idx="1"/>
          </p:nvPr>
        </p:nvSpPr>
        <p:spPr/>
        <p:txBody>
          <a:bodyPr>
            <a:normAutofit fontScale="92500"/>
          </a:bodyPr>
          <a:lstStyle/>
          <a:p>
            <a:r>
              <a:rPr lang="en-US" dirty="0" smtClean="0"/>
              <a:t>Define a route map and enter route map configuration mode.</a:t>
            </a:r>
            <a:endParaRPr lang="en-US" dirty="0"/>
          </a:p>
        </p:txBody>
      </p:sp>
      <p:sp>
        <p:nvSpPr>
          <p:cNvPr id="14" name="Text Placeholder 13"/>
          <p:cNvSpPr>
            <a:spLocks noGrp="1"/>
          </p:cNvSpPr>
          <p:nvPr>
            <p:ph type="body" sz="quarter" idx="10"/>
          </p:nvPr>
        </p:nvSpPr>
        <p:spPr>
          <a:xfrm>
            <a:off x="613533" y="1441385"/>
            <a:ext cx="7745412" cy="377078"/>
          </a:xfrm>
        </p:spPr>
        <p:txBody>
          <a:bodyPr/>
          <a:lstStyle/>
          <a:p>
            <a:r>
              <a:rPr lang="en-US" dirty="0" smtClean="0"/>
              <a:t>Router(config)#</a:t>
            </a:r>
            <a:endParaRPr lang="en-US" dirty="0"/>
          </a:p>
        </p:txBody>
      </p:sp>
      <p:sp>
        <p:nvSpPr>
          <p:cNvPr id="15" name="Text Placeholder 14"/>
          <p:cNvSpPr>
            <a:spLocks noGrp="1"/>
          </p:cNvSpPr>
          <p:nvPr>
            <p:ph type="body" sz="quarter" idx="11"/>
          </p:nvPr>
        </p:nvSpPr>
        <p:spPr>
          <a:xfrm>
            <a:off x="615326" y="1802212"/>
            <a:ext cx="7745412" cy="415208"/>
          </a:xfrm>
        </p:spPr>
        <p:txBody>
          <a:bodyPr>
            <a:normAutofit/>
          </a:bodyPr>
          <a:lstStyle/>
          <a:p>
            <a:r>
              <a:rPr lang="en-US" dirty="0" smtClean="0"/>
              <a:t>route-map </a:t>
            </a:r>
            <a:r>
              <a:rPr lang="en-US" b="0" i="1" dirty="0" smtClean="0"/>
              <a:t>map-tag</a:t>
            </a:r>
            <a:r>
              <a:rPr lang="en-US" b="0" dirty="0" smtClean="0"/>
              <a:t> </a:t>
            </a:r>
            <a:r>
              <a:rPr lang="en-US" dirty="0" smtClean="0"/>
              <a:t>[permit | deny] [</a:t>
            </a:r>
            <a:r>
              <a:rPr lang="en-US" b="0" i="1" dirty="0" smtClean="0"/>
              <a:t>sequence-number</a:t>
            </a:r>
            <a:r>
              <a:rPr lang="en-US" dirty="0" smtClean="0"/>
              <a:t>] </a:t>
            </a:r>
            <a:endParaRPr lang="en-US" b="0" i="1" dirty="0"/>
          </a:p>
        </p:txBody>
      </p:sp>
      <p:sp>
        <p:nvSpPr>
          <p:cNvPr id="8" name="Rectangle 7"/>
          <p:cNvSpPr/>
          <p:nvPr/>
        </p:nvSpPr>
        <p:spPr>
          <a:xfrm>
            <a:off x="656992" y="4978400"/>
            <a:ext cx="8131408" cy="1400383"/>
          </a:xfrm>
          <a:prstGeom prst="rect">
            <a:avLst/>
          </a:prstGeom>
        </p:spPr>
        <p:txBody>
          <a:bodyPr wrap="square">
            <a:spAutoFit/>
          </a:bodyPr>
          <a:lstStyle/>
          <a:p>
            <a:pPr marL="236538" indent="-236538" algn="l" defTabSz="814388" eaLnBrk="1" hangingPunct="1">
              <a:lnSpc>
                <a:spcPct val="100000"/>
              </a:lnSpc>
              <a:spcBef>
                <a:spcPts val="600"/>
              </a:spcBef>
              <a:buClr>
                <a:srgbClr val="708CA1"/>
              </a:buClr>
              <a:buFont typeface="Wingdings" pitchFamily="2" charset="2"/>
              <a:buChar char="§"/>
            </a:pPr>
            <a:r>
              <a:rPr lang="en-US" sz="2000" dirty="0" smtClean="0"/>
              <a:t>Each </a:t>
            </a:r>
            <a:r>
              <a:rPr lang="en-US" sz="2000" b="1" dirty="0" smtClean="0">
                <a:latin typeface="Courier New" pitchFamily="49" charset="0"/>
                <a:cs typeface="Courier New" pitchFamily="49" charset="0"/>
              </a:rPr>
              <a:t>route map </a:t>
            </a:r>
            <a:r>
              <a:rPr lang="en-US" sz="2000" dirty="0" smtClean="0"/>
              <a:t>statement is numbered by a sequence number and for this reason can be edited.</a:t>
            </a:r>
          </a:p>
          <a:p>
            <a:pPr marL="236538" lvl="0" indent="-236538" algn="l" defTabSz="814388" eaLnBrk="1" hangingPunct="1">
              <a:lnSpc>
                <a:spcPct val="100000"/>
              </a:lnSpc>
              <a:spcBef>
                <a:spcPts val="600"/>
              </a:spcBef>
              <a:buClr>
                <a:srgbClr val="708CA1"/>
              </a:buClr>
              <a:buFont typeface="Wingdings" pitchFamily="2" charset="2"/>
              <a:buChar char="§"/>
            </a:pPr>
            <a:r>
              <a:rPr lang="en-US" sz="2000" dirty="0" smtClean="0">
                <a:latin typeface="+mn-lt"/>
              </a:rPr>
              <a:t>The default for the</a:t>
            </a:r>
            <a:r>
              <a:rPr lang="en-US" sz="2000" b="1" dirty="0" smtClean="0">
                <a:latin typeface="Courier New" pitchFamily="49" charset="0"/>
                <a:cs typeface="Courier New" pitchFamily="49" charset="0"/>
              </a:rPr>
              <a:t> route-map </a:t>
            </a:r>
            <a:r>
              <a:rPr lang="en-US" sz="2000" dirty="0" smtClean="0">
                <a:latin typeface="+mn-lt"/>
              </a:rPr>
              <a:t>command is </a:t>
            </a:r>
            <a:r>
              <a:rPr lang="en-US" sz="2000" b="1" dirty="0" smtClean="0">
                <a:latin typeface="Courier New" pitchFamily="49" charset="0"/>
                <a:cs typeface="Courier New" pitchFamily="49" charset="0"/>
              </a:rPr>
              <a:t>permit</a:t>
            </a:r>
            <a:r>
              <a:rPr lang="en-US" sz="2000" dirty="0" smtClean="0">
                <a:latin typeface="+mn-lt"/>
              </a:rPr>
              <a:t>, with a sequence-number of </a:t>
            </a:r>
            <a:r>
              <a:rPr lang="en-US" sz="2000" b="1" dirty="0" smtClean="0">
                <a:latin typeface="Courier New" pitchFamily="49" charset="0"/>
                <a:cs typeface="Courier New" pitchFamily="49" charset="0"/>
              </a:rPr>
              <a:t>10</a:t>
            </a:r>
            <a:r>
              <a:rPr lang="en-US" sz="2000" dirty="0" smtClean="0">
                <a:latin typeface="+mn-lt"/>
              </a:rPr>
              <a:t>.</a:t>
            </a:r>
          </a:p>
        </p:txBody>
      </p:sp>
      <p:graphicFrame>
        <p:nvGraphicFramePr>
          <p:cNvPr id="9" name="Table 8"/>
          <p:cNvGraphicFramePr>
            <a:graphicFrameLocks noGrp="1"/>
          </p:cNvGraphicFramePr>
          <p:nvPr/>
        </p:nvGraphicFramePr>
        <p:xfrm>
          <a:off x="594360" y="2357120"/>
          <a:ext cx="7772400" cy="2367280"/>
        </p:xfrm>
        <a:graphic>
          <a:graphicData uri="http://schemas.openxmlformats.org/drawingml/2006/table">
            <a:tbl>
              <a:tblPr firstRow="1" bandRow="1">
                <a:tableStyleId>{5C22544A-7EE6-4342-B048-85BDC9FD1C3A}</a:tableStyleId>
              </a:tblPr>
              <a:tblGrid>
                <a:gridCol w="2514600"/>
                <a:gridCol w="5257800"/>
              </a:tblGrid>
              <a:tr h="415412">
                <a:tc>
                  <a:txBody>
                    <a:bodyPr/>
                    <a:lstStyle/>
                    <a:p>
                      <a:pPr marL="0" marR="0" algn="l">
                        <a:lnSpc>
                          <a:spcPct val="100000"/>
                        </a:lnSpc>
                        <a:spcBef>
                          <a:spcPts val="0"/>
                        </a:spcBef>
                        <a:spcAft>
                          <a:spcPts val="600"/>
                        </a:spcAft>
                      </a:pPr>
                      <a:r>
                        <a:rPr lang="en-US" sz="1600" b="1" dirty="0"/>
                        <a:t>Parameter</a:t>
                      </a:r>
                      <a:endParaRPr lang="en-US" sz="1600" b="1" dirty="0">
                        <a:solidFill>
                          <a:srgbClr val="000000"/>
                        </a:solidFill>
                        <a:latin typeface="Arial"/>
                        <a:ea typeface="SimSun"/>
                      </a:endParaRPr>
                    </a:p>
                  </a:txBody>
                  <a:tcPr marL="68580" marR="68580" marT="0" marB="0" anchor="ctr"/>
                </a:tc>
                <a:tc>
                  <a:txBody>
                    <a:bodyPr/>
                    <a:lstStyle/>
                    <a:p>
                      <a:pPr marL="0" marR="0" algn="l">
                        <a:lnSpc>
                          <a:spcPct val="100000"/>
                        </a:lnSpc>
                        <a:spcBef>
                          <a:spcPts val="0"/>
                        </a:spcBef>
                        <a:spcAft>
                          <a:spcPts val="600"/>
                        </a:spcAft>
                      </a:pPr>
                      <a:r>
                        <a:rPr lang="en-US" sz="1600" b="1" dirty="0"/>
                        <a:t>Description</a:t>
                      </a:r>
                      <a:endParaRPr lang="en-US" sz="1600" b="1" dirty="0">
                        <a:solidFill>
                          <a:srgbClr val="000000"/>
                        </a:solidFill>
                        <a:latin typeface="Arial"/>
                        <a:ea typeface="SimSun"/>
                      </a:endParaRPr>
                    </a:p>
                  </a:txBody>
                  <a:tcPr marL="68580" marR="68580" marT="0" marB="0" anchor="ctr"/>
                </a:tc>
              </a:tr>
              <a:tr h="415412">
                <a:tc>
                  <a:txBody>
                    <a:bodyPr/>
                    <a:lstStyle/>
                    <a:p>
                      <a:pPr marL="0" marR="0" algn="l">
                        <a:lnSpc>
                          <a:spcPct val="100000"/>
                        </a:lnSpc>
                        <a:spcBef>
                          <a:spcPts val="0"/>
                        </a:spcBef>
                        <a:spcAft>
                          <a:spcPts val="600"/>
                        </a:spcAft>
                      </a:pPr>
                      <a:r>
                        <a:rPr lang="en-US" sz="1400" i="1" kern="1200" dirty="0" smtClean="0">
                          <a:solidFill>
                            <a:srgbClr val="000000"/>
                          </a:solidFill>
                          <a:latin typeface="Courier New" pitchFamily="49" charset="0"/>
                          <a:ea typeface="Times New Roman"/>
                          <a:cs typeface="Courier New" pitchFamily="49" charset="0"/>
                        </a:rPr>
                        <a:t>map-tag</a:t>
                      </a:r>
                    </a:p>
                  </a:txBody>
                  <a:tcPr marL="68580" marR="68580" marT="0" marB="0" anchor="ctr"/>
                </a:tc>
                <a:tc>
                  <a:txBody>
                    <a:bodyPr/>
                    <a:lstStyle/>
                    <a:p>
                      <a:pPr marL="0" marR="0" algn="l" defTabSz="914400" rtl="0" eaLnBrk="1" latinLnBrk="0" hangingPunct="1">
                        <a:lnSpc>
                          <a:spcPct val="100000"/>
                        </a:lnSpc>
                        <a:spcBef>
                          <a:spcPts val="300"/>
                        </a:spcBef>
                        <a:spcAft>
                          <a:spcPts val="600"/>
                        </a:spcAft>
                      </a:pPr>
                      <a:r>
                        <a:rPr lang="en-US" sz="1400" kern="1200" dirty="0" smtClean="0">
                          <a:solidFill>
                            <a:srgbClr val="000000"/>
                          </a:solidFill>
                          <a:latin typeface="+mn-lt"/>
                          <a:ea typeface="SimSun"/>
                          <a:cs typeface="Arial"/>
                        </a:rPr>
                        <a:t>Name of the route map.</a:t>
                      </a:r>
                    </a:p>
                  </a:txBody>
                  <a:tcPr marL="68580" marR="68580" marT="0" marB="0" anchor="ctr"/>
                </a:tc>
              </a:tr>
              <a:tr h="853587">
                <a:tc>
                  <a:txBody>
                    <a:bodyPr/>
                    <a:lstStyle/>
                    <a:p>
                      <a:pPr marL="0" marR="0" algn="l">
                        <a:lnSpc>
                          <a:spcPct val="100000"/>
                        </a:lnSpc>
                        <a:spcBef>
                          <a:spcPts val="0"/>
                        </a:spcBef>
                        <a:spcAft>
                          <a:spcPts val="600"/>
                        </a:spcAft>
                      </a:pPr>
                      <a:r>
                        <a:rPr lang="en-US" sz="1400" i="1" kern="1200" dirty="0" smtClean="0">
                          <a:solidFill>
                            <a:srgbClr val="000000"/>
                          </a:solidFill>
                          <a:latin typeface="Courier New" pitchFamily="49" charset="0"/>
                          <a:ea typeface="Times New Roman"/>
                          <a:cs typeface="Courier New" pitchFamily="49" charset="0"/>
                        </a:rPr>
                        <a:t>permit | deny</a:t>
                      </a:r>
                    </a:p>
                  </a:txBody>
                  <a:tcPr marL="68580" marR="68580" marT="0" marB="0" anchor="ctr"/>
                </a:tc>
                <a:tc>
                  <a:txBody>
                    <a:bodyPr/>
                    <a:lstStyle/>
                    <a:p>
                      <a:pPr marL="0" marR="0" algn="l" defTabSz="914400" rtl="0" eaLnBrk="1" latinLnBrk="0" hangingPunct="1">
                        <a:lnSpc>
                          <a:spcPct val="100000"/>
                        </a:lnSpc>
                        <a:spcBef>
                          <a:spcPts val="300"/>
                        </a:spcBef>
                        <a:spcAft>
                          <a:spcPts val="600"/>
                        </a:spcAft>
                      </a:pPr>
                      <a:r>
                        <a:rPr lang="en-US" sz="1400" kern="1200" dirty="0" smtClean="0">
                          <a:solidFill>
                            <a:srgbClr val="000000"/>
                          </a:solidFill>
                          <a:latin typeface="+mn-lt"/>
                          <a:ea typeface="SimSun"/>
                          <a:cs typeface="Arial"/>
                        </a:rPr>
                        <a:t>(Optional)  A parameter that specifies the action to be taken if the route map match conditions are met; the meaning of permit or deny is dependent on how the route map is used. </a:t>
                      </a:r>
                    </a:p>
                  </a:txBody>
                  <a:tcPr marL="68580" marR="68580" marT="0" marB="0" anchor="ctr"/>
                </a:tc>
              </a:tr>
              <a:tr h="682869">
                <a:tc>
                  <a:txBody>
                    <a:bodyPr/>
                    <a:lstStyle/>
                    <a:p>
                      <a:pPr marL="0" marR="0" algn="l">
                        <a:lnSpc>
                          <a:spcPct val="100000"/>
                        </a:lnSpc>
                        <a:spcBef>
                          <a:spcPts val="0"/>
                        </a:spcBef>
                        <a:spcAft>
                          <a:spcPts val="600"/>
                        </a:spcAft>
                      </a:pPr>
                      <a:r>
                        <a:rPr lang="en-US" sz="1400" i="1" kern="1200" dirty="0" smtClean="0">
                          <a:solidFill>
                            <a:srgbClr val="000000"/>
                          </a:solidFill>
                          <a:latin typeface="Courier New" pitchFamily="49" charset="0"/>
                          <a:ea typeface="Times New Roman"/>
                          <a:cs typeface="Courier New" pitchFamily="49" charset="0"/>
                        </a:rPr>
                        <a:t>sequence-number</a:t>
                      </a:r>
                    </a:p>
                  </a:txBody>
                  <a:tcPr marL="68580" marR="68580" marT="0" marB="0" anchor="ctr"/>
                </a:tc>
                <a:tc>
                  <a:txBody>
                    <a:bodyPr/>
                    <a:lstStyle/>
                    <a:p>
                      <a:pPr marL="0" marR="0" algn="l" defTabSz="914400" rtl="0" eaLnBrk="1" latinLnBrk="0" hangingPunct="1">
                        <a:lnSpc>
                          <a:spcPct val="100000"/>
                        </a:lnSpc>
                        <a:spcBef>
                          <a:spcPts val="300"/>
                        </a:spcBef>
                        <a:spcAft>
                          <a:spcPts val="600"/>
                        </a:spcAft>
                      </a:pPr>
                      <a:r>
                        <a:rPr lang="en-US" sz="1400" kern="1200" dirty="0" smtClean="0">
                          <a:solidFill>
                            <a:srgbClr val="000000"/>
                          </a:solidFill>
                          <a:latin typeface="+mn-lt"/>
                          <a:ea typeface="SimSun"/>
                          <a:cs typeface="Arial"/>
                        </a:rPr>
                        <a:t>(Optional)  A sequence number that indicates the position that a new route map statement will have in the list of route map statements already configured with the same name.</a:t>
                      </a:r>
                    </a:p>
                  </a:txBody>
                  <a:tcPr marL="68580" marR="68580" marT="0" marB="0" anchor="ctr"/>
                </a:tc>
              </a:tr>
            </a:tbl>
          </a:graphicData>
        </a:graphic>
      </p:graphicFrame>
    </p:spTree>
    <p:extLst>
      <p:ext uri="{BB962C8B-B14F-4D97-AF65-F5344CB8AC3E}">
        <p14:creationId xmlns:p14="http://schemas.microsoft.com/office/powerpoint/2010/main" val="16837454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81" name="Rectangle 5"/>
          <p:cNvSpPr>
            <a:spLocks noGrp="1" noChangeArrowheads="1"/>
          </p:cNvSpPr>
          <p:nvPr>
            <p:ph type="title"/>
          </p:nvPr>
        </p:nvSpPr>
        <p:spPr/>
        <p:txBody>
          <a:bodyPr/>
          <a:lstStyle/>
          <a:p>
            <a:r>
              <a:rPr lang="en-US" dirty="0" smtClean="0"/>
              <a:t>Route Map Operation Logic</a:t>
            </a:r>
            <a:endParaRPr lang="en-US" dirty="0"/>
          </a:p>
        </p:txBody>
      </p:sp>
      <p:sp>
        <p:nvSpPr>
          <p:cNvPr id="7" name="Content Placeholder 6"/>
          <p:cNvSpPr>
            <a:spLocks noGrp="1"/>
          </p:cNvSpPr>
          <p:nvPr>
            <p:ph idx="1"/>
          </p:nvPr>
        </p:nvSpPr>
        <p:spPr/>
        <p:txBody>
          <a:bodyPr>
            <a:normAutofit lnSpcReduction="10000"/>
          </a:bodyPr>
          <a:lstStyle/>
          <a:p>
            <a:r>
              <a:rPr lang="en-US" dirty="0" smtClean="0"/>
              <a:t>A route map consists of a list of statements.</a:t>
            </a:r>
          </a:p>
          <a:p>
            <a:pPr lvl="1"/>
            <a:r>
              <a:rPr lang="en-US" dirty="0" smtClean="0"/>
              <a:t>The list is processed top-down like an access list. </a:t>
            </a:r>
          </a:p>
          <a:p>
            <a:pPr lvl="1"/>
            <a:r>
              <a:rPr lang="en-US" dirty="0" smtClean="0"/>
              <a:t>Sequence numbers are used for inserting or deleting specific statements. </a:t>
            </a:r>
          </a:p>
          <a:p>
            <a:r>
              <a:rPr lang="en-US" dirty="0" smtClean="0"/>
              <a:t>Route map permit or deny determines if the candidate </a:t>
            </a:r>
            <a:br>
              <a:rPr lang="en-US" dirty="0" smtClean="0"/>
            </a:br>
            <a:r>
              <a:rPr lang="en-US" dirty="0" smtClean="0"/>
              <a:t>will be redistributed.</a:t>
            </a:r>
          </a:p>
          <a:p>
            <a:pPr lvl="1"/>
            <a:r>
              <a:rPr lang="en-US" dirty="0" smtClean="0"/>
              <a:t>At least one reference must permit the route for it to be a candidate for redistribution.</a:t>
            </a:r>
          </a:p>
          <a:p>
            <a:r>
              <a:rPr lang="en-US" dirty="0" smtClean="0"/>
              <a:t>The first match found for a route is applied.</a:t>
            </a:r>
          </a:p>
          <a:p>
            <a:pPr lvl="1"/>
            <a:r>
              <a:rPr lang="en-US" dirty="0" smtClean="0"/>
              <a:t>The match statement may contain multiple references.</a:t>
            </a:r>
          </a:p>
          <a:p>
            <a:pPr lvl="2"/>
            <a:r>
              <a:rPr lang="en-US" dirty="0" smtClean="0"/>
              <a:t>Multiple match criteria in the same line use a logical OR.</a:t>
            </a:r>
          </a:p>
          <a:p>
            <a:pPr lvl="2"/>
            <a:r>
              <a:rPr lang="en-US" smtClean="0"/>
              <a:t>Multiple match criteria in multiple separate lines use a logical AND.</a:t>
            </a:r>
            <a:endParaRPr lang="en-US" dirty="0" smtClean="0"/>
          </a:p>
          <a:p>
            <a:pPr lvl="1"/>
            <a:r>
              <a:rPr lang="en-US" dirty="0" smtClean="0"/>
              <a:t>Once there is a match, set the action (if defined) and leave the route map.</a:t>
            </a:r>
          </a:p>
          <a:p>
            <a:pPr lvl="2"/>
            <a:r>
              <a:rPr lang="en-US" dirty="0" smtClean="0"/>
              <a:t>Other route-map statements are not processed.</a:t>
            </a:r>
          </a:p>
        </p:txBody>
      </p:sp>
    </p:spTree>
    <p:extLst>
      <p:ext uri="{BB962C8B-B14F-4D97-AF65-F5344CB8AC3E}">
        <p14:creationId xmlns:p14="http://schemas.microsoft.com/office/powerpoint/2010/main" val="792226668"/>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ight Arrow Callout 9"/>
          <p:cNvSpPr/>
          <p:nvPr/>
        </p:nvSpPr>
        <p:spPr bwMode="auto">
          <a:xfrm>
            <a:off x="720140" y="1075187"/>
            <a:ext cx="3924963" cy="1720641"/>
          </a:xfrm>
          <a:prstGeom prst="rightArrowCallout">
            <a:avLst>
              <a:gd name="adj1" fmla="val 9348"/>
              <a:gd name="adj2" fmla="val 9348"/>
              <a:gd name="adj3" fmla="val 8478"/>
              <a:gd name="adj4" fmla="val 87708"/>
            </a:avLst>
          </a:prstGeom>
          <a:solidFill>
            <a:schemeClr val="accent1">
              <a:alpha val="35000"/>
            </a:schemeClr>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no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150532" name="Rectangle 4"/>
          <p:cNvSpPr>
            <a:spLocks noGrp="1" noChangeArrowheads="1"/>
          </p:cNvSpPr>
          <p:nvPr>
            <p:ph type="title"/>
          </p:nvPr>
        </p:nvSpPr>
        <p:spPr/>
        <p:txBody>
          <a:bodyPr/>
          <a:lstStyle/>
          <a:p>
            <a:r>
              <a:rPr lang="en-US" dirty="0" smtClean="0"/>
              <a:t>Route Map Operation Example</a:t>
            </a:r>
            <a:endParaRPr lang="en-US" dirty="0"/>
          </a:p>
        </p:txBody>
      </p:sp>
      <p:sp>
        <p:nvSpPr>
          <p:cNvPr id="18" name="Content Placeholder 17"/>
          <p:cNvSpPr>
            <a:spLocks noGrp="1"/>
          </p:cNvSpPr>
          <p:nvPr>
            <p:ph idx="11"/>
          </p:nvPr>
        </p:nvSpPr>
        <p:spPr>
          <a:xfrm>
            <a:off x="279400" y="4800600"/>
            <a:ext cx="8520354" cy="1623504"/>
          </a:xfrm>
        </p:spPr>
        <p:txBody>
          <a:bodyPr>
            <a:normAutofit fontScale="92500"/>
          </a:bodyPr>
          <a:lstStyle/>
          <a:p>
            <a:pPr marL="228600" indent="-228600">
              <a:lnSpc>
                <a:spcPct val="100000"/>
              </a:lnSpc>
              <a:buFont typeface="Arial" pitchFamily="34" charset="0"/>
              <a:buChar char="•"/>
            </a:pPr>
            <a:r>
              <a:rPr lang="en-US" sz="1600" smtClean="0"/>
              <a:t>Match criteria on the same line mean a logical OR condition (If this or this or …).</a:t>
            </a:r>
          </a:p>
          <a:p>
            <a:pPr marL="228600" indent="-228600">
              <a:lnSpc>
                <a:spcPct val="100000"/>
              </a:lnSpc>
              <a:buFont typeface="Arial" pitchFamily="34" charset="0"/>
              <a:buChar char="•"/>
            </a:pPr>
            <a:r>
              <a:rPr lang="en-US" sz="1600" smtClean="0"/>
              <a:t>Multiple match and set criteria on separate lines indicates an AND condition (and if this …).</a:t>
            </a:r>
          </a:p>
          <a:p>
            <a:pPr marL="228600" lvl="0" indent="-228600">
              <a:lnSpc>
                <a:spcPct val="100000"/>
              </a:lnSpc>
              <a:buFont typeface="Arial" pitchFamily="34" charset="0"/>
              <a:buChar char="•"/>
            </a:pPr>
            <a:r>
              <a:rPr lang="en-US" sz="1600" smtClean="0"/>
              <a:t>A route-map statement without any</a:t>
            </a:r>
            <a:r>
              <a:rPr lang="en-US" sz="1600" b="1" smtClean="0">
                <a:latin typeface="Courier New" pitchFamily="49" charset="0"/>
                <a:cs typeface="Courier New" pitchFamily="49" charset="0"/>
              </a:rPr>
              <a:t> match </a:t>
            </a:r>
            <a:r>
              <a:rPr lang="en-US" sz="1600" smtClean="0"/>
              <a:t>statements will be considered matched.</a:t>
            </a:r>
          </a:p>
          <a:p>
            <a:pPr marL="228600" indent="-228600">
              <a:lnSpc>
                <a:spcPct val="100000"/>
              </a:lnSpc>
              <a:buFont typeface="Arial" pitchFamily="34" charset="0"/>
              <a:buChar char="•"/>
            </a:pPr>
            <a:r>
              <a:rPr lang="en-US" sz="1600" smtClean="0"/>
              <a:t>Like an access list, an implicit </a:t>
            </a:r>
            <a:r>
              <a:rPr lang="en-US" sz="1600" b="1" smtClean="0">
                <a:latin typeface="Courier New" pitchFamily="49" charset="0"/>
                <a:cs typeface="Courier New" pitchFamily="49" charset="0"/>
              </a:rPr>
              <a:t>deny any </a:t>
            </a:r>
            <a:r>
              <a:rPr lang="en-US" sz="1600" smtClean="0"/>
              <a:t>appears at the end of a route map. </a:t>
            </a:r>
          </a:p>
          <a:p>
            <a:pPr marL="465138" lvl="1" indent="-228600">
              <a:lnSpc>
                <a:spcPct val="100000"/>
              </a:lnSpc>
            </a:pPr>
            <a:r>
              <a:rPr lang="en-US" sz="1600" smtClean="0"/>
              <a:t>The consequences of this deny depend on how the route map is being used.</a:t>
            </a:r>
          </a:p>
        </p:txBody>
      </p:sp>
      <p:sp>
        <p:nvSpPr>
          <p:cNvPr id="8" name="Text Placeholder 3"/>
          <p:cNvSpPr txBox="1">
            <a:spLocks/>
          </p:cNvSpPr>
          <p:nvPr/>
        </p:nvSpPr>
        <p:spPr>
          <a:xfrm>
            <a:off x="813909" y="725876"/>
            <a:ext cx="4392088" cy="4238032"/>
          </a:xfrm>
          <a:prstGeom prst="rect">
            <a:avLst/>
          </a:prstGeom>
          <a:ln w="12700">
            <a:noFill/>
          </a:ln>
        </p:spPr>
        <p:txBody>
          <a:bodyPr>
            <a:normAutofit/>
          </a:bodyPr>
          <a:lstStyle/>
          <a:p>
            <a:pPr marL="236538" lvl="0" indent="-236538" algn="l" defTabSz="814388" eaLnBrk="1" hangingPunct="1">
              <a:lnSpc>
                <a:spcPct val="120000"/>
              </a:lnSpc>
              <a:spcBef>
                <a:spcPts val="0"/>
              </a:spcBef>
              <a:buClr>
                <a:srgbClr val="708CA1"/>
              </a:buClr>
            </a:pPr>
            <a:endParaRPr lang="en-US" sz="1600" b="1" kern="0" dirty="0" smtClean="0">
              <a:latin typeface="Courier New" pitchFamily="49" charset="0"/>
              <a:cs typeface="Courier New" pitchFamily="49" charset="0"/>
            </a:endParaRPr>
          </a:p>
          <a:p>
            <a:pPr marL="236538" lvl="0" indent="-236538" algn="l" defTabSz="814388" eaLnBrk="1" hangingPunct="1">
              <a:lnSpc>
                <a:spcPct val="120000"/>
              </a:lnSpc>
              <a:spcBef>
                <a:spcPts val="0"/>
              </a:spcBef>
              <a:buClr>
                <a:srgbClr val="708CA1"/>
              </a:buClr>
            </a:pPr>
            <a:r>
              <a:rPr lang="en-US" sz="1600" b="1" kern="0" dirty="0" smtClean="0">
                <a:latin typeface="Courier New" pitchFamily="49" charset="0"/>
                <a:cs typeface="Courier New" pitchFamily="49" charset="0"/>
              </a:rPr>
              <a:t>route-map DEMO permit 10</a:t>
            </a:r>
          </a:p>
          <a:p>
            <a:pPr marL="236538" lvl="0" indent="-236538" algn="l" defTabSz="814388" eaLnBrk="1" hangingPunct="1">
              <a:lnSpc>
                <a:spcPct val="120000"/>
              </a:lnSpc>
              <a:spcBef>
                <a:spcPts val="1200"/>
              </a:spcBef>
              <a:buClr>
                <a:srgbClr val="708CA1"/>
              </a:buClr>
            </a:pPr>
            <a:r>
              <a:rPr lang="en-US" sz="1600" b="1" kern="0" dirty="0" smtClean="0">
                <a:latin typeface="Courier New" pitchFamily="49" charset="0"/>
                <a:cs typeface="Courier New" pitchFamily="49" charset="0"/>
              </a:rPr>
              <a:t>   match X Y Z</a:t>
            </a:r>
          </a:p>
          <a:p>
            <a:pPr marL="236538" lvl="0" indent="-236538" algn="l" defTabSz="814388" eaLnBrk="1" hangingPunct="1">
              <a:lnSpc>
                <a:spcPct val="120000"/>
              </a:lnSpc>
              <a:spcBef>
                <a:spcPts val="0"/>
              </a:spcBef>
              <a:buClr>
                <a:srgbClr val="708CA1"/>
              </a:buClr>
            </a:pPr>
            <a:r>
              <a:rPr lang="en-US" sz="1600" b="1" kern="0" dirty="0" smtClean="0">
                <a:latin typeface="Courier New" pitchFamily="49" charset="0"/>
                <a:cs typeface="Courier New" pitchFamily="49" charset="0"/>
              </a:rPr>
              <a:t>   match A</a:t>
            </a:r>
          </a:p>
          <a:p>
            <a:pPr marL="236538" lvl="0" indent="-236538" algn="l" defTabSz="814388" eaLnBrk="1" hangingPunct="1">
              <a:lnSpc>
                <a:spcPct val="120000"/>
              </a:lnSpc>
              <a:spcBef>
                <a:spcPts val="1200"/>
              </a:spcBef>
              <a:buClr>
                <a:srgbClr val="708CA1"/>
              </a:buClr>
            </a:pPr>
            <a:r>
              <a:rPr lang="en-US" sz="1600" b="1" kern="0" dirty="0" smtClean="0">
                <a:latin typeface="Courier New" pitchFamily="49" charset="0"/>
                <a:cs typeface="Courier New" pitchFamily="49" charset="0"/>
              </a:rPr>
              <a:t>   set B</a:t>
            </a:r>
          </a:p>
          <a:p>
            <a:pPr marL="236538" lvl="0" indent="-236538" algn="l" defTabSz="814388" eaLnBrk="1" hangingPunct="1">
              <a:lnSpc>
                <a:spcPct val="120000"/>
              </a:lnSpc>
              <a:spcBef>
                <a:spcPts val="0"/>
              </a:spcBef>
              <a:buClr>
                <a:srgbClr val="708CA1"/>
              </a:buClr>
            </a:pPr>
            <a:r>
              <a:rPr lang="en-US" sz="1600" b="1" kern="0" dirty="0" smtClean="0">
                <a:latin typeface="Courier New" pitchFamily="49" charset="0"/>
                <a:cs typeface="Courier New" pitchFamily="49" charset="0"/>
              </a:rPr>
              <a:t>   set C</a:t>
            </a:r>
          </a:p>
          <a:p>
            <a:pPr marL="236538" lvl="0" indent="-236538" algn="l" defTabSz="814388" eaLnBrk="1" hangingPunct="1">
              <a:lnSpc>
                <a:spcPct val="120000"/>
              </a:lnSpc>
              <a:spcBef>
                <a:spcPts val="0"/>
              </a:spcBef>
              <a:buClr>
                <a:srgbClr val="708CA1"/>
              </a:buClr>
            </a:pPr>
            <a:endParaRPr lang="en-US" sz="1600" b="1" kern="0" dirty="0" smtClean="0">
              <a:latin typeface="Courier New" pitchFamily="49" charset="0"/>
              <a:cs typeface="Courier New" pitchFamily="49" charset="0"/>
            </a:endParaRPr>
          </a:p>
          <a:p>
            <a:pPr marL="236538" lvl="0" indent="-236538" algn="l" defTabSz="814388" eaLnBrk="1" hangingPunct="1">
              <a:lnSpc>
                <a:spcPct val="120000"/>
              </a:lnSpc>
              <a:spcBef>
                <a:spcPts val="0"/>
              </a:spcBef>
              <a:buClr>
                <a:srgbClr val="708CA1"/>
              </a:buClr>
            </a:pPr>
            <a:r>
              <a:rPr lang="en-US" sz="1600" b="1" kern="0" dirty="0" smtClean="0">
                <a:latin typeface="Courier New" pitchFamily="49" charset="0"/>
                <a:cs typeface="Courier New" pitchFamily="49" charset="0"/>
              </a:rPr>
              <a:t>route-map DEMO permit 20</a:t>
            </a:r>
          </a:p>
          <a:p>
            <a:pPr marL="236538" lvl="0" indent="-236538" algn="l" defTabSz="814388" eaLnBrk="1" hangingPunct="1">
              <a:lnSpc>
                <a:spcPct val="120000"/>
              </a:lnSpc>
              <a:spcBef>
                <a:spcPts val="0"/>
              </a:spcBef>
              <a:buClr>
                <a:srgbClr val="708CA1"/>
              </a:buClr>
            </a:pPr>
            <a:r>
              <a:rPr lang="en-US" sz="1600" b="1" kern="0" dirty="0" smtClean="0">
                <a:latin typeface="Courier New" pitchFamily="49" charset="0"/>
                <a:cs typeface="Courier New" pitchFamily="49" charset="0"/>
              </a:rPr>
              <a:t>   match Q</a:t>
            </a:r>
          </a:p>
          <a:p>
            <a:pPr marL="236538" lvl="0" indent="-236538" algn="l" defTabSz="814388" eaLnBrk="1" hangingPunct="1">
              <a:lnSpc>
                <a:spcPct val="120000"/>
              </a:lnSpc>
              <a:spcBef>
                <a:spcPts val="0"/>
              </a:spcBef>
              <a:buClr>
                <a:srgbClr val="708CA1"/>
              </a:buClr>
            </a:pPr>
            <a:r>
              <a:rPr lang="en-US" sz="1600" b="1" kern="0" dirty="0" smtClean="0">
                <a:latin typeface="Courier New" pitchFamily="49" charset="0"/>
                <a:cs typeface="Courier New" pitchFamily="49" charset="0"/>
              </a:rPr>
              <a:t>   set R</a:t>
            </a:r>
          </a:p>
          <a:p>
            <a:pPr marL="236538" lvl="0" indent="-236538" algn="l" defTabSz="814388" eaLnBrk="1" hangingPunct="1">
              <a:lnSpc>
                <a:spcPct val="120000"/>
              </a:lnSpc>
              <a:spcBef>
                <a:spcPts val="0"/>
              </a:spcBef>
              <a:buClr>
                <a:srgbClr val="708CA1"/>
              </a:buClr>
            </a:pPr>
            <a:endParaRPr lang="en-US" sz="1600" b="1" kern="0" dirty="0" smtClean="0">
              <a:latin typeface="Courier New" pitchFamily="49" charset="0"/>
              <a:cs typeface="Courier New" pitchFamily="49" charset="0"/>
            </a:endParaRPr>
          </a:p>
          <a:p>
            <a:pPr marL="236538" lvl="0" indent="-236538" algn="l" defTabSz="814388" eaLnBrk="1" hangingPunct="1">
              <a:lnSpc>
                <a:spcPct val="120000"/>
              </a:lnSpc>
              <a:spcBef>
                <a:spcPts val="0"/>
              </a:spcBef>
              <a:buClr>
                <a:srgbClr val="708CA1"/>
              </a:buClr>
            </a:pPr>
            <a:r>
              <a:rPr lang="en-US" sz="1600" b="1" kern="0" dirty="0" smtClean="0">
                <a:latin typeface="Courier New" pitchFamily="49" charset="0"/>
                <a:cs typeface="Courier New" pitchFamily="49" charset="0"/>
              </a:rPr>
              <a:t>route-map DEMO permit 30</a:t>
            </a:r>
            <a:endParaRPr kumimoji="0" lang="en-US" sz="1600" b="1" i="0" u="none" strike="noStrike" kern="0" cap="none" spc="0" normalizeH="0" baseline="0" noProof="0" dirty="0">
              <a:ln>
                <a:noFill/>
              </a:ln>
              <a:solidFill>
                <a:schemeClr val="tx1"/>
              </a:solidFill>
              <a:effectLst/>
              <a:uLnTx/>
              <a:uFillTx/>
              <a:latin typeface="+mn-lt"/>
              <a:ea typeface="+mn-ea"/>
              <a:cs typeface="+mn-cs"/>
            </a:endParaRPr>
          </a:p>
        </p:txBody>
      </p:sp>
      <p:sp>
        <p:nvSpPr>
          <p:cNvPr id="11" name="Right Arrow Callout 10"/>
          <p:cNvSpPr/>
          <p:nvPr/>
        </p:nvSpPr>
        <p:spPr bwMode="auto">
          <a:xfrm>
            <a:off x="733520" y="3100068"/>
            <a:ext cx="3912659" cy="876300"/>
          </a:xfrm>
          <a:prstGeom prst="rightArrowCallout">
            <a:avLst>
              <a:gd name="adj1" fmla="val 18846"/>
              <a:gd name="adj2" fmla="val 15770"/>
              <a:gd name="adj3" fmla="val 20385"/>
              <a:gd name="adj4" fmla="val 86828"/>
            </a:avLst>
          </a:prstGeom>
          <a:solidFill>
            <a:schemeClr val="accent1">
              <a:alpha val="35000"/>
            </a:schemeClr>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no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12" name="Right Arrow Callout 11"/>
          <p:cNvSpPr/>
          <p:nvPr/>
        </p:nvSpPr>
        <p:spPr bwMode="auto">
          <a:xfrm>
            <a:off x="736914" y="4204968"/>
            <a:ext cx="3851139" cy="469900"/>
          </a:xfrm>
          <a:prstGeom prst="rightArrowCallout">
            <a:avLst>
              <a:gd name="adj1" fmla="val 28157"/>
              <a:gd name="adj2" fmla="val 25000"/>
              <a:gd name="adj3" fmla="val 31316"/>
              <a:gd name="adj4" fmla="val 88627"/>
            </a:avLst>
          </a:prstGeom>
          <a:solidFill>
            <a:schemeClr val="accent1">
              <a:alpha val="35000"/>
            </a:schemeClr>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no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13" name="TextBox 12"/>
          <p:cNvSpPr txBox="1"/>
          <p:nvPr/>
        </p:nvSpPr>
        <p:spPr>
          <a:xfrm>
            <a:off x="4784804" y="1356527"/>
            <a:ext cx="2679700" cy="1688114"/>
          </a:xfrm>
          <a:prstGeom prst="rect">
            <a:avLst/>
          </a:prstGeom>
          <a:noFill/>
        </p:spPr>
        <p:txBody>
          <a:bodyPr wrap="none" rtlCol="0" anchor="t" anchorCtr="0">
            <a:noAutofit/>
          </a:bodyPr>
          <a:lstStyle/>
          <a:p>
            <a:pPr algn="l">
              <a:lnSpc>
                <a:spcPct val="100000"/>
              </a:lnSpc>
              <a:spcBef>
                <a:spcPts val="300"/>
              </a:spcBef>
              <a:spcAft>
                <a:spcPts val="300"/>
              </a:spcAft>
            </a:pPr>
            <a:r>
              <a:rPr lang="en-US" sz="1600" b="1" dirty="0" smtClean="0">
                <a:solidFill>
                  <a:schemeClr val="tx2"/>
                </a:solidFill>
                <a:latin typeface="Courier New" pitchFamily="49" charset="0"/>
                <a:cs typeface="Courier New" pitchFamily="49" charset="0"/>
              </a:rPr>
              <a:t>If {(X </a:t>
            </a:r>
            <a:r>
              <a:rPr lang="en-US" sz="1600" b="1" u="sng" dirty="0" smtClean="0">
                <a:solidFill>
                  <a:schemeClr val="tx2"/>
                </a:solidFill>
                <a:latin typeface="Courier New" pitchFamily="49" charset="0"/>
                <a:cs typeface="Courier New" pitchFamily="49" charset="0"/>
              </a:rPr>
              <a:t>OR</a:t>
            </a:r>
            <a:r>
              <a:rPr lang="en-US" sz="1600" b="1" dirty="0" smtClean="0">
                <a:solidFill>
                  <a:schemeClr val="tx2"/>
                </a:solidFill>
                <a:latin typeface="Courier New" pitchFamily="49" charset="0"/>
                <a:cs typeface="Courier New" pitchFamily="49" charset="0"/>
              </a:rPr>
              <a:t> Y </a:t>
            </a:r>
            <a:r>
              <a:rPr lang="en-US" sz="1600" b="1" u="sng" dirty="0" smtClean="0">
                <a:solidFill>
                  <a:schemeClr val="tx2"/>
                </a:solidFill>
                <a:latin typeface="Courier New" pitchFamily="49" charset="0"/>
                <a:cs typeface="Courier New" pitchFamily="49" charset="0"/>
              </a:rPr>
              <a:t>OR</a:t>
            </a:r>
            <a:r>
              <a:rPr lang="en-US" sz="1600" b="1" dirty="0" smtClean="0">
                <a:solidFill>
                  <a:schemeClr val="tx2"/>
                </a:solidFill>
                <a:latin typeface="Courier New" pitchFamily="49" charset="0"/>
                <a:cs typeface="Courier New" pitchFamily="49" charset="0"/>
              </a:rPr>
              <a:t> Z) </a:t>
            </a:r>
          </a:p>
          <a:p>
            <a:pPr algn="l">
              <a:lnSpc>
                <a:spcPct val="100000"/>
              </a:lnSpc>
              <a:spcBef>
                <a:spcPts val="300"/>
              </a:spcBef>
              <a:spcAft>
                <a:spcPts val="300"/>
              </a:spcAft>
            </a:pPr>
            <a:r>
              <a:rPr lang="en-US" sz="1600" b="1" dirty="0" smtClean="0">
                <a:solidFill>
                  <a:schemeClr val="tx2"/>
                </a:solidFill>
                <a:latin typeface="Courier New" pitchFamily="49" charset="0"/>
                <a:cs typeface="Courier New" pitchFamily="49" charset="0"/>
              </a:rPr>
              <a:t> </a:t>
            </a:r>
            <a:r>
              <a:rPr lang="en-US" sz="1600" b="1" u="sng" dirty="0" smtClean="0">
                <a:solidFill>
                  <a:schemeClr val="tx2"/>
                </a:solidFill>
                <a:latin typeface="Courier New" pitchFamily="49" charset="0"/>
                <a:cs typeface="Courier New" pitchFamily="49" charset="0"/>
              </a:rPr>
              <a:t>AND</a:t>
            </a:r>
            <a:r>
              <a:rPr lang="en-US" sz="1600" b="1" dirty="0" smtClean="0">
                <a:solidFill>
                  <a:schemeClr val="tx2"/>
                </a:solidFill>
                <a:latin typeface="Courier New" pitchFamily="49" charset="0"/>
                <a:cs typeface="Courier New" pitchFamily="49" charset="0"/>
              </a:rPr>
              <a:t> A match} </a:t>
            </a:r>
          </a:p>
          <a:p>
            <a:pPr algn="l">
              <a:lnSpc>
                <a:spcPct val="100000"/>
              </a:lnSpc>
              <a:spcBef>
                <a:spcPts val="300"/>
              </a:spcBef>
              <a:spcAft>
                <a:spcPts val="300"/>
              </a:spcAft>
            </a:pPr>
            <a:endParaRPr lang="en-US" sz="1000" b="1" dirty="0" smtClean="0">
              <a:solidFill>
                <a:schemeClr val="tx2"/>
              </a:solidFill>
              <a:latin typeface="Courier New" pitchFamily="49" charset="0"/>
              <a:cs typeface="Courier New" pitchFamily="49" charset="0"/>
            </a:endParaRPr>
          </a:p>
          <a:p>
            <a:pPr algn="l">
              <a:lnSpc>
                <a:spcPct val="100000"/>
              </a:lnSpc>
              <a:spcBef>
                <a:spcPts val="300"/>
              </a:spcBef>
              <a:spcAft>
                <a:spcPts val="300"/>
              </a:spcAft>
            </a:pPr>
            <a:r>
              <a:rPr lang="en-US" sz="1600" b="1" dirty="0" smtClean="0">
                <a:solidFill>
                  <a:schemeClr val="tx2"/>
                </a:solidFill>
                <a:latin typeface="Courier New" pitchFamily="49" charset="0"/>
                <a:cs typeface="Courier New" pitchFamily="49" charset="0"/>
              </a:rPr>
              <a:t>  Then {Set B </a:t>
            </a:r>
            <a:r>
              <a:rPr lang="en-US" sz="1600" b="1" u="sng" dirty="0" smtClean="0">
                <a:solidFill>
                  <a:schemeClr val="tx2"/>
                </a:solidFill>
                <a:latin typeface="Courier New" pitchFamily="49" charset="0"/>
                <a:cs typeface="Courier New" pitchFamily="49" charset="0"/>
              </a:rPr>
              <a:t>AND</a:t>
            </a:r>
            <a:r>
              <a:rPr lang="en-US" sz="1600" b="1" dirty="0" smtClean="0">
                <a:solidFill>
                  <a:schemeClr val="tx2"/>
                </a:solidFill>
                <a:latin typeface="Courier New" pitchFamily="49" charset="0"/>
                <a:cs typeface="Courier New" pitchFamily="49" charset="0"/>
              </a:rPr>
              <a:t> C}</a:t>
            </a:r>
          </a:p>
          <a:p>
            <a:pPr algn="l">
              <a:lnSpc>
                <a:spcPct val="100000"/>
              </a:lnSpc>
              <a:spcBef>
                <a:spcPts val="300"/>
              </a:spcBef>
              <a:spcAft>
                <a:spcPts val="300"/>
              </a:spcAft>
            </a:pPr>
            <a:r>
              <a:rPr lang="en-US" sz="1600" b="1" dirty="0" smtClean="0">
                <a:solidFill>
                  <a:schemeClr val="tx2"/>
                </a:solidFill>
                <a:latin typeface="Courier New" pitchFamily="49" charset="0"/>
                <a:cs typeface="Courier New" pitchFamily="49" charset="0"/>
              </a:rPr>
              <a:t>       </a:t>
            </a:r>
            <a:r>
              <a:rPr lang="en-US" sz="1200" b="1" dirty="0" smtClean="0">
                <a:solidFill>
                  <a:schemeClr val="tx2"/>
                </a:solidFill>
                <a:latin typeface="Courier New" pitchFamily="49" charset="0"/>
                <a:cs typeface="Courier New" pitchFamily="49" charset="0"/>
              </a:rPr>
              <a:t>(and exit route-map)</a:t>
            </a:r>
            <a:endParaRPr lang="en-US" sz="1600" b="1" dirty="0">
              <a:solidFill>
                <a:schemeClr val="tx2"/>
              </a:solidFill>
              <a:latin typeface="Courier New" pitchFamily="49" charset="0"/>
              <a:cs typeface="Courier New" pitchFamily="49" charset="0"/>
            </a:endParaRPr>
          </a:p>
        </p:txBody>
      </p:sp>
      <p:sp>
        <p:nvSpPr>
          <p:cNvPr id="14" name="TextBox 13"/>
          <p:cNvSpPr txBox="1"/>
          <p:nvPr/>
        </p:nvSpPr>
        <p:spPr>
          <a:xfrm>
            <a:off x="4784804" y="3053452"/>
            <a:ext cx="2679700" cy="889000"/>
          </a:xfrm>
          <a:prstGeom prst="rect">
            <a:avLst/>
          </a:prstGeom>
          <a:noFill/>
        </p:spPr>
        <p:txBody>
          <a:bodyPr wrap="none" rtlCol="0" anchor="ctr" anchorCtr="0">
            <a:noAutofit/>
          </a:bodyPr>
          <a:lstStyle/>
          <a:p>
            <a:pPr algn="l">
              <a:lnSpc>
                <a:spcPct val="100000"/>
              </a:lnSpc>
            </a:pPr>
            <a:r>
              <a:rPr lang="en-US" sz="1600" b="1" dirty="0" smtClean="0">
                <a:solidFill>
                  <a:schemeClr val="tx2"/>
                </a:solidFill>
                <a:latin typeface="Courier New" pitchFamily="49" charset="0"/>
                <a:cs typeface="Courier New" pitchFamily="49" charset="0"/>
              </a:rPr>
              <a:t>Else</a:t>
            </a:r>
          </a:p>
          <a:p>
            <a:pPr algn="l">
              <a:lnSpc>
                <a:spcPct val="100000"/>
              </a:lnSpc>
            </a:pPr>
            <a:r>
              <a:rPr lang="en-US" sz="1600" b="1" dirty="0" smtClean="0">
                <a:solidFill>
                  <a:schemeClr val="tx2"/>
                </a:solidFill>
                <a:latin typeface="Courier New" pitchFamily="49" charset="0"/>
                <a:cs typeface="Courier New" pitchFamily="49" charset="0"/>
              </a:rPr>
              <a:t> If Q matches </a:t>
            </a:r>
          </a:p>
          <a:p>
            <a:pPr algn="l">
              <a:lnSpc>
                <a:spcPct val="100000"/>
              </a:lnSpc>
            </a:pPr>
            <a:r>
              <a:rPr lang="en-US" sz="1600" b="1" dirty="0" smtClean="0">
                <a:solidFill>
                  <a:schemeClr val="tx2"/>
                </a:solidFill>
                <a:latin typeface="Courier New" pitchFamily="49" charset="0"/>
                <a:cs typeface="Courier New" pitchFamily="49" charset="0"/>
              </a:rPr>
              <a:t>  Then set R </a:t>
            </a:r>
            <a:r>
              <a:rPr lang="en-US" sz="2000" b="1" dirty="0" smtClean="0">
                <a:solidFill>
                  <a:schemeClr val="tx2"/>
                </a:solidFill>
                <a:latin typeface="Courier New" pitchFamily="49" charset="0"/>
                <a:cs typeface="Courier New" pitchFamily="49" charset="0"/>
              </a:rPr>
              <a:t> </a:t>
            </a:r>
            <a:r>
              <a:rPr lang="en-US" sz="1200" b="1" dirty="0" smtClean="0">
                <a:solidFill>
                  <a:schemeClr val="tx2"/>
                </a:solidFill>
                <a:latin typeface="Courier New" pitchFamily="49" charset="0"/>
                <a:cs typeface="Courier New" pitchFamily="49" charset="0"/>
              </a:rPr>
              <a:t>(and exit route-map)</a:t>
            </a:r>
            <a:endParaRPr lang="en-US" sz="2000" b="1" dirty="0" smtClean="0">
              <a:solidFill>
                <a:schemeClr val="tx2"/>
              </a:solidFill>
              <a:latin typeface="Courier New" pitchFamily="49" charset="0"/>
              <a:cs typeface="Courier New" pitchFamily="49" charset="0"/>
            </a:endParaRPr>
          </a:p>
        </p:txBody>
      </p:sp>
      <p:sp>
        <p:nvSpPr>
          <p:cNvPr id="17" name="TextBox 16"/>
          <p:cNvSpPr txBox="1"/>
          <p:nvPr/>
        </p:nvSpPr>
        <p:spPr>
          <a:xfrm>
            <a:off x="4797504" y="3993252"/>
            <a:ext cx="2679700" cy="889000"/>
          </a:xfrm>
          <a:prstGeom prst="rect">
            <a:avLst/>
          </a:prstGeom>
          <a:noFill/>
        </p:spPr>
        <p:txBody>
          <a:bodyPr wrap="none" rtlCol="0" anchor="ctr" anchorCtr="0">
            <a:noAutofit/>
          </a:bodyPr>
          <a:lstStyle/>
          <a:p>
            <a:pPr algn="l">
              <a:lnSpc>
                <a:spcPct val="100000"/>
              </a:lnSpc>
            </a:pPr>
            <a:r>
              <a:rPr lang="en-US" sz="1600" b="1" dirty="0" smtClean="0">
                <a:solidFill>
                  <a:schemeClr val="tx2"/>
                </a:solidFill>
                <a:latin typeface="Courier New" pitchFamily="49" charset="0"/>
                <a:cs typeface="Courier New" pitchFamily="49" charset="0"/>
              </a:rPr>
              <a:t>Else</a:t>
            </a:r>
          </a:p>
          <a:p>
            <a:pPr algn="l">
              <a:lnSpc>
                <a:spcPct val="100000"/>
              </a:lnSpc>
            </a:pPr>
            <a:r>
              <a:rPr lang="en-US" sz="1600" b="1" dirty="0" smtClean="0">
                <a:solidFill>
                  <a:schemeClr val="tx2"/>
                </a:solidFill>
                <a:latin typeface="Courier New" pitchFamily="49" charset="0"/>
                <a:cs typeface="Courier New" pitchFamily="49" charset="0"/>
              </a:rPr>
              <a:t> Set nothing </a:t>
            </a:r>
            <a:r>
              <a:rPr lang="en-US" sz="1200" b="1" dirty="0" smtClean="0">
                <a:solidFill>
                  <a:schemeClr val="tx2"/>
                </a:solidFill>
                <a:latin typeface="Courier New" pitchFamily="49" charset="0"/>
                <a:cs typeface="Courier New" pitchFamily="49" charset="0"/>
              </a:rPr>
              <a:t>(and exit route-map)</a:t>
            </a:r>
            <a:endParaRPr lang="en-US" sz="1600" b="1" dirty="0" smtClean="0">
              <a:solidFill>
                <a:schemeClr val="tx2"/>
              </a:solidFill>
              <a:latin typeface="Courier New" pitchFamily="49" charset="0"/>
              <a:cs typeface="Courier New" pitchFamily="49" charset="0"/>
            </a:endParaRPr>
          </a:p>
        </p:txBody>
      </p:sp>
      <p:cxnSp>
        <p:nvCxnSpPr>
          <p:cNvPr id="25" name="Straight Arrow Connector 24"/>
          <p:cNvCxnSpPr/>
          <p:nvPr/>
        </p:nvCxnSpPr>
        <p:spPr bwMode="auto">
          <a:xfrm>
            <a:off x="1979517" y="1517301"/>
            <a:ext cx="653143" cy="1588"/>
          </a:xfrm>
          <a:prstGeom prst="straightConnector1">
            <a:avLst/>
          </a:prstGeom>
          <a:solidFill>
            <a:schemeClr val="accent1"/>
          </a:solidFill>
          <a:ln w="28575" cap="flat" cmpd="sng" algn="ctr">
            <a:solidFill>
              <a:schemeClr val="accent6"/>
            </a:solidFill>
            <a:prstDash val="solid"/>
            <a:round/>
            <a:headEnd type="none" w="med" len="med"/>
            <a:tailEnd type="triangle" w="med" len="med"/>
          </a:ln>
          <a:effectLst/>
        </p:spPr>
      </p:cxnSp>
      <p:sp>
        <p:nvSpPr>
          <p:cNvPr id="27" name="TextBox 26"/>
          <p:cNvSpPr txBox="1"/>
          <p:nvPr/>
        </p:nvSpPr>
        <p:spPr>
          <a:xfrm>
            <a:off x="2059903" y="1326383"/>
            <a:ext cx="452176" cy="231127"/>
          </a:xfrm>
          <a:prstGeom prst="rect">
            <a:avLst/>
          </a:prstGeom>
          <a:noFill/>
        </p:spPr>
        <p:txBody>
          <a:bodyPr wrap="none" rtlCol="0" anchor="ctr" anchorCtr="0">
            <a:noAutofit/>
          </a:bodyPr>
          <a:lstStyle/>
          <a:p>
            <a:r>
              <a:rPr lang="en-US" sz="900" b="1" dirty="0" smtClean="0">
                <a:solidFill>
                  <a:schemeClr val="accent2">
                    <a:lumMod val="75000"/>
                  </a:schemeClr>
                </a:solidFill>
              </a:rPr>
              <a:t>OR</a:t>
            </a:r>
            <a:endParaRPr lang="en-US" sz="1400" b="1" dirty="0">
              <a:solidFill>
                <a:schemeClr val="accent2">
                  <a:lumMod val="75000"/>
                </a:schemeClr>
              </a:solidFill>
            </a:endParaRPr>
          </a:p>
        </p:txBody>
      </p:sp>
      <p:cxnSp>
        <p:nvCxnSpPr>
          <p:cNvPr id="28" name="Straight Arrow Connector 27"/>
          <p:cNvCxnSpPr/>
          <p:nvPr/>
        </p:nvCxnSpPr>
        <p:spPr bwMode="auto">
          <a:xfrm rot="5400000">
            <a:off x="913597" y="1841317"/>
            <a:ext cx="375052" cy="8373"/>
          </a:xfrm>
          <a:prstGeom prst="straightConnector1">
            <a:avLst/>
          </a:prstGeom>
          <a:solidFill>
            <a:schemeClr val="accent1"/>
          </a:solidFill>
          <a:ln w="28575" cap="flat" cmpd="sng" algn="ctr">
            <a:solidFill>
              <a:schemeClr val="accent6"/>
            </a:solidFill>
            <a:prstDash val="solid"/>
            <a:round/>
            <a:headEnd type="none" w="med" len="med"/>
            <a:tailEnd type="triangle" w="med" len="med"/>
          </a:ln>
          <a:effectLst/>
        </p:spPr>
      </p:cxnSp>
      <p:sp>
        <p:nvSpPr>
          <p:cNvPr id="29" name="TextBox 28"/>
          <p:cNvSpPr txBox="1"/>
          <p:nvPr/>
        </p:nvSpPr>
        <p:spPr>
          <a:xfrm>
            <a:off x="715097" y="1718268"/>
            <a:ext cx="452176" cy="162464"/>
          </a:xfrm>
          <a:prstGeom prst="rect">
            <a:avLst/>
          </a:prstGeom>
          <a:noFill/>
          <a:ln>
            <a:noFill/>
          </a:ln>
        </p:spPr>
        <p:txBody>
          <a:bodyPr wrap="none" rtlCol="0" anchor="ctr" anchorCtr="0">
            <a:noAutofit/>
          </a:bodyPr>
          <a:lstStyle/>
          <a:p>
            <a:r>
              <a:rPr lang="en-US" sz="900" b="1" dirty="0" smtClean="0">
                <a:solidFill>
                  <a:schemeClr val="accent2">
                    <a:lumMod val="75000"/>
                  </a:schemeClr>
                </a:solidFill>
              </a:rPr>
              <a:t>AND</a:t>
            </a:r>
            <a:endParaRPr lang="en-US" sz="1400" b="1" dirty="0">
              <a:solidFill>
                <a:schemeClr val="accent2">
                  <a:lumMod val="75000"/>
                </a:schemeClr>
              </a:solidFill>
            </a:endParaRPr>
          </a:p>
        </p:txBody>
      </p:sp>
      <p:cxnSp>
        <p:nvCxnSpPr>
          <p:cNvPr id="31" name="Straight Arrow Connector 30"/>
          <p:cNvCxnSpPr/>
          <p:nvPr/>
        </p:nvCxnSpPr>
        <p:spPr bwMode="auto">
          <a:xfrm rot="5400000">
            <a:off x="915277" y="2566453"/>
            <a:ext cx="375052" cy="8373"/>
          </a:xfrm>
          <a:prstGeom prst="straightConnector1">
            <a:avLst/>
          </a:prstGeom>
          <a:solidFill>
            <a:schemeClr val="accent1"/>
          </a:solidFill>
          <a:ln w="28575" cap="flat" cmpd="sng" algn="ctr">
            <a:solidFill>
              <a:schemeClr val="accent6"/>
            </a:solidFill>
            <a:prstDash val="solid"/>
            <a:round/>
            <a:headEnd type="none" w="med" len="med"/>
            <a:tailEnd type="triangle" w="med" len="med"/>
          </a:ln>
          <a:effectLst/>
        </p:spPr>
      </p:cxnSp>
      <p:sp>
        <p:nvSpPr>
          <p:cNvPr id="32" name="TextBox 31"/>
          <p:cNvSpPr txBox="1"/>
          <p:nvPr/>
        </p:nvSpPr>
        <p:spPr>
          <a:xfrm>
            <a:off x="716777" y="2443404"/>
            <a:ext cx="452176" cy="162464"/>
          </a:xfrm>
          <a:prstGeom prst="rect">
            <a:avLst/>
          </a:prstGeom>
          <a:noFill/>
          <a:ln>
            <a:noFill/>
          </a:ln>
        </p:spPr>
        <p:txBody>
          <a:bodyPr wrap="none" rtlCol="0" anchor="ctr" anchorCtr="0">
            <a:noAutofit/>
          </a:bodyPr>
          <a:lstStyle/>
          <a:p>
            <a:r>
              <a:rPr lang="en-US" sz="900" b="1" dirty="0" smtClean="0">
                <a:solidFill>
                  <a:schemeClr val="accent2">
                    <a:lumMod val="75000"/>
                  </a:schemeClr>
                </a:solidFill>
              </a:rPr>
              <a:t>AND</a:t>
            </a:r>
            <a:endParaRPr lang="en-US" sz="1400" b="1" dirty="0">
              <a:solidFill>
                <a:schemeClr val="accent2">
                  <a:lumMod val="75000"/>
                </a:schemeClr>
              </a:solidFill>
            </a:endParaRPr>
          </a:p>
        </p:txBody>
      </p:sp>
    </p:spTree>
    <p:extLst>
      <p:ext uri="{BB962C8B-B14F-4D97-AF65-F5344CB8AC3E}">
        <p14:creationId xmlns:p14="http://schemas.microsoft.com/office/powerpoint/2010/main" val="3458130028"/>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r>
              <a:rPr lang="en-US" dirty="0" smtClean="0"/>
              <a:t>The </a:t>
            </a:r>
            <a:r>
              <a:rPr lang="en-US" dirty="0" smtClean="0">
                <a:latin typeface="Courier New" pitchFamily="49" charset="0"/>
                <a:cs typeface="Courier New" pitchFamily="49" charset="0"/>
              </a:rPr>
              <a:t>match</a:t>
            </a:r>
            <a:r>
              <a:rPr lang="en-US" dirty="0" smtClean="0"/>
              <a:t> Commands</a:t>
            </a:r>
            <a:endParaRPr lang="en-US" dirty="0"/>
          </a:p>
        </p:txBody>
      </p:sp>
      <p:graphicFrame>
        <p:nvGraphicFramePr>
          <p:cNvPr id="4" name="Table 3"/>
          <p:cNvGraphicFramePr>
            <a:graphicFrameLocks noGrp="1"/>
          </p:cNvGraphicFramePr>
          <p:nvPr/>
        </p:nvGraphicFramePr>
        <p:xfrm>
          <a:off x="279400" y="1021080"/>
          <a:ext cx="8407400" cy="5364482"/>
        </p:xfrm>
        <a:graphic>
          <a:graphicData uri="http://schemas.openxmlformats.org/drawingml/2006/table">
            <a:tbl>
              <a:tblPr firstRow="1" bandRow="1">
                <a:tableStyleId>{5C22544A-7EE6-4342-B048-85BDC9FD1C3A}</a:tableStyleId>
              </a:tblPr>
              <a:tblGrid>
                <a:gridCol w="3012440"/>
                <a:gridCol w="5394960"/>
              </a:tblGrid>
              <a:tr h="444264">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600" b="1" u="none" strike="noStrike" cap="none" normalizeH="0" baseline="0" dirty="0" smtClean="0">
                          <a:ln>
                            <a:noFill/>
                          </a:ln>
                          <a:effectLst/>
                        </a:rPr>
                        <a:t>Command</a:t>
                      </a:r>
                      <a:endParaRPr kumimoji="0" lang="en-US" sz="1600" b="1" i="0" u="none" strike="noStrike" cap="none" normalizeH="0" baseline="0" dirty="0" smtClean="0">
                        <a:ln>
                          <a:noFill/>
                        </a:ln>
                        <a:solidFill>
                          <a:srgbClr val="FFFFFF"/>
                        </a:solidFill>
                        <a:effectLst/>
                        <a:latin typeface="Arial" pitchFamily="34" charset="0"/>
                      </a:endParaRPr>
                    </a:p>
                  </a:txBody>
                  <a:tcPr marL="73025" marR="73025" marT="36512" marB="36512" anchor="ctr" horzOverflow="overflow"/>
                </a:tc>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600" b="1" u="none" strike="noStrike" cap="none" normalizeH="0" baseline="0" dirty="0" smtClean="0">
                          <a:ln>
                            <a:noFill/>
                          </a:ln>
                          <a:effectLst/>
                        </a:rPr>
                        <a:t>Description</a:t>
                      </a:r>
                      <a:endParaRPr kumimoji="0" lang="en-US" sz="1600" b="1" i="0" u="none" strike="noStrike" cap="none" normalizeH="0" baseline="0" dirty="0" smtClean="0">
                        <a:ln>
                          <a:noFill/>
                        </a:ln>
                        <a:solidFill>
                          <a:srgbClr val="FFFFFF"/>
                        </a:solidFill>
                        <a:effectLst/>
                        <a:latin typeface="Arial" pitchFamily="34" charset="0"/>
                      </a:endParaRPr>
                    </a:p>
                  </a:txBody>
                  <a:tcPr marL="73025" marR="73025" marT="36512" marB="36512" anchor="ctr" horzOverflow="overflow"/>
                </a:tc>
              </a:tr>
              <a:tr h="444264">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400" b="1" u="none" strike="noStrike" cap="none" normalizeH="0" baseline="0" dirty="0" smtClean="0">
                          <a:ln>
                            <a:noFill/>
                          </a:ln>
                          <a:effectLst/>
                          <a:latin typeface="Courier New" pitchFamily="49" charset="0"/>
                          <a:cs typeface="Courier New" pitchFamily="49" charset="0"/>
                        </a:rPr>
                        <a:t>match community</a:t>
                      </a:r>
                      <a:endParaRPr kumimoji="0" lang="en-US" sz="1400" b="1" i="0" u="none" strike="noStrike" cap="none" normalizeH="0" baseline="0" dirty="0" smtClean="0">
                        <a:ln>
                          <a:noFill/>
                        </a:ln>
                        <a:solidFill>
                          <a:schemeClr val="tx1"/>
                        </a:solidFill>
                        <a:effectLst/>
                        <a:latin typeface="Courier New" pitchFamily="49" charset="0"/>
                        <a:cs typeface="Courier New" pitchFamily="49" charset="0"/>
                      </a:endParaRPr>
                    </a:p>
                  </a:txBody>
                  <a:tcPr marL="73025" marR="73025" marT="36512" marB="36512" anchor="ctr" horzOverflow="overflow"/>
                </a:tc>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400" u="none" strike="noStrike" cap="none" normalizeH="0" baseline="0" dirty="0" smtClean="0">
                          <a:ln>
                            <a:noFill/>
                          </a:ln>
                          <a:effectLst/>
                        </a:rPr>
                        <a:t>Matches a BGP community</a:t>
                      </a:r>
                      <a:endParaRPr kumimoji="0" lang="en-US" sz="1400" b="0" i="0" u="none" strike="noStrike" cap="none" normalizeH="0" baseline="0" dirty="0" smtClean="0">
                        <a:ln>
                          <a:noFill/>
                        </a:ln>
                        <a:solidFill>
                          <a:schemeClr val="tx1"/>
                        </a:solidFill>
                        <a:effectLst/>
                        <a:latin typeface="Arial" pitchFamily="34" charset="0"/>
                      </a:endParaRPr>
                    </a:p>
                  </a:txBody>
                  <a:tcPr marL="73025" marR="73025" marT="36512" marB="36512" anchor="ctr" horzOverflow="overflow"/>
                </a:tc>
              </a:tr>
              <a:tr h="503752">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400" b="1" u="none" strike="noStrike" cap="none" normalizeH="0" baseline="0" dirty="0" smtClean="0">
                          <a:ln>
                            <a:noFill/>
                          </a:ln>
                          <a:effectLst/>
                          <a:latin typeface="Courier New" pitchFamily="49" charset="0"/>
                          <a:cs typeface="Courier New" pitchFamily="49" charset="0"/>
                        </a:rPr>
                        <a:t>match interface</a:t>
                      </a:r>
                      <a:endParaRPr kumimoji="0" lang="en-US" sz="1400" b="1" i="0" u="none" strike="noStrike" cap="none" normalizeH="0" baseline="0" dirty="0" smtClean="0">
                        <a:ln>
                          <a:noFill/>
                        </a:ln>
                        <a:solidFill>
                          <a:schemeClr val="tx1"/>
                        </a:solidFill>
                        <a:effectLst/>
                        <a:latin typeface="Courier New" pitchFamily="49" charset="0"/>
                        <a:cs typeface="Courier New" pitchFamily="49" charset="0"/>
                      </a:endParaRPr>
                    </a:p>
                  </a:txBody>
                  <a:tcPr marL="73025" marR="73025" marT="36512" marB="36512" anchor="ctr" horzOverflow="overflow"/>
                </a:tc>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400" u="none" strike="noStrike" cap="none" normalizeH="0" baseline="0" dirty="0" smtClean="0">
                          <a:ln>
                            <a:noFill/>
                          </a:ln>
                          <a:effectLst/>
                        </a:rPr>
                        <a:t>Matches any routes that have the next hop out of one of the interfaces specified</a:t>
                      </a:r>
                      <a:endParaRPr kumimoji="0" lang="en-US" sz="1400" b="0" i="0" u="none" strike="noStrike" cap="none" normalizeH="0" baseline="0" dirty="0" smtClean="0">
                        <a:ln>
                          <a:noFill/>
                        </a:ln>
                        <a:solidFill>
                          <a:schemeClr val="tx1"/>
                        </a:solidFill>
                        <a:effectLst/>
                        <a:latin typeface="Arial" pitchFamily="34" charset="0"/>
                      </a:endParaRPr>
                    </a:p>
                  </a:txBody>
                  <a:tcPr marL="73025" marR="73025" marT="36512" marB="36512" anchor="ctr" horzOverflow="overflow"/>
                </a:tc>
              </a:tr>
              <a:tr h="711886">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400" b="1" u="none" strike="noStrike" cap="none" normalizeH="0" baseline="0" dirty="0" smtClean="0">
                          <a:ln>
                            <a:noFill/>
                          </a:ln>
                          <a:effectLst/>
                          <a:latin typeface="Courier New" pitchFamily="49" charset="0"/>
                          <a:cs typeface="Courier New" pitchFamily="49" charset="0"/>
                        </a:rPr>
                        <a:t>match ip address</a:t>
                      </a:r>
                      <a:endParaRPr kumimoji="0" lang="en-US" sz="1400" b="1" i="0" u="none" strike="noStrike" cap="none" normalizeH="0" baseline="0" dirty="0" smtClean="0">
                        <a:ln>
                          <a:noFill/>
                        </a:ln>
                        <a:solidFill>
                          <a:schemeClr val="tx1"/>
                        </a:solidFill>
                        <a:effectLst/>
                        <a:latin typeface="Courier New" pitchFamily="49" charset="0"/>
                        <a:cs typeface="Courier New" pitchFamily="49" charset="0"/>
                      </a:endParaRPr>
                    </a:p>
                  </a:txBody>
                  <a:tcPr marL="73025" marR="73025" marT="36512" marB="36512" anchor="ctr" horzOverflow="overflow"/>
                </a:tc>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400" u="none" strike="noStrike" cap="none" normalizeH="0" baseline="0" dirty="0" smtClean="0">
                          <a:ln>
                            <a:noFill/>
                          </a:ln>
                          <a:effectLst/>
                        </a:rPr>
                        <a:t>Matches any routes that have a destination network number address that is permitted by a standard or extended ACL</a:t>
                      </a:r>
                      <a:endParaRPr kumimoji="0" lang="en-US" sz="1400" b="0" i="0" u="none" strike="noStrike" cap="none" normalizeH="0" baseline="0" dirty="0" smtClean="0">
                        <a:ln>
                          <a:noFill/>
                        </a:ln>
                        <a:solidFill>
                          <a:schemeClr val="tx1"/>
                        </a:solidFill>
                        <a:effectLst/>
                        <a:latin typeface="Arial" pitchFamily="34" charset="0"/>
                      </a:endParaRPr>
                    </a:p>
                  </a:txBody>
                  <a:tcPr marL="73025" marR="73025" marT="36512" marB="36512" anchor="ctr" horzOverflow="overflow"/>
                </a:tc>
              </a:tr>
              <a:tr h="711886">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400" b="1" u="none" strike="noStrike" cap="none" normalizeH="0" baseline="0" dirty="0" smtClean="0">
                          <a:ln>
                            <a:noFill/>
                          </a:ln>
                          <a:effectLst/>
                          <a:latin typeface="Courier New" pitchFamily="49" charset="0"/>
                          <a:cs typeface="Courier New" pitchFamily="49" charset="0"/>
                        </a:rPr>
                        <a:t>match ip next-hop</a:t>
                      </a:r>
                      <a:endParaRPr kumimoji="0" lang="en-US" sz="1400" b="1" i="0" u="none" strike="noStrike" cap="none" normalizeH="0" baseline="0" dirty="0" smtClean="0">
                        <a:ln>
                          <a:noFill/>
                        </a:ln>
                        <a:solidFill>
                          <a:schemeClr val="tx1"/>
                        </a:solidFill>
                        <a:effectLst/>
                        <a:latin typeface="Courier New" pitchFamily="49" charset="0"/>
                        <a:cs typeface="Courier New" pitchFamily="49" charset="0"/>
                      </a:endParaRPr>
                    </a:p>
                  </a:txBody>
                  <a:tcPr marL="73025" marR="73025" marT="36512" marB="36512" anchor="ctr" horzOverflow="overflow"/>
                </a:tc>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400" u="none" strike="noStrike" cap="none" normalizeH="0" baseline="0" dirty="0" smtClean="0">
                          <a:ln>
                            <a:noFill/>
                          </a:ln>
                          <a:effectLst/>
                        </a:rPr>
                        <a:t>Matches any routes that have a next-hop router address that is passed by one of the ACLs specified</a:t>
                      </a:r>
                      <a:endParaRPr kumimoji="0" lang="en-US" sz="1400" b="0" i="0" u="none" strike="noStrike" cap="none" normalizeH="0" baseline="0" dirty="0" smtClean="0">
                        <a:ln>
                          <a:noFill/>
                        </a:ln>
                        <a:solidFill>
                          <a:schemeClr val="tx1"/>
                        </a:solidFill>
                        <a:effectLst/>
                        <a:latin typeface="Arial" pitchFamily="34" charset="0"/>
                      </a:endParaRPr>
                    </a:p>
                  </a:txBody>
                  <a:tcPr marL="73025" marR="73025" marT="36512" marB="36512" anchor="ctr" horzOverflow="overflow"/>
                </a:tc>
              </a:tr>
              <a:tr h="711886">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400" b="1" u="none" strike="noStrike" cap="none" normalizeH="0" baseline="0" dirty="0" smtClean="0">
                          <a:ln>
                            <a:noFill/>
                          </a:ln>
                          <a:effectLst/>
                          <a:latin typeface="Courier New" pitchFamily="49" charset="0"/>
                          <a:cs typeface="Courier New" pitchFamily="49" charset="0"/>
                        </a:rPr>
                        <a:t>match ip route-source</a:t>
                      </a:r>
                      <a:endParaRPr kumimoji="0" lang="en-US" sz="1400" b="1" i="0" u="none" strike="noStrike" cap="none" normalizeH="0" baseline="0" dirty="0" smtClean="0">
                        <a:ln>
                          <a:noFill/>
                        </a:ln>
                        <a:solidFill>
                          <a:schemeClr val="tx1"/>
                        </a:solidFill>
                        <a:effectLst/>
                        <a:latin typeface="Courier New" pitchFamily="49" charset="0"/>
                        <a:cs typeface="Courier New" pitchFamily="49" charset="0"/>
                      </a:endParaRPr>
                    </a:p>
                  </a:txBody>
                  <a:tcPr marL="73025" marR="73025" marT="36512" marB="36512" anchor="ctr" horzOverflow="overflow"/>
                </a:tc>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400" u="none" strike="noStrike" cap="none" normalizeH="0" baseline="0" dirty="0" smtClean="0">
                          <a:ln>
                            <a:noFill/>
                          </a:ln>
                          <a:effectLst/>
                        </a:rPr>
                        <a:t>Matches routes that have been advertised by routers and access servers at the address that is specified by the ACLs</a:t>
                      </a:r>
                      <a:endParaRPr kumimoji="0" lang="en-US" sz="1400" b="0" i="0" u="none" strike="noStrike" cap="none" normalizeH="0" baseline="0" dirty="0" smtClean="0">
                        <a:ln>
                          <a:noFill/>
                        </a:ln>
                        <a:solidFill>
                          <a:schemeClr val="tx1"/>
                        </a:solidFill>
                        <a:effectLst/>
                        <a:latin typeface="Arial" pitchFamily="34" charset="0"/>
                      </a:endParaRPr>
                    </a:p>
                  </a:txBody>
                  <a:tcPr marL="73025" marR="73025" marT="36512" marB="36512" anchor="ctr" horzOverflow="overflow"/>
                </a:tc>
              </a:tr>
              <a:tr h="503752">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400" b="1" u="none" strike="noStrike" cap="none" normalizeH="0" baseline="0" dirty="0" smtClean="0">
                          <a:ln>
                            <a:noFill/>
                          </a:ln>
                          <a:effectLst/>
                          <a:latin typeface="Courier New" pitchFamily="49" charset="0"/>
                          <a:cs typeface="Courier New" pitchFamily="49" charset="0"/>
                        </a:rPr>
                        <a:t>match length</a:t>
                      </a:r>
                      <a:endParaRPr kumimoji="0" lang="en-US" sz="1400" b="1" i="0" u="none" strike="noStrike" cap="none" normalizeH="0" baseline="0" dirty="0" smtClean="0">
                        <a:ln>
                          <a:noFill/>
                        </a:ln>
                        <a:solidFill>
                          <a:schemeClr val="tx1"/>
                        </a:solidFill>
                        <a:effectLst/>
                        <a:latin typeface="Courier New" pitchFamily="49" charset="0"/>
                        <a:cs typeface="Courier New" pitchFamily="49" charset="0"/>
                      </a:endParaRPr>
                    </a:p>
                  </a:txBody>
                  <a:tcPr marL="73025" marR="73025" marT="36512" marB="36512" anchor="ctr" horzOverflow="overflow"/>
                </a:tc>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400" u="none" strike="noStrike" cap="none" normalizeH="0" baseline="0" dirty="0" smtClean="0">
                          <a:ln>
                            <a:noFill/>
                          </a:ln>
                          <a:effectLst/>
                        </a:rPr>
                        <a:t>Matches based on the layer 3 length of a packet</a:t>
                      </a:r>
                      <a:endParaRPr kumimoji="0" lang="en-US" sz="1400" b="0" i="0" u="none" strike="noStrike" cap="none" normalizeH="0" baseline="0" dirty="0" smtClean="0">
                        <a:ln>
                          <a:noFill/>
                        </a:ln>
                        <a:solidFill>
                          <a:schemeClr val="tx1"/>
                        </a:solidFill>
                        <a:effectLst/>
                        <a:latin typeface="Arial" pitchFamily="34" charset="0"/>
                      </a:endParaRPr>
                    </a:p>
                  </a:txBody>
                  <a:tcPr marL="73025" marR="73025" marT="36512" marB="36512" anchor="ctr" horzOverflow="overflow"/>
                </a:tc>
              </a:tr>
              <a:tr h="444264">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400" b="1" u="none" strike="noStrike" cap="none" normalizeH="0" baseline="0" dirty="0" smtClean="0">
                          <a:ln>
                            <a:noFill/>
                          </a:ln>
                          <a:effectLst/>
                          <a:latin typeface="Courier New" pitchFamily="49" charset="0"/>
                          <a:cs typeface="Courier New" pitchFamily="49" charset="0"/>
                        </a:rPr>
                        <a:t>match metric</a:t>
                      </a:r>
                      <a:endParaRPr kumimoji="0" lang="en-US" sz="1400" b="1" i="0" u="none" strike="noStrike" cap="none" normalizeH="0" baseline="0" dirty="0" smtClean="0">
                        <a:ln>
                          <a:noFill/>
                        </a:ln>
                        <a:solidFill>
                          <a:schemeClr val="tx1"/>
                        </a:solidFill>
                        <a:effectLst/>
                        <a:latin typeface="Courier New" pitchFamily="49" charset="0"/>
                        <a:cs typeface="Courier New" pitchFamily="49" charset="0"/>
                      </a:endParaRPr>
                    </a:p>
                  </a:txBody>
                  <a:tcPr marL="73025" marR="73025" marT="36512" marB="36512" anchor="ctr" horzOverflow="overflow"/>
                </a:tc>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400" u="none" strike="noStrike" cap="none" normalizeH="0" baseline="0" dirty="0" smtClean="0">
                          <a:ln>
                            <a:noFill/>
                          </a:ln>
                          <a:effectLst/>
                        </a:rPr>
                        <a:t>Matches routes with the metric specified</a:t>
                      </a:r>
                      <a:endParaRPr kumimoji="0" lang="en-US" sz="1400" b="0" i="0" u="none" strike="noStrike" cap="none" normalizeH="0" baseline="0" dirty="0" smtClean="0">
                        <a:ln>
                          <a:noFill/>
                        </a:ln>
                        <a:solidFill>
                          <a:schemeClr val="tx1"/>
                        </a:solidFill>
                        <a:effectLst/>
                        <a:latin typeface="Arial" pitchFamily="34" charset="0"/>
                      </a:endParaRPr>
                    </a:p>
                  </a:txBody>
                  <a:tcPr marL="73025" marR="73025" marT="36512" marB="36512" anchor="ctr" horzOverflow="overflow"/>
                </a:tc>
              </a:tr>
              <a:tr h="444264">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400" b="1" u="none" strike="noStrike" cap="none" normalizeH="0" baseline="0" dirty="0" smtClean="0">
                          <a:ln>
                            <a:noFill/>
                          </a:ln>
                          <a:effectLst/>
                          <a:latin typeface="Courier New" pitchFamily="49" charset="0"/>
                          <a:cs typeface="Courier New" pitchFamily="49" charset="0"/>
                        </a:rPr>
                        <a:t>match route-type</a:t>
                      </a:r>
                      <a:endParaRPr kumimoji="0" lang="en-US" sz="1400" b="1" i="0" u="none" strike="noStrike" cap="none" normalizeH="0" baseline="0" dirty="0" smtClean="0">
                        <a:ln>
                          <a:noFill/>
                        </a:ln>
                        <a:solidFill>
                          <a:schemeClr val="tx1"/>
                        </a:solidFill>
                        <a:effectLst/>
                        <a:latin typeface="Courier New" pitchFamily="49" charset="0"/>
                        <a:cs typeface="Courier New" pitchFamily="49" charset="0"/>
                      </a:endParaRPr>
                    </a:p>
                  </a:txBody>
                  <a:tcPr marL="73025" marR="73025" marT="36512" marB="36512" anchor="ctr" horzOverflow="overflow"/>
                </a:tc>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400" u="none" strike="noStrike" cap="none" normalizeH="0" baseline="0" dirty="0" smtClean="0">
                          <a:ln>
                            <a:noFill/>
                          </a:ln>
                          <a:effectLst/>
                        </a:rPr>
                        <a:t>Matches routes of the specified type</a:t>
                      </a:r>
                      <a:endParaRPr kumimoji="0" lang="en-US" sz="1400" b="0" i="0" u="none" strike="noStrike" cap="none" normalizeH="0" baseline="0" dirty="0" smtClean="0">
                        <a:ln>
                          <a:noFill/>
                        </a:ln>
                        <a:solidFill>
                          <a:schemeClr val="tx1"/>
                        </a:solidFill>
                        <a:effectLst/>
                        <a:latin typeface="Arial" pitchFamily="34" charset="0"/>
                      </a:endParaRPr>
                    </a:p>
                  </a:txBody>
                  <a:tcPr marL="73025" marR="73025" marT="36512" marB="36512" anchor="ctr" horzOverflow="overflow"/>
                </a:tc>
              </a:tr>
              <a:tr h="444264">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400" b="1" u="none" strike="noStrike" cap="none" normalizeH="0" baseline="0" dirty="0" smtClean="0">
                          <a:ln>
                            <a:noFill/>
                          </a:ln>
                          <a:effectLst/>
                          <a:latin typeface="Courier New" pitchFamily="49" charset="0"/>
                          <a:cs typeface="Courier New" pitchFamily="49" charset="0"/>
                        </a:rPr>
                        <a:t>match tag</a:t>
                      </a:r>
                      <a:endParaRPr kumimoji="0" lang="en-US" sz="1400" b="1" i="0" u="none" strike="noStrike" cap="none" normalizeH="0" baseline="0" dirty="0" smtClean="0">
                        <a:ln>
                          <a:noFill/>
                        </a:ln>
                        <a:solidFill>
                          <a:schemeClr val="tx1"/>
                        </a:solidFill>
                        <a:effectLst/>
                        <a:latin typeface="Courier New" pitchFamily="49" charset="0"/>
                        <a:cs typeface="Courier New" pitchFamily="49" charset="0"/>
                      </a:endParaRPr>
                    </a:p>
                  </a:txBody>
                  <a:tcPr marL="73025" marR="73025" marT="36512" marB="36512" anchor="ctr" horzOverflow="overflow"/>
                </a:tc>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400" u="none" strike="noStrike" cap="none" normalizeH="0" baseline="0" dirty="0" smtClean="0">
                          <a:ln>
                            <a:noFill/>
                          </a:ln>
                          <a:effectLst/>
                        </a:rPr>
                        <a:t>Matches tag of a route</a:t>
                      </a:r>
                      <a:endParaRPr kumimoji="0" lang="en-US" sz="1400" b="0" i="0" u="none" strike="noStrike" cap="none" normalizeH="0" baseline="0" dirty="0" smtClean="0">
                        <a:ln>
                          <a:noFill/>
                        </a:ln>
                        <a:solidFill>
                          <a:schemeClr val="tx1"/>
                        </a:solidFill>
                        <a:effectLst/>
                        <a:latin typeface="Arial" pitchFamily="34" charset="0"/>
                      </a:endParaRPr>
                    </a:p>
                  </a:txBody>
                  <a:tcPr marL="73025" marR="73025" marT="36512" marB="36512" anchor="ctr" horzOverflow="overflow"/>
                </a:tc>
              </a:tr>
            </a:tbl>
          </a:graphicData>
        </a:graphic>
      </p:graphicFrame>
    </p:spTree>
    <p:extLst>
      <p:ext uri="{BB962C8B-B14F-4D97-AF65-F5344CB8AC3E}">
        <p14:creationId xmlns:p14="http://schemas.microsoft.com/office/powerpoint/2010/main" val="3194196559"/>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r>
              <a:rPr lang="en-US" dirty="0" smtClean="0"/>
              <a:t>The </a:t>
            </a:r>
            <a:r>
              <a:rPr lang="en-US" dirty="0" smtClean="0">
                <a:latin typeface="Courier New" pitchFamily="49" charset="0"/>
                <a:cs typeface="Courier New" pitchFamily="49" charset="0"/>
              </a:rPr>
              <a:t>set</a:t>
            </a:r>
            <a:r>
              <a:rPr lang="en-US" dirty="0" smtClean="0"/>
              <a:t> Commands</a:t>
            </a:r>
            <a:endParaRPr lang="en-US" dirty="0"/>
          </a:p>
        </p:txBody>
      </p:sp>
      <p:graphicFrame>
        <p:nvGraphicFramePr>
          <p:cNvPr id="4" name="Table 3"/>
          <p:cNvGraphicFramePr>
            <a:graphicFrameLocks noGrp="1"/>
          </p:cNvGraphicFramePr>
          <p:nvPr/>
        </p:nvGraphicFramePr>
        <p:xfrm>
          <a:off x="279400" y="1016000"/>
          <a:ext cx="8346440" cy="5547201"/>
        </p:xfrm>
        <a:graphic>
          <a:graphicData uri="http://schemas.openxmlformats.org/drawingml/2006/table">
            <a:tbl>
              <a:tblPr firstRow="1" bandRow="1">
                <a:tableStyleId>{5C22544A-7EE6-4342-B048-85BDC9FD1C3A}</a:tableStyleId>
              </a:tblPr>
              <a:tblGrid>
                <a:gridCol w="2616200"/>
                <a:gridCol w="5730240"/>
              </a:tblGrid>
              <a:tr h="282955">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400" b="1" u="none" strike="noStrike" kern="1200" cap="none" normalizeH="0" baseline="0" dirty="0" smtClean="0">
                          <a:ln>
                            <a:noFill/>
                          </a:ln>
                          <a:solidFill>
                            <a:schemeClr val="bg1"/>
                          </a:solidFill>
                          <a:effectLst/>
                          <a:latin typeface="+mn-lt"/>
                          <a:ea typeface="+mn-ea"/>
                          <a:cs typeface="+mn-cs"/>
                        </a:rPr>
                        <a:t>Command</a:t>
                      </a:r>
                    </a:p>
                  </a:txBody>
                  <a:tcPr marL="73025" marR="73025" marT="36512" marB="36512" anchor="ctr" horzOverflow="overflow"/>
                </a:tc>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400" b="1" u="none" strike="noStrike" kern="1200" cap="none" normalizeH="0" baseline="0" dirty="0" smtClean="0">
                          <a:ln>
                            <a:noFill/>
                          </a:ln>
                          <a:solidFill>
                            <a:schemeClr val="bg1"/>
                          </a:solidFill>
                          <a:effectLst/>
                          <a:latin typeface="+mn-lt"/>
                          <a:ea typeface="+mn-ea"/>
                          <a:cs typeface="+mn-cs"/>
                        </a:rPr>
                        <a:t>Description</a:t>
                      </a:r>
                    </a:p>
                  </a:txBody>
                  <a:tcPr marL="73025" marR="73025" marT="36512" marB="36512" anchor="ctr" horzOverflow="overflow"/>
                </a:tc>
              </a:tr>
              <a:tr h="282955">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400" b="1" u="none" strike="noStrike" kern="1200" cap="none" normalizeH="0" baseline="0" dirty="0" smtClean="0">
                          <a:ln>
                            <a:noFill/>
                          </a:ln>
                          <a:solidFill>
                            <a:schemeClr val="dk1"/>
                          </a:solidFill>
                          <a:effectLst/>
                          <a:latin typeface="Courier New" pitchFamily="49" charset="0"/>
                          <a:ea typeface="+mn-ea"/>
                          <a:cs typeface="Courier New" pitchFamily="49" charset="0"/>
                        </a:rPr>
                        <a:t>set as-path</a:t>
                      </a:r>
                    </a:p>
                  </a:txBody>
                  <a:tcPr marL="73025" marR="73025" marT="36512" marB="36512" anchor="ctr" horzOverflow="overflow"/>
                </a:tc>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400" u="none" strike="noStrike" kern="1200" cap="none" normalizeH="0" baseline="0" dirty="0" smtClean="0">
                          <a:ln>
                            <a:noFill/>
                          </a:ln>
                          <a:solidFill>
                            <a:schemeClr val="dk1"/>
                          </a:solidFill>
                          <a:effectLst/>
                          <a:latin typeface="+mn-lt"/>
                          <a:ea typeface="+mn-ea"/>
                          <a:cs typeface="+mn-cs"/>
                        </a:rPr>
                        <a:t>Modifies an AS path for BGP routes</a:t>
                      </a:r>
                    </a:p>
                  </a:txBody>
                  <a:tcPr marL="73025" marR="73025" marT="36512" marB="36512" anchor="ctr" horzOverflow="overflow"/>
                </a:tc>
              </a:tr>
              <a:tr h="282955">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400" b="1" u="none" strike="noStrike" kern="1200" cap="none" normalizeH="0" baseline="0" dirty="0" smtClean="0">
                          <a:ln>
                            <a:noFill/>
                          </a:ln>
                          <a:solidFill>
                            <a:schemeClr val="dk1"/>
                          </a:solidFill>
                          <a:effectLst/>
                          <a:latin typeface="Courier New" pitchFamily="49" charset="0"/>
                          <a:ea typeface="+mn-ea"/>
                          <a:cs typeface="Courier New" pitchFamily="49" charset="0"/>
                        </a:rPr>
                        <a:t>set automatic-tag</a:t>
                      </a:r>
                    </a:p>
                  </a:txBody>
                  <a:tcPr marL="73025" marR="73025" marT="36512" marB="36512" anchor="ctr" horzOverflow="overflow"/>
                </a:tc>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400" u="none" strike="noStrike" kern="1200" cap="none" normalizeH="0" baseline="0" dirty="0" smtClean="0">
                          <a:ln>
                            <a:noFill/>
                          </a:ln>
                          <a:solidFill>
                            <a:schemeClr val="dk1"/>
                          </a:solidFill>
                          <a:effectLst/>
                          <a:latin typeface="+mn-lt"/>
                          <a:ea typeface="+mn-ea"/>
                          <a:cs typeface="+mn-cs"/>
                        </a:rPr>
                        <a:t>Computes automatically the tag value</a:t>
                      </a:r>
                    </a:p>
                  </a:txBody>
                  <a:tcPr marL="73025" marR="73025" marT="36512" marB="36512" anchor="ctr" horzOverflow="overflow"/>
                </a:tc>
              </a:tr>
              <a:tr h="282955">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400" b="1" u="none" strike="noStrike" kern="1200" cap="none" normalizeH="0" baseline="0" dirty="0" smtClean="0">
                          <a:ln>
                            <a:noFill/>
                          </a:ln>
                          <a:solidFill>
                            <a:schemeClr val="dk1"/>
                          </a:solidFill>
                          <a:effectLst/>
                          <a:latin typeface="Courier New" pitchFamily="49" charset="0"/>
                          <a:ea typeface="+mn-ea"/>
                          <a:cs typeface="Courier New" pitchFamily="49" charset="0"/>
                        </a:rPr>
                        <a:t>set community</a:t>
                      </a:r>
                    </a:p>
                  </a:txBody>
                  <a:tcPr marL="73025" marR="73025" marT="36512" marB="36512" anchor="ctr" horzOverflow="overflow"/>
                </a:tc>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400" u="none" strike="noStrike" kern="1200" cap="none" normalizeH="0" baseline="0" dirty="0" smtClean="0">
                          <a:ln>
                            <a:noFill/>
                          </a:ln>
                          <a:solidFill>
                            <a:schemeClr val="dk1"/>
                          </a:solidFill>
                          <a:effectLst/>
                          <a:latin typeface="+mn-lt"/>
                          <a:ea typeface="+mn-ea"/>
                          <a:cs typeface="+mn-cs"/>
                        </a:rPr>
                        <a:t>Sets the BGP communities attribute</a:t>
                      </a:r>
                    </a:p>
                  </a:txBody>
                  <a:tcPr marL="73025" marR="73025" marT="36512" marB="36512" anchor="ctr" horzOverflow="overflow"/>
                </a:tc>
              </a:tr>
              <a:tr h="599354">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400" b="1" u="none" strike="noStrike" kern="1200" cap="none" normalizeH="0" baseline="0" dirty="0" smtClean="0">
                          <a:ln>
                            <a:noFill/>
                          </a:ln>
                          <a:solidFill>
                            <a:schemeClr val="dk1"/>
                          </a:solidFill>
                          <a:effectLst/>
                          <a:latin typeface="Courier New" pitchFamily="49" charset="0"/>
                          <a:ea typeface="+mn-ea"/>
                          <a:cs typeface="Courier New" pitchFamily="49" charset="0"/>
                        </a:rPr>
                        <a:t>set default interface</a:t>
                      </a:r>
                    </a:p>
                  </a:txBody>
                  <a:tcPr marL="73025" marR="73025" marT="36512" marB="36512" anchor="ctr" horzOverflow="overflow"/>
                </a:tc>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400" u="none" strike="noStrike" kern="1200" cap="none" normalizeH="0" baseline="0" dirty="0" smtClean="0">
                          <a:ln>
                            <a:noFill/>
                          </a:ln>
                          <a:solidFill>
                            <a:schemeClr val="dk1"/>
                          </a:solidFill>
                          <a:effectLst/>
                          <a:latin typeface="+mn-lt"/>
                          <a:ea typeface="+mn-ea"/>
                          <a:cs typeface="+mn-cs"/>
                        </a:rPr>
                        <a:t>Indicates where to output packets that pass a match clause of a route map for policy routing and have no explicit route to the destination</a:t>
                      </a:r>
                    </a:p>
                  </a:txBody>
                  <a:tcPr marL="73025" marR="73025" marT="36512" marB="36512" anchor="ctr" horzOverflow="overflow"/>
                </a:tc>
              </a:tr>
              <a:tr h="453405">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400" b="1" u="none" strike="noStrike" kern="1200" cap="none" normalizeH="0" baseline="0" dirty="0" smtClean="0">
                          <a:ln>
                            <a:noFill/>
                          </a:ln>
                          <a:solidFill>
                            <a:schemeClr val="dk1"/>
                          </a:solidFill>
                          <a:effectLst/>
                          <a:latin typeface="Courier New" pitchFamily="49" charset="0"/>
                          <a:ea typeface="+mn-ea"/>
                          <a:cs typeface="Courier New" pitchFamily="49" charset="0"/>
                        </a:rPr>
                        <a:t>set interface</a:t>
                      </a:r>
                    </a:p>
                  </a:txBody>
                  <a:tcPr marL="73025" marR="73025" marT="36512" marB="36512" anchor="ctr" horzOverflow="overflow"/>
                </a:tc>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400" u="none" strike="noStrike" kern="1200" cap="none" normalizeH="0" baseline="0" dirty="0" smtClean="0">
                          <a:ln>
                            <a:noFill/>
                          </a:ln>
                          <a:solidFill>
                            <a:schemeClr val="dk1"/>
                          </a:solidFill>
                          <a:effectLst/>
                          <a:latin typeface="+mn-lt"/>
                          <a:ea typeface="+mn-ea"/>
                          <a:cs typeface="+mn-cs"/>
                        </a:rPr>
                        <a:t>Indicates where to output packets that pass a match clause of a route map for policy routing</a:t>
                      </a:r>
                    </a:p>
                  </a:txBody>
                  <a:tcPr marL="73025" marR="73025" marT="36512" marB="36512" anchor="ctr" horzOverflow="overflow"/>
                </a:tc>
              </a:tr>
              <a:tr h="774587">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400" b="1" u="none" strike="noStrike" kern="1200" cap="none" normalizeH="0" baseline="0" dirty="0" smtClean="0">
                          <a:ln>
                            <a:noFill/>
                          </a:ln>
                          <a:solidFill>
                            <a:schemeClr val="dk1"/>
                          </a:solidFill>
                          <a:effectLst/>
                          <a:latin typeface="Courier New" pitchFamily="49" charset="0"/>
                          <a:ea typeface="+mn-ea"/>
                          <a:cs typeface="Courier New" pitchFamily="49" charset="0"/>
                        </a:rPr>
                        <a:t>set ip default next-hop</a:t>
                      </a:r>
                    </a:p>
                  </a:txBody>
                  <a:tcPr marL="73025" marR="73025" marT="36512" marB="36512" anchor="ctr" horzOverflow="overflow"/>
                </a:tc>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400" u="none" strike="noStrike" kern="1200" cap="none" normalizeH="0" baseline="0" dirty="0" smtClean="0">
                          <a:ln>
                            <a:noFill/>
                          </a:ln>
                          <a:solidFill>
                            <a:schemeClr val="dk1"/>
                          </a:solidFill>
                          <a:effectLst/>
                          <a:latin typeface="+mn-lt"/>
                          <a:ea typeface="+mn-ea"/>
                          <a:cs typeface="+mn-cs"/>
                        </a:rPr>
                        <a:t>Indicates where to output packets that pass a match clause of a route map for policy routing and for which the Cisco IOS software has no explicit route to a destination</a:t>
                      </a:r>
                    </a:p>
                  </a:txBody>
                  <a:tcPr marL="73025" marR="73025" marT="36512" marB="36512" anchor="ctr" horzOverflow="overflow"/>
                </a:tc>
              </a:tr>
              <a:tr h="453405">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400" b="1" u="none" strike="noStrike" kern="1200" cap="none" normalizeH="0" baseline="0" dirty="0" smtClean="0">
                          <a:ln>
                            <a:noFill/>
                          </a:ln>
                          <a:solidFill>
                            <a:schemeClr val="dk1"/>
                          </a:solidFill>
                          <a:effectLst/>
                          <a:latin typeface="Courier New" pitchFamily="49" charset="0"/>
                          <a:ea typeface="+mn-ea"/>
                          <a:cs typeface="Courier New" pitchFamily="49" charset="0"/>
                        </a:rPr>
                        <a:t>set ip next-hop</a:t>
                      </a:r>
                    </a:p>
                  </a:txBody>
                  <a:tcPr marL="73025" marR="73025" marT="36512" marB="36512" anchor="ctr" horzOverflow="overflow"/>
                </a:tc>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400" u="none" strike="noStrike" kern="1200" cap="none" normalizeH="0" baseline="0" dirty="0" smtClean="0">
                          <a:ln>
                            <a:noFill/>
                          </a:ln>
                          <a:solidFill>
                            <a:schemeClr val="dk1"/>
                          </a:solidFill>
                          <a:effectLst/>
                          <a:latin typeface="+mn-lt"/>
                          <a:ea typeface="+mn-ea"/>
                          <a:cs typeface="+mn-cs"/>
                        </a:rPr>
                        <a:t>Indicates where to output packets that pass a match clause of a route map for policy routing</a:t>
                      </a:r>
                    </a:p>
                  </a:txBody>
                  <a:tcPr marL="73025" marR="73025" marT="36512" marB="36512" anchor="ctr" horzOverflow="overflow"/>
                </a:tc>
              </a:tr>
              <a:tr h="424120">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400" b="1" u="none" strike="noStrike" kern="1200" cap="none" normalizeH="0" baseline="0" dirty="0" smtClean="0">
                          <a:ln>
                            <a:noFill/>
                          </a:ln>
                          <a:solidFill>
                            <a:schemeClr val="dk1"/>
                          </a:solidFill>
                          <a:effectLst/>
                          <a:latin typeface="Courier New" pitchFamily="49" charset="0"/>
                          <a:ea typeface="+mn-ea"/>
                          <a:cs typeface="Courier New" pitchFamily="49" charset="0"/>
                        </a:rPr>
                        <a:t>set level</a:t>
                      </a:r>
                    </a:p>
                  </a:txBody>
                  <a:tcPr marL="73025" marR="73025" marT="36512" marB="36512" anchor="ctr" horzOverflow="overflow"/>
                </a:tc>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400" u="none" strike="noStrike" kern="1200" cap="none" normalizeH="0" baseline="0" dirty="0" smtClean="0">
                          <a:ln>
                            <a:noFill/>
                          </a:ln>
                          <a:solidFill>
                            <a:schemeClr val="dk1"/>
                          </a:solidFill>
                          <a:effectLst/>
                          <a:latin typeface="+mn-lt"/>
                          <a:ea typeface="+mn-ea"/>
                          <a:cs typeface="+mn-cs"/>
                        </a:rPr>
                        <a:t>Indicates where to import routes for IS-IS and OSPF</a:t>
                      </a:r>
                    </a:p>
                  </a:txBody>
                  <a:tcPr marL="73025" marR="73025" marT="36512" marB="36512" anchor="ctr" horzOverflow="overflow"/>
                </a:tc>
              </a:tr>
              <a:tr h="282955">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400" b="1" u="none" strike="noStrike" kern="1200" cap="none" normalizeH="0" baseline="0" dirty="0" smtClean="0">
                          <a:ln>
                            <a:noFill/>
                          </a:ln>
                          <a:solidFill>
                            <a:schemeClr val="dk1"/>
                          </a:solidFill>
                          <a:effectLst/>
                          <a:latin typeface="Courier New" pitchFamily="49" charset="0"/>
                          <a:ea typeface="+mn-ea"/>
                          <a:cs typeface="Courier New" pitchFamily="49" charset="0"/>
                        </a:rPr>
                        <a:t>set local-preference</a:t>
                      </a:r>
                    </a:p>
                  </a:txBody>
                  <a:tcPr marL="73025" marR="73025" marT="36512" marB="36512" anchor="ctr" horzOverflow="overflow"/>
                </a:tc>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400" u="none" strike="noStrike" kern="1200" cap="none" normalizeH="0" baseline="0" dirty="0" smtClean="0">
                          <a:ln>
                            <a:noFill/>
                          </a:ln>
                          <a:solidFill>
                            <a:schemeClr val="dk1"/>
                          </a:solidFill>
                          <a:effectLst/>
                          <a:latin typeface="+mn-lt"/>
                          <a:ea typeface="+mn-ea"/>
                          <a:cs typeface="+mn-cs"/>
                        </a:rPr>
                        <a:t>Specifies a BGP local preference value </a:t>
                      </a:r>
                    </a:p>
                  </a:txBody>
                  <a:tcPr marL="73025" marR="73025" marT="36512" marB="36512" anchor="ctr" horzOverflow="overflow"/>
                </a:tc>
              </a:tr>
              <a:tr h="282955">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400" b="1" u="none" strike="noStrike" kern="1200" cap="none" normalizeH="0" baseline="0" dirty="0" smtClean="0">
                          <a:ln>
                            <a:noFill/>
                          </a:ln>
                          <a:solidFill>
                            <a:schemeClr val="dk1"/>
                          </a:solidFill>
                          <a:effectLst/>
                          <a:latin typeface="Courier New" pitchFamily="49" charset="0"/>
                          <a:ea typeface="+mn-ea"/>
                          <a:cs typeface="Courier New" pitchFamily="49" charset="0"/>
                        </a:rPr>
                        <a:t>set metric</a:t>
                      </a:r>
                    </a:p>
                  </a:txBody>
                  <a:tcPr marL="73025" marR="73025" marT="36512" marB="36512" anchor="ctr" horzOverflow="overflow"/>
                </a:tc>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400" u="none" strike="noStrike" kern="1200" cap="none" normalizeH="0" baseline="0" dirty="0" smtClean="0">
                          <a:ln>
                            <a:noFill/>
                          </a:ln>
                          <a:solidFill>
                            <a:schemeClr val="dk1"/>
                          </a:solidFill>
                          <a:effectLst/>
                          <a:latin typeface="+mn-lt"/>
                          <a:ea typeface="+mn-ea"/>
                          <a:cs typeface="+mn-cs"/>
                        </a:rPr>
                        <a:t>Sets the metric value for a routing protocol</a:t>
                      </a:r>
                    </a:p>
                  </a:txBody>
                  <a:tcPr marL="73025" marR="73025" marT="36512" marB="36512" anchor="ctr" horzOverflow="overflow"/>
                </a:tc>
              </a:tr>
              <a:tr h="424120">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400" b="1" u="none" strike="noStrike" kern="1200" cap="none" normalizeH="0" baseline="0" dirty="0" smtClean="0">
                          <a:ln>
                            <a:noFill/>
                          </a:ln>
                          <a:solidFill>
                            <a:schemeClr val="dk1"/>
                          </a:solidFill>
                          <a:effectLst/>
                          <a:latin typeface="Courier New" pitchFamily="49" charset="0"/>
                          <a:ea typeface="+mn-ea"/>
                          <a:cs typeface="Courier New" pitchFamily="49" charset="0"/>
                        </a:rPr>
                        <a:t>set metric-type</a:t>
                      </a:r>
                    </a:p>
                  </a:txBody>
                  <a:tcPr marL="73025" marR="73025" marT="36512" marB="36512" anchor="ctr" horzOverflow="overflow"/>
                </a:tc>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400" u="none" strike="noStrike" kern="1200" cap="none" normalizeH="0" baseline="0" dirty="0" smtClean="0">
                          <a:ln>
                            <a:noFill/>
                          </a:ln>
                          <a:solidFill>
                            <a:schemeClr val="dk1"/>
                          </a:solidFill>
                          <a:effectLst/>
                          <a:latin typeface="+mn-lt"/>
                          <a:ea typeface="+mn-ea"/>
                          <a:cs typeface="+mn-cs"/>
                        </a:rPr>
                        <a:t>Sets the metric type for the destination routing protocol</a:t>
                      </a:r>
                    </a:p>
                  </a:txBody>
                  <a:tcPr marL="73025" marR="73025" marT="36512" marB="36512" anchor="ctr" horzOverflow="overflow"/>
                </a:tc>
              </a:tr>
              <a:tr h="320844">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400" b="1" u="none" strike="noStrike" kern="1200" cap="none" normalizeH="0" baseline="0" dirty="0" smtClean="0">
                          <a:ln>
                            <a:noFill/>
                          </a:ln>
                          <a:solidFill>
                            <a:schemeClr val="dk1"/>
                          </a:solidFill>
                          <a:effectLst/>
                          <a:latin typeface="Courier New" pitchFamily="49" charset="0"/>
                          <a:ea typeface="+mn-ea"/>
                          <a:cs typeface="Courier New" pitchFamily="49" charset="0"/>
                        </a:rPr>
                        <a:t>set tag</a:t>
                      </a:r>
                    </a:p>
                  </a:txBody>
                  <a:tcPr marL="73025" marR="73025" marT="36512" marB="36512" anchor="ctr" horzOverflow="overflow"/>
                </a:tc>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400" u="none" strike="noStrike" kern="1200" cap="none" normalizeH="0" baseline="0" dirty="0" smtClean="0">
                          <a:ln>
                            <a:noFill/>
                          </a:ln>
                          <a:solidFill>
                            <a:schemeClr val="dk1"/>
                          </a:solidFill>
                          <a:effectLst/>
                          <a:latin typeface="+mn-lt"/>
                          <a:ea typeface="+mn-ea"/>
                          <a:cs typeface="+mn-cs"/>
                        </a:rPr>
                        <a:t>Sets tag value for destination routing protocol</a:t>
                      </a:r>
                    </a:p>
                  </a:txBody>
                  <a:tcPr marL="73025" marR="73025" marT="36512" marB="36512" anchor="ctr" horzOverflow="overflow"/>
                </a:tc>
              </a:tr>
              <a:tr h="282955">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400" b="1" u="none" strike="noStrike" kern="1200" cap="none" normalizeH="0" baseline="0" dirty="0" smtClean="0">
                          <a:ln>
                            <a:noFill/>
                          </a:ln>
                          <a:solidFill>
                            <a:schemeClr val="dk1"/>
                          </a:solidFill>
                          <a:effectLst/>
                          <a:latin typeface="Courier New" pitchFamily="49" charset="0"/>
                          <a:ea typeface="+mn-ea"/>
                          <a:cs typeface="Courier New" pitchFamily="49" charset="0"/>
                        </a:rPr>
                        <a:t>set weight</a:t>
                      </a:r>
                    </a:p>
                  </a:txBody>
                  <a:tcPr marL="73025" marR="73025" marT="36512" marB="36512" anchor="ctr" horzOverflow="overflow"/>
                </a:tc>
                <a:tc>
                  <a:txBody>
                    <a:bodyPr/>
                    <a:lstStyle/>
                    <a:p>
                      <a:pPr marL="0" marR="0" lvl="0" indent="0" algn="l" defTabSz="814388" rtl="0" eaLnBrk="0" fontAlgn="base" latinLnBrk="0" hangingPunct="0">
                        <a:lnSpc>
                          <a:spcPct val="100000"/>
                        </a:lnSpc>
                        <a:spcBef>
                          <a:spcPts val="0"/>
                        </a:spcBef>
                        <a:spcAft>
                          <a:spcPts val="600"/>
                        </a:spcAft>
                        <a:buClr>
                          <a:schemeClr val="tx2"/>
                        </a:buClr>
                        <a:buSzPct val="100000"/>
                        <a:buFont typeface="Wingdings" pitchFamily="2" charset="2"/>
                        <a:buNone/>
                        <a:tabLst/>
                      </a:pPr>
                      <a:r>
                        <a:rPr kumimoji="0" lang="en-US" sz="1400" u="none" strike="noStrike" kern="1200" cap="none" normalizeH="0" baseline="0" dirty="0" smtClean="0">
                          <a:ln>
                            <a:noFill/>
                          </a:ln>
                          <a:solidFill>
                            <a:schemeClr val="dk1"/>
                          </a:solidFill>
                          <a:effectLst/>
                          <a:latin typeface="+mn-lt"/>
                          <a:ea typeface="+mn-ea"/>
                          <a:cs typeface="+mn-cs"/>
                        </a:rPr>
                        <a:t>Specifies the BGP weight value</a:t>
                      </a:r>
                    </a:p>
                  </a:txBody>
                  <a:tcPr marL="73025" marR="73025" marT="36512" marB="36512" anchor="ctr" horzOverflow="overflow"/>
                </a:tc>
              </a:tr>
            </a:tbl>
          </a:graphicData>
        </a:graphic>
      </p:graphicFrame>
    </p:spTree>
    <p:extLst>
      <p:ext uri="{BB962C8B-B14F-4D97-AF65-F5344CB8AC3E}">
        <p14:creationId xmlns:p14="http://schemas.microsoft.com/office/powerpoint/2010/main" val="1440627056"/>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Route Maps for Redistribution</a:t>
            </a:r>
            <a:endParaRPr lang="en-US" dirty="0"/>
          </a:p>
        </p:txBody>
      </p:sp>
      <p:sp>
        <p:nvSpPr>
          <p:cNvPr id="3" name="Content Placeholder 2"/>
          <p:cNvSpPr>
            <a:spLocks noGrp="1"/>
          </p:cNvSpPr>
          <p:nvPr>
            <p:ph idx="1"/>
          </p:nvPr>
        </p:nvSpPr>
        <p:spPr/>
        <p:txBody>
          <a:bodyPr>
            <a:normAutofit/>
          </a:bodyPr>
          <a:lstStyle/>
          <a:p>
            <a:r>
              <a:rPr lang="en-US" dirty="0" smtClean="0"/>
              <a:t>Use route maps when you want detailed control over how routes are redistributed between routing protocols. </a:t>
            </a:r>
          </a:p>
          <a:p>
            <a:r>
              <a:rPr lang="en-US" dirty="0" smtClean="0"/>
              <a:t>Sample implementation plan:</a:t>
            </a:r>
          </a:p>
          <a:p>
            <a:pPr lvl="1"/>
            <a:r>
              <a:rPr lang="en-US" dirty="0" smtClean="0"/>
              <a:t>Define and name the route map with the</a:t>
            </a:r>
            <a:r>
              <a:rPr lang="en-US" b="1" dirty="0" smtClean="0">
                <a:latin typeface="Courier New" pitchFamily="49" charset="0"/>
                <a:cs typeface="Courier New" pitchFamily="49" charset="0"/>
              </a:rPr>
              <a:t> route-map </a:t>
            </a:r>
            <a:r>
              <a:rPr lang="en-US" dirty="0" smtClean="0"/>
              <a:t>command.</a:t>
            </a:r>
          </a:p>
          <a:p>
            <a:pPr lvl="2"/>
            <a:r>
              <a:rPr lang="en-US" dirty="0" smtClean="0"/>
              <a:t>Define the conditions to match (the</a:t>
            </a:r>
            <a:r>
              <a:rPr lang="en-US" b="1" dirty="0" smtClean="0">
                <a:latin typeface="Courier New" pitchFamily="49" charset="0"/>
                <a:cs typeface="Courier New" pitchFamily="49" charset="0"/>
              </a:rPr>
              <a:t> match </a:t>
            </a:r>
            <a:r>
              <a:rPr lang="en-US" dirty="0" smtClean="0"/>
              <a:t>statements).</a:t>
            </a:r>
          </a:p>
          <a:p>
            <a:pPr lvl="2"/>
            <a:r>
              <a:rPr lang="en-US" dirty="0" smtClean="0"/>
              <a:t>Define the action to be taken when there is a match (the</a:t>
            </a:r>
            <a:r>
              <a:rPr lang="en-US" b="1" dirty="0" smtClean="0">
                <a:latin typeface="Courier New" pitchFamily="49" charset="0"/>
                <a:cs typeface="Courier New" pitchFamily="49" charset="0"/>
              </a:rPr>
              <a:t> set </a:t>
            </a:r>
            <a:r>
              <a:rPr lang="en-US" dirty="0" smtClean="0"/>
              <a:t>statements).</a:t>
            </a:r>
          </a:p>
          <a:p>
            <a:pPr lvl="1"/>
            <a:r>
              <a:rPr lang="en-US" dirty="0" smtClean="0"/>
              <a:t>Specify the route map to use when redistributing.</a:t>
            </a:r>
          </a:p>
          <a:p>
            <a:pPr lvl="2"/>
            <a:r>
              <a:rPr lang="en-US" dirty="0" smtClean="0"/>
              <a:t>Use the </a:t>
            </a:r>
            <a:r>
              <a:rPr lang="en-US" b="1" dirty="0" smtClean="0">
                <a:latin typeface="Courier New" pitchFamily="49" charset="0"/>
                <a:cs typeface="Courier New" pitchFamily="49" charset="0"/>
              </a:rPr>
              <a:t>redistribute </a:t>
            </a:r>
            <a:r>
              <a:rPr lang="en-US" i="1" dirty="0" smtClean="0">
                <a:latin typeface="Courier New" pitchFamily="49" charset="0"/>
                <a:cs typeface="Courier New" pitchFamily="49" charset="0"/>
              </a:rPr>
              <a:t>protocol </a:t>
            </a:r>
            <a:r>
              <a:rPr lang="en-US" b="1" dirty="0" smtClean="0">
                <a:latin typeface="Courier New" pitchFamily="49" charset="0"/>
                <a:cs typeface="Courier New" pitchFamily="49" charset="0"/>
              </a:rPr>
              <a:t>route-map </a:t>
            </a:r>
            <a:r>
              <a:rPr lang="en-US" i="1" dirty="0" smtClean="0">
                <a:latin typeface="Courier New" pitchFamily="49" charset="0"/>
                <a:cs typeface="Courier New" pitchFamily="49" charset="0"/>
              </a:rPr>
              <a:t>map-tag </a:t>
            </a:r>
            <a:r>
              <a:rPr lang="en-US" dirty="0" smtClean="0"/>
              <a:t>router configuration command.</a:t>
            </a:r>
          </a:p>
        </p:txBody>
      </p:sp>
    </p:spTree>
    <p:extLst>
      <p:ext uri="{BB962C8B-B14F-4D97-AF65-F5344CB8AC3E}">
        <p14:creationId xmlns:p14="http://schemas.microsoft.com/office/powerpoint/2010/main" val="116490726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426121" y="4982080"/>
            <a:ext cx="8262938" cy="1347668"/>
            <a:chOff x="426121" y="4982080"/>
            <a:chExt cx="8262938" cy="1347668"/>
          </a:xfrm>
        </p:grpSpPr>
        <p:sp>
          <p:nvSpPr>
            <p:cNvPr id="154626" name="Rectangle 2"/>
            <p:cNvSpPr>
              <a:spLocks noChangeArrowheads="1"/>
            </p:cNvSpPr>
            <p:nvPr/>
          </p:nvSpPr>
          <p:spPr bwMode="auto">
            <a:xfrm>
              <a:off x="530896" y="5286880"/>
              <a:ext cx="8158163" cy="339196"/>
            </a:xfrm>
            <a:prstGeom prst="rect">
              <a:avLst/>
            </a:prstGeom>
            <a:solidFill>
              <a:schemeClr val="bg1"/>
            </a:solidFill>
            <a:ln w="12700">
              <a:solidFill>
                <a:schemeClr val="tx1"/>
              </a:solidFill>
              <a:miter lim="800000"/>
              <a:headEnd/>
              <a:tailEnd/>
            </a:ln>
            <a:effectLst/>
          </p:spPr>
          <p:txBody>
            <a:bodyPr lIns="92075" tIns="46038" rIns="92075" bIns="46038">
              <a:spAutoFit/>
            </a:bodyPr>
            <a:lstStyle/>
            <a:p>
              <a:pPr algn="l">
                <a:lnSpc>
                  <a:spcPct val="100000"/>
                </a:lnSpc>
                <a:tabLst>
                  <a:tab pos="7654925" algn="r"/>
                </a:tabLst>
              </a:pPr>
              <a:r>
                <a:rPr lang="en-US" sz="1600" b="1" dirty="0" smtClean="0">
                  <a:latin typeface="Courier New" pitchFamily="49" charset="0"/>
                </a:rPr>
                <a:t>redistribute </a:t>
              </a:r>
              <a:r>
                <a:rPr lang="en-US" sz="1600" i="1" dirty="0" smtClean="0">
                  <a:latin typeface="Courier New" pitchFamily="49" charset="0"/>
                </a:rPr>
                <a:t>protocol</a:t>
              </a:r>
              <a:r>
                <a:rPr lang="en-US" sz="1600" dirty="0" smtClean="0">
                  <a:latin typeface="Courier New" pitchFamily="49" charset="0"/>
                </a:rPr>
                <a:t> </a:t>
              </a:r>
              <a:r>
                <a:rPr lang="en-US" sz="1600" b="1" dirty="0" smtClean="0">
                  <a:latin typeface="Courier New" pitchFamily="49" charset="0"/>
                </a:rPr>
                <a:t>[</a:t>
              </a:r>
              <a:r>
                <a:rPr lang="en-US" sz="1600" i="1" dirty="0" smtClean="0">
                  <a:latin typeface="Courier New" pitchFamily="49" charset="0"/>
                </a:rPr>
                <a:t>process-id</a:t>
              </a:r>
              <a:r>
                <a:rPr lang="en-US" sz="1600" b="1" dirty="0" smtClean="0">
                  <a:latin typeface="Courier New" pitchFamily="49" charset="0"/>
                </a:rPr>
                <a:t>] route-map </a:t>
              </a:r>
              <a:r>
                <a:rPr lang="en-US" sz="1600" i="1" dirty="0" smtClean="0">
                  <a:latin typeface="Courier New" pitchFamily="49" charset="0"/>
                </a:rPr>
                <a:t>map-tag</a:t>
              </a:r>
              <a:r>
                <a:rPr lang="en-US" sz="1600" b="1" dirty="0" smtClean="0">
                  <a:latin typeface="Courier New" pitchFamily="49" charset="0"/>
                </a:rPr>
                <a:t> </a:t>
              </a:r>
              <a:r>
                <a:rPr lang="en-US" sz="1600" b="1" dirty="0">
                  <a:latin typeface="Courier New" pitchFamily="49" charset="0"/>
                </a:rPr>
                <a:t>	</a:t>
              </a:r>
              <a:endParaRPr lang="en-GB" sz="1600" b="1" dirty="0">
                <a:latin typeface="Courier New" pitchFamily="49" charset="0"/>
              </a:endParaRPr>
            </a:p>
          </p:txBody>
        </p:sp>
        <p:sp>
          <p:nvSpPr>
            <p:cNvPr id="154627" name="Rectangle 3"/>
            <p:cNvSpPr>
              <a:spLocks noChangeArrowheads="1"/>
            </p:cNvSpPr>
            <p:nvPr/>
          </p:nvSpPr>
          <p:spPr bwMode="auto">
            <a:xfrm>
              <a:off x="426121" y="4982080"/>
              <a:ext cx="4848225" cy="336550"/>
            </a:xfrm>
            <a:prstGeom prst="rect">
              <a:avLst/>
            </a:prstGeom>
            <a:noFill/>
            <a:ln w="9525">
              <a:noFill/>
              <a:miter lim="800000"/>
              <a:headEnd/>
              <a:tailEnd/>
            </a:ln>
            <a:effectLst/>
          </p:spPr>
          <p:txBody>
            <a:bodyPr lIns="92075" tIns="46038" rIns="92075" bIns="46038">
              <a:spAutoFit/>
            </a:bodyPr>
            <a:lstStyle/>
            <a:p>
              <a:pPr algn="l">
                <a:lnSpc>
                  <a:spcPct val="100000"/>
                </a:lnSpc>
                <a:spcBef>
                  <a:spcPct val="20000"/>
                </a:spcBef>
              </a:pPr>
              <a:r>
                <a:rPr lang="en-GB" sz="1600" dirty="0">
                  <a:latin typeface="Courier New" pitchFamily="49" charset="0"/>
                </a:rPr>
                <a:t>R</a:t>
              </a:r>
              <a:r>
                <a:rPr lang="en-GB" sz="1600" dirty="0" smtClean="0">
                  <a:latin typeface="Courier New" pitchFamily="49" charset="0"/>
                </a:rPr>
                <a:t>outer(config-router</a:t>
              </a:r>
              <a:r>
                <a:rPr lang="en-GB" sz="1600" dirty="0">
                  <a:latin typeface="Courier New" pitchFamily="49" charset="0"/>
                </a:rPr>
                <a:t>)#</a:t>
              </a:r>
            </a:p>
          </p:txBody>
        </p:sp>
        <p:sp>
          <p:nvSpPr>
            <p:cNvPr id="154628" name="Text Box 4"/>
            <p:cNvSpPr txBox="1">
              <a:spLocks noChangeArrowheads="1"/>
            </p:cNvSpPr>
            <p:nvPr/>
          </p:nvSpPr>
          <p:spPr bwMode="auto">
            <a:xfrm>
              <a:off x="426121" y="5652640"/>
              <a:ext cx="8228013" cy="677108"/>
            </a:xfrm>
            <a:prstGeom prst="rect">
              <a:avLst/>
            </a:prstGeom>
            <a:noFill/>
            <a:ln w="38100">
              <a:noFill/>
              <a:miter lim="800000"/>
              <a:headEnd/>
              <a:tailEnd type="none" w="sm" len="sm"/>
            </a:ln>
            <a:effectLst/>
          </p:spPr>
          <p:txBody>
            <a:bodyPr>
              <a:spAutoFit/>
            </a:bodyPr>
            <a:lstStyle/>
            <a:p>
              <a:pPr marL="236538" indent="-236538" algn="l" defTabSz="814388" eaLnBrk="1" hangingPunct="1">
                <a:lnSpc>
                  <a:spcPct val="95000"/>
                </a:lnSpc>
                <a:spcBef>
                  <a:spcPct val="50000"/>
                </a:spcBef>
                <a:buClr>
                  <a:srgbClr val="708CA1"/>
                </a:buClr>
                <a:buFont typeface="Wingdings" pitchFamily="2" charset="2"/>
                <a:buChar char="§"/>
              </a:pPr>
              <a:r>
                <a:rPr lang="en-US" sz="2000" dirty="0" smtClean="0"/>
                <a:t>Allows for detailed control of routes being redistributed into a routing protocol</a:t>
              </a:r>
              <a:r>
                <a:rPr lang="en-US" sz="2000" dirty="0" smtClean="0">
                  <a:latin typeface="+mn-lt"/>
                </a:rPr>
                <a:t>.</a:t>
              </a:r>
              <a:endParaRPr lang="en-US" sz="2000" dirty="0">
                <a:latin typeface="+mn-lt"/>
              </a:endParaRPr>
            </a:p>
          </p:txBody>
        </p:sp>
      </p:grpSp>
      <p:sp>
        <p:nvSpPr>
          <p:cNvPr id="154629" name="Rectangle 5"/>
          <p:cNvSpPr>
            <a:spLocks noGrp="1" noChangeArrowheads="1"/>
          </p:cNvSpPr>
          <p:nvPr>
            <p:ph type="title"/>
          </p:nvPr>
        </p:nvSpPr>
        <p:spPr>
          <a:noFill/>
          <a:ln/>
        </p:spPr>
        <p:txBody>
          <a:bodyPr/>
          <a:lstStyle/>
          <a:p>
            <a:r>
              <a:rPr lang="en-US" dirty="0">
                <a:latin typeface="Courier New" pitchFamily="49" charset="0"/>
              </a:rPr>
              <a:t>route-map</a:t>
            </a:r>
            <a:r>
              <a:rPr lang="en-US" dirty="0"/>
              <a:t> </a:t>
            </a:r>
            <a:r>
              <a:rPr lang="en-US" dirty="0" smtClean="0"/>
              <a:t>Commands for Redistribution</a:t>
            </a:r>
            <a:endParaRPr lang="en-US" dirty="0"/>
          </a:p>
        </p:txBody>
      </p:sp>
      <p:grpSp>
        <p:nvGrpSpPr>
          <p:cNvPr id="18" name="Group 17"/>
          <p:cNvGrpSpPr/>
          <p:nvPr/>
        </p:nvGrpSpPr>
        <p:grpSpPr>
          <a:xfrm>
            <a:off x="426121" y="1058432"/>
            <a:ext cx="8262938" cy="1055281"/>
            <a:chOff x="426121" y="1058432"/>
            <a:chExt cx="8262938" cy="1055281"/>
          </a:xfrm>
        </p:grpSpPr>
        <p:sp>
          <p:nvSpPr>
            <p:cNvPr id="154630" name="Rectangle 6"/>
            <p:cNvSpPr>
              <a:spLocks noChangeArrowheads="1"/>
            </p:cNvSpPr>
            <p:nvPr/>
          </p:nvSpPr>
          <p:spPr bwMode="auto">
            <a:xfrm>
              <a:off x="530896" y="1363232"/>
              <a:ext cx="8158163" cy="339196"/>
            </a:xfrm>
            <a:prstGeom prst="rect">
              <a:avLst/>
            </a:prstGeom>
            <a:solidFill>
              <a:schemeClr val="bg1"/>
            </a:solidFill>
            <a:ln w="12700">
              <a:solidFill>
                <a:schemeClr val="tx1"/>
              </a:solidFill>
              <a:miter lim="800000"/>
              <a:headEnd/>
              <a:tailEnd/>
            </a:ln>
            <a:effectLst/>
          </p:spPr>
          <p:txBody>
            <a:bodyPr lIns="92075" tIns="46038" rIns="92075" bIns="46038">
              <a:spAutoFit/>
            </a:bodyPr>
            <a:lstStyle/>
            <a:p>
              <a:pPr algn="l">
                <a:lnSpc>
                  <a:spcPct val="100000"/>
                </a:lnSpc>
                <a:tabLst>
                  <a:tab pos="7654925" algn="r"/>
                </a:tabLst>
              </a:pPr>
              <a:r>
                <a:rPr lang="en-US" sz="1600" b="1" dirty="0">
                  <a:latin typeface="Courier New" pitchFamily="49" charset="0"/>
                </a:rPr>
                <a:t>route-map </a:t>
              </a:r>
              <a:r>
                <a:rPr lang="en-US" sz="1600" i="1" dirty="0">
                  <a:latin typeface="Courier New" pitchFamily="49" charset="0"/>
                </a:rPr>
                <a:t>map-tag</a:t>
              </a:r>
              <a:r>
                <a:rPr lang="en-US" sz="1600" b="1" dirty="0">
                  <a:latin typeface="Courier New" pitchFamily="49" charset="0"/>
                </a:rPr>
                <a:t> [permit | deny] [</a:t>
              </a:r>
              <a:r>
                <a:rPr lang="en-US" sz="1600" i="1" dirty="0">
                  <a:latin typeface="Courier New" pitchFamily="49" charset="0"/>
                </a:rPr>
                <a:t>sequence-number</a:t>
              </a:r>
              <a:r>
                <a:rPr lang="en-US" sz="1600" b="1" dirty="0">
                  <a:latin typeface="Courier New" pitchFamily="49" charset="0"/>
                </a:rPr>
                <a:t>]	</a:t>
              </a:r>
              <a:endParaRPr lang="en-GB" sz="1600" b="1" dirty="0">
                <a:latin typeface="Courier New" pitchFamily="49" charset="0"/>
              </a:endParaRPr>
            </a:p>
          </p:txBody>
        </p:sp>
        <p:sp>
          <p:nvSpPr>
            <p:cNvPr id="154631" name="Rectangle 7"/>
            <p:cNvSpPr>
              <a:spLocks noChangeArrowheads="1"/>
            </p:cNvSpPr>
            <p:nvPr/>
          </p:nvSpPr>
          <p:spPr bwMode="auto">
            <a:xfrm>
              <a:off x="426121" y="1058432"/>
              <a:ext cx="4144963" cy="336550"/>
            </a:xfrm>
            <a:prstGeom prst="rect">
              <a:avLst/>
            </a:prstGeom>
            <a:noFill/>
            <a:ln w="9525">
              <a:noFill/>
              <a:miter lim="800000"/>
              <a:headEnd/>
              <a:tailEnd/>
            </a:ln>
            <a:effectLst/>
          </p:spPr>
          <p:txBody>
            <a:bodyPr lIns="92075" tIns="46038" rIns="92075" bIns="46038">
              <a:spAutoFit/>
            </a:bodyPr>
            <a:lstStyle/>
            <a:p>
              <a:pPr algn="l">
                <a:lnSpc>
                  <a:spcPct val="100000"/>
                </a:lnSpc>
                <a:spcBef>
                  <a:spcPct val="20000"/>
                </a:spcBef>
              </a:pPr>
              <a:r>
                <a:rPr lang="en-GB" sz="1600" dirty="0">
                  <a:latin typeface="Courier New" pitchFamily="49" charset="0"/>
                </a:rPr>
                <a:t>R</a:t>
              </a:r>
              <a:r>
                <a:rPr lang="en-GB" sz="1600" dirty="0" smtClean="0">
                  <a:latin typeface="Courier New" pitchFamily="49" charset="0"/>
                </a:rPr>
                <a:t>outer(config</a:t>
              </a:r>
              <a:r>
                <a:rPr lang="en-GB" sz="1600" dirty="0">
                  <a:latin typeface="Courier New" pitchFamily="49" charset="0"/>
                </a:rPr>
                <a:t>)#</a:t>
              </a:r>
            </a:p>
          </p:txBody>
        </p:sp>
        <p:sp>
          <p:nvSpPr>
            <p:cNvPr id="154632" name="Text Box 8"/>
            <p:cNvSpPr txBox="1">
              <a:spLocks noChangeArrowheads="1"/>
            </p:cNvSpPr>
            <p:nvPr/>
          </p:nvSpPr>
          <p:spPr bwMode="auto">
            <a:xfrm>
              <a:off x="426121" y="1728992"/>
              <a:ext cx="8228013" cy="384721"/>
            </a:xfrm>
            <a:prstGeom prst="rect">
              <a:avLst/>
            </a:prstGeom>
            <a:noFill/>
            <a:ln w="38100">
              <a:noFill/>
              <a:miter lim="800000"/>
              <a:headEnd/>
              <a:tailEnd type="none" w="sm" len="sm"/>
            </a:ln>
            <a:effectLst/>
          </p:spPr>
          <p:txBody>
            <a:bodyPr>
              <a:spAutoFit/>
            </a:bodyPr>
            <a:lstStyle/>
            <a:p>
              <a:pPr marL="236538" indent="-236538" algn="l" defTabSz="814388" eaLnBrk="1" hangingPunct="1">
                <a:lnSpc>
                  <a:spcPct val="95000"/>
                </a:lnSpc>
                <a:spcBef>
                  <a:spcPct val="50000"/>
                </a:spcBef>
                <a:buClr>
                  <a:srgbClr val="708CA1"/>
                </a:buClr>
                <a:buFont typeface="Wingdings" pitchFamily="2" charset="2"/>
                <a:buChar char="§"/>
              </a:pPr>
              <a:r>
                <a:rPr lang="en-US" sz="2000" dirty="0">
                  <a:latin typeface="+mn-lt"/>
                </a:rPr>
                <a:t>Defines the route map </a:t>
              </a:r>
              <a:r>
                <a:rPr lang="en-US" sz="2000" dirty="0" smtClean="0">
                  <a:latin typeface="+mn-lt"/>
                </a:rPr>
                <a:t>conditions.</a:t>
              </a:r>
              <a:endParaRPr lang="en-US" sz="2000" dirty="0">
                <a:latin typeface="+mn-lt"/>
              </a:endParaRPr>
            </a:p>
          </p:txBody>
        </p:sp>
      </p:grpSp>
      <p:grpSp>
        <p:nvGrpSpPr>
          <p:cNvPr id="17" name="Group 16"/>
          <p:cNvGrpSpPr/>
          <p:nvPr/>
        </p:nvGrpSpPr>
        <p:grpSpPr>
          <a:xfrm>
            <a:off x="426121" y="2366315"/>
            <a:ext cx="8262938" cy="1055281"/>
            <a:chOff x="426121" y="2353832"/>
            <a:chExt cx="8262938" cy="1055281"/>
          </a:xfrm>
        </p:grpSpPr>
        <p:sp>
          <p:nvSpPr>
            <p:cNvPr id="154633" name="Rectangle 9"/>
            <p:cNvSpPr>
              <a:spLocks noChangeArrowheads="1"/>
            </p:cNvSpPr>
            <p:nvPr/>
          </p:nvSpPr>
          <p:spPr bwMode="auto">
            <a:xfrm>
              <a:off x="530896" y="2658632"/>
              <a:ext cx="8158163" cy="339196"/>
            </a:xfrm>
            <a:prstGeom prst="rect">
              <a:avLst/>
            </a:prstGeom>
            <a:solidFill>
              <a:schemeClr val="bg1"/>
            </a:solidFill>
            <a:ln w="12700">
              <a:solidFill>
                <a:schemeClr val="tx1"/>
              </a:solidFill>
              <a:miter lim="800000"/>
              <a:headEnd/>
              <a:tailEnd/>
            </a:ln>
            <a:effectLst/>
          </p:spPr>
          <p:txBody>
            <a:bodyPr lIns="92075" tIns="46038" rIns="92075" bIns="46038">
              <a:spAutoFit/>
            </a:bodyPr>
            <a:lstStyle/>
            <a:p>
              <a:pPr algn="l">
                <a:lnSpc>
                  <a:spcPct val="100000"/>
                </a:lnSpc>
                <a:tabLst>
                  <a:tab pos="7654925" algn="r"/>
                </a:tabLst>
              </a:pPr>
              <a:r>
                <a:rPr lang="en-US" sz="1600" b="1" dirty="0">
                  <a:latin typeface="Courier New" pitchFamily="49" charset="0"/>
                </a:rPr>
                <a:t>match {</a:t>
              </a:r>
              <a:r>
                <a:rPr lang="en-US" sz="1600" i="1" dirty="0">
                  <a:latin typeface="Courier New" pitchFamily="49" charset="0"/>
                </a:rPr>
                <a:t>conditions</a:t>
              </a:r>
              <a:r>
                <a:rPr lang="en-US" sz="1600" b="1" dirty="0">
                  <a:latin typeface="Courier New" pitchFamily="49" charset="0"/>
                </a:rPr>
                <a:t>} 	</a:t>
              </a:r>
              <a:endParaRPr lang="en-GB" sz="1600" b="1" dirty="0">
                <a:latin typeface="Courier New" pitchFamily="49" charset="0"/>
              </a:endParaRPr>
            </a:p>
          </p:txBody>
        </p:sp>
        <p:sp>
          <p:nvSpPr>
            <p:cNvPr id="154634" name="Rectangle 10"/>
            <p:cNvSpPr>
              <a:spLocks noChangeArrowheads="1"/>
            </p:cNvSpPr>
            <p:nvPr/>
          </p:nvSpPr>
          <p:spPr bwMode="auto">
            <a:xfrm>
              <a:off x="426121" y="2353832"/>
              <a:ext cx="4144963" cy="336550"/>
            </a:xfrm>
            <a:prstGeom prst="rect">
              <a:avLst/>
            </a:prstGeom>
            <a:noFill/>
            <a:ln w="9525">
              <a:noFill/>
              <a:miter lim="800000"/>
              <a:headEnd/>
              <a:tailEnd/>
            </a:ln>
            <a:effectLst/>
          </p:spPr>
          <p:txBody>
            <a:bodyPr lIns="92075" tIns="46038" rIns="92075" bIns="46038">
              <a:spAutoFit/>
            </a:bodyPr>
            <a:lstStyle/>
            <a:p>
              <a:pPr algn="l">
                <a:lnSpc>
                  <a:spcPct val="100000"/>
                </a:lnSpc>
                <a:spcBef>
                  <a:spcPct val="20000"/>
                </a:spcBef>
              </a:pPr>
              <a:r>
                <a:rPr lang="en-GB" sz="1600" dirty="0">
                  <a:latin typeface="Courier New" pitchFamily="49" charset="0"/>
                </a:rPr>
                <a:t>R</a:t>
              </a:r>
              <a:r>
                <a:rPr lang="en-GB" sz="1600" dirty="0" smtClean="0">
                  <a:latin typeface="Courier New" pitchFamily="49" charset="0"/>
                </a:rPr>
                <a:t>outer(config-route-map</a:t>
              </a:r>
              <a:r>
                <a:rPr lang="en-GB" sz="1600" dirty="0">
                  <a:latin typeface="Courier New" pitchFamily="49" charset="0"/>
                </a:rPr>
                <a:t>)#</a:t>
              </a:r>
            </a:p>
          </p:txBody>
        </p:sp>
        <p:sp>
          <p:nvSpPr>
            <p:cNvPr id="154635" name="Text Box 11"/>
            <p:cNvSpPr txBox="1">
              <a:spLocks noChangeArrowheads="1"/>
            </p:cNvSpPr>
            <p:nvPr/>
          </p:nvSpPr>
          <p:spPr bwMode="auto">
            <a:xfrm>
              <a:off x="426121" y="3024392"/>
              <a:ext cx="8228013" cy="384721"/>
            </a:xfrm>
            <a:prstGeom prst="rect">
              <a:avLst/>
            </a:prstGeom>
            <a:noFill/>
            <a:ln w="38100">
              <a:noFill/>
              <a:miter lim="800000"/>
              <a:headEnd/>
              <a:tailEnd type="none" w="sm" len="sm"/>
            </a:ln>
            <a:effectLst/>
          </p:spPr>
          <p:txBody>
            <a:bodyPr>
              <a:spAutoFit/>
            </a:bodyPr>
            <a:lstStyle/>
            <a:p>
              <a:pPr marL="236538" indent="-236538" algn="l" defTabSz="814388" eaLnBrk="1" hangingPunct="1">
                <a:lnSpc>
                  <a:spcPct val="95000"/>
                </a:lnSpc>
                <a:spcBef>
                  <a:spcPct val="50000"/>
                </a:spcBef>
                <a:buClr>
                  <a:srgbClr val="708CA1"/>
                </a:buClr>
                <a:buFont typeface="Wingdings" pitchFamily="2" charset="2"/>
                <a:buChar char="§"/>
              </a:pPr>
              <a:r>
                <a:rPr lang="en-US" sz="2000" dirty="0">
                  <a:latin typeface="+mn-lt"/>
                </a:rPr>
                <a:t>Defines the conditions to </a:t>
              </a:r>
              <a:r>
                <a:rPr lang="en-US" sz="2000" dirty="0" smtClean="0">
                  <a:latin typeface="+mn-lt"/>
                </a:rPr>
                <a:t>match.</a:t>
              </a:r>
              <a:endParaRPr lang="en-US" sz="2000" dirty="0">
                <a:latin typeface="+mn-lt"/>
              </a:endParaRPr>
            </a:p>
          </p:txBody>
        </p:sp>
      </p:grpSp>
      <p:grpSp>
        <p:nvGrpSpPr>
          <p:cNvPr id="16" name="Group 15"/>
          <p:cNvGrpSpPr/>
          <p:nvPr/>
        </p:nvGrpSpPr>
        <p:grpSpPr>
          <a:xfrm>
            <a:off x="426121" y="3674198"/>
            <a:ext cx="8262938" cy="1055281"/>
            <a:chOff x="426121" y="3603195"/>
            <a:chExt cx="8262938" cy="1055281"/>
          </a:xfrm>
        </p:grpSpPr>
        <p:sp>
          <p:nvSpPr>
            <p:cNvPr id="154636" name="Rectangle 12"/>
            <p:cNvSpPr>
              <a:spLocks noChangeArrowheads="1"/>
            </p:cNvSpPr>
            <p:nvPr/>
          </p:nvSpPr>
          <p:spPr bwMode="auto">
            <a:xfrm>
              <a:off x="530896" y="3907995"/>
              <a:ext cx="8158163" cy="339196"/>
            </a:xfrm>
            <a:prstGeom prst="rect">
              <a:avLst/>
            </a:prstGeom>
            <a:solidFill>
              <a:schemeClr val="bg1"/>
            </a:solidFill>
            <a:ln w="12700">
              <a:solidFill>
                <a:schemeClr val="tx1"/>
              </a:solidFill>
              <a:miter lim="800000"/>
              <a:headEnd/>
              <a:tailEnd/>
            </a:ln>
            <a:effectLst/>
          </p:spPr>
          <p:txBody>
            <a:bodyPr lIns="92075" tIns="46038" rIns="92075" bIns="46038">
              <a:spAutoFit/>
            </a:bodyPr>
            <a:lstStyle/>
            <a:p>
              <a:pPr algn="l">
                <a:lnSpc>
                  <a:spcPct val="100000"/>
                </a:lnSpc>
                <a:tabLst>
                  <a:tab pos="7654925" algn="r"/>
                </a:tabLst>
              </a:pPr>
              <a:r>
                <a:rPr lang="en-US" sz="1600" b="1" dirty="0">
                  <a:latin typeface="Courier New" pitchFamily="49" charset="0"/>
                </a:rPr>
                <a:t>set {</a:t>
              </a:r>
              <a:r>
                <a:rPr lang="en-US" sz="1600" i="1" dirty="0">
                  <a:latin typeface="Courier New" pitchFamily="49" charset="0"/>
                </a:rPr>
                <a:t>actions</a:t>
              </a:r>
              <a:r>
                <a:rPr lang="en-US" sz="1600" b="1" dirty="0">
                  <a:latin typeface="Courier New" pitchFamily="49" charset="0"/>
                </a:rPr>
                <a:t>} 	</a:t>
              </a:r>
              <a:endParaRPr lang="en-GB" sz="1600" b="1" dirty="0">
                <a:latin typeface="Courier New" pitchFamily="49" charset="0"/>
              </a:endParaRPr>
            </a:p>
          </p:txBody>
        </p:sp>
        <p:sp>
          <p:nvSpPr>
            <p:cNvPr id="154637" name="Rectangle 13"/>
            <p:cNvSpPr>
              <a:spLocks noChangeArrowheads="1"/>
            </p:cNvSpPr>
            <p:nvPr/>
          </p:nvSpPr>
          <p:spPr bwMode="auto">
            <a:xfrm>
              <a:off x="426121" y="3603195"/>
              <a:ext cx="4144963" cy="336550"/>
            </a:xfrm>
            <a:prstGeom prst="rect">
              <a:avLst/>
            </a:prstGeom>
            <a:noFill/>
            <a:ln w="9525">
              <a:noFill/>
              <a:miter lim="800000"/>
              <a:headEnd/>
              <a:tailEnd/>
            </a:ln>
            <a:effectLst/>
          </p:spPr>
          <p:txBody>
            <a:bodyPr lIns="92075" tIns="46038" rIns="92075" bIns="46038">
              <a:spAutoFit/>
            </a:bodyPr>
            <a:lstStyle/>
            <a:p>
              <a:pPr algn="l">
                <a:lnSpc>
                  <a:spcPct val="100000"/>
                </a:lnSpc>
                <a:spcBef>
                  <a:spcPct val="20000"/>
                </a:spcBef>
              </a:pPr>
              <a:r>
                <a:rPr lang="en-GB" sz="1600" dirty="0" smtClean="0">
                  <a:latin typeface="Courier New" pitchFamily="49" charset="0"/>
                </a:rPr>
                <a:t>Router(config-route-map</a:t>
              </a:r>
              <a:r>
                <a:rPr lang="en-GB" sz="1600" dirty="0">
                  <a:latin typeface="Courier New" pitchFamily="49" charset="0"/>
                </a:rPr>
                <a:t>)#</a:t>
              </a:r>
            </a:p>
          </p:txBody>
        </p:sp>
        <p:sp>
          <p:nvSpPr>
            <p:cNvPr id="154638" name="Text Box 14"/>
            <p:cNvSpPr txBox="1">
              <a:spLocks noChangeArrowheads="1"/>
            </p:cNvSpPr>
            <p:nvPr/>
          </p:nvSpPr>
          <p:spPr bwMode="auto">
            <a:xfrm>
              <a:off x="426121" y="4273755"/>
              <a:ext cx="8228013" cy="384721"/>
            </a:xfrm>
            <a:prstGeom prst="rect">
              <a:avLst/>
            </a:prstGeom>
            <a:noFill/>
            <a:ln w="38100">
              <a:noFill/>
              <a:miter lim="800000"/>
              <a:headEnd/>
              <a:tailEnd type="none" w="sm" len="sm"/>
            </a:ln>
            <a:effectLst/>
          </p:spPr>
          <p:txBody>
            <a:bodyPr>
              <a:spAutoFit/>
            </a:bodyPr>
            <a:lstStyle/>
            <a:p>
              <a:pPr marL="236538" indent="-236538" algn="l" defTabSz="814388" eaLnBrk="1" hangingPunct="1">
                <a:lnSpc>
                  <a:spcPct val="95000"/>
                </a:lnSpc>
                <a:spcBef>
                  <a:spcPct val="50000"/>
                </a:spcBef>
                <a:buClr>
                  <a:srgbClr val="708CA1"/>
                </a:buClr>
                <a:buFont typeface="Wingdings" pitchFamily="2" charset="2"/>
                <a:buChar char="§"/>
              </a:pPr>
              <a:r>
                <a:rPr lang="en-US" sz="2000" dirty="0">
                  <a:latin typeface="+mn-lt"/>
                </a:rPr>
                <a:t>Defines the action to be taken on a </a:t>
              </a:r>
              <a:r>
                <a:rPr lang="en-US" sz="2000" dirty="0" smtClean="0">
                  <a:latin typeface="+mn-lt"/>
                </a:rPr>
                <a:t>match.</a:t>
              </a:r>
              <a:endParaRPr lang="en-US" sz="2000" dirty="0">
                <a:latin typeface="+mn-lt"/>
              </a:endParaRPr>
            </a:p>
          </p:txBody>
        </p:sp>
      </p:grpSp>
    </p:spTree>
    <p:extLst>
      <p:ext uri="{BB962C8B-B14F-4D97-AF65-F5344CB8AC3E}">
        <p14:creationId xmlns:p14="http://schemas.microsoft.com/office/powerpoint/2010/main" val="4120623307"/>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Configuring Route Maps for Redistribution</a:t>
            </a:r>
            <a:endParaRPr lang="en-US" dirty="0"/>
          </a:p>
        </p:txBody>
      </p:sp>
      <p:sp>
        <p:nvSpPr>
          <p:cNvPr id="11" name="Content Placeholder 10"/>
          <p:cNvSpPr>
            <a:spLocks noGrp="1"/>
          </p:cNvSpPr>
          <p:nvPr>
            <p:ph idx="11"/>
          </p:nvPr>
        </p:nvSpPr>
        <p:spPr>
          <a:xfrm>
            <a:off x="279400" y="4943789"/>
            <a:ext cx="8520354" cy="1480315"/>
          </a:xfrm>
        </p:spPr>
        <p:txBody>
          <a:bodyPr>
            <a:noAutofit/>
          </a:bodyPr>
          <a:lstStyle/>
          <a:p>
            <a:pPr>
              <a:lnSpc>
                <a:spcPct val="120000"/>
              </a:lnSpc>
            </a:pPr>
            <a:r>
              <a:rPr lang="en-US" sz="1200" dirty="0" smtClean="0"/>
              <a:t>The route map </a:t>
            </a:r>
            <a:r>
              <a:rPr lang="en-US" sz="1200" dirty="0" err="1" smtClean="0"/>
              <a:t>REDIS</a:t>
            </a:r>
            <a:r>
              <a:rPr lang="en-US" sz="1200" dirty="0" smtClean="0"/>
              <a:t>-RIP tests the following;</a:t>
            </a:r>
          </a:p>
          <a:p>
            <a:pPr lvl="1">
              <a:lnSpc>
                <a:spcPct val="120000"/>
              </a:lnSpc>
            </a:pPr>
            <a:r>
              <a:rPr lang="en-US" sz="1050" dirty="0" smtClean="0"/>
              <a:t>In sequence 10, any routes matching ACLs 23 or 29 will have their metric changed accordingly.</a:t>
            </a:r>
          </a:p>
          <a:p>
            <a:pPr lvl="1">
              <a:lnSpc>
                <a:spcPct val="120000"/>
              </a:lnSpc>
            </a:pPr>
            <a:r>
              <a:rPr lang="en-US" sz="1050" dirty="0" smtClean="0"/>
              <a:t>In sequence 20, any routes matching ACLs 37 will not be redistributed.</a:t>
            </a:r>
          </a:p>
          <a:p>
            <a:pPr lvl="1">
              <a:lnSpc>
                <a:spcPct val="120000"/>
              </a:lnSpc>
            </a:pPr>
            <a:r>
              <a:rPr lang="en-US" sz="1050" dirty="0" smtClean="0"/>
              <a:t>In sequence 30, all other routes will have their metric changed accordingly.</a:t>
            </a:r>
          </a:p>
          <a:p>
            <a:pPr>
              <a:lnSpc>
                <a:spcPct val="120000"/>
              </a:lnSpc>
            </a:pPr>
            <a:r>
              <a:rPr lang="en-US" sz="1200" dirty="0" smtClean="0"/>
              <a:t>Finally, all RIP routes and subnets will be redistributed into OSPF according to the REDIS-RIP route map statements.</a:t>
            </a:r>
          </a:p>
        </p:txBody>
      </p:sp>
      <p:sp>
        <p:nvSpPr>
          <p:cNvPr id="8" name="Rectangle 7"/>
          <p:cNvSpPr/>
          <p:nvPr/>
        </p:nvSpPr>
        <p:spPr bwMode="auto">
          <a:xfrm>
            <a:off x="2002411" y="4360985"/>
            <a:ext cx="4187373" cy="180870"/>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9" name="Content Placeholder 14"/>
          <p:cNvSpPr txBox="1">
            <a:spLocks/>
          </p:cNvSpPr>
          <p:nvPr/>
        </p:nvSpPr>
        <p:spPr bwMode="auto">
          <a:xfrm>
            <a:off x="279400" y="1196703"/>
            <a:ext cx="8520113" cy="3646602"/>
          </a:xfrm>
          <a:prstGeom prst="rect">
            <a:avLst/>
          </a:prstGeom>
          <a:noFill/>
          <a:ln w="12700" algn="ctr">
            <a:solidFill>
              <a:schemeClr val="bg2"/>
            </a:solidFill>
            <a:miter lim="800000"/>
            <a:headEnd/>
            <a:tailEnd/>
          </a:ln>
        </p:spPr>
        <p:txBody>
          <a:bodyPr vert="horz" wrap="square" lIns="82124" tIns="41061" rIns="82124" bIns="41061" numCol="1" anchor="t" anchorCtr="0" compatLnSpc="1">
            <a:prstTxWarp prst="textNoShape">
              <a:avLst/>
            </a:prstTxWarp>
            <a:noAutofit/>
          </a:bodyPr>
          <a:lstStyle/>
          <a:p>
            <a:pPr marL="236538" lvl="0" indent="-236538" algn="l" defTabSz="814388" eaLnBrk="1" hangingPunct="1">
              <a:lnSpc>
                <a:spcPct val="100000"/>
              </a:lnSpc>
              <a:spcBef>
                <a:spcPts val="0"/>
              </a:spcBef>
              <a:buClr>
                <a:srgbClr val="708CA1"/>
              </a:buClr>
            </a:pPr>
            <a:r>
              <a:rPr lang="en-US" sz="1200" kern="0" dirty="0" smtClean="0">
                <a:latin typeface="Courier New" pitchFamily="49" charset="0"/>
                <a:cs typeface="Courier New" pitchFamily="49" charset="0"/>
              </a:rPr>
              <a:t>R1(config)# </a:t>
            </a:r>
            <a:r>
              <a:rPr lang="en-US" sz="1200" b="1" kern="0" dirty="0" smtClean="0">
                <a:latin typeface="Courier New" pitchFamily="49" charset="0"/>
                <a:cs typeface="Courier New" pitchFamily="49" charset="0"/>
              </a:rPr>
              <a:t>access-list 23 permit 10.1.0.0 0.0.255.255</a:t>
            </a:r>
          </a:p>
          <a:p>
            <a:pPr marL="236538" lvl="0" indent="-236538" algn="l" defTabSz="814388" eaLnBrk="1" hangingPunct="1">
              <a:lnSpc>
                <a:spcPct val="100000"/>
              </a:lnSpc>
              <a:spcBef>
                <a:spcPts val="0"/>
              </a:spcBef>
              <a:buClr>
                <a:srgbClr val="708CA1"/>
              </a:buClr>
            </a:pPr>
            <a:r>
              <a:rPr lang="en-US" sz="1200" kern="0" dirty="0" smtClean="0">
                <a:latin typeface="Courier New" pitchFamily="49" charset="0"/>
                <a:cs typeface="Courier New" pitchFamily="49" charset="0"/>
              </a:rPr>
              <a:t>R1(config)# </a:t>
            </a:r>
            <a:r>
              <a:rPr lang="en-US" sz="1200" b="1" kern="0" dirty="0" smtClean="0">
                <a:latin typeface="Courier New" pitchFamily="49" charset="0"/>
                <a:cs typeface="Courier New" pitchFamily="49" charset="0"/>
              </a:rPr>
              <a:t>access-list 29 permit 172.16.1.0 0.0.0.255</a:t>
            </a:r>
          </a:p>
          <a:p>
            <a:pPr marL="236538" lvl="0" indent="-236538" algn="l" defTabSz="814388" eaLnBrk="1" hangingPunct="1">
              <a:lnSpc>
                <a:spcPct val="100000"/>
              </a:lnSpc>
              <a:spcBef>
                <a:spcPts val="0"/>
              </a:spcBef>
              <a:buClr>
                <a:srgbClr val="708CA1"/>
              </a:buClr>
            </a:pPr>
            <a:r>
              <a:rPr lang="en-US" sz="1200" kern="0" dirty="0" smtClean="0">
                <a:latin typeface="Courier New" pitchFamily="49" charset="0"/>
                <a:cs typeface="Courier New" pitchFamily="49" charset="0"/>
              </a:rPr>
              <a:t>R1(config)# </a:t>
            </a:r>
            <a:r>
              <a:rPr lang="en-US" sz="1200" b="1" kern="0" dirty="0" smtClean="0">
                <a:latin typeface="Courier New" pitchFamily="49" charset="0"/>
                <a:cs typeface="Courier New" pitchFamily="49" charset="0"/>
              </a:rPr>
              <a:t>access-list 37 permit 10.0.0.0 0.255.255.255</a:t>
            </a:r>
          </a:p>
          <a:p>
            <a:pPr marL="236538" lvl="0" indent="-236538" algn="l" defTabSz="814388" eaLnBrk="1" hangingPunct="1">
              <a:lnSpc>
                <a:spcPct val="100000"/>
              </a:lnSpc>
              <a:spcBef>
                <a:spcPts val="0"/>
              </a:spcBef>
              <a:buClr>
                <a:srgbClr val="708CA1"/>
              </a:buClr>
            </a:pPr>
            <a:r>
              <a:rPr lang="en-US" sz="1200" kern="0" dirty="0" smtClean="0">
                <a:latin typeface="Courier New" pitchFamily="49" charset="0"/>
                <a:cs typeface="Courier New" pitchFamily="49" charset="0"/>
              </a:rPr>
              <a:t>R1(config)#</a:t>
            </a:r>
          </a:p>
          <a:p>
            <a:pPr marL="236538" lvl="0" indent="-236538" algn="l" defTabSz="814388" eaLnBrk="1" hangingPunct="1">
              <a:lnSpc>
                <a:spcPct val="100000"/>
              </a:lnSpc>
              <a:spcBef>
                <a:spcPts val="0"/>
              </a:spcBef>
              <a:buClr>
                <a:srgbClr val="708CA1"/>
              </a:buClr>
            </a:pPr>
            <a:r>
              <a:rPr lang="en-US" sz="1200" kern="0" dirty="0" smtClean="0">
                <a:latin typeface="Courier New" pitchFamily="49" charset="0"/>
                <a:cs typeface="Courier New" pitchFamily="49" charset="0"/>
              </a:rPr>
              <a:t>R1(config)# </a:t>
            </a:r>
            <a:r>
              <a:rPr lang="en-US" sz="1200" b="1" kern="0" dirty="0" smtClean="0">
                <a:latin typeface="Courier New" pitchFamily="49" charset="0"/>
                <a:cs typeface="Courier New" pitchFamily="49" charset="0"/>
              </a:rPr>
              <a:t>route-map </a:t>
            </a:r>
            <a:r>
              <a:rPr lang="en-US" sz="1200" b="1" kern="0" dirty="0" err="1" smtClean="0">
                <a:latin typeface="Courier New" pitchFamily="49" charset="0"/>
                <a:cs typeface="Courier New" pitchFamily="49" charset="0"/>
              </a:rPr>
              <a:t>REDIS</a:t>
            </a:r>
            <a:r>
              <a:rPr lang="en-US" sz="1200" b="1" kern="0" dirty="0" smtClean="0">
                <a:latin typeface="Courier New" pitchFamily="49" charset="0"/>
                <a:cs typeface="Courier New" pitchFamily="49" charset="0"/>
              </a:rPr>
              <a:t>-RIP permit 10</a:t>
            </a:r>
          </a:p>
          <a:p>
            <a:pPr marL="236538" lvl="0" indent="-236538" algn="l" defTabSz="814388" eaLnBrk="1" hangingPunct="1">
              <a:lnSpc>
                <a:spcPct val="100000"/>
              </a:lnSpc>
              <a:spcBef>
                <a:spcPts val="0"/>
              </a:spcBef>
              <a:buClr>
                <a:srgbClr val="708CA1"/>
              </a:buClr>
            </a:pPr>
            <a:r>
              <a:rPr lang="en-US" sz="1200" kern="0" dirty="0" smtClean="0">
                <a:latin typeface="Courier New" pitchFamily="49" charset="0"/>
                <a:cs typeface="Courier New" pitchFamily="49" charset="0"/>
              </a:rPr>
              <a:t>R1(config-route-map)# </a:t>
            </a:r>
            <a:r>
              <a:rPr lang="en-US" sz="1200" b="1" kern="0" dirty="0" smtClean="0">
                <a:latin typeface="Courier New" pitchFamily="49" charset="0"/>
                <a:cs typeface="Courier New" pitchFamily="49" charset="0"/>
              </a:rPr>
              <a:t>match ip address 23 29</a:t>
            </a:r>
          </a:p>
          <a:p>
            <a:pPr marL="236538" lvl="0" indent="-236538" algn="l" defTabSz="814388" eaLnBrk="1" hangingPunct="1">
              <a:lnSpc>
                <a:spcPct val="100000"/>
              </a:lnSpc>
              <a:spcBef>
                <a:spcPts val="0"/>
              </a:spcBef>
              <a:buClr>
                <a:srgbClr val="708CA1"/>
              </a:buClr>
            </a:pPr>
            <a:r>
              <a:rPr lang="en-US" sz="1200" kern="0" dirty="0" smtClean="0">
                <a:latin typeface="Courier New" pitchFamily="49" charset="0"/>
                <a:cs typeface="Courier New" pitchFamily="49" charset="0"/>
              </a:rPr>
              <a:t>R1(config-route-map)# </a:t>
            </a:r>
            <a:r>
              <a:rPr lang="en-US" sz="1200" b="1" kern="0" dirty="0" smtClean="0">
                <a:latin typeface="Courier New" pitchFamily="49" charset="0"/>
                <a:cs typeface="Courier New" pitchFamily="49" charset="0"/>
              </a:rPr>
              <a:t>set metric 500</a:t>
            </a:r>
          </a:p>
          <a:p>
            <a:pPr marL="236538" lvl="0" indent="-236538" algn="l" defTabSz="814388" eaLnBrk="1" hangingPunct="1">
              <a:lnSpc>
                <a:spcPct val="100000"/>
              </a:lnSpc>
              <a:spcBef>
                <a:spcPts val="0"/>
              </a:spcBef>
              <a:buClr>
                <a:srgbClr val="708CA1"/>
              </a:buClr>
            </a:pPr>
            <a:r>
              <a:rPr lang="en-US" sz="1200" kern="0" dirty="0" smtClean="0">
                <a:latin typeface="Courier New" pitchFamily="49" charset="0"/>
                <a:cs typeface="Courier New" pitchFamily="49" charset="0"/>
              </a:rPr>
              <a:t>R1(config-route-map)# </a:t>
            </a:r>
            <a:r>
              <a:rPr lang="en-US" sz="1200" b="1" kern="0" dirty="0" smtClean="0">
                <a:latin typeface="Courier New" pitchFamily="49" charset="0"/>
                <a:cs typeface="Courier New" pitchFamily="49" charset="0"/>
              </a:rPr>
              <a:t>set metric-type type-1</a:t>
            </a:r>
          </a:p>
          <a:p>
            <a:pPr marL="236538" lvl="0" indent="-236538" algn="l" defTabSz="814388" eaLnBrk="1" hangingPunct="1">
              <a:lnSpc>
                <a:spcPct val="100000"/>
              </a:lnSpc>
              <a:spcBef>
                <a:spcPts val="0"/>
              </a:spcBef>
              <a:buClr>
                <a:srgbClr val="708CA1"/>
              </a:buClr>
            </a:pPr>
            <a:r>
              <a:rPr lang="en-US" sz="1200" kern="0" dirty="0" smtClean="0">
                <a:latin typeface="Courier New" pitchFamily="49" charset="0"/>
                <a:cs typeface="Courier New" pitchFamily="49" charset="0"/>
              </a:rPr>
              <a:t>R1(config-route-map)#</a:t>
            </a:r>
          </a:p>
          <a:p>
            <a:pPr marL="236538" lvl="0" indent="-236538" algn="l" defTabSz="814388" eaLnBrk="1" hangingPunct="1">
              <a:lnSpc>
                <a:spcPct val="100000"/>
              </a:lnSpc>
              <a:spcBef>
                <a:spcPts val="0"/>
              </a:spcBef>
              <a:buClr>
                <a:srgbClr val="708CA1"/>
              </a:buClr>
            </a:pPr>
            <a:r>
              <a:rPr lang="en-US" sz="1200" kern="0" dirty="0" smtClean="0">
                <a:latin typeface="Courier New" pitchFamily="49" charset="0"/>
                <a:cs typeface="Courier New" pitchFamily="49" charset="0"/>
              </a:rPr>
              <a:t>R1(config-route-map)# </a:t>
            </a:r>
            <a:r>
              <a:rPr lang="en-US" sz="1200" b="1" kern="0" dirty="0" smtClean="0">
                <a:latin typeface="Courier New" pitchFamily="49" charset="0"/>
                <a:cs typeface="Courier New" pitchFamily="49" charset="0"/>
              </a:rPr>
              <a:t>route-map </a:t>
            </a:r>
            <a:r>
              <a:rPr lang="en-US" sz="1200" b="1" kern="0" dirty="0" err="1" smtClean="0">
                <a:latin typeface="Courier New" pitchFamily="49" charset="0"/>
                <a:cs typeface="Courier New" pitchFamily="49" charset="0"/>
              </a:rPr>
              <a:t>REDIS</a:t>
            </a:r>
            <a:r>
              <a:rPr lang="en-US" sz="1200" b="1" kern="0" dirty="0" smtClean="0">
                <a:latin typeface="Courier New" pitchFamily="49" charset="0"/>
                <a:cs typeface="Courier New" pitchFamily="49" charset="0"/>
              </a:rPr>
              <a:t>-RIP deny 20</a:t>
            </a:r>
          </a:p>
          <a:p>
            <a:pPr marL="236538" lvl="0" indent="-236538" algn="l" defTabSz="814388" eaLnBrk="1" hangingPunct="1">
              <a:lnSpc>
                <a:spcPct val="100000"/>
              </a:lnSpc>
              <a:spcBef>
                <a:spcPts val="0"/>
              </a:spcBef>
              <a:buClr>
                <a:srgbClr val="708CA1"/>
              </a:buClr>
            </a:pPr>
            <a:r>
              <a:rPr lang="en-US" sz="1200" kern="0" dirty="0" smtClean="0">
                <a:latin typeface="Courier New" pitchFamily="49" charset="0"/>
                <a:cs typeface="Courier New" pitchFamily="49" charset="0"/>
              </a:rPr>
              <a:t>R1(config-route-map)# </a:t>
            </a:r>
            <a:r>
              <a:rPr lang="en-US" sz="1200" b="1" kern="0" dirty="0" smtClean="0">
                <a:latin typeface="Courier New" pitchFamily="49" charset="0"/>
                <a:cs typeface="Courier New" pitchFamily="49" charset="0"/>
              </a:rPr>
              <a:t>match ip address 37</a:t>
            </a:r>
          </a:p>
          <a:p>
            <a:pPr marL="236538" lvl="0" indent="-236538" algn="l" defTabSz="814388" eaLnBrk="1" hangingPunct="1">
              <a:lnSpc>
                <a:spcPct val="100000"/>
              </a:lnSpc>
              <a:spcBef>
                <a:spcPts val="0"/>
              </a:spcBef>
              <a:buClr>
                <a:srgbClr val="708CA1"/>
              </a:buClr>
            </a:pPr>
            <a:r>
              <a:rPr lang="en-US" sz="1200" kern="0" dirty="0" smtClean="0">
                <a:latin typeface="Courier New" pitchFamily="49" charset="0"/>
                <a:cs typeface="Courier New" pitchFamily="49" charset="0"/>
              </a:rPr>
              <a:t>R1(config-route-map)# </a:t>
            </a:r>
          </a:p>
          <a:p>
            <a:pPr marL="236538" lvl="0" indent="-236538" algn="l" defTabSz="814388" eaLnBrk="1" hangingPunct="1">
              <a:lnSpc>
                <a:spcPct val="100000"/>
              </a:lnSpc>
              <a:spcBef>
                <a:spcPts val="0"/>
              </a:spcBef>
              <a:buClr>
                <a:srgbClr val="708CA1"/>
              </a:buClr>
            </a:pPr>
            <a:r>
              <a:rPr lang="en-US" sz="1200" kern="0" dirty="0" smtClean="0">
                <a:latin typeface="Courier New" pitchFamily="49" charset="0"/>
                <a:cs typeface="Courier New" pitchFamily="49" charset="0"/>
              </a:rPr>
              <a:t>R1(config-route-map)# </a:t>
            </a:r>
            <a:r>
              <a:rPr lang="en-US" sz="1200" b="1" kern="0" dirty="0" smtClean="0">
                <a:latin typeface="Courier New" pitchFamily="49" charset="0"/>
                <a:cs typeface="Courier New" pitchFamily="49" charset="0"/>
              </a:rPr>
              <a:t>route-map </a:t>
            </a:r>
            <a:r>
              <a:rPr lang="en-US" sz="1200" b="1" kern="0" dirty="0" err="1" smtClean="0">
                <a:latin typeface="Courier New" pitchFamily="49" charset="0"/>
                <a:cs typeface="Courier New" pitchFamily="49" charset="0"/>
              </a:rPr>
              <a:t>REDIS</a:t>
            </a:r>
            <a:r>
              <a:rPr lang="en-US" sz="1200" b="1" kern="0" dirty="0" smtClean="0">
                <a:latin typeface="Courier New" pitchFamily="49" charset="0"/>
                <a:cs typeface="Courier New" pitchFamily="49" charset="0"/>
              </a:rPr>
              <a:t>-RIP permit 30</a:t>
            </a:r>
          </a:p>
          <a:p>
            <a:pPr marL="236538" lvl="0" indent="-236538" algn="l" defTabSz="814388" eaLnBrk="1" hangingPunct="1">
              <a:lnSpc>
                <a:spcPct val="100000"/>
              </a:lnSpc>
              <a:spcBef>
                <a:spcPts val="0"/>
              </a:spcBef>
              <a:buClr>
                <a:srgbClr val="708CA1"/>
              </a:buClr>
            </a:pPr>
            <a:r>
              <a:rPr lang="en-US" sz="1200" kern="0" dirty="0" smtClean="0">
                <a:latin typeface="Courier New" pitchFamily="49" charset="0"/>
                <a:cs typeface="Courier New" pitchFamily="49" charset="0"/>
              </a:rPr>
              <a:t>R1(config-route-map)# </a:t>
            </a:r>
            <a:r>
              <a:rPr lang="en-US" sz="1200" b="1" kern="0" dirty="0" smtClean="0">
                <a:latin typeface="Courier New" pitchFamily="49" charset="0"/>
                <a:cs typeface="Courier New" pitchFamily="49" charset="0"/>
              </a:rPr>
              <a:t>set metric 5000</a:t>
            </a:r>
          </a:p>
          <a:p>
            <a:pPr marL="236538" lvl="0" indent="-236538" algn="l" defTabSz="814388" eaLnBrk="1" hangingPunct="1">
              <a:lnSpc>
                <a:spcPct val="100000"/>
              </a:lnSpc>
              <a:spcBef>
                <a:spcPts val="0"/>
              </a:spcBef>
              <a:buClr>
                <a:srgbClr val="708CA1"/>
              </a:buClr>
            </a:pPr>
            <a:r>
              <a:rPr lang="en-US" sz="1200" kern="0" dirty="0" smtClean="0">
                <a:latin typeface="Courier New" pitchFamily="49" charset="0"/>
                <a:cs typeface="Courier New" pitchFamily="49" charset="0"/>
              </a:rPr>
              <a:t>R1(config-route-map)# </a:t>
            </a:r>
            <a:r>
              <a:rPr lang="en-US" sz="1200" b="1" kern="0" dirty="0" smtClean="0">
                <a:latin typeface="Courier New" pitchFamily="49" charset="0"/>
                <a:cs typeface="Courier New" pitchFamily="49" charset="0"/>
              </a:rPr>
              <a:t>set metric-type type-2</a:t>
            </a:r>
          </a:p>
          <a:p>
            <a:pPr marL="236538" lvl="0" indent="-236538" algn="l" defTabSz="814388" eaLnBrk="1" hangingPunct="1">
              <a:lnSpc>
                <a:spcPct val="100000"/>
              </a:lnSpc>
              <a:spcBef>
                <a:spcPts val="0"/>
              </a:spcBef>
              <a:buClr>
                <a:srgbClr val="708CA1"/>
              </a:buClr>
            </a:pPr>
            <a:r>
              <a:rPr lang="en-US" sz="1200" kern="0" dirty="0" smtClean="0">
                <a:latin typeface="Courier New" pitchFamily="49" charset="0"/>
                <a:cs typeface="Courier New" pitchFamily="49" charset="0"/>
              </a:rPr>
              <a:t>R1(config-route-map)#</a:t>
            </a:r>
          </a:p>
          <a:p>
            <a:pPr marL="236538" lvl="0" indent="-236538" algn="l" defTabSz="814388" eaLnBrk="1" hangingPunct="1">
              <a:lnSpc>
                <a:spcPct val="100000"/>
              </a:lnSpc>
              <a:spcBef>
                <a:spcPts val="0"/>
              </a:spcBef>
              <a:buClr>
                <a:srgbClr val="708CA1"/>
              </a:buClr>
            </a:pPr>
            <a:r>
              <a:rPr lang="en-US" sz="1200" kern="0" dirty="0" smtClean="0">
                <a:latin typeface="Courier New" pitchFamily="49" charset="0"/>
                <a:cs typeface="Courier New" pitchFamily="49" charset="0"/>
              </a:rPr>
              <a:t>R1(config-route-map)# </a:t>
            </a:r>
            <a:r>
              <a:rPr lang="en-US" sz="1200" b="1" kern="0" dirty="0" smtClean="0">
                <a:latin typeface="Courier New" pitchFamily="49" charset="0"/>
                <a:cs typeface="Courier New" pitchFamily="49" charset="0"/>
              </a:rPr>
              <a:t>router ospf 10</a:t>
            </a:r>
          </a:p>
          <a:p>
            <a:pPr marL="236538" lvl="0" indent="-236538" algn="l" defTabSz="814388" eaLnBrk="1" hangingPunct="1">
              <a:lnSpc>
                <a:spcPct val="100000"/>
              </a:lnSpc>
              <a:spcBef>
                <a:spcPts val="0"/>
              </a:spcBef>
              <a:buClr>
                <a:srgbClr val="708CA1"/>
              </a:buClr>
            </a:pPr>
            <a:r>
              <a:rPr lang="en-US" sz="1200" kern="0" dirty="0" smtClean="0">
                <a:latin typeface="Courier New" pitchFamily="49" charset="0"/>
                <a:cs typeface="Courier New" pitchFamily="49" charset="0"/>
              </a:rPr>
              <a:t>R1(config-router)# </a:t>
            </a:r>
            <a:r>
              <a:rPr lang="en-US" sz="1200" b="1" kern="0" dirty="0" smtClean="0">
                <a:latin typeface="Courier New" pitchFamily="49" charset="0"/>
                <a:cs typeface="Courier New" pitchFamily="49" charset="0"/>
              </a:rPr>
              <a:t>redistribute rip route-map </a:t>
            </a:r>
            <a:r>
              <a:rPr lang="en-US" sz="1200" b="1" kern="0" dirty="0" err="1" smtClean="0">
                <a:latin typeface="Courier New" pitchFamily="49" charset="0"/>
                <a:cs typeface="Courier New" pitchFamily="49" charset="0"/>
              </a:rPr>
              <a:t>REDIS</a:t>
            </a:r>
            <a:r>
              <a:rPr lang="en-US" sz="1200" b="1" kern="0" dirty="0" smtClean="0">
                <a:latin typeface="Courier New" pitchFamily="49" charset="0"/>
                <a:cs typeface="Courier New" pitchFamily="49" charset="0"/>
              </a:rPr>
              <a:t>-RIP subnets</a:t>
            </a:r>
          </a:p>
          <a:p>
            <a:pPr marL="236538" lvl="0" indent="-236538" algn="l" defTabSz="814388" eaLnBrk="1" hangingPunct="1">
              <a:lnSpc>
                <a:spcPct val="100000"/>
              </a:lnSpc>
              <a:spcBef>
                <a:spcPts val="0"/>
              </a:spcBef>
              <a:buClr>
                <a:srgbClr val="708CA1"/>
              </a:buClr>
            </a:pPr>
            <a:r>
              <a:rPr lang="en-US" sz="1200" kern="0" dirty="0" smtClean="0">
                <a:latin typeface="Courier New" pitchFamily="49" charset="0"/>
                <a:cs typeface="Courier New" pitchFamily="49" charset="0"/>
              </a:rPr>
              <a:t>R1(config-router)#</a:t>
            </a:r>
          </a:p>
        </p:txBody>
      </p:sp>
    </p:spTree>
    <p:extLst>
      <p:ext uri="{BB962C8B-B14F-4D97-AF65-F5344CB8AC3E}">
        <p14:creationId xmlns:p14="http://schemas.microsoft.com/office/powerpoint/2010/main" val="251199915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Rectangle 98"/>
          <p:cNvSpPr/>
          <p:nvPr/>
        </p:nvSpPr>
        <p:spPr bwMode="auto">
          <a:xfrm>
            <a:off x="1913190" y="4041130"/>
            <a:ext cx="4487610" cy="169129"/>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algn="ctr" defTabSz="814388" eaLnBrk="0" fontAlgn="base" hangingPunct="0">
              <a:lnSpc>
                <a:spcPct val="90000"/>
              </a:lnSpc>
              <a:spcBef>
                <a:spcPct val="0"/>
              </a:spcBef>
              <a:spcAft>
                <a:spcPct val="0"/>
              </a:spcAft>
            </a:pPr>
            <a:endParaRPr lang="en-US" sz="2400">
              <a:solidFill>
                <a:srgbClr val="000000"/>
              </a:solidFill>
            </a:endParaRPr>
          </a:p>
        </p:txBody>
      </p:sp>
      <p:sp>
        <p:nvSpPr>
          <p:cNvPr id="36" name="Rectangle 35"/>
          <p:cNvSpPr/>
          <p:nvPr/>
        </p:nvSpPr>
        <p:spPr bwMode="auto">
          <a:xfrm>
            <a:off x="2172744" y="3697788"/>
            <a:ext cx="2901674" cy="170828"/>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algn="ctr" defTabSz="814388" eaLnBrk="0" fontAlgn="base" hangingPunct="0">
              <a:lnSpc>
                <a:spcPct val="90000"/>
              </a:lnSpc>
              <a:spcBef>
                <a:spcPct val="0"/>
              </a:spcBef>
              <a:spcAft>
                <a:spcPct val="0"/>
              </a:spcAft>
            </a:pPr>
            <a:endParaRPr lang="en-US" sz="2400">
              <a:solidFill>
                <a:srgbClr val="000000"/>
              </a:solidFill>
            </a:endParaRPr>
          </a:p>
        </p:txBody>
      </p:sp>
      <p:sp>
        <p:nvSpPr>
          <p:cNvPr id="43" name="Rectangle 42"/>
          <p:cNvSpPr/>
          <p:nvPr/>
        </p:nvSpPr>
        <p:spPr bwMode="auto">
          <a:xfrm>
            <a:off x="1346479" y="3341994"/>
            <a:ext cx="2713055" cy="215122"/>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algn="ctr" defTabSz="814388" eaLnBrk="0" fontAlgn="base" hangingPunct="0">
              <a:lnSpc>
                <a:spcPct val="90000"/>
              </a:lnSpc>
              <a:spcBef>
                <a:spcPct val="0"/>
              </a:spcBef>
              <a:spcAft>
                <a:spcPct val="0"/>
              </a:spcAft>
            </a:pPr>
            <a:endParaRPr lang="en-US" sz="2400">
              <a:solidFill>
                <a:srgbClr val="000000"/>
              </a:solidFill>
            </a:endParaRPr>
          </a:p>
        </p:txBody>
      </p:sp>
      <p:sp>
        <p:nvSpPr>
          <p:cNvPr id="2" name="Title 1"/>
          <p:cNvSpPr>
            <a:spLocks noGrp="1"/>
          </p:cNvSpPr>
          <p:nvPr>
            <p:ph type="title"/>
          </p:nvPr>
        </p:nvSpPr>
        <p:spPr/>
        <p:txBody>
          <a:bodyPr/>
          <a:lstStyle/>
          <a:p>
            <a:r>
              <a:rPr lang="en-US" dirty="0" smtClean="0"/>
              <a:t>Route Maps to Avoid Route Feedback</a:t>
            </a:r>
            <a:endParaRPr lang="en-US" dirty="0"/>
          </a:p>
        </p:txBody>
      </p:sp>
      <p:sp>
        <p:nvSpPr>
          <p:cNvPr id="46" name="Text Placeholder 5"/>
          <p:cNvSpPr>
            <a:spLocks/>
          </p:cNvSpPr>
          <p:nvPr/>
        </p:nvSpPr>
        <p:spPr bwMode="auto">
          <a:xfrm>
            <a:off x="279400" y="3168928"/>
            <a:ext cx="8537054" cy="160404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2124" tIns="41061" rIns="82124" bIns="41061" numCol="1" anchor="t" anchorCtr="0" compatLnSpc="1">
            <a:prstTxWarp prst="textNoShape">
              <a:avLst/>
            </a:prstTxWarp>
          </a:bodyPr>
          <a:lstStyle/>
          <a:p>
            <a:pPr marL="236538" indent="-236538" defTabSz="814388" fontAlgn="base">
              <a:spcAft>
                <a:spcPct val="0"/>
              </a:spcAft>
              <a:buClr>
                <a:srgbClr val="708CA1"/>
              </a:buClr>
              <a:defRPr/>
            </a:pPr>
            <a:r>
              <a:rPr lang="en-US" sz="1100" kern="0" dirty="0">
                <a:solidFill>
                  <a:srgbClr val="000000"/>
                </a:solidFill>
                <a:latin typeface="Courier New" pitchFamily="49" charset="0"/>
              </a:rPr>
              <a:t>R1(config)# </a:t>
            </a:r>
            <a:r>
              <a:rPr lang="en-US" sz="1100" b="1" kern="0" dirty="0">
                <a:solidFill>
                  <a:srgbClr val="000000"/>
                </a:solidFill>
                <a:latin typeface="Courier New" pitchFamily="49" charset="0"/>
              </a:rPr>
              <a:t>access-list 1 permit 192.168.1.0 0.0.0.255</a:t>
            </a:r>
          </a:p>
          <a:p>
            <a:pPr marL="236538" indent="-236538" defTabSz="814388" fontAlgn="base">
              <a:spcAft>
                <a:spcPct val="0"/>
              </a:spcAft>
              <a:buClr>
                <a:srgbClr val="708CA1"/>
              </a:buClr>
              <a:defRPr/>
            </a:pPr>
            <a:r>
              <a:rPr lang="en-US" sz="1100" kern="0" dirty="0">
                <a:solidFill>
                  <a:srgbClr val="000000"/>
                </a:solidFill>
                <a:latin typeface="Courier New" pitchFamily="49" charset="0"/>
              </a:rPr>
              <a:t>R1(config)# </a:t>
            </a:r>
            <a:r>
              <a:rPr lang="en-US" sz="1100" b="1" kern="0" dirty="0">
                <a:solidFill>
                  <a:srgbClr val="000000"/>
                </a:solidFill>
                <a:latin typeface="Courier New" pitchFamily="49" charset="0"/>
              </a:rPr>
              <a:t>route-map OSPF-into-RIP deny 10</a:t>
            </a:r>
          </a:p>
          <a:p>
            <a:pPr marL="236538" indent="-236538" defTabSz="814388" fontAlgn="base">
              <a:spcAft>
                <a:spcPct val="0"/>
              </a:spcAft>
              <a:buClr>
                <a:srgbClr val="708CA1"/>
              </a:buClr>
              <a:defRPr/>
            </a:pPr>
            <a:r>
              <a:rPr lang="en-US" sz="1100" kern="0" dirty="0">
                <a:solidFill>
                  <a:srgbClr val="000000"/>
                </a:solidFill>
                <a:latin typeface="Courier New" pitchFamily="49" charset="0"/>
              </a:rPr>
              <a:t>R1(config-route-map)# </a:t>
            </a:r>
            <a:r>
              <a:rPr lang="en-US" sz="1100" b="1" kern="0" dirty="0">
                <a:solidFill>
                  <a:srgbClr val="000000"/>
                </a:solidFill>
                <a:latin typeface="Courier New" pitchFamily="49" charset="0"/>
              </a:rPr>
              <a:t>match ip address 1</a:t>
            </a:r>
          </a:p>
          <a:p>
            <a:pPr marL="236538" indent="-236538" defTabSz="814388" fontAlgn="base">
              <a:spcAft>
                <a:spcPct val="0"/>
              </a:spcAft>
              <a:buClr>
                <a:srgbClr val="708CA1"/>
              </a:buClr>
              <a:defRPr/>
            </a:pPr>
            <a:r>
              <a:rPr lang="en-US" sz="1100" kern="0" dirty="0">
                <a:solidFill>
                  <a:srgbClr val="000000"/>
                </a:solidFill>
                <a:latin typeface="Courier New" pitchFamily="49" charset="0"/>
              </a:rPr>
              <a:t>R1(config-route-map)# </a:t>
            </a:r>
            <a:r>
              <a:rPr lang="en-US" sz="1100" b="1" kern="0" dirty="0">
                <a:solidFill>
                  <a:srgbClr val="000000"/>
                </a:solidFill>
                <a:latin typeface="Courier New" pitchFamily="49" charset="0"/>
              </a:rPr>
              <a:t>route-map OSPF-into-RIP permit 20</a:t>
            </a:r>
          </a:p>
          <a:p>
            <a:pPr marL="236538" indent="-236538" defTabSz="814388" fontAlgn="base">
              <a:spcAft>
                <a:spcPct val="0"/>
              </a:spcAft>
              <a:buClr>
                <a:srgbClr val="708CA1"/>
              </a:buClr>
              <a:defRPr/>
            </a:pPr>
            <a:r>
              <a:rPr lang="en-US" sz="1100" kern="0" dirty="0">
                <a:solidFill>
                  <a:srgbClr val="000000"/>
                </a:solidFill>
                <a:latin typeface="Courier New" pitchFamily="49" charset="0"/>
              </a:rPr>
              <a:t>R1(config-route-map)#</a:t>
            </a:r>
            <a:r>
              <a:rPr lang="en-US" sz="1100" b="1" kern="0" dirty="0">
                <a:solidFill>
                  <a:srgbClr val="000000"/>
                </a:solidFill>
                <a:latin typeface="Courier New" pitchFamily="49" charset="0"/>
              </a:rPr>
              <a:t> router rip</a:t>
            </a:r>
          </a:p>
          <a:p>
            <a:pPr marL="236538" indent="-236538" defTabSz="814388" fontAlgn="base">
              <a:spcAft>
                <a:spcPct val="0"/>
              </a:spcAft>
              <a:buClr>
                <a:srgbClr val="708CA1"/>
              </a:buClr>
              <a:defRPr/>
            </a:pPr>
            <a:r>
              <a:rPr lang="en-US" sz="1100" kern="0" dirty="0">
                <a:solidFill>
                  <a:srgbClr val="000000"/>
                </a:solidFill>
                <a:latin typeface="Courier New" pitchFamily="49" charset="0"/>
              </a:rPr>
              <a:t>R1(config-router)# </a:t>
            </a:r>
            <a:r>
              <a:rPr lang="en-US" sz="1100" b="1" kern="0" dirty="0">
                <a:solidFill>
                  <a:srgbClr val="000000"/>
                </a:solidFill>
                <a:latin typeface="Courier New" pitchFamily="49" charset="0"/>
              </a:rPr>
              <a:t>redistribute ospf 10 metric 5 route-map OSPF-into-RIP</a:t>
            </a:r>
          </a:p>
          <a:p>
            <a:pPr marL="236538" indent="-236538" defTabSz="814388" fontAlgn="base">
              <a:spcAft>
                <a:spcPct val="0"/>
              </a:spcAft>
              <a:buClr>
                <a:srgbClr val="708CA1"/>
              </a:buClr>
              <a:defRPr/>
            </a:pPr>
            <a:r>
              <a:rPr lang="en-US" sz="1100" kern="0" dirty="0">
                <a:solidFill>
                  <a:srgbClr val="000000"/>
                </a:solidFill>
                <a:latin typeface="Courier New" pitchFamily="49" charset="0"/>
              </a:rPr>
              <a:t>R1(config-router)# </a:t>
            </a:r>
            <a:r>
              <a:rPr lang="en-US" sz="1100" b="1" kern="0" dirty="0">
                <a:solidFill>
                  <a:srgbClr val="000000"/>
                </a:solidFill>
                <a:latin typeface="Courier New" pitchFamily="49" charset="0"/>
              </a:rPr>
              <a:t>router ospf 10</a:t>
            </a:r>
          </a:p>
          <a:p>
            <a:pPr marL="236538" indent="-236538" defTabSz="814388" fontAlgn="base">
              <a:spcAft>
                <a:spcPct val="0"/>
              </a:spcAft>
              <a:buClr>
                <a:srgbClr val="708CA1"/>
              </a:buClr>
              <a:defRPr/>
            </a:pPr>
            <a:r>
              <a:rPr lang="en-US" sz="1100" kern="0" dirty="0">
                <a:solidFill>
                  <a:srgbClr val="000000"/>
                </a:solidFill>
                <a:latin typeface="Courier New" pitchFamily="49" charset="0"/>
              </a:rPr>
              <a:t>R1(config-router)# </a:t>
            </a:r>
            <a:r>
              <a:rPr lang="en-US" sz="1100" b="1" kern="0" dirty="0">
                <a:solidFill>
                  <a:srgbClr val="000000"/>
                </a:solidFill>
                <a:latin typeface="Courier New" pitchFamily="49" charset="0"/>
              </a:rPr>
              <a:t>redistribute rip subnets</a:t>
            </a:r>
          </a:p>
          <a:p>
            <a:pPr marL="236538" indent="-236538" defTabSz="814388" fontAlgn="base">
              <a:spcAft>
                <a:spcPct val="0"/>
              </a:spcAft>
              <a:buClr>
                <a:srgbClr val="708CA1"/>
              </a:buClr>
              <a:defRPr/>
            </a:pPr>
            <a:r>
              <a:rPr lang="en-US" sz="1100" kern="0" dirty="0">
                <a:solidFill>
                  <a:srgbClr val="000000"/>
                </a:solidFill>
                <a:latin typeface="Courier New" pitchFamily="49" charset="0"/>
              </a:rPr>
              <a:t>R1(config-router)#</a:t>
            </a:r>
          </a:p>
        </p:txBody>
      </p:sp>
      <p:sp>
        <p:nvSpPr>
          <p:cNvPr id="103" name="Content Placeholder 28"/>
          <p:cNvSpPr txBox="1">
            <a:spLocks/>
          </p:cNvSpPr>
          <p:nvPr/>
        </p:nvSpPr>
        <p:spPr>
          <a:xfrm>
            <a:off x="279400" y="4843305"/>
            <a:ext cx="8520354" cy="1580799"/>
          </a:xfrm>
          <a:prstGeom prst="rect">
            <a:avLst/>
          </a:prstGeom>
        </p:spPr>
        <p:txBody>
          <a:bodyPr>
            <a:noAutofit/>
          </a:bodyPr>
          <a:lstStyle/>
          <a:p>
            <a:pPr marL="171450" indent="-171450" defTabSz="814388" fontAlgn="base">
              <a:spcAft>
                <a:spcPts val="600"/>
              </a:spcAft>
              <a:buClr>
                <a:srgbClr val="708CA1"/>
              </a:buClr>
              <a:buFont typeface="Wingdings" pitchFamily="2" charset="2"/>
              <a:buChar char="§"/>
            </a:pPr>
            <a:r>
              <a:rPr lang="en-US" sz="1600" kern="0" dirty="0">
                <a:solidFill>
                  <a:srgbClr val="000000"/>
                </a:solidFill>
              </a:rPr>
              <a:t>To prevent the routing feedback loop, a route map called OSPF-into-RIP has been applied to R1 and R2.</a:t>
            </a:r>
          </a:p>
          <a:p>
            <a:pPr marL="401638" lvl="1" indent="-176213" defTabSz="814388" fontAlgn="base">
              <a:spcAft>
                <a:spcPts val="600"/>
              </a:spcAft>
              <a:buClr>
                <a:srgbClr val="708CA1"/>
              </a:buClr>
              <a:buFont typeface="Wingdings" pitchFamily="2" charset="2"/>
              <a:buChar char="§"/>
            </a:pPr>
            <a:r>
              <a:rPr lang="en-US" sz="1400" kern="0" dirty="0">
                <a:solidFill>
                  <a:srgbClr val="000000"/>
                </a:solidFill>
              </a:rPr>
              <a:t>In sequence 10, </a:t>
            </a:r>
            <a:r>
              <a:rPr lang="en-US" sz="1400" kern="0">
                <a:solidFill>
                  <a:srgbClr val="000000"/>
                </a:solidFill>
              </a:rPr>
              <a:t>any routes matching </a:t>
            </a:r>
            <a:r>
              <a:rPr lang="en-US" sz="1400" kern="0" dirty="0">
                <a:solidFill>
                  <a:srgbClr val="000000"/>
                </a:solidFill>
              </a:rPr>
              <a:t>ACL 1 is denied and will not be redistributed back into RIP.</a:t>
            </a:r>
          </a:p>
          <a:p>
            <a:pPr marL="401638" lvl="1" indent="-176213" defTabSz="814388" fontAlgn="base">
              <a:spcAft>
                <a:spcPts val="600"/>
              </a:spcAft>
              <a:buClr>
                <a:srgbClr val="708CA1"/>
              </a:buClr>
              <a:buFont typeface="Wingdings" pitchFamily="2" charset="2"/>
              <a:buChar char="§"/>
            </a:pPr>
            <a:r>
              <a:rPr lang="en-US" sz="1400" kern="0" dirty="0">
                <a:solidFill>
                  <a:srgbClr val="000000"/>
                </a:solidFill>
              </a:rPr>
              <a:t>In sequence 20, all </a:t>
            </a:r>
            <a:r>
              <a:rPr lang="en-US" sz="1400" kern="0">
                <a:solidFill>
                  <a:srgbClr val="000000"/>
                </a:solidFill>
              </a:rPr>
              <a:t>other routes are </a:t>
            </a:r>
            <a:r>
              <a:rPr lang="en-US" sz="1400" kern="0" dirty="0">
                <a:solidFill>
                  <a:srgbClr val="000000"/>
                </a:solidFill>
              </a:rPr>
              <a:t>permitted to be redistributed and will be assigned a RIP metric of 5. </a:t>
            </a:r>
          </a:p>
        </p:txBody>
      </p:sp>
      <p:sp>
        <p:nvSpPr>
          <p:cNvPr id="112" name="Rounded Rectangle 111"/>
          <p:cNvSpPr/>
          <p:nvPr/>
        </p:nvSpPr>
        <p:spPr bwMode="auto">
          <a:xfrm>
            <a:off x="5134708" y="1056420"/>
            <a:ext cx="3223639" cy="1817409"/>
          </a:xfrm>
          <a:prstGeom prst="roundRect">
            <a:avLst/>
          </a:prstGeom>
          <a:solidFill>
            <a:schemeClr val="accent2">
              <a:alpha val="13000"/>
            </a:schemeClr>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algn="ctr" defTabSz="814388" eaLnBrk="0" fontAlgn="base" hangingPunct="0">
              <a:lnSpc>
                <a:spcPct val="90000"/>
              </a:lnSpc>
              <a:spcBef>
                <a:spcPct val="0"/>
              </a:spcBef>
              <a:spcAft>
                <a:spcPct val="0"/>
              </a:spcAft>
            </a:pPr>
            <a:endParaRPr lang="en-US" sz="2400" dirty="0">
              <a:solidFill>
                <a:srgbClr val="000000"/>
              </a:solidFill>
            </a:endParaRPr>
          </a:p>
        </p:txBody>
      </p:sp>
      <p:sp>
        <p:nvSpPr>
          <p:cNvPr id="113" name="Rounded Rectangle 112"/>
          <p:cNvSpPr/>
          <p:nvPr/>
        </p:nvSpPr>
        <p:spPr bwMode="auto">
          <a:xfrm>
            <a:off x="371790" y="1055077"/>
            <a:ext cx="4280598" cy="1828799"/>
          </a:xfrm>
          <a:prstGeom prst="roundRect">
            <a:avLst/>
          </a:prstGeom>
          <a:solidFill>
            <a:schemeClr val="tx1">
              <a:lumMod val="50000"/>
              <a:lumOff val="50000"/>
              <a:alpha val="13000"/>
            </a:schemeClr>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algn="ctr" defTabSz="814388" eaLnBrk="0" fontAlgn="base" hangingPunct="0">
              <a:lnSpc>
                <a:spcPct val="90000"/>
              </a:lnSpc>
              <a:spcBef>
                <a:spcPct val="0"/>
              </a:spcBef>
              <a:spcAft>
                <a:spcPct val="0"/>
              </a:spcAft>
            </a:pPr>
            <a:endParaRPr lang="en-US" sz="2400" dirty="0">
              <a:solidFill>
                <a:srgbClr val="000000"/>
              </a:solidFill>
            </a:endParaRPr>
          </a:p>
        </p:txBody>
      </p:sp>
      <p:cxnSp>
        <p:nvCxnSpPr>
          <p:cNvPr id="114" name="Straight Connector 113"/>
          <p:cNvCxnSpPr/>
          <p:nvPr/>
        </p:nvCxnSpPr>
        <p:spPr bwMode="auto">
          <a:xfrm>
            <a:off x="743575" y="1979526"/>
            <a:ext cx="462224" cy="1588"/>
          </a:xfrm>
          <a:prstGeom prst="line">
            <a:avLst/>
          </a:prstGeom>
          <a:solidFill>
            <a:schemeClr val="accent1"/>
          </a:solidFill>
          <a:ln w="19050" cap="flat" cmpd="sng" algn="ctr">
            <a:solidFill>
              <a:schemeClr val="accent6"/>
            </a:solidFill>
            <a:prstDash val="solid"/>
            <a:round/>
            <a:headEnd type="none" w="med" len="med"/>
            <a:tailEnd type="none" w="med" len="med"/>
          </a:ln>
          <a:effectLst/>
        </p:spPr>
      </p:cxnSp>
      <p:sp>
        <p:nvSpPr>
          <p:cNvPr id="115" name="TextBox 114"/>
          <p:cNvSpPr txBox="1"/>
          <p:nvPr/>
        </p:nvSpPr>
        <p:spPr>
          <a:xfrm>
            <a:off x="747787" y="1118557"/>
            <a:ext cx="945988" cy="160898"/>
          </a:xfrm>
          <a:prstGeom prst="rect">
            <a:avLst/>
          </a:prstGeom>
          <a:noFill/>
        </p:spPr>
        <p:txBody>
          <a:bodyPr wrap="square" lIns="0" tIns="0" rIns="0" bIns="0" rtlCol="0" anchor="ctr" anchorCtr="0">
            <a:noAutofit/>
          </a:bodyPr>
          <a:lstStyle/>
          <a:p>
            <a:pPr eaLnBrk="0" fontAlgn="base" hangingPunct="0">
              <a:lnSpc>
                <a:spcPct val="90000"/>
              </a:lnSpc>
              <a:spcBef>
                <a:spcPct val="0"/>
              </a:spcBef>
              <a:spcAft>
                <a:spcPct val="0"/>
              </a:spcAft>
            </a:pPr>
            <a:r>
              <a:rPr lang="en-US" sz="1050" b="1" dirty="0">
                <a:solidFill>
                  <a:srgbClr val="000000"/>
                </a:solidFill>
              </a:rPr>
              <a:t>RIPv2</a:t>
            </a:r>
          </a:p>
        </p:txBody>
      </p:sp>
      <p:pic>
        <p:nvPicPr>
          <p:cNvPr id="116" name="Picture 37"/>
          <p:cNvPicPr>
            <a:picLocks noChangeArrowheads="1"/>
          </p:cNvPicPr>
          <p:nvPr/>
        </p:nvPicPr>
        <p:blipFill>
          <a:blip r:embed="rId3"/>
          <a:srcRect/>
          <a:stretch>
            <a:fillRect/>
          </a:stretch>
        </p:blipFill>
        <p:spPr bwMode="auto">
          <a:xfrm>
            <a:off x="2100261" y="1370978"/>
            <a:ext cx="709688" cy="435346"/>
          </a:xfrm>
          <a:prstGeom prst="rect">
            <a:avLst/>
          </a:prstGeom>
          <a:noFill/>
          <a:ln w="9525">
            <a:noFill/>
            <a:miter lim="800000"/>
            <a:headEnd/>
            <a:tailEnd/>
          </a:ln>
        </p:spPr>
      </p:pic>
      <p:cxnSp>
        <p:nvCxnSpPr>
          <p:cNvPr id="117" name="Straight Connector 116"/>
          <p:cNvCxnSpPr>
            <a:stCxn id="116" idx="3"/>
            <a:endCxn id="125" idx="1"/>
          </p:cNvCxnSpPr>
          <p:nvPr/>
        </p:nvCxnSpPr>
        <p:spPr bwMode="auto">
          <a:xfrm flipV="1">
            <a:off x="2809949" y="1575878"/>
            <a:ext cx="4550809" cy="12773"/>
          </a:xfrm>
          <a:prstGeom prst="line">
            <a:avLst/>
          </a:prstGeom>
          <a:solidFill>
            <a:schemeClr val="accent1"/>
          </a:solidFill>
          <a:ln w="19050" cap="flat" cmpd="sng" algn="ctr">
            <a:solidFill>
              <a:schemeClr val="accent6"/>
            </a:solidFill>
            <a:prstDash val="solid"/>
            <a:round/>
            <a:headEnd type="none" w="med" len="med"/>
            <a:tailEnd type="none" w="med" len="med"/>
          </a:ln>
          <a:effectLst/>
        </p:spPr>
      </p:cxnSp>
      <p:sp>
        <p:nvSpPr>
          <p:cNvPr id="118" name="TextBox 117"/>
          <p:cNvSpPr txBox="1"/>
          <p:nvPr/>
        </p:nvSpPr>
        <p:spPr>
          <a:xfrm>
            <a:off x="7229860" y="1102867"/>
            <a:ext cx="945988" cy="160898"/>
          </a:xfrm>
          <a:prstGeom prst="rect">
            <a:avLst/>
          </a:prstGeom>
          <a:noFill/>
        </p:spPr>
        <p:txBody>
          <a:bodyPr wrap="square" lIns="0" tIns="0" rIns="0" bIns="0" rtlCol="0" anchor="ctr" anchorCtr="0">
            <a:noAutofit/>
          </a:bodyPr>
          <a:lstStyle/>
          <a:p>
            <a:pPr algn="ctr" eaLnBrk="0" fontAlgn="base" hangingPunct="0">
              <a:lnSpc>
                <a:spcPct val="90000"/>
              </a:lnSpc>
              <a:spcBef>
                <a:spcPct val="0"/>
              </a:spcBef>
              <a:spcAft>
                <a:spcPct val="0"/>
              </a:spcAft>
            </a:pPr>
            <a:r>
              <a:rPr lang="en-US" sz="1050" b="1" dirty="0">
                <a:solidFill>
                  <a:srgbClr val="000000"/>
                </a:solidFill>
              </a:rPr>
              <a:t>OSPF Area 0</a:t>
            </a:r>
          </a:p>
        </p:txBody>
      </p:sp>
      <p:pic>
        <p:nvPicPr>
          <p:cNvPr id="119" name="Picture 37"/>
          <p:cNvPicPr>
            <a:picLocks noChangeArrowheads="1"/>
          </p:cNvPicPr>
          <p:nvPr/>
        </p:nvPicPr>
        <p:blipFill>
          <a:blip r:embed="rId3"/>
          <a:srcRect/>
          <a:stretch>
            <a:fillRect/>
          </a:stretch>
        </p:blipFill>
        <p:spPr bwMode="auto">
          <a:xfrm>
            <a:off x="3351493" y="1388347"/>
            <a:ext cx="709688" cy="435346"/>
          </a:xfrm>
          <a:prstGeom prst="rect">
            <a:avLst/>
          </a:prstGeom>
          <a:noFill/>
          <a:ln w="9525">
            <a:noFill/>
            <a:miter lim="800000"/>
            <a:headEnd/>
            <a:tailEnd/>
          </a:ln>
        </p:spPr>
      </p:pic>
      <p:pic>
        <p:nvPicPr>
          <p:cNvPr id="120" name="Picture 37"/>
          <p:cNvPicPr>
            <a:picLocks noChangeArrowheads="1"/>
          </p:cNvPicPr>
          <p:nvPr/>
        </p:nvPicPr>
        <p:blipFill>
          <a:blip r:embed="rId3"/>
          <a:srcRect/>
          <a:stretch>
            <a:fillRect/>
          </a:stretch>
        </p:blipFill>
        <p:spPr bwMode="auto">
          <a:xfrm>
            <a:off x="2101936" y="2055940"/>
            <a:ext cx="709688" cy="435346"/>
          </a:xfrm>
          <a:prstGeom prst="rect">
            <a:avLst/>
          </a:prstGeom>
          <a:noFill/>
          <a:ln w="9525">
            <a:noFill/>
            <a:miter lim="800000"/>
            <a:headEnd/>
            <a:tailEnd/>
          </a:ln>
        </p:spPr>
      </p:pic>
      <p:cxnSp>
        <p:nvCxnSpPr>
          <p:cNvPr id="121" name="Straight Connector 120"/>
          <p:cNvCxnSpPr>
            <a:stCxn id="116" idx="1"/>
          </p:cNvCxnSpPr>
          <p:nvPr/>
        </p:nvCxnSpPr>
        <p:spPr bwMode="auto">
          <a:xfrm rot="10800000" flipV="1">
            <a:off x="1227571" y="1588650"/>
            <a:ext cx="872690" cy="389157"/>
          </a:xfrm>
          <a:prstGeom prst="line">
            <a:avLst/>
          </a:prstGeom>
          <a:solidFill>
            <a:schemeClr val="accent1"/>
          </a:solidFill>
          <a:ln w="19050" cap="flat" cmpd="sng" algn="ctr">
            <a:solidFill>
              <a:schemeClr val="accent6"/>
            </a:solidFill>
            <a:prstDash val="solid"/>
            <a:round/>
            <a:headEnd type="none" w="med" len="med"/>
            <a:tailEnd type="none" w="med" len="med"/>
          </a:ln>
          <a:effectLst/>
        </p:spPr>
      </p:cxnSp>
      <p:cxnSp>
        <p:nvCxnSpPr>
          <p:cNvPr id="122" name="Straight Connector 121"/>
          <p:cNvCxnSpPr>
            <a:stCxn id="120" idx="1"/>
          </p:cNvCxnSpPr>
          <p:nvPr/>
        </p:nvCxnSpPr>
        <p:spPr bwMode="auto">
          <a:xfrm rot="10800000">
            <a:off x="1227572" y="1977809"/>
            <a:ext cx="874365" cy="295805"/>
          </a:xfrm>
          <a:prstGeom prst="line">
            <a:avLst/>
          </a:prstGeom>
          <a:solidFill>
            <a:schemeClr val="accent1"/>
          </a:solidFill>
          <a:ln w="19050" cap="flat" cmpd="sng" algn="ctr">
            <a:solidFill>
              <a:schemeClr val="accent6"/>
            </a:solidFill>
            <a:prstDash val="solid"/>
            <a:round/>
            <a:headEnd type="none" w="med" len="med"/>
            <a:tailEnd type="none" w="med" len="med"/>
          </a:ln>
          <a:effectLst/>
        </p:spPr>
      </p:cxnSp>
      <p:cxnSp>
        <p:nvCxnSpPr>
          <p:cNvPr id="123" name="Straight Connector 122"/>
          <p:cNvCxnSpPr>
            <a:stCxn id="120" idx="3"/>
            <a:endCxn id="128" idx="1"/>
          </p:cNvCxnSpPr>
          <p:nvPr/>
        </p:nvCxnSpPr>
        <p:spPr bwMode="auto">
          <a:xfrm>
            <a:off x="2811624" y="2273613"/>
            <a:ext cx="4539086" cy="25747"/>
          </a:xfrm>
          <a:prstGeom prst="line">
            <a:avLst/>
          </a:prstGeom>
          <a:solidFill>
            <a:schemeClr val="accent1"/>
          </a:solidFill>
          <a:ln w="19050" cap="flat" cmpd="sng" algn="ctr">
            <a:solidFill>
              <a:schemeClr val="accent6"/>
            </a:solidFill>
            <a:prstDash val="solid"/>
            <a:round/>
            <a:headEnd type="none" w="med" len="med"/>
            <a:tailEnd type="none" w="med" len="med"/>
          </a:ln>
          <a:effectLst/>
        </p:spPr>
      </p:cxnSp>
      <p:pic>
        <p:nvPicPr>
          <p:cNvPr id="124" name="Picture 37"/>
          <p:cNvPicPr>
            <a:picLocks noChangeArrowheads="1"/>
          </p:cNvPicPr>
          <p:nvPr/>
        </p:nvPicPr>
        <p:blipFill>
          <a:blip r:embed="rId3"/>
          <a:srcRect/>
          <a:stretch>
            <a:fillRect/>
          </a:stretch>
        </p:blipFill>
        <p:spPr bwMode="auto">
          <a:xfrm>
            <a:off x="3353168" y="2073309"/>
            <a:ext cx="709688" cy="435346"/>
          </a:xfrm>
          <a:prstGeom prst="rect">
            <a:avLst/>
          </a:prstGeom>
          <a:noFill/>
          <a:ln w="9525">
            <a:noFill/>
            <a:miter lim="800000"/>
            <a:headEnd/>
            <a:tailEnd/>
          </a:ln>
        </p:spPr>
      </p:pic>
      <p:pic>
        <p:nvPicPr>
          <p:cNvPr id="125" name="Picture 37"/>
          <p:cNvPicPr>
            <a:picLocks noChangeArrowheads="1"/>
          </p:cNvPicPr>
          <p:nvPr/>
        </p:nvPicPr>
        <p:blipFill>
          <a:blip r:embed="rId3"/>
          <a:srcRect/>
          <a:stretch>
            <a:fillRect/>
          </a:stretch>
        </p:blipFill>
        <p:spPr bwMode="auto">
          <a:xfrm>
            <a:off x="7360758" y="1358205"/>
            <a:ext cx="709688" cy="435346"/>
          </a:xfrm>
          <a:prstGeom prst="rect">
            <a:avLst/>
          </a:prstGeom>
          <a:noFill/>
          <a:ln w="9525">
            <a:noFill/>
            <a:miter lim="800000"/>
            <a:headEnd/>
            <a:tailEnd/>
          </a:ln>
        </p:spPr>
      </p:pic>
      <p:sp>
        <p:nvSpPr>
          <p:cNvPr id="126" name="Right Arrow 125"/>
          <p:cNvSpPr/>
          <p:nvPr/>
        </p:nvSpPr>
        <p:spPr bwMode="auto">
          <a:xfrm>
            <a:off x="5337290" y="1378186"/>
            <a:ext cx="1748943" cy="381839"/>
          </a:xfrm>
          <a:prstGeom prst="rightArrow">
            <a:avLst>
              <a:gd name="adj1" fmla="val 37096"/>
              <a:gd name="adj2" fmla="val 50000"/>
            </a:avLst>
          </a:prstGeom>
          <a:solidFill>
            <a:srgbClr val="FFFF99"/>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noAutofit/>
          </a:bodyPr>
          <a:lstStyle/>
          <a:p>
            <a:pPr algn="ctr" defTabSz="814388" eaLnBrk="0" fontAlgn="base" hangingPunct="0">
              <a:lnSpc>
                <a:spcPct val="90000"/>
              </a:lnSpc>
              <a:spcBef>
                <a:spcPct val="0"/>
              </a:spcBef>
              <a:spcAft>
                <a:spcPct val="0"/>
              </a:spcAft>
            </a:pPr>
            <a:r>
              <a:rPr lang="pt-BR" sz="800" b="1" kern="0" dirty="0">
                <a:solidFill>
                  <a:srgbClr val="000000"/>
                </a:solidFill>
                <a:latin typeface="Courier New" pitchFamily="49" charset="0"/>
              </a:rPr>
              <a:t>O E2 192.168.1.0 [110/20] </a:t>
            </a:r>
            <a:endParaRPr lang="en-US" sz="800" b="1" dirty="0">
              <a:solidFill>
                <a:srgbClr val="000000"/>
              </a:solidFill>
            </a:endParaRPr>
          </a:p>
        </p:txBody>
      </p:sp>
      <p:sp>
        <p:nvSpPr>
          <p:cNvPr id="127" name="Right Arrow 126"/>
          <p:cNvSpPr/>
          <p:nvPr/>
        </p:nvSpPr>
        <p:spPr bwMode="auto">
          <a:xfrm flipH="1">
            <a:off x="5345722" y="2093280"/>
            <a:ext cx="1798656" cy="381839"/>
          </a:xfrm>
          <a:prstGeom prst="rightArrow">
            <a:avLst>
              <a:gd name="adj1" fmla="val 37096"/>
              <a:gd name="adj2" fmla="val 50000"/>
            </a:avLst>
          </a:prstGeom>
          <a:solidFill>
            <a:srgbClr val="FFFF99"/>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noAutofit/>
          </a:bodyPr>
          <a:lstStyle/>
          <a:p>
            <a:pPr algn="ctr" defTabSz="814388" eaLnBrk="0" fontAlgn="base" hangingPunct="0">
              <a:lnSpc>
                <a:spcPct val="90000"/>
              </a:lnSpc>
              <a:spcBef>
                <a:spcPct val="0"/>
              </a:spcBef>
              <a:spcAft>
                <a:spcPct val="0"/>
              </a:spcAft>
            </a:pPr>
            <a:r>
              <a:rPr lang="pt-BR" sz="800" b="1" kern="0" dirty="0">
                <a:solidFill>
                  <a:srgbClr val="000000"/>
                </a:solidFill>
                <a:latin typeface="Courier New" pitchFamily="49" charset="0"/>
              </a:rPr>
              <a:t>O E2 192.168.1.0 [110/20] </a:t>
            </a:r>
            <a:endParaRPr lang="en-US" sz="800" b="1" dirty="0">
              <a:solidFill>
                <a:srgbClr val="000000"/>
              </a:solidFill>
            </a:endParaRPr>
          </a:p>
        </p:txBody>
      </p:sp>
      <p:pic>
        <p:nvPicPr>
          <p:cNvPr id="128" name="Picture 37"/>
          <p:cNvPicPr>
            <a:picLocks noChangeArrowheads="1"/>
          </p:cNvPicPr>
          <p:nvPr/>
        </p:nvPicPr>
        <p:blipFill>
          <a:blip r:embed="rId3"/>
          <a:srcRect/>
          <a:stretch>
            <a:fillRect/>
          </a:stretch>
        </p:blipFill>
        <p:spPr bwMode="auto">
          <a:xfrm>
            <a:off x="7350710" y="2081687"/>
            <a:ext cx="709688" cy="435346"/>
          </a:xfrm>
          <a:prstGeom prst="rect">
            <a:avLst/>
          </a:prstGeom>
          <a:noFill/>
          <a:ln w="9525">
            <a:noFill/>
            <a:miter lim="800000"/>
            <a:headEnd/>
            <a:tailEnd/>
          </a:ln>
        </p:spPr>
      </p:pic>
      <p:cxnSp>
        <p:nvCxnSpPr>
          <p:cNvPr id="129" name="Straight Connector 128"/>
          <p:cNvCxnSpPr>
            <a:stCxn id="125" idx="2"/>
            <a:endCxn id="128" idx="0"/>
          </p:cNvCxnSpPr>
          <p:nvPr/>
        </p:nvCxnSpPr>
        <p:spPr bwMode="auto">
          <a:xfrm rot="5400000">
            <a:off x="7566510" y="1932595"/>
            <a:ext cx="288136" cy="10048"/>
          </a:xfrm>
          <a:prstGeom prst="line">
            <a:avLst/>
          </a:prstGeom>
          <a:solidFill>
            <a:schemeClr val="accent1"/>
          </a:solidFill>
          <a:ln w="19050" cap="flat" cmpd="sng" algn="ctr">
            <a:solidFill>
              <a:schemeClr val="accent6"/>
            </a:solidFill>
            <a:prstDash val="solid"/>
            <a:round/>
            <a:headEnd type="none" w="med" len="med"/>
            <a:tailEnd type="none" w="med" len="med"/>
          </a:ln>
          <a:effectLst/>
        </p:spPr>
      </p:cxnSp>
      <p:pic>
        <p:nvPicPr>
          <p:cNvPr id="130" name="Picture 37"/>
          <p:cNvPicPr>
            <a:picLocks noChangeArrowheads="1"/>
          </p:cNvPicPr>
          <p:nvPr/>
        </p:nvPicPr>
        <p:blipFill>
          <a:blip r:embed="rId3"/>
          <a:srcRect/>
          <a:stretch>
            <a:fillRect/>
          </a:stretch>
        </p:blipFill>
        <p:spPr bwMode="auto">
          <a:xfrm>
            <a:off x="4555620" y="1366576"/>
            <a:ext cx="709688" cy="435346"/>
          </a:xfrm>
          <a:prstGeom prst="rect">
            <a:avLst/>
          </a:prstGeom>
          <a:noFill/>
          <a:ln w="9525">
            <a:noFill/>
            <a:miter lim="800000"/>
            <a:headEnd/>
            <a:tailEnd/>
          </a:ln>
        </p:spPr>
      </p:pic>
      <p:pic>
        <p:nvPicPr>
          <p:cNvPr id="131" name="Picture 37"/>
          <p:cNvPicPr>
            <a:picLocks noChangeArrowheads="1"/>
          </p:cNvPicPr>
          <p:nvPr/>
        </p:nvPicPr>
        <p:blipFill>
          <a:blip r:embed="rId3"/>
          <a:srcRect/>
          <a:stretch>
            <a:fillRect/>
          </a:stretch>
        </p:blipFill>
        <p:spPr bwMode="auto">
          <a:xfrm>
            <a:off x="4557295" y="2061586"/>
            <a:ext cx="709688" cy="435346"/>
          </a:xfrm>
          <a:prstGeom prst="rect">
            <a:avLst/>
          </a:prstGeom>
          <a:noFill/>
          <a:ln w="9525">
            <a:noFill/>
            <a:miter lim="800000"/>
            <a:headEnd/>
            <a:tailEnd/>
          </a:ln>
        </p:spPr>
      </p:pic>
      <p:sp>
        <p:nvSpPr>
          <p:cNvPr id="132" name="TextBox 131"/>
          <p:cNvSpPr txBox="1"/>
          <p:nvPr/>
        </p:nvSpPr>
        <p:spPr>
          <a:xfrm>
            <a:off x="4755294" y="1582063"/>
            <a:ext cx="380232" cy="258532"/>
          </a:xfrm>
          <a:prstGeom prst="rect">
            <a:avLst/>
          </a:prstGeom>
          <a:noFill/>
        </p:spPr>
        <p:txBody>
          <a:bodyPr wrap="none" rtlCol="0">
            <a:spAutoFit/>
          </a:bodyPr>
          <a:lstStyle/>
          <a:p>
            <a:pPr algn="ctr" eaLnBrk="0" fontAlgn="base" hangingPunct="0">
              <a:lnSpc>
                <a:spcPct val="90000"/>
              </a:lnSpc>
              <a:spcBef>
                <a:spcPct val="0"/>
              </a:spcBef>
              <a:spcAft>
                <a:spcPct val="0"/>
              </a:spcAft>
            </a:pPr>
            <a:r>
              <a:rPr lang="en-US" sz="1200" b="1" dirty="0">
                <a:solidFill>
                  <a:srgbClr val="FFFFFF"/>
                </a:solidFill>
              </a:rPr>
              <a:t>R1</a:t>
            </a:r>
          </a:p>
        </p:txBody>
      </p:sp>
      <p:sp>
        <p:nvSpPr>
          <p:cNvPr id="133" name="TextBox 132"/>
          <p:cNvSpPr txBox="1"/>
          <p:nvPr/>
        </p:nvSpPr>
        <p:spPr>
          <a:xfrm>
            <a:off x="4756969" y="2267025"/>
            <a:ext cx="380232" cy="258532"/>
          </a:xfrm>
          <a:prstGeom prst="rect">
            <a:avLst/>
          </a:prstGeom>
          <a:noFill/>
        </p:spPr>
        <p:txBody>
          <a:bodyPr wrap="none" rtlCol="0">
            <a:spAutoFit/>
          </a:bodyPr>
          <a:lstStyle/>
          <a:p>
            <a:pPr algn="ctr" eaLnBrk="0" fontAlgn="base" hangingPunct="0">
              <a:lnSpc>
                <a:spcPct val="90000"/>
              </a:lnSpc>
              <a:spcBef>
                <a:spcPct val="0"/>
              </a:spcBef>
              <a:spcAft>
                <a:spcPct val="0"/>
              </a:spcAft>
            </a:pPr>
            <a:r>
              <a:rPr lang="en-US" sz="1200" b="1" dirty="0">
                <a:solidFill>
                  <a:srgbClr val="FFFFFF"/>
                </a:solidFill>
              </a:rPr>
              <a:t>R2</a:t>
            </a:r>
          </a:p>
        </p:txBody>
      </p:sp>
      <p:sp>
        <p:nvSpPr>
          <p:cNvPr id="134" name="Right Arrow 133"/>
          <p:cNvSpPr/>
          <p:nvPr/>
        </p:nvSpPr>
        <p:spPr bwMode="auto">
          <a:xfrm>
            <a:off x="495660" y="1329620"/>
            <a:ext cx="1594397" cy="381839"/>
          </a:xfrm>
          <a:prstGeom prst="rightArrow">
            <a:avLst>
              <a:gd name="adj1" fmla="val 37096"/>
              <a:gd name="adj2" fmla="val 50000"/>
            </a:avLst>
          </a:prstGeom>
          <a:solidFill>
            <a:srgbClr val="FFFF99"/>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noAutofit/>
          </a:bodyPr>
          <a:lstStyle/>
          <a:p>
            <a:pPr algn="ctr" defTabSz="814388" eaLnBrk="0" fontAlgn="base" hangingPunct="0">
              <a:lnSpc>
                <a:spcPct val="90000"/>
              </a:lnSpc>
              <a:spcBef>
                <a:spcPct val="0"/>
              </a:spcBef>
              <a:spcAft>
                <a:spcPct val="0"/>
              </a:spcAft>
            </a:pPr>
            <a:r>
              <a:rPr lang="pt-BR" sz="800" b="1" kern="0" dirty="0">
                <a:solidFill>
                  <a:srgbClr val="000000"/>
                </a:solidFill>
                <a:latin typeface="Courier New" pitchFamily="49" charset="0"/>
              </a:rPr>
              <a:t>R 192.168.1.0 [120/1] </a:t>
            </a:r>
            <a:endParaRPr lang="en-US" sz="800" b="1" dirty="0">
              <a:solidFill>
                <a:srgbClr val="000000"/>
              </a:solidFill>
            </a:endParaRPr>
          </a:p>
        </p:txBody>
      </p:sp>
      <p:pic>
        <p:nvPicPr>
          <p:cNvPr id="135" name="Picture 37"/>
          <p:cNvPicPr>
            <a:picLocks noChangeArrowheads="1"/>
          </p:cNvPicPr>
          <p:nvPr/>
        </p:nvPicPr>
        <p:blipFill>
          <a:blip r:embed="rId3"/>
          <a:srcRect/>
          <a:stretch>
            <a:fillRect/>
          </a:stretch>
        </p:blipFill>
        <p:spPr bwMode="auto">
          <a:xfrm>
            <a:off x="678651" y="1760135"/>
            <a:ext cx="709688" cy="435346"/>
          </a:xfrm>
          <a:prstGeom prst="rect">
            <a:avLst/>
          </a:prstGeom>
          <a:noFill/>
          <a:ln w="9525">
            <a:noFill/>
            <a:miter lim="800000"/>
            <a:headEnd/>
            <a:tailEnd/>
          </a:ln>
        </p:spPr>
      </p:pic>
      <p:sp>
        <p:nvSpPr>
          <p:cNvPr id="136" name="TextBox 135"/>
          <p:cNvSpPr txBox="1"/>
          <p:nvPr/>
        </p:nvSpPr>
        <p:spPr>
          <a:xfrm>
            <a:off x="859900" y="1977297"/>
            <a:ext cx="380232" cy="258532"/>
          </a:xfrm>
          <a:prstGeom prst="rect">
            <a:avLst/>
          </a:prstGeom>
          <a:noFill/>
        </p:spPr>
        <p:txBody>
          <a:bodyPr wrap="none" rtlCol="0">
            <a:spAutoFit/>
          </a:bodyPr>
          <a:lstStyle/>
          <a:p>
            <a:pPr algn="ctr" eaLnBrk="0" fontAlgn="base" hangingPunct="0">
              <a:lnSpc>
                <a:spcPct val="90000"/>
              </a:lnSpc>
              <a:spcBef>
                <a:spcPct val="0"/>
              </a:spcBef>
              <a:spcAft>
                <a:spcPct val="0"/>
              </a:spcAft>
            </a:pPr>
            <a:r>
              <a:rPr lang="en-US" sz="1200" b="1" dirty="0">
                <a:solidFill>
                  <a:srgbClr val="FFFFFF"/>
                </a:solidFill>
              </a:rPr>
              <a:t>R3</a:t>
            </a:r>
          </a:p>
        </p:txBody>
      </p:sp>
    </p:spTree>
    <p:extLst>
      <p:ext uri="{BB962C8B-B14F-4D97-AF65-F5344CB8AC3E}">
        <p14:creationId xmlns:p14="http://schemas.microsoft.com/office/powerpoint/2010/main" val="24640975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r>
              <a:rPr lang="en-US" dirty="0" smtClean="0"/>
              <a:t>Redistributed Routes</a:t>
            </a:r>
            <a:endParaRPr lang="en-US" dirty="0"/>
          </a:p>
        </p:txBody>
      </p:sp>
      <p:sp>
        <p:nvSpPr>
          <p:cNvPr id="4" name="Content Placeholder 3"/>
          <p:cNvSpPr>
            <a:spLocks noGrp="1"/>
          </p:cNvSpPr>
          <p:nvPr>
            <p:ph idx="1"/>
          </p:nvPr>
        </p:nvSpPr>
        <p:spPr/>
        <p:txBody>
          <a:bodyPr>
            <a:normAutofit/>
          </a:bodyPr>
          <a:lstStyle/>
          <a:p>
            <a:r>
              <a:rPr lang="en-US" dirty="0" smtClean="0"/>
              <a:t>Redistribution is always performed outbound; the router doing redistribution does not change its routing table. </a:t>
            </a:r>
            <a:endParaRPr lang="en-US" dirty="0" smtClean="0"/>
          </a:p>
          <a:p>
            <a:endParaRPr lang="en-US" dirty="0" smtClean="0"/>
          </a:p>
          <a:p>
            <a:r>
              <a:rPr lang="en-US" dirty="0" smtClean="0"/>
              <a:t>The boundary router’s neighbors see the redistributed routes as external routes (OSPF, EIGRP). </a:t>
            </a:r>
            <a:endParaRPr lang="en-US" dirty="0" smtClean="0"/>
          </a:p>
          <a:p>
            <a:endParaRPr lang="en-US" dirty="0" smtClean="0"/>
          </a:p>
          <a:p>
            <a:r>
              <a:rPr lang="en-US" dirty="0" smtClean="0"/>
              <a:t>Routes must be in the routing table for them to be redistributed.</a:t>
            </a:r>
          </a:p>
          <a:p>
            <a:endParaRPr lang="en-US" dirty="0"/>
          </a:p>
        </p:txBody>
      </p:sp>
    </p:spTree>
    <p:extLst>
      <p:ext uri="{BB962C8B-B14F-4D97-AF65-F5344CB8AC3E}">
        <p14:creationId xmlns:p14="http://schemas.microsoft.com/office/powerpoint/2010/main" val="264971048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Redistribution Considerations</a:t>
            </a:r>
            <a:endParaRPr lang="en-US" dirty="0"/>
          </a:p>
        </p:txBody>
      </p:sp>
      <p:sp>
        <p:nvSpPr>
          <p:cNvPr id="3" name="Content Placeholder 2"/>
          <p:cNvSpPr>
            <a:spLocks noGrp="1"/>
          </p:cNvSpPr>
          <p:nvPr>
            <p:ph idx="1"/>
          </p:nvPr>
        </p:nvSpPr>
        <p:spPr/>
        <p:txBody>
          <a:bodyPr>
            <a:noAutofit/>
          </a:bodyPr>
          <a:lstStyle/>
          <a:p>
            <a:pPr>
              <a:lnSpc>
                <a:spcPct val="110000"/>
              </a:lnSpc>
            </a:pPr>
            <a:r>
              <a:rPr lang="en-US" sz="2000" smtClean="0"/>
              <a:t>The key issues that arise when using redistribution: </a:t>
            </a:r>
          </a:p>
          <a:p>
            <a:pPr lvl="1">
              <a:lnSpc>
                <a:spcPct val="110000"/>
              </a:lnSpc>
            </a:pPr>
            <a:r>
              <a:rPr lang="en-US" sz="1800" b="1" smtClean="0"/>
              <a:t>Routing feedback (loops)</a:t>
            </a:r>
          </a:p>
          <a:p>
            <a:pPr lvl="2">
              <a:lnSpc>
                <a:spcPct val="110000"/>
              </a:lnSpc>
            </a:pPr>
            <a:r>
              <a:rPr lang="en-US" sz="1600" smtClean="0"/>
              <a:t>If more than one boundary router is performing route redistribution, then the routers might send routing information received from one autonomous system back into that same autonomous system. </a:t>
            </a:r>
          </a:p>
          <a:p>
            <a:pPr lvl="1">
              <a:lnSpc>
                <a:spcPct val="110000"/>
              </a:lnSpc>
            </a:pPr>
            <a:r>
              <a:rPr lang="en-US" sz="1800" b="1" smtClean="0"/>
              <a:t>Incompatible routing information</a:t>
            </a:r>
          </a:p>
          <a:p>
            <a:pPr lvl="2">
              <a:lnSpc>
                <a:spcPct val="110000"/>
              </a:lnSpc>
            </a:pPr>
            <a:r>
              <a:rPr lang="en-US" sz="1600" smtClean="0"/>
              <a:t>Each routing protocol uses different metrics to determine the best path therefore path selection using the redistributed route information might not be optimal.</a:t>
            </a:r>
          </a:p>
          <a:p>
            <a:pPr lvl="1">
              <a:lnSpc>
                <a:spcPct val="110000"/>
              </a:lnSpc>
            </a:pPr>
            <a:r>
              <a:rPr lang="en-US" sz="1800" b="1" smtClean="0"/>
              <a:t>Inconsistent convergence times</a:t>
            </a:r>
          </a:p>
          <a:p>
            <a:pPr lvl="2">
              <a:lnSpc>
                <a:spcPct val="110000"/>
              </a:lnSpc>
            </a:pPr>
            <a:r>
              <a:rPr lang="en-US" sz="1600" smtClean="0"/>
              <a:t>Different routing protocols converge at different rates. </a:t>
            </a:r>
          </a:p>
          <a:p>
            <a:pPr>
              <a:lnSpc>
                <a:spcPct val="110000"/>
              </a:lnSpc>
            </a:pPr>
            <a:r>
              <a:rPr lang="en-US" sz="2000" smtClean="0"/>
              <a:t>Good planning should solve the majority of issues but additional configuration might be required. </a:t>
            </a:r>
          </a:p>
          <a:p>
            <a:pPr lvl="1">
              <a:lnSpc>
                <a:spcPct val="110000"/>
              </a:lnSpc>
            </a:pPr>
            <a:r>
              <a:rPr lang="en-US" sz="1800" smtClean="0"/>
              <a:t>Some issues might be solved by changing the administrative distance, manipulating the metrics, and filtering using route maps, distribute lists, and prefix lists.</a:t>
            </a:r>
            <a:endParaRPr lang="en-US" sz="1800" dirty="0"/>
          </a:p>
        </p:txBody>
      </p:sp>
    </p:spTree>
    <p:extLst>
      <p:ext uri="{BB962C8B-B14F-4D97-AF65-F5344CB8AC3E}">
        <p14:creationId xmlns:p14="http://schemas.microsoft.com/office/powerpoint/2010/main" val="40955579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Cisco IOS Administrative </a:t>
            </a:r>
            <a:r>
              <a:rPr lang="en-US" dirty="0" smtClean="0"/>
              <a:t>Distance</a:t>
            </a:r>
            <a:endParaRPr lang="en-US" dirty="0"/>
          </a:p>
        </p:txBody>
      </p:sp>
      <p:graphicFrame>
        <p:nvGraphicFramePr>
          <p:cNvPr id="9" name="Content Placeholder 8"/>
          <p:cNvGraphicFramePr>
            <a:graphicFrameLocks noGrp="1"/>
          </p:cNvGraphicFramePr>
          <p:nvPr>
            <p:ph idx="1"/>
          </p:nvPr>
        </p:nvGraphicFramePr>
        <p:xfrm>
          <a:off x="279400" y="1182688"/>
          <a:ext cx="7172960" cy="5294320"/>
        </p:xfrm>
        <a:graphic>
          <a:graphicData uri="http://schemas.openxmlformats.org/drawingml/2006/table">
            <a:tbl>
              <a:tblPr firstRow="1" bandRow="1">
                <a:tableStyleId>{5C22544A-7EE6-4342-B048-85BDC9FD1C3A}</a:tableStyleId>
              </a:tblPr>
              <a:tblGrid>
                <a:gridCol w="3054826"/>
                <a:gridCol w="4118134"/>
              </a:tblGrid>
              <a:tr h="330895">
                <a:tc>
                  <a:txBody>
                    <a:bodyPr/>
                    <a:lstStyle/>
                    <a:p>
                      <a:pPr marL="0" marR="0" algn="l">
                        <a:lnSpc>
                          <a:spcPct val="100000"/>
                        </a:lnSpc>
                        <a:spcBef>
                          <a:spcPts val="0"/>
                        </a:spcBef>
                        <a:spcAft>
                          <a:spcPts val="0"/>
                        </a:spcAft>
                      </a:pPr>
                      <a:r>
                        <a:rPr lang="en-US" sz="1600" b="1" dirty="0"/>
                        <a:t>Routing Protocol</a:t>
                      </a:r>
                      <a:endParaRPr lang="en-US" sz="1600" b="1" dirty="0">
                        <a:solidFill>
                          <a:srgbClr val="000000"/>
                        </a:solidFill>
                        <a:latin typeface="Arial"/>
                        <a:ea typeface="SimSun"/>
                      </a:endParaRPr>
                    </a:p>
                  </a:txBody>
                  <a:tcPr marL="68580" marR="68580" marT="0" marB="0" anchor="ctr"/>
                </a:tc>
                <a:tc>
                  <a:txBody>
                    <a:bodyPr/>
                    <a:lstStyle/>
                    <a:p>
                      <a:pPr marL="0" marR="0" algn="ctr">
                        <a:lnSpc>
                          <a:spcPct val="100000"/>
                        </a:lnSpc>
                        <a:spcBef>
                          <a:spcPts val="0"/>
                        </a:spcBef>
                        <a:spcAft>
                          <a:spcPts val="0"/>
                        </a:spcAft>
                      </a:pPr>
                      <a:r>
                        <a:rPr lang="en-US" sz="1600" b="1" dirty="0"/>
                        <a:t>Default Administrative Distance Value</a:t>
                      </a:r>
                      <a:endParaRPr lang="en-US" sz="1600" b="1" dirty="0">
                        <a:solidFill>
                          <a:srgbClr val="000000"/>
                        </a:solidFill>
                        <a:latin typeface="Arial"/>
                        <a:ea typeface="SimSun"/>
                      </a:endParaRPr>
                    </a:p>
                  </a:txBody>
                  <a:tcPr marL="68580" marR="68580" marT="0" marB="0" anchor="ctr"/>
                </a:tc>
              </a:tr>
              <a:tr h="330895">
                <a:tc>
                  <a:txBody>
                    <a:bodyPr/>
                    <a:lstStyle/>
                    <a:p>
                      <a:pPr marL="0" marR="0" algn="l">
                        <a:lnSpc>
                          <a:spcPct val="100000"/>
                        </a:lnSpc>
                        <a:spcBef>
                          <a:spcPts val="0"/>
                        </a:spcBef>
                        <a:spcAft>
                          <a:spcPts val="0"/>
                        </a:spcAft>
                      </a:pPr>
                      <a:r>
                        <a:rPr lang="en-US" sz="1400" dirty="0"/>
                        <a:t>Connected interface</a:t>
                      </a:r>
                      <a:endParaRPr lang="en-US" sz="1400" dirty="0">
                        <a:solidFill>
                          <a:srgbClr val="000000"/>
                        </a:solidFill>
                        <a:latin typeface="Times New Roman"/>
                        <a:ea typeface="SimSun"/>
                        <a:cs typeface="Arial"/>
                      </a:endParaRPr>
                    </a:p>
                  </a:txBody>
                  <a:tcPr marL="68580" marR="68580" marT="0" marB="0" anchor="ctr"/>
                </a:tc>
                <a:tc>
                  <a:txBody>
                    <a:bodyPr/>
                    <a:lstStyle/>
                    <a:p>
                      <a:pPr marL="0" marR="0" algn="ctr">
                        <a:lnSpc>
                          <a:spcPct val="100000"/>
                        </a:lnSpc>
                        <a:spcBef>
                          <a:spcPts val="0"/>
                        </a:spcBef>
                        <a:spcAft>
                          <a:spcPts val="0"/>
                        </a:spcAft>
                      </a:pPr>
                      <a:r>
                        <a:rPr lang="en-US" sz="1400" dirty="0"/>
                        <a:t>0</a:t>
                      </a:r>
                      <a:endParaRPr lang="en-US" sz="1400" dirty="0">
                        <a:solidFill>
                          <a:srgbClr val="000000"/>
                        </a:solidFill>
                        <a:latin typeface="Times New Roman"/>
                        <a:ea typeface="SimSun"/>
                        <a:cs typeface="Arial"/>
                      </a:endParaRPr>
                    </a:p>
                  </a:txBody>
                  <a:tcPr marL="68580" marR="68580" marT="0" marB="0" anchor="ctr"/>
                </a:tc>
              </a:tr>
              <a:tr h="330895">
                <a:tc>
                  <a:txBody>
                    <a:bodyPr/>
                    <a:lstStyle/>
                    <a:p>
                      <a:pPr marL="0" marR="0" algn="l">
                        <a:lnSpc>
                          <a:spcPct val="100000"/>
                        </a:lnSpc>
                        <a:spcBef>
                          <a:spcPts val="0"/>
                        </a:spcBef>
                        <a:spcAft>
                          <a:spcPts val="0"/>
                        </a:spcAft>
                      </a:pPr>
                      <a:r>
                        <a:rPr lang="en-US" sz="1400" dirty="0"/>
                        <a:t>Static route out an interface</a:t>
                      </a:r>
                      <a:endParaRPr lang="en-US" sz="1400" dirty="0">
                        <a:solidFill>
                          <a:srgbClr val="000000"/>
                        </a:solidFill>
                        <a:latin typeface="Times New Roman"/>
                        <a:ea typeface="SimSun"/>
                        <a:cs typeface="Arial"/>
                      </a:endParaRPr>
                    </a:p>
                  </a:txBody>
                  <a:tcPr marL="68580" marR="68580" marT="0" marB="0" anchor="ctr"/>
                </a:tc>
                <a:tc>
                  <a:txBody>
                    <a:bodyPr/>
                    <a:lstStyle/>
                    <a:p>
                      <a:pPr marL="0" marR="0" algn="ctr">
                        <a:lnSpc>
                          <a:spcPct val="100000"/>
                        </a:lnSpc>
                        <a:spcBef>
                          <a:spcPts val="0"/>
                        </a:spcBef>
                        <a:spcAft>
                          <a:spcPts val="0"/>
                        </a:spcAft>
                      </a:pPr>
                      <a:r>
                        <a:rPr lang="en-US" sz="1400" dirty="0" smtClean="0"/>
                        <a:t>1</a:t>
                      </a:r>
                      <a:endParaRPr lang="en-US" sz="1400" dirty="0">
                        <a:solidFill>
                          <a:srgbClr val="000000"/>
                        </a:solidFill>
                        <a:latin typeface="Times New Roman"/>
                        <a:ea typeface="SimSun"/>
                        <a:cs typeface="Arial"/>
                      </a:endParaRPr>
                    </a:p>
                  </a:txBody>
                  <a:tcPr marL="68580" marR="68580" marT="0" marB="0" anchor="ctr"/>
                </a:tc>
              </a:tr>
              <a:tr h="330895">
                <a:tc>
                  <a:txBody>
                    <a:bodyPr/>
                    <a:lstStyle/>
                    <a:p>
                      <a:pPr marL="0" marR="0" algn="l">
                        <a:lnSpc>
                          <a:spcPct val="100000"/>
                        </a:lnSpc>
                        <a:spcBef>
                          <a:spcPts val="0"/>
                        </a:spcBef>
                        <a:spcAft>
                          <a:spcPts val="0"/>
                        </a:spcAft>
                      </a:pPr>
                      <a:r>
                        <a:rPr lang="en-US" sz="1400" dirty="0"/>
                        <a:t>Static route to a next-hop address</a:t>
                      </a:r>
                      <a:endParaRPr lang="en-US" sz="1400" dirty="0">
                        <a:solidFill>
                          <a:srgbClr val="000000"/>
                        </a:solidFill>
                        <a:latin typeface="Times New Roman"/>
                        <a:ea typeface="SimSun"/>
                        <a:cs typeface="Arial"/>
                      </a:endParaRPr>
                    </a:p>
                  </a:txBody>
                  <a:tcPr marL="68580" marR="68580" marT="0" marB="0" anchor="ctr"/>
                </a:tc>
                <a:tc>
                  <a:txBody>
                    <a:bodyPr/>
                    <a:lstStyle/>
                    <a:p>
                      <a:pPr marL="0" marR="0" algn="ctr">
                        <a:lnSpc>
                          <a:spcPct val="100000"/>
                        </a:lnSpc>
                        <a:spcBef>
                          <a:spcPts val="0"/>
                        </a:spcBef>
                        <a:spcAft>
                          <a:spcPts val="0"/>
                        </a:spcAft>
                      </a:pPr>
                      <a:r>
                        <a:rPr lang="en-US" sz="1400" dirty="0"/>
                        <a:t>1</a:t>
                      </a:r>
                      <a:endParaRPr lang="en-US" sz="1400" dirty="0">
                        <a:solidFill>
                          <a:srgbClr val="000000"/>
                        </a:solidFill>
                        <a:latin typeface="Times New Roman"/>
                        <a:ea typeface="SimSun"/>
                        <a:cs typeface="Arial"/>
                      </a:endParaRPr>
                    </a:p>
                  </a:txBody>
                  <a:tcPr marL="68580" marR="68580" marT="0" marB="0" anchor="ctr"/>
                </a:tc>
              </a:tr>
              <a:tr h="330895">
                <a:tc>
                  <a:txBody>
                    <a:bodyPr/>
                    <a:lstStyle/>
                    <a:p>
                      <a:pPr marL="0" marR="0" algn="l">
                        <a:lnSpc>
                          <a:spcPct val="100000"/>
                        </a:lnSpc>
                        <a:spcBef>
                          <a:spcPts val="0"/>
                        </a:spcBef>
                        <a:spcAft>
                          <a:spcPts val="0"/>
                        </a:spcAft>
                      </a:pPr>
                      <a:r>
                        <a:rPr lang="en-US" sz="1400" dirty="0"/>
                        <a:t>EIGRP summary route</a:t>
                      </a:r>
                      <a:endParaRPr lang="en-US" sz="1400" dirty="0">
                        <a:solidFill>
                          <a:srgbClr val="000000"/>
                        </a:solidFill>
                        <a:latin typeface="Times New Roman"/>
                        <a:ea typeface="SimSun"/>
                        <a:cs typeface="Arial"/>
                      </a:endParaRPr>
                    </a:p>
                  </a:txBody>
                  <a:tcPr marL="68580" marR="68580" marT="0" marB="0" anchor="ctr"/>
                </a:tc>
                <a:tc>
                  <a:txBody>
                    <a:bodyPr/>
                    <a:lstStyle/>
                    <a:p>
                      <a:pPr marL="0" marR="0" algn="ctr">
                        <a:lnSpc>
                          <a:spcPct val="100000"/>
                        </a:lnSpc>
                        <a:spcBef>
                          <a:spcPts val="0"/>
                        </a:spcBef>
                        <a:spcAft>
                          <a:spcPts val="0"/>
                        </a:spcAft>
                      </a:pPr>
                      <a:r>
                        <a:rPr lang="en-US" sz="1400" dirty="0"/>
                        <a:t>5</a:t>
                      </a:r>
                      <a:endParaRPr lang="en-US" sz="1400" dirty="0">
                        <a:solidFill>
                          <a:srgbClr val="000000"/>
                        </a:solidFill>
                        <a:latin typeface="Times New Roman"/>
                        <a:ea typeface="SimSun"/>
                        <a:cs typeface="Arial"/>
                      </a:endParaRPr>
                    </a:p>
                  </a:txBody>
                  <a:tcPr marL="68580" marR="68580" marT="0" marB="0" anchor="ctr"/>
                </a:tc>
              </a:tr>
              <a:tr h="330895">
                <a:tc>
                  <a:txBody>
                    <a:bodyPr/>
                    <a:lstStyle/>
                    <a:p>
                      <a:pPr marL="0" marR="0" algn="l">
                        <a:lnSpc>
                          <a:spcPct val="100000"/>
                        </a:lnSpc>
                        <a:spcBef>
                          <a:spcPts val="0"/>
                        </a:spcBef>
                        <a:spcAft>
                          <a:spcPts val="0"/>
                        </a:spcAft>
                      </a:pPr>
                      <a:r>
                        <a:rPr lang="en-US" sz="1400" dirty="0"/>
                        <a:t>External BGP</a:t>
                      </a:r>
                      <a:endParaRPr lang="en-US" sz="1400" dirty="0">
                        <a:solidFill>
                          <a:srgbClr val="000000"/>
                        </a:solidFill>
                        <a:latin typeface="Times New Roman"/>
                        <a:ea typeface="SimSun"/>
                        <a:cs typeface="Arial"/>
                      </a:endParaRPr>
                    </a:p>
                  </a:txBody>
                  <a:tcPr marL="68580" marR="68580" marT="0" marB="0" anchor="ctr"/>
                </a:tc>
                <a:tc>
                  <a:txBody>
                    <a:bodyPr/>
                    <a:lstStyle/>
                    <a:p>
                      <a:pPr marL="0" marR="0" algn="ctr">
                        <a:lnSpc>
                          <a:spcPct val="100000"/>
                        </a:lnSpc>
                        <a:spcBef>
                          <a:spcPts val="0"/>
                        </a:spcBef>
                        <a:spcAft>
                          <a:spcPts val="0"/>
                        </a:spcAft>
                      </a:pPr>
                      <a:r>
                        <a:rPr lang="en-US" sz="1400" dirty="0"/>
                        <a:t>20</a:t>
                      </a:r>
                      <a:endParaRPr lang="en-US" sz="1400" dirty="0">
                        <a:solidFill>
                          <a:srgbClr val="000000"/>
                        </a:solidFill>
                        <a:latin typeface="Times New Roman"/>
                        <a:ea typeface="SimSun"/>
                        <a:cs typeface="Arial"/>
                      </a:endParaRPr>
                    </a:p>
                  </a:txBody>
                  <a:tcPr marL="68580" marR="68580" marT="0" marB="0" anchor="ctr"/>
                </a:tc>
              </a:tr>
              <a:tr h="330895">
                <a:tc>
                  <a:txBody>
                    <a:bodyPr/>
                    <a:lstStyle/>
                    <a:p>
                      <a:pPr marL="0" marR="0" algn="l">
                        <a:lnSpc>
                          <a:spcPct val="100000"/>
                        </a:lnSpc>
                        <a:spcBef>
                          <a:spcPts val="0"/>
                        </a:spcBef>
                        <a:spcAft>
                          <a:spcPts val="0"/>
                        </a:spcAft>
                      </a:pPr>
                      <a:r>
                        <a:rPr lang="en-US" sz="1400" dirty="0"/>
                        <a:t>Internal EIGRP</a:t>
                      </a:r>
                      <a:endParaRPr lang="en-US" sz="1400" dirty="0">
                        <a:solidFill>
                          <a:srgbClr val="000000"/>
                        </a:solidFill>
                        <a:latin typeface="Times New Roman"/>
                        <a:ea typeface="SimSun"/>
                        <a:cs typeface="Arial"/>
                      </a:endParaRPr>
                    </a:p>
                  </a:txBody>
                  <a:tcPr marL="68580" marR="68580" marT="0" marB="0" anchor="ctr"/>
                </a:tc>
                <a:tc>
                  <a:txBody>
                    <a:bodyPr/>
                    <a:lstStyle/>
                    <a:p>
                      <a:pPr marL="0" marR="0" algn="ctr">
                        <a:lnSpc>
                          <a:spcPct val="100000"/>
                        </a:lnSpc>
                        <a:spcBef>
                          <a:spcPts val="0"/>
                        </a:spcBef>
                        <a:spcAft>
                          <a:spcPts val="0"/>
                        </a:spcAft>
                      </a:pPr>
                      <a:r>
                        <a:rPr lang="en-US" sz="1400" dirty="0"/>
                        <a:t>90</a:t>
                      </a:r>
                      <a:endParaRPr lang="en-US" sz="1400" dirty="0">
                        <a:solidFill>
                          <a:srgbClr val="000000"/>
                        </a:solidFill>
                        <a:latin typeface="Times New Roman"/>
                        <a:ea typeface="SimSun"/>
                        <a:cs typeface="Arial"/>
                      </a:endParaRPr>
                    </a:p>
                  </a:txBody>
                  <a:tcPr marL="68580" marR="68580" marT="0" marB="0" anchor="ctr"/>
                </a:tc>
              </a:tr>
              <a:tr h="330895">
                <a:tc>
                  <a:txBody>
                    <a:bodyPr/>
                    <a:lstStyle/>
                    <a:p>
                      <a:pPr marL="0" marR="0" algn="l">
                        <a:lnSpc>
                          <a:spcPct val="100000"/>
                        </a:lnSpc>
                        <a:spcBef>
                          <a:spcPts val="0"/>
                        </a:spcBef>
                        <a:spcAft>
                          <a:spcPts val="0"/>
                        </a:spcAft>
                      </a:pPr>
                      <a:r>
                        <a:rPr lang="en-US" sz="1400" dirty="0"/>
                        <a:t>IGRP</a:t>
                      </a:r>
                      <a:endParaRPr lang="en-US" sz="1400" dirty="0">
                        <a:solidFill>
                          <a:srgbClr val="000000"/>
                        </a:solidFill>
                        <a:latin typeface="Times New Roman"/>
                        <a:ea typeface="SimSun"/>
                        <a:cs typeface="Arial"/>
                      </a:endParaRPr>
                    </a:p>
                  </a:txBody>
                  <a:tcPr marL="68580" marR="68580" marT="0" marB="0" anchor="ctr"/>
                </a:tc>
                <a:tc>
                  <a:txBody>
                    <a:bodyPr/>
                    <a:lstStyle/>
                    <a:p>
                      <a:pPr marL="0" marR="0" algn="ctr">
                        <a:lnSpc>
                          <a:spcPct val="100000"/>
                        </a:lnSpc>
                        <a:spcBef>
                          <a:spcPts val="0"/>
                        </a:spcBef>
                        <a:spcAft>
                          <a:spcPts val="0"/>
                        </a:spcAft>
                      </a:pPr>
                      <a:r>
                        <a:rPr lang="en-US" sz="1400" dirty="0"/>
                        <a:t>100</a:t>
                      </a:r>
                      <a:endParaRPr lang="en-US" sz="1400" dirty="0">
                        <a:solidFill>
                          <a:srgbClr val="000000"/>
                        </a:solidFill>
                        <a:latin typeface="Times New Roman"/>
                        <a:ea typeface="SimSun"/>
                        <a:cs typeface="Arial"/>
                      </a:endParaRPr>
                    </a:p>
                  </a:txBody>
                  <a:tcPr marL="68580" marR="68580" marT="0" marB="0" anchor="ctr"/>
                </a:tc>
              </a:tr>
              <a:tr h="330895">
                <a:tc>
                  <a:txBody>
                    <a:bodyPr/>
                    <a:lstStyle/>
                    <a:p>
                      <a:pPr marL="0" marR="0" algn="l">
                        <a:lnSpc>
                          <a:spcPct val="100000"/>
                        </a:lnSpc>
                        <a:spcBef>
                          <a:spcPts val="0"/>
                        </a:spcBef>
                        <a:spcAft>
                          <a:spcPts val="0"/>
                        </a:spcAft>
                      </a:pPr>
                      <a:r>
                        <a:rPr lang="en-US" sz="1400" dirty="0"/>
                        <a:t>OSPF</a:t>
                      </a:r>
                      <a:endParaRPr lang="en-US" sz="1400" dirty="0">
                        <a:solidFill>
                          <a:srgbClr val="000000"/>
                        </a:solidFill>
                        <a:latin typeface="Times New Roman"/>
                        <a:ea typeface="SimSun"/>
                        <a:cs typeface="Arial"/>
                      </a:endParaRPr>
                    </a:p>
                  </a:txBody>
                  <a:tcPr marL="68580" marR="68580" marT="0" marB="0" anchor="ctr"/>
                </a:tc>
                <a:tc>
                  <a:txBody>
                    <a:bodyPr/>
                    <a:lstStyle/>
                    <a:p>
                      <a:pPr marL="0" marR="0" algn="ctr">
                        <a:lnSpc>
                          <a:spcPct val="100000"/>
                        </a:lnSpc>
                        <a:spcBef>
                          <a:spcPts val="0"/>
                        </a:spcBef>
                        <a:spcAft>
                          <a:spcPts val="0"/>
                        </a:spcAft>
                      </a:pPr>
                      <a:r>
                        <a:rPr lang="en-US" sz="1400" dirty="0"/>
                        <a:t>110</a:t>
                      </a:r>
                      <a:endParaRPr lang="en-US" sz="1400" dirty="0">
                        <a:solidFill>
                          <a:srgbClr val="000000"/>
                        </a:solidFill>
                        <a:latin typeface="Times New Roman"/>
                        <a:ea typeface="SimSun"/>
                        <a:cs typeface="Arial"/>
                      </a:endParaRPr>
                    </a:p>
                  </a:txBody>
                  <a:tcPr marL="68580" marR="68580" marT="0" marB="0" anchor="ctr"/>
                </a:tc>
              </a:tr>
              <a:tr h="330895">
                <a:tc>
                  <a:txBody>
                    <a:bodyPr/>
                    <a:lstStyle/>
                    <a:p>
                      <a:pPr marL="0" marR="0" algn="l">
                        <a:lnSpc>
                          <a:spcPct val="100000"/>
                        </a:lnSpc>
                        <a:spcBef>
                          <a:spcPts val="0"/>
                        </a:spcBef>
                        <a:spcAft>
                          <a:spcPts val="0"/>
                        </a:spcAft>
                      </a:pPr>
                      <a:r>
                        <a:rPr lang="en-US" sz="1400" dirty="0"/>
                        <a:t>IS-IS</a:t>
                      </a:r>
                      <a:endParaRPr lang="en-US" sz="1400" dirty="0">
                        <a:solidFill>
                          <a:srgbClr val="000000"/>
                        </a:solidFill>
                        <a:latin typeface="Times New Roman"/>
                        <a:ea typeface="SimSun"/>
                        <a:cs typeface="Arial"/>
                      </a:endParaRPr>
                    </a:p>
                  </a:txBody>
                  <a:tcPr marL="68580" marR="68580" marT="0" marB="0" anchor="ctr"/>
                </a:tc>
                <a:tc>
                  <a:txBody>
                    <a:bodyPr/>
                    <a:lstStyle/>
                    <a:p>
                      <a:pPr marL="0" marR="0" algn="ctr">
                        <a:lnSpc>
                          <a:spcPct val="100000"/>
                        </a:lnSpc>
                        <a:spcBef>
                          <a:spcPts val="0"/>
                        </a:spcBef>
                        <a:spcAft>
                          <a:spcPts val="0"/>
                        </a:spcAft>
                      </a:pPr>
                      <a:r>
                        <a:rPr lang="en-US" sz="1400" dirty="0"/>
                        <a:t>115</a:t>
                      </a:r>
                      <a:endParaRPr lang="en-US" sz="1400" dirty="0">
                        <a:solidFill>
                          <a:srgbClr val="000000"/>
                        </a:solidFill>
                        <a:latin typeface="Times New Roman"/>
                        <a:ea typeface="SimSun"/>
                        <a:cs typeface="Arial"/>
                      </a:endParaRPr>
                    </a:p>
                  </a:txBody>
                  <a:tcPr marL="68580" marR="68580" marT="0" marB="0" anchor="ctr"/>
                </a:tc>
              </a:tr>
              <a:tr h="330895">
                <a:tc>
                  <a:txBody>
                    <a:bodyPr/>
                    <a:lstStyle/>
                    <a:p>
                      <a:pPr marL="0" marR="0" algn="l">
                        <a:lnSpc>
                          <a:spcPct val="100000"/>
                        </a:lnSpc>
                        <a:spcBef>
                          <a:spcPts val="0"/>
                        </a:spcBef>
                        <a:spcAft>
                          <a:spcPts val="0"/>
                        </a:spcAft>
                      </a:pPr>
                      <a:r>
                        <a:rPr lang="en-US" sz="1400" dirty="0"/>
                        <a:t>RIPv1 and RIP </a:t>
                      </a:r>
                      <a:r>
                        <a:rPr lang="en-US" sz="1400" dirty="0" smtClean="0"/>
                        <a:t>v2</a:t>
                      </a:r>
                      <a:endParaRPr lang="en-US" sz="1400" dirty="0">
                        <a:solidFill>
                          <a:srgbClr val="000000"/>
                        </a:solidFill>
                        <a:latin typeface="Times New Roman"/>
                        <a:ea typeface="SimSun"/>
                        <a:cs typeface="Arial"/>
                      </a:endParaRPr>
                    </a:p>
                  </a:txBody>
                  <a:tcPr marL="68580" marR="68580" marT="0" marB="0" anchor="ctr"/>
                </a:tc>
                <a:tc>
                  <a:txBody>
                    <a:bodyPr/>
                    <a:lstStyle/>
                    <a:p>
                      <a:pPr marL="0" marR="0" algn="ctr">
                        <a:lnSpc>
                          <a:spcPct val="100000"/>
                        </a:lnSpc>
                        <a:spcBef>
                          <a:spcPts val="0"/>
                        </a:spcBef>
                        <a:spcAft>
                          <a:spcPts val="0"/>
                        </a:spcAft>
                      </a:pPr>
                      <a:r>
                        <a:rPr lang="en-US" sz="1400" dirty="0"/>
                        <a:t>120</a:t>
                      </a:r>
                      <a:endParaRPr lang="en-US" sz="1400" dirty="0">
                        <a:solidFill>
                          <a:srgbClr val="000000"/>
                        </a:solidFill>
                        <a:latin typeface="Times New Roman"/>
                        <a:ea typeface="SimSun"/>
                        <a:cs typeface="Arial"/>
                      </a:endParaRPr>
                    </a:p>
                  </a:txBody>
                  <a:tcPr marL="68580" marR="68580" marT="0" marB="0" anchor="ctr"/>
                </a:tc>
              </a:tr>
              <a:tr h="330895">
                <a:tc>
                  <a:txBody>
                    <a:bodyPr/>
                    <a:lstStyle/>
                    <a:p>
                      <a:pPr marL="0" marR="0" algn="l">
                        <a:lnSpc>
                          <a:spcPct val="100000"/>
                        </a:lnSpc>
                        <a:spcBef>
                          <a:spcPts val="0"/>
                        </a:spcBef>
                        <a:spcAft>
                          <a:spcPts val="0"/>
                        </a:spcAft>
                      </a:pPr>
                      <a:r>
                        <a:rPr lang="en-US" sz="1400" dirty="0"/>
                        <a:t>Exterior Gateway Protocol (EGP)</a:t>
                      </a:r>
                      <a:endParaRPr lang="en-US" sz="1400" dirty="0">
                        <a:solidFill>
                          <a:srgbClr val="000000"/>
                        </a:solidFill>
                        <a:latin typeface="Times New Roman"/>
                        <a:ea typeface="SimSun"/>
                        <a:cs typeface="Arial"/>
                      </a:endParaRPr>
                    </a:p>
                  </a:txBody>
                  <a:tcPr marL="68580" marR="68580" marT="0" marB="0" anchor="ctr"/>
                </a:tc>
                <a:tc>
                  <a:txBody>
                    <a:bodyPr/>
                    <a:lstStyle/>
                    <a:p>
                      <a:pPr marL="0" marR="0" algn="ctr">
                        <a:lnSpc>
                          <a:spcPct val="100000"/>
                        </a:lnSpc>
                        <a:spcBef>
                          <a:spcPts val="0"/>
                        </a:spcBef>
                        <a:spcAft>
                          <a:spcPts val="0"/>
                        </a:spcAft>
                      </a:pPr>
                      <a:r>
                        <a:rPr lang="en-US" sz="1400" dirty="0"/>
                        <a:t>140</a:t>
                      </a:r>
                      <a:endParaRPr lang="en-US" sz="1400" dirty="0">
                        <a:solidFill>
                          <a:srgbClr val="000000"/>
                        </a:solidFill>
                        <a:latin typeface="Times New Roman"/>
                        <a:ea typeface="SimSun"/>
                        <a:cs typeface="Arial"/>
                      </a:endParaRPr>
                    </a:p>
                  </a:txBody>
                  <a:tcPr marL="68580" marR="68580" marT="0" marB="0" anchor="ctr"/>
                </a:tc>
              </a:tr>
              <a:tr h="330895">
                <a:tc>
                  <a:txBody>
                    <a:bodyPr/>
                    <a:lstStyle/>
                    <a:p>
                      <a:pPr marL="0" marR="0" algn="l">
                        <a:lnSpc>
                          <a:spcPct val="100000"/>
                        </a:lnSpc>
                        <a:spcBef>
                          <a:spcPts val="0"/>
                        </a:spcBef>
                        <a:spcAft>
                          <a:spcPts val="0"/>
                        </a:spcAft>
                      </a:pPr>
                      <a:r>
                        <a:rPr lang="en-US" sz="1400" dirty="0"/>
                        <a:t>On-Demand Routing (ODR)</a:t>
                      </a:r>
                      <a:endParaRPr lang="en-US" sz="1400" dirty="0">
                        <a:solidFill>
                          <a:srgbClr val="000000"/>
                        </a:solidFill>
                        <a:latin typeface="Times New Roman"/>
                        <a:ea typeface="SimSun"/>
                        <a:cs typeface="Arial"/>
                      </a:endParaRPr>
                    </a:p>
                  </a:txBody>
                  <a:tcPr marL="68580" marR="68580" marT="0" marB="0" anchor="ctr"/>
                </a:tc>
                <a:tc>
                  <a:txBody>
                    <a:bodyPr/>
                    <a:lstStyle/>
                    <a:p>
                      <a:pPr marL="0" marR="0" algn="ctr">
                        <a:lnSpc>
                          <a:spcPct val="100000"/>
                        </a:lnSpc>
                        <a:spcBef>
                          <a:spcPts val="0"/>
                        </a:spcBef>
                        <a:spcAft>
                          <a:spcPts val="0"/>
                        </a:spcAft>
                      </a:pPr>
                      <a:r>
                        <a:rPr lang="en-US" sz="1400" dirty="0"/>
                        <a:t>160</a:t>
                      </a:r>
                      <a:endParaRPr lang="en-US" sz="1400" dirty="0">
                        <a:solidFill>
                          <a:srgbClr val="000000"/>
                        </a:solidFill>
                        <a:latin typeface="Times New Roman"/>
                        <a:ea typeface="SimSun"/>
                        <a:cs typeface="Arial"/>
                      </a:endParaRPr>
                    </a:p>
                  </a:txBody>
                  <a:tcPr marL="68580" marR="68580" marT="0" marB="0" anchor="ctr"/>
                </a:tc>
              </a:tr>
              <a:tr h="330895">
                <a:tc>
                  <a:txBody>
                    <a:bodyPr/>
                    <a:lstStyle/>
                    <a:p>
                      <a:pPr marL="0" marR="0" algn="l">
                        <a:lnSpc>
                          <a:spcPct val="100000"/>
                        </a:lnSpc>
                        <a:spcBef>
                          <a:spcPts val="0"/>
                        </a:spcBef>
                        <a:spcAft>
                          <a:spcPts val="0"/>
                        </a:spcAft>
                      </a:pPr>
                      <a:r>
                        <a:rPr lang="en-US" sz="1400" dirty="0"/>
                        <a:t>External EIGRP</a:t>
                      </a:r>
                      <a:endParaRPr lang="en-US" sz="1400" dirty="0">
                        <a:solidFill>
                          <a:srgbClr val="000000"/>
                        </a:solidFill>
                        <a:latin typeface="Times New Roman"/>
                        <a:ea typeface="SimSun"/>
                        <a:cs typeface="Arial"/>
                      </a:endParaRPr>
                    </a:p>
                  </a:txBody>
                  <a:tcPr marL="68580" marR="68580" marT="0" marB="0" anchor="ctr"/>
                </a:tc>
                <a:tc>
                  <a:txBody>
                    <a:bodyPr/>
                    <a:lstStyle/>
                    <a:p>
                      <a:pPr marL="0" marR="0" algn="ctr">
                        <a:lnSpc>
                          <a:spcPct val="100000"/>
                        </a:lnSpc>
                        <a:spcBef>
                          <a:spcPts val="0"/>
                        </a:spcBef>
                        <a:spcAft>
                          <a:spcPts val="0"/>
                        </a:spcAft>
                      </a:pPr>
                      <a:r>
                        <a:rPr lang="en-US" sz="1400" dirty="0"/>
                        <a:t>170</a:t>
                      </a:r>
                      <a:endParaRPr lang="en-US" sz="1400" dirty="0">
                        <a:solidFill>
                          <a:srgbClr val="000000"/>
                        </a:solidFill>
                        <a:latin typeface="Times New Roman"/>
                        <a:ea typeface="SimSun"/>
                        <a:cs typeface="Arial"/>
                      </a:endParaRPr>
                    </a:p>
                  </a:txBody>
                  <a:tcPr marL="68580" marR="68580" marT="0" marB="0" anchor="ctr"/>
                </a:tc>
              </a:tr>
              <a:tr h="330895">
                <a:tc>
                  <a:txBody>
                    <a:bodyPr/>
                    <a:lstStyle/>
                    <a:p>
                      <a:pPr marL="0" marR="0" algn="l">
                        <a:lnSpc>
                          <a:spcPct val="100000"/>
                        </a:lnSpc>
                        <a:spcBef>
                          <a:spcPts val="0"/>
                        </a:spcBef>
                        <a:spcAft>
                          <a:spcPts val="0"/>
                        </a:spcAft>
                      </a:pPr>
                      <a:r>
                        <a:rPr lang="en-US" sz="1400" dirty="0"/>
                        <a:t>Internal BGP</a:t>
                      </a:r>
                      <a:endParaRPr lang="en-US" sz="1400" dirty="0">
                        <a:solidFill>
                          <a:srgbClr val="000000"/>
                        </a:solidFill>
                        <a:latin typeface="Times New Roman"/>
                        <a:ea typeface="SimSun"/>
                        <a:cs typeface="Arial"/>
                      </a:endParaRPr>
                    </a:p>
                  </a:txBody>
                  <a:tcPr marL="68580" marR="68580" marT="0" marB="0" anchor="ctr"/>
                </a:tc>
                <a:tc>
                  <a:txBody>
                    <a:bodyPr/>
                    <a:lstStyle/>
                    <a:p>
                      <a:pPr marL="0" marR="0" algn="ctr">
                        <a:lnSpc>
                          <a:spcPct val="100000"/>
                        </a:lnSpc>
                        <a:spcBef>
                          <a:spcPts val="0"/>
                        </a:spcBef>
                        <a:spcAft>
                          <a:spcPts val="0"/>
                        </a:spcAft>
                      </a:pPr>
                      <a:r>
                        <a:rPr lang="en-US" sz="1400" dirty="0"/>
                        <a:t>200</a:t>
                      </a:r>
                      <a:endParaRPr lang="en-US" sz="1400" dirty="0">
                        <a:solidFill>
                          <a:srgbClr val="000000"/>
                        </a:solidFill>
                        <a:latin typeface="Times New Roman"/>
                        <a:ea typeface="SimSun"/>
                        <a:cs typeface="Arial"/>
                      </a:endParaRPr>
                    </a:p>
                  </a:txBody>
                  <a:tcPr marL="68580" marR="68580" marT="0" marB="0" anchor="ctr"/>
                </a:tc>
              </a:tr>
              <a:tr h="330895">
                <a:tc>
                  <a:txBody>
                    <a:bodyPr/>
                    <a:lstStyle/>
                    <a:p>
                      <a:pPr marL="0" marR="0" algn="l">
                        <a:lnSpc>
                          <a:spcPct val="100000"/>
                        </a:lnSpc>
                        <a:spcBef>
                          <a:spcPts val="0"/>
                        </a:spcBef>
                        <a:spcAft>
                          <a:spcPts val="0"/>
                        </a:spcAft>
                      </a:pPr>
                      <a:r>
                        <a:rPr lang="en-US" sz="1400" dirty="0"/>
                        <a:t>Unknown</a:t>
                      </a:r>
                      <a:endParaRPr lang="en-US" sz="1400" dirty="0">
                        <a:solidFill>
                          <a:srgbClr val="000000"/>
                        </a:solidFill>
                        <a:latin typeface="Times New Roman"/>
                        <a:ea typeface="SimSun"/>
                        <a:cs typeface="Arial"/>
                      </a:endParaRPr>
                    </a:p>
                  </a:txBody>
                  <a:tcPr marL="68580" marR="68580" marT="0" marB="0" anchor="ctr"/>
                </a:tc>
                <a:tc>
                  <a:txBody>
                    <a:bodyPr/>
                    <a:lstStyle/>
                    <a:p>
                      <a:pPr marL="0" marR="0" algn="ctr">
                        <a:lnSpc>
                          <a:spcPct val="100000"/>
                        </a:lnSpc>
                        <a:spcBef>
                          <a:spcPts val="0"/>
                        </a:spcBef>
                        <a:spcAft>
                          <a:spcPts val="0"/>
                        </a:spcAft>
                      </a:pPr>
                      <a:r>
                        <a:rPr lang="en-US" sz="1400" dirty="0"/>
                        <a:t>255</a:t>
                      </a:r>
                      <a:endParaRPr lang="en-US" sz="1400" dirty="0">
                        <a:solidFill>
                          <a:srgbClr val="000000"/>
                        </a:solidFill>
                        <a:latin typeface="Times New Roman"/>
                        <a:ea typeface="SimSun"/>
                        <a:cs typeface="Arial"/>
                      </a:endParaRPr>
                    </a:p>
                  </a:txBody>
                  <a:tcPr marL="68580" marR="68580" marT="0" marB="0" anchor="ctr"/>
                </a:tc>
              </a:tr>
            </a:tbl>
          </a:graphicData>
        </a:graphic>
      </p:graphicFrame>
      <p:sp>
        <p:nvSpPr>
          <p:cNvPr id="5" name="Up-Down Arrow 4"/>
          <p:cNvSpPr/>
          <p:nvPr/>
        </p:nvSpPr>
        <p:spPr bwMode="auto">
          <a:xfrm>
            <a:off x="7717662" y="1633285"/>
            <a:ext cx="1081616" cy="4797660"/>
          </a:xfrm>
          <a:prstGeom prst="upDownArrow">
            <a:avLst>
              <a:gd name="adj1" fmla="val 59655"/>
              <a:gd name="adj2" fmla="val 53743"/>
            </a:avLst>
          </a:prstGeom>
          <a:solidFill>
            <a:schemeClr val="accent1"/>
          </a:solidFill>
          <a:ln w="9525" cap="flat" cmpd="sng" algn="ctr">
            <a:solidFill>
              <a:schemeClr val="tx1"/>
            </a:solidFill>
            <a:prstDash val="solid"/>
            <a:round/>
            <a:headEnd type="none" w="med" len="med"/>
            <a:tailEnd type="none" w="med" len="med"/>
          </a:ln>
          <a:effectLst/>
        </p:spPr>
        <p:txBody>
          <a:bodyPr vert="vert270" wrap="square" lIns="82124" tIns="41061" rIns="82124" bIns="41061" numCol="1" rtlCol="0" anchor="ctr" anchorCtr="1" compatLnSpc="1">
            <a:prstTxWarp prst="textNoShape">
              <a:avLst/>
            </a:prstTxWarp>
            <a:noAutofit/>
          </a:bodyPr>
          <a:lstStyle/>
          <a:p>
            <a:pPr algn="ctr" defTabSz="814388" eaLnBrk="0" fontAlgn="base" hangingPunct="0">
              <a:lnSpc>
                <a:spcPct val="90000"/>
              </a:lnSpc>
              <a:spcBef>
                <a:spcPct val="0"/>
              </a:spcBef>
              <a:spcAft>
                <a:spcPct val="0"/>
              </a:spcAft>
            </a:pPr>
            <a:r>
              <a:rPr lang="en-US" sz="2400" b="1" dirty="0">
                <a:solidFill>
                  <a:srgbClr val="FFFF00"/>
                </a:solidFill>
                <a:latin typeface="Tahoma" pitchFamily="34" charset="0"/>
                <a:cs typeface="Tahoma" pitchFamily="34" charset="0"/>
              </a:rPr>
              <a:t>Trustworthiness</a:t>
            </a:r>
          </a:p>
        </p:txBody>
      </p:sp>
      <p:sp>
        <p:nvSpPr>
          <p:cNvPr id="6" name="TextBox 5"/>
          <p:cNvSpPr txBox="1"/>
          <p:nvPr/>
        </p:nvSpPr>
        <p:spPr>
          <a:xfrm>
            <a:off x="7921115" y="1940656"/>
            <a:ext cx="710451" cy="341632"/>
          </a:xfrm>
          <a:prstGeom prst="rect">
            <a:avLst/>
          </a:prstGeom>
          <a:noFill/>
        </p:spPr>
        <p:txBody>
          <a:bodyPr wrap="none" rtlCol="0">
            <a:spAutoFit/>
          </a:bodyPr>
          <a:lstStyle/>
          <a:p>
            <a:pPr algn="ctr" eaLnBrk="0" fontAlgn="base" hangingPunct="0">
              <a:lnSpc>
                <a:spcPct val="90000"/>
              </a:lnSpc>
              <a:spcBef>
                <a:spcPct val="0"/>
              </a:spcBef>
              <a:spcAft>
                <a:spcPct val="0"/>
              </a:spcAft>
            </a:pPr>
            <a:r>
              <a:rPr lang="en-US" dirty="0">
                <a:solidFill>
                  <a:srgbClr val="FFFFFF"/>
                </a:solidFill>
                <a:effectLst>
                  <a:outerShdw blurRad="38100" dist="38100" dir="2700000" algn="tl">
                    <a:srgbClr val="000000">
                      <a:alpha val="43137"/>
                    </a:srgbClr>
                  </a:outerShdw>
                </a:effectLst>
              </a:rPr>
              <a:t>More</a:t>
            </a:r>
          </a:p>
        </p:txBody>
      </p:sp>
      <p:sp>
        <p:nvSpPr>
          <p:cNvPr id="7" name="TextBox 6"/>
          <p:cNvSpPr txBox="1"/>
          <p:nvPr/>
        </p:nvSpPr>
        <p:spPr>
          <a:xfrm>
            <a:off x="7895661" y="5858050"/>
            <a:ext cx="671979" cy="341632"/>
          </a:xfrm>
          <a:prstGeom prst="rect">
            <a:avLst/>
          </a:prstGeom>
          <a:noFill/>
        </p:spPr>
        <p:txBody>
          <a:bodyPr wrap="none" rtlCol="0">
            <a:spAutoFit/>
          </a:bodyPr>
          <a:lstStyle/>
          <a:p>
            <a:pPr algn="ctr" eaLnBrk="0" fontAlgn="base" hangingPunct="0">
              <a:lnSpc>
                <a:spcPct val="90000"/>
              </a:lnSpc>
              <a:spcBef>
                <a:spcPct val="0"/>
              </a:spcBef>
              <a:spcAft>
                <a:spcPct val="0"/>
              </a:spcAft>
            </a:pPr>
            <a:r>
              <a:rPr lang="en-US" dirty="0">
                <a:solidFill>
                  <a:srgbClr val="FFFFFF"/>
                </a:solidFill>
                <a:effectLst>
                  <a:outerShdw blurRad="38100" dist="38100" dir="2700000" algn="tl">
                    <a:srgbClr val="000000">
                      <a:alpha val="43137"/>
                    </a:srgbClr>
                  </a:outerShdw>
                </a:effectLst>
              </a:rPr>
              <a:t>Less</a:t>
            </a:r>
          </a:p>
        </p:txBody>
      </p:sp>
    </p:spTree>
    <p:extLst>
      <p:ext uri="{BB962C8B-B14F-4D97-AF65-F5344CB8AC3E}">
        <p14:creationId xmlns:p14="http://schemas.microsoft.com/office/powerpoint/2010/main" val="13226112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Metric</a:t>
            </a:r>
            <a:endParaRPr lang="en-US" dirty="0"/>
          </a:p>
        </p:txBody>
      </p:sp>
      <p:sp>
        <p:nvSpPr>
          <p:cNvPr id="3" name="Content Placeholder 2"/>
          <p:cNvSpPr>
            <a:spLocks noGrp="1"/>
          </p:cNvSpPr>
          <p:nvPr>
            <p:ph idx="1"/>
          </p:nvPr>
        </p:nvSpPr>
        <p:spPr/>
        <p:txBody>
          <a:bodyPr/>
          <a:lstStyle/>
          <a:p>
            <a:r>
              <a:rPr lang="en-US" dirty="0" smtClean="0"/>
              <a:t>A boundary router must be capable of translating the metric of the received route into the receiving routing protocol. </a:t>
            </a:r>
          </a:p>
          <a:p>
            <a:pPr lvl="1"/>
            <a:r>
              <a:rPr lang="en-US" dirty="0" smtClean="0"/>
              <a:t>Redistributed route must have a metric appropriate for the receiving protocol.</a:t>
            </a:r>
          </a:p>
          <a:p>
            <a:r>
              <a:rPr lang="en-US" dirty="0" smtClean="0"/>
              <a:t>The Cisco IOS assigns the following default metrics when a protocol is redistributed into the specified routing protocol:</a:t>
            </a:r>
          </a:p>
        </p:txBody>
      </p:sp>
      <p:graphicFrame>
        <p:nvGraphicFramePr>
          <p:cNvPr id="5" name="Table 4"/>
          <p:cNvGraphicFramePr>
            <a:graphicFrameLocks noGrp="1"/>
          </p:cNvGraphicFramePr>
          <p:nvPr/>
        </p:nvGraphicFramePr>
        <p:xfrm>
          <a:off x="548640" y="3667760"/>
          <a:ext cx="8001000" cy="2791397"/>
        </p:xfrm>
        <a:graphic>
          <a:graphicData uri="http://schemas.openxmlformats.org/drawingml/2006/table">
            <a:tbl>
              <a:tblPr firstRow="1" bandRow="1">
                <a:tableStyleId>{5C22544A-7EE6-4342-B048-85BDC9FD1C3A}</a:tableStyleId>
              </a:tblPr>
              <a:tblGrid>
                <a:gridCol w="2636520"/>
                <a:gridCol w="5364480"/>
              </a:tblGrid>
              <a:tr h="479619">
                <a:tc>
                  <a:txBody>
                    <a:bodyPr/>
                    <a:lstStyle/>
                    <a:p>
                      <a:pPr marL="0" marR="0" algn="ctr">
                        <a:lnSpc>
                          <a:spcPct val="100000"/>
                        </a:lnSpc>
                        <a:spcBef>
                          <a:spcPts val="0"/>
                        </a:spcBef>
                        <a:spcAft>
                          <a:spcPts val="0"/>
                        </a:spcAft>
                      </a:pPr>
                      <a:r>
                        <a:rPr lang="en-US" sz="1600" b="1" dirty="0"/>
                        <a:t>Protocol That Route Is </a:t>
                      </a:r>
                      <a:r>
                        <a:rPr lang="en-US" sz="1600" b="1" dirty="0" smtClean="0"/>
                        <a:t>Redistributed Into …</a:t>
                      </a:r>
                      <a:endParaRPr lang="en-US" sz="1600" b="1" dirty="0">
                        <a:solidFill>
                          <a:srgbClr val="000000"/>
                        </a:solidFill>
                        <a:latin typeface="Arial"/>
                        <a:ea typeface="SimSun"/>
                      </a:endParaRPr>
                    </a:p>
                  </a:txBody>
                  <a:tcPr marL="68580" marR="68580" marT="0" marB="0" anchor="ctr"/>
                </a:tc>
                <a:tc>
                  <a:txBody>
                    <a:bodyPr/>
                    <a:lstStyle/>
                    <a:p>
                      <a:pPr marL="0" marR="0" algn="ctr">
                        <a:lnSpc>
                          <a:spcPct val="100000"/>
                        </a:lnSpc>
                        <a:spcBef>
                          <a:spcPts val="0"/>
                        </a:spcBef>
                        <a:spcAft>
                          <a:spcPts val="0"/>
                        </a:spcAft>
                      </a:pPr>
                      <a:r>
                        <a:rPr lang="en-US" sz="1600" b="1" dirty="0"/>
                        <a:t>Default Seed Metric</a:t>
                      </a:r>
                      <a:endParaRPr lang="en-US" sz="1600" b="1" dirty="0">
                        <a:solidFill>
                          <a:srgbClr val="000000"/>
                        </a:solidFill>
                        <a:latin typeface="Arial"/>
                        <a:ea typeface="SimSun"/>
                      </a:endParaRPr>
                    </a:p>
                  </a:txBody>
                  <a:tcPr marL="68580" marR="68580" marT="0" marB="0" anchor="ctr"/>
                </a:tc>
              </a:tr>
              <a:tr h="416812">
                <a:tc>
                  <a:txBody>
                    <a:bodyPr/>
                    <a:lstStyle/>
                    <a:p>
                      <a:pPr marL="0" marR="0" algn="ctr">
                        <a:lnSpc>
                          <a:spcPct val="100000"/>
                        </a:lnSpc>
                        <a:spcBef>
                          <a:spcPts val="0"/>
                        </a:spcBef>
                        <a:spcAft>
                          <a:spcPts val="0"/>
                        </a:spcAft>
                      </a:pPr>
                      <a:r>
                        <a:rPr lang="en-US" sz="1400" b="1" dirty="0"/>
                        <a:t>RIP</a:t>
                      </a:r>
                      <a:endParaRPr lang="en-US" sz="1400" b="1" dirty="0">
                        <a:solidFill>
                          <a:srgbClr val="000000"/>
                        </a:solidFill>
                        <a:latin typeface="Times New Roman"/>
                        <a:ea typeface="SimSun"/>
                        <a:cs typeface="Arial"/>
                      </a:endParaRPr>
                    </a:p>
                  </a:txBody>
                  <a:tcPr marL="68580" marR="68580" marT="0" marB="0" anchor="ctr"/>
                </a:tc>
                <a:tc>
                  <a:txBody>
                    <a:bodyPr/>
                    <a:lstStyle/>
                    <a:p>
                      <a:pPr marL="0" marR="0" algn="ctr">
                        <a:lnSpc>
                          <a:spcPct val="100000"/>
                        </a:lnSpc>
                        <a:spcBef>
                          <a:spcPts val="0"/>
                        </a:spcBef>
                        <a:spcAft>
                          <a:spcPts val="0"/>
                        </a:spcAft>
                      </a:pPr>
                      <a:r>
                        <a:rPr lang="en-US" sz="1400" b="1" dirty="0" smtClean="0"/>
                        <a:t>0</a:t>
                      </a:r>
                    </a:p>
                    <a:p>
                      <a:pPr marL="0" marR="0" algn="ctr">
                        <a:lnSpc>
                          <a:spcPct val="100000"/>
                        </a:lnSpc>
                        <a:spcBef>
                          <a:spcPts val="0"/>
                        </a:spcBef>
                        <a:spcAft>
                          <a:spcPts val="0"/>
                        </a:spcAft>
                      </a:pPr>
                      <a:r>
                        <a:rPr lang="en-US" sz="1400" dirty="0" smtClean="0"/>
                        <a:t>(interpreted </a:t>
                      </a:r>
                      <a:r>
                        <a:rPr lang="en-US" sz="1400" dirty="0"/>
                        <a:t>as </a:t>
                      </a:r>
                      <a:r>
                        <a:rPr lang="en-US" sz="1400" dirty="0" smtClean="0"/>
                        <a:t>infinity)</a:t>
                      </a:r>
                      <a:endParaRPr lang="en-US" sz="1400" dirty="0">
                        <a:solidFill>
                          <a:srgbClr val="000000"/>
                        </a:solidFill>
                        <a:latin typeface="Times New Roman"/>
                        <a:ea typeface="SimSun"/>
                        <a:cs typeface="Arial"/>
                      </a:endParaRPr>
                    </a:p>
                  </a:txBody>
                  <a:tcPr marL="68580" marR="68580" marT="0" marB="0" anchor="ctr"/>
                </a:tc>
              </a:tr>
              <a:tr h="416812">
                <a:tc>
                  <a:txBody>
                    <a:bodyPr/>
                    <a:lstStyle/>
                    <a:p>
                      <a:pPr marL="0" marR="0" algn="ctr">
                        <a:lnSpc>
                          <a:spcPct val="100000"/>
                        </a:lnSpc>
                        <a:spcBef>
                          <a:spcPts val="0"/>
                        </a:spcBef>
                        <a:spcAft>
                          <a:spcPts val="0"/>
                        </a:spcAft>
                      </a:pPr>
                      <a:r>
                        <a:rPr lang="en-US" sz="1400" b="1" dirty="0" smtClean="0"/>
                        <a:t>IGRP / EIGRP</a:t>
                      </a:r>
                      <a:endParaRPr lang="en-US" sz="1400" b="1" dirty="0">
                        <a:solidFill>
                          <a:srgbClr val="000000"/>
                        </a:solidFill>
                        <a:latin typeface="Times New Roman"/>
                        <a:ea typeface="SimSun"/>
                        <a:cs typeface="Arial"/>
                      </a:endParaRPr>
                    </a:p>
                  </a:txBody>
                  <a:tcPr marL="68580" marR="68580" marT="0" marB="0" anchor="ctr"/>
                </a:tc>
                <a:tc>
                  <a:txBody>
                    <a:bodyPr/>
                    <a:lstStyle/>
                    <a:p>
                      <a:pPr marL="0" marR="0" algn="ctr">
                        <a:lnSpc>
                          <a:spcPct val="100000"/>
                        </a:lnSpc>
                        <a:spcBef>
                          <a:spcPts val="0"/>
                        </a:spcBef>
                        <a:spcAft>
                          <a:spcPts val="0"/>
                        </a:spcAft>
                      </a:pPr>
                      <a:r>
                        <a:rPr lang="en-US" sz="1400" b="1" dirty="0" smtClean="0"/>
                        <a:t>0</a:t>
                      </a:r>
                    </a:p>
                    <a:p>
                      <a:pPr marL="0" marR="0" algn="ctr">
                        <a:lnSpc>
                          <a:spcPct val="100000"/>
                        </a:lnSpc>
                        <a:spcBef>
                          <a:spcPts val="0"/>
                        </a:spcBef>
                        <a:spcAft>
                          <a:spcPts val="0"/>
                        </a:spcAft>
                      </a:pPr>
                      <a:r>
                        <a:rPr lang="en-US" sz="1400" dirty="0" smtClean="0"/>
                        <a:t>(interpreted as infinity)</a:t>
                      </a:r>
                      <a:endParaRPr lang="en-US" sz="1400" dirty="0">
                        <a:solidFill>
                          <a:srgbClr val="000000"/>
                        </a:solidFill>
                        <a:latin typeface="Times New Roman"/>
                        <a:ea typeface="SimSun"/>
                        <a:cs typeface="Arial"/>
                      </a:endParaRPr>
                    </a:p>
                  </a:txBody>
                  <a:tcPr marL="68580" marR="68580" marT="0" marB="0" anchor="ctr"/>
                </a:tc>
              </a:tr>
              <a:tr h="616653">
                <a:tc>
                  <a:txBody>
                    <a:bodyPr/>
                    <a:lstStyle/>
                    <a:p>
                      <a:pPr marL="0" marR="0" algn="ctr">
                        <a:lnSpc>
                          <a:spcPct val="100000"/>
                        </a:lnSpc>
                        <a:spcBef>
                          <a:spcPts val="0"/>
                        </a:spcBef>
                        <a:spcAft>
                          <a:spcPts val="0"/>
                        </a:spcAft>
                      </a:pPr>
                      <a:r>
                        <a:rPr lang="en-US" sz="1400" b="1" dirty="0"/>
                        <a:t>OSPF</a:t>
                      </a:r>
                      <a:endParaRPr lang="en-US" sz="1400" b="1" dirty="0">
                        <a:solidFill>
                          <a:srgbClr val="000000"/>
                        </a:solidFill>
                        <a:latin typeface="Times New Roman"/>
                        <a:ea typeface="SimSun"/>
                        <a:cs typeface="Arial"/>
                      </a:endParaRPr>
                    </a:p>
                  </a:txBody>
                  <a:tcPr marL="68580" marR="68580" marT="0" marB="0" anchor="ctr"/>
                </a:tc>
                <a:tc>
                  <a:txBody>
                    <a:bodyPr/>
                    <a:lstStyle/>
                    <a:p>
                      <a:pPr marL="0" marR="0" algn="ctr">
                        <a:lnSpc>
                          <a:spcPct val="100000"/>
                        </a:lnSpc>
                        <a:spcBef>
                          <a:spcPts val="0"/>
                        </a:spcBef>
                        <a:spcAft>
                          <a:spcPts val="0"/>
                        </a:spcAft>
                      </a:pPr>
                      <a:r>
                        <a:rPr lang="en-US" sz="1400" b="1" dirty="0"/>
                        <a:t>20 </a:t>
                      </a:r>
                      <a:r>
                        <a:rPr lang="en-US" sz="1400" dirty="0"/>
                        <a:t>for all except BGP </a:t>
                      </a:r>
                      <a:r>
                        <a:rPr lang="en-US" sz="1400" dirty="0" smtClean="0"/>
                        <a:t>routes</a:t>
                      </a:r>
                    </a:p>
                    <a:p>
                      <a:pPr marL="0" marR="0" algn="ctr">
                        <a:lnSpc>
                          <a:spcPct val="100000"/>
                        </a:lnSpc>
                        <a:spcBef>
                          <a:spcPts val="0"/>
                        </a:spcBef>
                        <a:spcAft>
                          <a:spcPts val="0"/>
                        </a:spcAft>
                      </a:pPr>
                      <a:r>
                        <a:rPr lang="en-US" sz="1400" dirty="0" smtClean="0"/>
                        <a:t>(BGP routes have </a:t>
                      </a:r>
                      <a:r>
                        <a:rPr lang="en-US" sz="1400" dirty="0"/>
                        <a:t>a default seed metric of </a:t>
                      </a:r>
                      <a:r>
                        <a:rPr lang="en-US" sz="1400" dirty="0" smtClean="0"/>
                        <a:t>1)</a:t>
                      </a:r>
                      <a:endParaRPr lang="en-US" sz="1400" dirty="0">
                        <a:solidFill>
                          <a:srgbClr val="000000"/>
                        </a:solidFill>
                        <a:latin typeface="Times New Roman"/>
                        <a:ea typeface="SimSun"/>
                        <a:cs typeface="Arial"/>
                      </a:endParaRPr>
                    </a:p>
                  </a:txBody>
                  <a:tcPr marL="68580" marR="68580" marT="0" marB="0" anchor="ctr"/>
                </a:tc>
              </a:tr>
              <a:tr h="416812">
                <a:tc>
                  <a:txBody>
                    <a:bodyPr/>
                    <a:lstStyle/>
                    <a:p>
                      <a:pPr marL="0" marR="0" algn="ctr">
                        <a:lnSpc>
                          <a:spcPct val="100000"/>
                        </a:lnSpc>
                        <a:spcBef>
                          <a:spcPts val="0"/>
                        </a:spcBef>
                        <a:spcAft>
                          <a:spcPts val="0"/>
                        </a:spcAft>
                      </a:pPr>
                      <a:r>
                        <a:rPr lang="en-US" sz="1400" b="1" dirty="0"/>
                        <a:t>IS-IS</a:t>
                      </a:r>
                      <a:endParaRPr lang="en-US" sz="1400" b="1" dirty="0">
                        <a:solidFill>
                          <a:srgbClr val="000000"/>
                        </a:solidFill>
                        <a:latin typeface="Times New Roman"/>
                        <a:ea typeface="SimSun"/>
                        <a:cs typeface="Arial"/>
                      </a:endParaRPr>
                    </a:p>
                  </a:txBody>
                  <a:tcPr marL="68580" marR="68580" marT="0" marB="0" anchor="ctr"/>
                </a:tc>
                <a:tc>
                  <a:txBody>
                    <a:bodyPr/>
                    <a:lstStyle/>
                    <a:p>
                      <a:pPr marL="0" marR="0" algn="ctr">
                        <a:lnSpc>
                          <a:spcPct val="100000"/>
                        </a:lnSpc>
                        <a:spcBef>
                          <a:spcPts val="0"/>
                        </a:spcBef>
                        <a:spcAft>
                          <a:spcPts val="0"/>
                        </a:spcAft>
                      </a:pPr>
                      <a:r>
                        <a:rPr lang="en-US" sz="1400" b="1" dirty="0"/>
                        <a:t>0</a:t>
                      </a:r>
                      <a:endParaRPr lang="en-US" sz="1400" b="1" dirty="0">
                        <a:solidFill>
                          <a:srgbClr val="000000"/>
                        </a:solidFill>
                        <a:latin typeface="Times New Roman"/>
                        <a:ea typeface="SimSun"/>
                        <a:cs typeface="Arial"/>
                      </a:endParaRPr>
                    </a:p>
                  </a:txBody>
                  <a:tcPr marL="68580" marR="68580" marT="0" marB="0" anchor="ctr"/>
                </a:tc>
              </a:tr>
              <a:tr h="416812">
                <a:tc>
                  <a:txBody>
                    <a:bodyPr/>
                    <a:lstStyle/>
                    <a:p>
                      <a:pPr marL="0" marR="0" algn="ctr">
                        <a:lnSpc>
                          <a:spcPct val="100000"/>
                        </a:lnSpc>
                        <a:spcBef>
                          <a:spcPts val="0"/>
                        </a:spcBef>
                        <a:spcAft>
                          <a:spcPts val="0"/>
                        </a:spcAft>
                      </a:pPr>
                      <a:r>
                        <a:rPr lang="en-US" sz="1400" b="1" dirty="0"/>
                        <a:t>BGP</a:t>
                      </a:r>
                      <a:endParaRPr lang="en-US" sz="1400" b="1" dirty="0">
                        <a:solidFill>
                          <a:srgbClr val="000000"/>
                        </a:solidFill>
                        <a:latin typeface="Times New Roman"/>
                        <a:ea typeface="SimSun"/>
                        <a:cs typeface="Arial"/>
                      </a:endParaRPr>
                    </a:p>
                  </a:txBody>
                  <a:tcPr marL="68580" marR="68580" marT="0" marB="0" anchor="ctr"/>
                </a:tc>
                <a:tc>
                  <a:txBody>
                    <a:bodyPr/>
                    <a:lstStyle/>
                    <a:p>
                      <a:pPr marL="0" marR="0" algn="ctr">
                        <a:lnSpc>
                          <a:spcPct val="100000"/>
                        </a:lnSpc>
                        <a:spcBef>
                          <a:spcPts val="0"/>
                        </a:spcBef>
                        <a:spcAft>
                          <a:spcPts val="0"/>
                        </a:spcAft>
                      </a:pPr>
                      <a:r>
                        <a:rPr lang="en-US" sz="1400" dirty="0"/>
                        <a:t>BGP metric is set to IGP metric value</a:t>
                      </a:r>
                      <a:endParaRPr lang="en-US" sz="1400" dirty="0">
                        <a:solidFill>
                          <a:srgbClr val="000000"/>
                        </a:solidFill>
                        <a:latin typeface="Times New Roman"/>
                        <a:ea typeface="SimSun"/>
                        <a:cs typeface="Arial"/>
                      </a:endParaRPr>
                    </a:p>
                  </a:txBody>
                  <a:tcPr marL="68580" marR="68580" marT="0" marB="0" anchor="ctr"/>
                </a:tc>
              </a:tr>
            </a:tbl>
          </a:graphicData>
        </a:graphic>
      </p:graphicFrame>
    </p:spTree>
    <p:extLst>
      <p:ext uri="{BB962C8B-B14F-4D97-AF65-F5344CB8AC3E}">
        <p14:creationId xmlns:p14="http://schemas.microsoft.com/office/powerpoint/2010/main" val="32799689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 Seed Metric</a:t>
            </a:r>
            <a:endParaRPr lang="en-US" dirty="0"/>
          </a:p>
        </p:txBody>
      </p:sp>
      <p:sp>
        <p:nvSpPr>
          <p:cNvPr id="3" name="Content Placeholder 2"/>
          <p:cNvSpPr>
            <a:spLocks noGrp="1"/>
          </p:cNvSpPr>
          <p:nvPr>
            <p:ph idx="1"/>
          </p:nvPr>
        </p:nvSpPr>
        <p:spPr/>
        <p:txBody>
          <a:bodyPr/>
          <a:lstStyle/>
          <a:p>
            <a:pPr>
              <a:lnSpc>
                <a:spcPct val="100000"/>
              </a:lnSpc>
            </a:pPr>
            <a:r>
              <a:rPr lang="en-US" dirty="0" smtClean="0"/>
              <a:t>A seed metric, different than the default metric, can be defined during the redistribution configuration. </a:t>
            </a:r>
          </a:p>
          <a:p>
            <a:pPr lvl="1">
              <a:lnSpc>
                <a:spcPct val="100000"/>
              </a:lnSpc>
            </a:pPr>
            <a:r>
              <a:rPr lang="en-US" dirty="0" smtClean="0"/>
              <a:t>After the seed metric for a redistributed route is established, the metric increments normally within the autonomous system. </a:t>
            </a:r>
          </a:p>
          <a:p>
            <a:pPr lvl="2">
              <a:lnSpc>
                <a:spcPct val="100000"/>
              </a:lnSpc>
            </a:pPr>
            <a:r>
              <a:rPr lang="en-US" dirty="0" smtClean="0"/>
              <a:t>The exception to this rule is OSPF E2 routes.</a:t>
            </a:r>
          </a:p>
          <a:p>
            <a:pPr>
              <a:lnSpc>
                <a:spcPct val="100000"/>
              </a:lnSpc>
            </a:pPr>
            <a:r>
              <a:rPr lang="en-US" dirty="0" smtClean="0"/>
              <a:t>Seed metrics can be defined in two ways:</a:t>
            </a:r>
          </a:p>
          <a:p>
            <a:pPr lvl="1">
              <a:lnSpc>
                <a:spcPct val="100000"/>
              </a:lnSpc>
            </a:pPr>
            <a:r>
              <a:rPr lang="en-US" dirty="0" smtClean="0"/>
              <a:t>The</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default-metric </a:t>
            </a:r>
            <a:r>
              <a:rPr lang="en-US" dirty="0" smtClean="0"/>
              <a:t>router configuration command establishes the seed metric for all </a:t>
            </a:r>
            <a:r>
              <a:rPr lang="en-US" smtClean="0"/>
              <a:t>redistributed routes. </a:t>
            </a:r>
            <a:endParaRPr lang="en-US" dirty="0" smtClean="0"/>
          </a:p>
          <a:p>
            <a:pPr lvl="1">
              <a:lnSpc>
                <a:spcPct val="100000"/>
              </a:lnSpc>
            </a:pPr>
            <a:r>
              <a:rPr lang="en-US" dirty="0" smtClean="0"/>
              <a:t>The </a:t>
            </a:r>
            <a:r>
              <a:rPr lang="en-US" b="1" dirty="0" smtClean="0">
                <a:latin typeface="Courier New" pitchFamily="49" charset="0"/>
                <a:cs typeface="Courier New" pitchFamily="49" charset="0"/>
              </a:rPr>
              <a:t>redistribute </a:t>
            </a:r>
            <a:r>
              <a:rPr lang="en-US" dirty="0" smtClean="0"/>
              <a:t>can also be used to define the seed metric for a specific protocol. </a:t>
            </a:r>
          </a:p>
          <a:p>
            <a:pPr>
              <a:lnSpc>
                <a:spcPct val="100000"/>
              </a:lnSpc>
            </a:pPr>
            <a:endParaRPr lang="en-US" dirty="0"/>
          </a:p>
        </p:txBody>
      </p:sp>
    </p:spTree>
    <p:extLst>
      <p:ext uri="{BB962C8B-B14F-4D97-AF65-F5344CB8AC3E}">
        <p14:creationId xmlns:p14="http://schemas.microsoft.com/office/powerpoint/2010/main" val="2899846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p:cNvSpPr/>
          <p:nvPr/>
        </p:nvSpPr>
        <p:spPr bwMode="auto">
          <a:xfrm>
            <a:off x="7666894" y="5092876"/>
            <a:ext cx="180870" cy="835652"/>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algn="ctr" defTabSz="814388" eaLnBrk="0" fontAlgn="base" hangingPunct="0">
              <a:lnSpc>
                <a:spcPct val="90000"/>
              </a:lnSpc>
              <a:spcBef>
                <a:spcPct val="0"/>
              </a:spcBef>
              <a:spcAft>
                <a:spcPct val="0"/>
              </a:spcAft>
            </a:pPr>
            <a:endParaRPr lang="en-US" sz="2400" dirty="0">
              <a:solidFill>
                <a:srgbClr val="000000"/>
              </a:solidFill>
            </a:endParaRPr>
          </a:p>
        </p:txBody>
      </p:sp>
      <p:sp>
        <p:nvSpPr>
          <p:cNvPr id="76" name="Rounded Rectangle 75"/>
          <p:cNvSpPr/>
          <p:nvPr/>
        </p:nvSpPr>
        <p:spPr bwMode="auto">
          <a:xfrm>
            <a:off x="341644" y="2674494"/>
            <a:ext cx="5387704" cy="1708220"/>
          </a:xfrm>
          <a:prstGeom prst="roundRect">
            <a:avLst/>
          </a:prstGeom>
          <a:solidFill>
            <a:schemeClr val="tx1">
              <a:lumMod val="65000"/>
              <a:lumOff val="35000"/>
              <a:alpha val="15000"/>
            </a:schemeClr>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algn="ctr" defTabSz="814388" eaLnBrk="0" fontAlgn="base" hangingPunct="0">
              <a:lnSpc>
                <a:spcPct val="90000"/>
              </a:lnSpc>
              <a:spcBef>
                <a:spcPct val="0"/>
              </a:spcBef>
              <a:spcAft>
                <a:spcPct val="0"/>
              </a:spcAft>
            </a:pPr>
            <a:endParaRPr lang="en-US" sz="2400" dirty="0">
              <a:solidFill>
                <a:srgbClr val="000000"/>
              </a:solidFill>
            </a:endParaRPr>
          </a:p>
        </p:txBody>
      </p:sp>
      <p:sp>
        <p:nvSpPr>
          <p:cNvPr id="70" name="Rounded Rectangle 69"/>
          <p:cNvSpPr/>
          <p:nvPr/>
        </p:nvSpPr>
        <p:spPr bwMode="auto">
          <a:xfrm>
            <a:off x="5777802" y="2642670"/>
            <a:ext cx="3024554" cy="1708220"/>
          </a:xfrm>
          <a:prstGeom prst="roundRect">
            <a:avLst/>
          </a:prstGeom>
          <a:solidFill>
            <a:schemeClr val="accent2">
              <a:alpha val="15000"/>
            </a:schemeClr>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algn="ctr" defTabSz="814388" eaLnBrk="0" fontAlgn="base" hangingPunct="0">
              <a:lnSpc>
                <a:spcPct val="90000"/>
              </a:lnSpc>
              <a:spcBef>
                <a:spcPct val="0"/>
              </a:spcBef>
              <a:spcAft>
                <a:spcPct val="0"/>
              </a:spcAft>
            </a:pPr>
            <a:endParaRPr lang="en-US" sz="2400" dirty="0">
              <a:solidFill>
                <a:srgbClr val="000000"/>
              </a:solidFill>
            </a:endParaRPr>
          </a:p>
        </p:txBody>
      </p:sp>
      <p:sp>
        <p:nvSpPr>
          <p:cNvPr id="57" name="Rectangle 56"/>
          <p:cNvSpPr/>
          <p:nvPr/>
        </p:nvSpPr>
        <p:spPr bwMode="auto">
          <a:xfrm>
            <a:off x="5478470" y="1905873"/>
            <a:ext cx="3293741" cy="164040"/>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algn="ctr" defTabSz="814388" eaLnBrk="0" fontAlgn="base" hangingPunct="0">
              <a:lnSpc>
                <a:spcPct val="90000"/>
              </a:lnSpc>
              <a:spcBef>
                <a:spcPct val="0"/>
              </a:spcBef>
              <a:spcAft>
                <a:spcPct val="0"/>
              </a:spcAft>
            </a:pPr>
            <a:endParaRPr lang="en-US" sz="2400" dirty="0">
              <a:solidFill>
                <a:srgbClr val="000000"/>
              </a:solidFill>
            </a:endParaRPr>
          </a:p>
        </p:txBody>
      </p:sp>
      <p:sp>
        <p:nvSpPr>
          <p:cNvPr id="2" name="Title 1"/>
          <p:cNvSpPr>
            <a:spLocks noGrp="1"/>
          </p:cNvSpPr>
          <p:nvPr>
            <p:ph type="title"/>
          </p:nvPr>
        </p:nvSpPr>
        <p:spPr/>
        <p:txBody>
          <a:bodyPr/>
          <a:lstStyle/>
          <a:p>
            <a:r>
              <a:rPr lang="en-US" dirty="0" smtClean="0"/>
              <a:t>OSPF Seed Metric Example #1</a:t>
            </a:r>
            <a:endParaRPr lang="en-US" dirty="0"/>
          </a:p>
        </p:txBody>
      </p:sp>
      <p:sp>
        <p:nvSpPr>
          <p:cNvPr id="33" name="Text Placeholder 5"/>
          <p:cNvSpPr>
            <a:spLocks/>
          </p:cNvSpPr>
          <p:nvPr/>
        </p:nvSpPr>
        <p:spPr bwMode="auto">
          <a:xfrm>
            <a:off x="3729694" y="947610"/>
            <a:ext cx="5263581" cy="1393609"/>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2124" tIns="41061" rIns="82124" bIns="41061" numCol="1" anchor="t" anchorCtr="0" compatLnSpc="1">
            <a:prstTxWarp prst="textNoShape">
              <a:avLst/>
            </a:prstTxWarp>
          </a:bodyPr>
          <a:lstStyle/>
          <a:p>
            <a:pPr marL="236538" indent="-236538" defTabSz="814388" fontAlgn="base">
              <a:spcAft>
                <a:spcPct val="0"/>
              </a:spcAft>
              <a:buClr>
                <a:srgbClr val="708CA1"/>
              </a:buClr>
              <a:defRPr/>
            </a:pPr>
            <a:r>
              <a:rPr lang="en-US" sz="1200" kern="0" dirty="0">
                <a:solidFill>
                  <a:srgbClr val="000000"/>
                </a:solidFill>
                <a:latin typeface="Courier New" pitchFamily="49" charset="0"/>
              </a:rPr>
              <a:t>R3(config)# </a:t>
            </a:r>
            <a:r>
              <a:rPr lang="en-US" sz="1200" b="1" kern="0" dirty="0">
                <a:solidFill>
                  <a:srgbClr val="000000"/>
                </a:solidFill>
                <a:latin typeface="Courier New" pitchFamily="49" charset="0"/>
              </a:rPr>
              <a:t>router rip</a:t>
            </a:r>
          </a:p>
          <a:p>
            <a:pPr marL="236538" indent="-236538" defTabSz="814388" fontAlgn="base">
              <a:spcAft>
                <a:spcPct val="0"/>
              </a:spcAft>
              <a:buClr>
                <a:srgbClr val="708CA1"/>
              </a:buClr>
              <a:defRPr/>
            </a:pPr>
            <a:r>
              <a:rPr lang="en-US" sz="1200" kern="0" dirty="0">
                <a:solidFill>
                  <a:srgbClr val="000000"/>
                </a:solidFill>
                <a:latin typeface="Courier New" pitchFamily="49" charset="0"/>
              </a:rPr>
              <a:t>R3(config-router)# </a:t>
            </a:r>
            <a:r>
              <a:rPr lang="en-US" sz="1200" b="1" kern="0" dirty="0">
                <a:solidFill>
                  <a:srgbClr val="000000"/>
                </a:solidFill>
                <a:latin typeface="Courier New" pitchFamily="49" charset="0"/>
              </a:rPr>
              <a:t>network 172.18.0.0</a:t>
            </a:r>
          </a:p>
          <a:p>
            <a:pPr marL="236538" indent="-236538" defTabSz="814388" fontAlgn="base">
              <a:spcAft>
                <a:spcPct val="0"/>
              </a:spcAft>
              <a:buClr>
                <a:srgbClr val="708CA1"/>
              </a:buClr>
              <a:defRPr/>
            </a:pPr>
            <a:r>
              <a:rPr lang="en-US" sz="1200" kern="0" dirty="0">
                <a:solidFill>
                  <a:srgbClr val="000000"/>
                </a:solidFill>
                <a:latin typeface="Courier New" pitchFamily="49" charset="0"/>
              </a:rPr>
              <a:t>R3(config-router)# </a:t>
            </a:r>
            <a:r>
              <a:rPr lang="en-US" sz="1200" b="1" kern="0" dirty="0">
                <a:solidFill>
                  <a:srgbClr val="000000"/>
                </a:solidFill>
                <a:latin typeface="Courier New" pitchFamily="49" charset="0"/>
              </a:rPr>
              <a:t>network 172.19.0.0</a:t>
            </a:r>
          </a:p>
          <a:p>
            <a:pPr marL="236538" indent="-236538" defTabSz="814388" fontAlgn="base">
              <a:spcAft>
                <a:spcPct val="0"/>
              </a:spcAft>
              <a:buClr>
                <a:srgbClr val="708CA1"/>
              </a:buClr>
              <a:defRPr/>
            </a:pPr>
            <a:r>
              <a:rPr lang="en-US" sz="1200" kern="0" dirty="0">
                <a:solidFill>
                  <a:srgbClr val="000000"/>
                </a:solidFill>
                <a:latin typeface="Courier New" pitchFamily="49" charset="0"/>
              </a:rPr>
              <a:t>R3(config-router)# </a:t>
            </a:r>
            <a:r>
              <a:rPr lang="en-US" sz="1200" b="1" kern="0" dirty="0">
                <a:solidFill>
                  <a:srgbClr val="000000"/>
                </a:solidFill>
                <a:latin typeface="Courier New" pitchFamily="49" charset="0"/>
              </a:rPr>
              <a:t>router ospf 1</a:t>
            </a:r>
          </a:p>
          <a:p>
            <a:pPr marL="236538" indent="-236538" defTabSz="814388" fontAlgn="base">
              <a:spcAft>
                <a:spcPct val="0"/>
              </a:spcAft>
              <a:buClr>
                <a:srgbClr val="708CA1"/>
              </a:buClr>
              <a:defRPr/>
            </a:pPr>
            <a:r>
              <a:rPr lang="en-US" sz="1200" kern="0" dirty="0">
                <a:solidFill>
                  <a:srgbClr val="000000"/>
                </a:solidFill>
                <a:latin typeface="Courier New" pitchFamily="49" charset="0"/>
              </a:rPr>
              <a:t>R3(config-router)# </a:t>
            </a:r>
            <a:r>
              <a:rPr lang="en-US" sz="1200" b="1" kern="0" dirty="0">
                <a:solidFill>
                  <a:srgbClr val="000000"/>
                </a:solidFill>
                <a:latin typeface="Courier New" pitchFamily="49" charset="0"/>
              </a:rPr>
              <a:t>network 192.168.2.0 0.0.0.255 area 0</a:t>
            </a:r>
          </a:p>
          <a:p>
            <a:pPr marL="236538" indent="-236538" defTabSz="814388" fontAlgn="base">
              <a:spcAft>
                <a:spcPct val="0"/>
              </a:spcAft>
              <a:buClr>
                <a:srgbClr val="708CA1"/>
              </a:buClr>
              <a:defRPr/>
            </a:pPr>
            <a:r>
              <a:rPr lang="en-US" sz="1200" kern="0" dirty="0">
                <a:solidFill>
                  <a:srgbClr val="000000"/>
                </a:solidFill>
                <a:latin typeface="Courier New" pitchFamily="49" charset="0"/>
              </a:rPr>
              <a:t>R3(config-router)# </a:t>
            </a:r>
            <a:r>
              <a:rPr lang="en-US" sz="1200" b="1" kern="0" dirty="0">
                <a:solidFill>
                  <a:srgbClr val="000000"/>
                </a:solidFill>
                <a:latin typeface="Courier New" pitchFamily="49" charset="0"/>
              </a:rPr>
              <a:t>redistribute rip subnets metric 30</a:t>
            </a:r>
          </a:p>
          <a:p>
            <a:pPr marL="236538" indent="-236538" defTabSz="814388" fontAlgn="base">
              <a:spcAft>
                <a:spcPct val="0"/>
              </a:spcAft>
              <a:buClr>
                <a:srgbClr val="708CA1"/>
              </a:buClr>
              <a:defRPr/>
            </a:pPr>
            <a:r>
              <a:rPr lang="en-US" sz="1200" kern="0" dirty="0">
                <a:solidFill>
                  <a:srgbClr val="000000"/>
                </a:solidFill>
                <a:latin typeface="Courier New" pitchFamily="49" charset="0"/>
              </a:rPr>
              <a:t>R3(config-router)#</a:t>
            </a:r>
          </a:p>
        </p:txBody>
      </p:sp>
      <p:cxnSp>
        <p:nvCxnSpPr>
          <p:cNvPr id="20" name="Straight Connector 19"/>
          <p:cNvCxnSpPr/>
          <p:nvPr/>
        </p:nvCxnSpPr>
        <p:spPr bwMode="auto">
          <a:xfrm rot="5400000">
            <a:off x="681992" y="3727965"/>
            <a:ext cx="341524" cy="5506"/>
          </a:xfrm>
          <a:prstGeom prst="line">
            <a:avLst/>
          </a:prstGeom>
          <a:solidFill>
            <a:schemeClr val="accent1"/>
          </a:solidFill>
          <a:ln w="22225" cap="flat" cmpd="sng" algn="ctr">
            <a:solidFill>
              <a:schemeClr val="accent6"/>
            </a:solidFill>
            <a:prstDash val="solid"/>
            <a:round/>
            <a:headEnd type="none" w="med" len="med"/>
            <a:tailEnd type="none" w="med" len="med"/>
          </a:ln>
          <a:effectLst/>
        </p:spPr>
      </p:cxnSp>
      <p:cxnSp>
        <p:nvCxnSpPr>
          <p:cNvPr id="21" name="Straight Connector 20"/>
          <p:cNvCxnSpPr/>
          <p:nvPr/>
        </p:nvCxnSpPr>
        <p:spPr bwMode="auto">
          <a:xfrm rot="10800000">
            <a:off x="605790" y="3899642"/>
            <a:ext cx="519629" cy="1836"/>
          </a:xfrm>
          <a:prstGeom prst="line">
            <a:avLst/>
          </a:prstGeom>
          <a:solidFill>
            <a:schemeClr val="accent1"/>
          </a:solidFill>
          <a:ln w="22225" cap="flat" cmpd="sng" algn="ctr">
            <a:solidFill>
              <a:schemeClr val="accent6"/>
            </a:solidFill>
            <a:prstDash val="solid"/>
            <a:round/>
            <a:headEnd type="none" w="med" len="med"/>
            <a:tailEnd type="none" w="med" len="med"/>
          </a:ln>
          <a:effectLst/>
        </p:spPr>
      </p:cxnSp>
      <p:cxnSp>
        <p:nvCxnSpPr>
          <p:cNvPr id="22" name="Straight Connector 21"/>
          <p:cNvCxnSpPr/>
          <p:nvPr/>
        </p:nvCxnSpPr>
        <p:spPr bwMode="auto">
          <a:xfrm rot="5400000">
            <a:off x="3137527" y="3727098"/>
            <a:ext cx="341524" cy="5506"/>
          </a:xfrm>
          <a:prstGeom prst="line">
            <a:avLst/>
          </a:prstGeom>
          <a:solidFill>
            <a:schemeClr val="accent1"/>
          </a:solidFill>
          <a:ln w="22225" cap="flat" cmpd="sng" algn="ctr">
            <a:solidFill>
              <a:schemeClr val="accent6"/>
            </a:solidFill>
            <a:prstDash val="solid"/>
            <a:round/>
            <a:headEnd type="none" w="med" len="med"/>
            <a:tailEnd type="none" w="med" len="med"/>
          </a:ln>
          <a:effectLst/>
        </p:spPr>
      </p:cxnSp>
      <p:cxnSp>
        <p:nvCxnSpPr>
          <p:cNvPr id="23" name="Straight Connector 22"/>
          <p:cNvCxnSpPr/>
          <p:nvPr/>
        </p:nvCxnSpPr>
        <p:spPr bwMode="auto">
          <a:xfrm rot="10800000">
            <a:off x="3061325" y="3898775"/>
            <a:ext cx="519629" cy="1836"/>
          </a:xfrm>
          <a:prstGeom prst="line">
            <a:avLst/>
          </a:prstGeom>
          <a:solidFill>
            <a:schemeClr val="accent1"/>
          </a:solidFill>
          <a:ln w="22225" cap="flat" cmpd="sng" algn="ctr">
            <a:solidFill>
              <a:schemeClr val="accent6"/>
            </a:solidFill>
            <a:prstDash val="solid"/>
            <a:round/>
            <a:headEnd type="none" w="med" len="med"/>
            <a:tailEnd type="none" w="med" len="med"/>
          </a:ln>
          <a:effectLst/>
        </p:spPr>
      </p:cxnSp>
      <p:sp>
        <p:nvSpPr>
          <p:cNvPr id="26" name="TextBox 25"/>
          <p:cNvSpPr txBox="1"/>
          <p:nvPr/>
        </p:nvSpPr>
        <p:spPr>
          <a:xfrm>
            <a:off x="350558" y="3994058"/>
            <a:ext cx="1013551" cy="165253"/>
          </a:xfrm>
          <a:prstGeom prst="rect">
            <a:avLst/>
          </a:prstGeom>
          <a:noFill/>
        </p:spPr>
        <p:txBody>
          <a:bodyPr wrap="square" lIns="0" tIns="0" rIns="0" bIns="0" rtlCol="0" anchor="ctr" anchorCtr="0">
            <a:noAutofit/>
          </a:bodyPr>
          <a:lstStyle/>
          <a:p>
            <a:pPr algn="ctr" eaLnBrk="0" fontAlgn="base" hangingPunct="0">
              <a:lnSpc>
                <a:spcPct val="90000"/>
              </a:lnSpc>
              <a:spcBef>
                <a:spcPct val="0"/>
              </a:spcBef>
              <a:spcAft>
                <a:spcPct val="0"/>
              </a:spcAft>
            </a:pPr>
            <a:r>
              <a:rPr lang="en-US" sz="1050" dirty="0">
                <a:solidFill>
                  <a:srgbClr val="000000"/>
                </a:solidFill>
              </a:rPr>
              <a:t>172.16.0.0</a:t>
            </a:r>
          </a:p>
        </p:txBody>
      </p:sp>
      <p:sp>
        <p:nvSpPr>
          <p:cNvPr id="47" name="TextBox 46"/>
          <p:cNvSpPr txBox="1"/>
          <p:nvPr/>
        </p:nvSpPr>
        <p:spPr>
          <a:xfrm>
            <a:off x="2801891" y="3977674"/>
            <a:ext cx="1013551" cy="165253"/>
          </a:xfrm>
          <a:prstGeom prst="rect">
            <a:avLst/>
          </a:prstGeom>
          <a:noFill/>
        </p:spPr>
        <p:txBody>
          <a:bodyPr wrap="square" lIns="0" tIns="0" rIns="0" bIns="0" rtlCol="0" anchor="ctr" anchorCtr="0">
            <a:noAutofit/>
          </a:bodyPr>
          <a:lstStyle/>
          <a:p>
            <a:pPr algn="ctr" eaLnBrk="0" fontAlgn="base" hangingPunct="0">
              <a:lnSpc>
                <a:spcPct val="90000"/>
              </a:lnSpc>
              <a:spcBef>
                <a:spcPct val="0"/>
              </a:spcBef>
              <a:spcAft>
                <a:spcPct val="0"/>
              </a:spcAft>
            </a:pPr>
            <a:r>
              <a:rPr lang="en-US" sz="1050" dirty="0">
                <a:solidFill>
                  <a:srgbClr val="000000"/>
                </a:solidFill>
              </a:rPr>
              <a:t>172.17.0.0</a:t>
            </a:r>
          </a:p>
        </p:txBody>
      </p:sp>
      <p:sp>
        <p:nvSpPr>
          <p:cNvPr id="54" name="TextBox 53"/>
          <p:cNvSpPr txBox="1"/>
          <p:nvPr/>
        </p:nvSpPr>
        <p:spPr>
          <a:xfrm>
            <a:off x="1618195" y="3711817"/>
            <a:ext cx="1013551" cy="165253"/>
          </a:xfrm>
          <a:prstGeom prst="rect">
            <a:avLst/>
          </a:prstGeom>
          <a:noFill/>
        </p:spPr>
        <p:txBody>
          <a:bodyPr wrap="square" lIns="0" tIns="0" rIns="0" bIns="0" rtlCol="0" anchor="ctr" anchorCtr="0">
            <a:noAutofit/>
          </a:bodyPr>
          <a:lstStyle/>
          <a:p>
            <a:pPr algn="ctr" eaLnBrk="0" fontAlgn="base" hangingPunct="0">
              <a:lnSpc>
                <a:spcPct val="90000"/>
              </a:lnSpc>
              <a:spcBef>
                <a:spcPct val="0"/>
              </a:spcBef>
              <a:spcAft>
                <a:spcPct val="0"/>
              </a:spcAft>
            </a:pPr>
            <a:r>
              <a:rPr lang="en-US" sz="1050" dirty="0">
                <a:solidFill>
                  <a:srgbClr val="000000"/>
                </a:solidFill>
              </a:rPr>
              <a:t>172.20.0.0</a:t>
            </a:r>
          </a:p>
        </p:txBody>
      </p:sp>
      <p:sp>
        <p:nvSpPr>
          <p:cNvPr id="52" name="TextBox 51"/>
          <p:cNvSpPr txBox="1"/>
          <p:nvPr/>
        </p:nvSpPr>
        <p:spPr>
          <a:xfrm>
            <a:off x="3800291" y="3683353"/>
            <a:ext cx="1013551" cy="165253"/>
          </a:xfrm>
          <a:prstGeom prst="rect">
            <a:avLst/>
          </a:prstGeom>
          <a:noFill/>
        </p:spPr>
        <p:txBody>
          <a:bodyPr wrap="square" lIns="0" tIns="0" rIns="0" bIns="0" rtlCol="0" anchor="ctr" anchorCtr="0">
            <a:noAutofit/>
          </a:bodyPr>
          <a:lstStyle/>
          <a:p>
            <a:pPr algn="ctr" eaLnBrk="0" fontAlgn="base" hangingPunct="0">
              <a:lnSpc>
                <a:spcPct val="90000"/>
              </a:lnSpc>
              <a:spcBef>
                <a:spcPct val="0"/>
              </a:spcBef>
              <a:spcAft>
                <a:spcPct val="0"/>
              </a:spcAft>
            </a:pPr>
            <a:r>
              <a:rPr lang="en-US" sz="1050" dirty="0">
                <a:solidFill>
                  <a:srgbClr val="000000"/>
                </a:solidFill>
              </a:rPr>
              <a:t>172.19.0.0</a:t>
            </a:r>
          </a:p>
        </p:txBody>
      </p:sp>
      <p:cxnSp>
        <p:nvCxnSpPr>
          <p:cNvPr id="67" name="Straight Connector 66"/>
          <p:cNvCxnSpPr/>
          <p:nvPr/>
        </p:nvCxnSpPr>
        <p:spPr bwMode="auto">
          <a:xfrm rot="5400000">
            <a:off x="5289479" y="3728778"/>
            <a:ext cx="341524" cy="5506"/>
          </a:xfrm>
          <a:prstGeom prst="line">
            <a:avLst/>
          </a:prstGeom>
          <a:solidFill>
            <a:schemeClr val="accent1"/>
          </a:solidFill>
          <a:ln w="22225" cap="flat" cmpd="sng" algn="ctr">
            <a:solidFill>
              <a:schemeClr val="accent6"/>
            </a:solidFill>
            <a:prstDash val="solid"/>
            <a:round/>
            <a:headEnd type="none" w="med" len="med"/>
            <a:tailEnd type="none" w="med" len="med"/>
          </a:ln>
          <a:effectLst/>
        </p:spPr>
      </p:cxnSp>
      <p:cxnSp>
        <p:nvCxnSpPr>
          <p:cNvPr id="68" name="Straight Connector 67"/>
          <p:cNvCxnSpPr/>
          <p:nvPr/>
        </p:nvCxnSpPr>
        <p:spPr bwMode="auto">
          <a:xfrm rot="10800000">
            <a:off x="5213277" y="3900455"/>
            <a:ext cx="519629" cy="1836"/>
          </a:xfrm>
          <a:prstGeom prst="line">
            <a:avLst/>
          </a:prstGeom>
          <a:solidFill>
            <a:schemeClr val="accent1"/>
          </a:solidFill>
          <a:ln w="22225" cap="flat" cmpd="sng" algn="ctr">
            <a:solidFill>
              <a:schemeClr val="accent6"/>
            </a:solidFill>
            <a:prstDash val="solid"/>
            <a:round/>
            <a:headEnd type="none" w="med" len="med"/>
            <a:tailEnd type="none" w="med" len="med"/>
          </a:ln>
          <a:effectLst/>
        </p:spPr>
      </p:cxnSp>
      <p:sp>
        <p:nvSpPr>
          <p:cNvPr id="69" name="TextBox 68"/>
          <p:cNvSpPr txBox="1"/>
          <p:nvPr/>
        </p:nvSpPr>
        <p:spPr>
          <a:xfrm>
            <a:off x="4893555" y="3969306"/>
            <a:ext cx="1013551" cy="165253"/>
          </a:xfrm>
          <a:prstGeom prst="rect">
            <a:avLst/>
          </a:prstGeom>
          <a:noFill/>
        </p:spPr>
        <p:txBody>
          <a:bodyPr wrap="square" lIns="0" tIns="0" rIns="0" bIns="0" rtlCol="0" anchor="ctr" anchorCtr="0">
            <a:noAutofit/>
          </a:bodyPr>
          <a:lstStyle/>
          <a:p>
            <a:pPr algn="ctr" eaLnBrk="0" fontAlgn="base" hangingPunct="0">
              <a:lnSpc>
                <a:spcPct val="90000"/>
              </a:lnSpc>
              <a:spcBef>
                <a:spcPct val="0"/>
              </a:spcBef>
              <a:spcAft>
                <a:spcPct val="0"/>
              </a:spcAft>
            </a:pPr>
            <a:r>
              <a:rPr lang="en-US" sz="1050" dirty="0">
                <a:solidFill>
                  <a:srgbClr val="000000"/>
                </a:solidFill>
              </a:rPr>
              <a:t>172.18.0.0</a:t>
            </a:r>
          </a:p>
        </p:txBody>
      </p:sp>
      <p:cxnSp>
        <p:nvCxnSpPr>
          <p:cNvPr id="71" name="Straight Connector 70"/>
          <p:cNvCxnSpPr/>
          <p:nvPr/>
        </p:nvCxnSpPr>
        <p:spPr bwMode="auto">
          <a:xfrm rot="5400000">
            <a:off x="7787774" y="3729640"/>
            <a:ext cx="341524" cy="5506"/>
          </a:xfrm>
          <a:prstGeom prst="line">
            <a:avLst/>
          </a:prstGeom>
          <a:solidFill>
            <a:schemeClr val="accent1"/>
          </a:solidFill>
          <a:ln w="22225" cap="flat" cmpd="sng" algn="ctr">
            <a:solidFill>
              <a:schemeClr val="accent6"/>
            </a:solidFill>
            <a:prstDash val="solid"/>
            <a:round/>
            <a:headEnd type="none" w="med" len="med"/>
            <a:tailEnd type="none" w="med" len="med"/>
          </a:ln>
          <a:effectLst/>
        </p:spPr>
      </p:cxnSp>
      <p:cxnSp>
        <p:nvCxnSpPr>
          <p:cNvPr id="72" name="Straight Connector 71"/>
          <p:cNvCxnSpPr/>
          <p:nvPr/>
        </p:nvCxnSpPr>
        <p:spPr bwMode="auto">
          <a:xfrm rot="10800000">
            <a:off x="7711572" y="3901317"/>
            <a:ext cx="519629" cy="1836"/>
          </a:xfrm>
          <a:prstGeom prst="line">
            <a:avLst/>
          </a:prstGeom>
          <a:solidFill>
            <a:schemeClr val="accent1"/>
          </a:solidFill>
          <a:ln w="22225" cap="flat" cmpd="sng" algn="ctr">
            <a:solidFill>
              <a:schemeClr val="accent6"/>
            </a:solidFill>
            <a:prstDash val="solid"/>
            <a:round/>
            <a:headEnd type="none" w="med" len="med"/>
            <a:tailEnd type="none" w="med" len="med"/>
          </a:ln>
          <a:effectLst/>
        </p:spPr>
      </p:cxnSp>
      <p:sp>
        <p:nvSpPr>
          <p:cNvPr id="73" name="TextBox 72"/>
          <p:cNvSpPr txBox="1"/>
          <p:nvPr/>
        </p:nvSpPr>
        <p:spPr>
          <a:xfrm>
            <a:off x="6190167" y="3603849"/>
            <a:ext cx="1013551" cy="314963"/>
          </a:xfrm>
          <a:prstGeom prst="rect">
            <a:avLst/>
          </a:prstGeom>
          <a:noFill/>
        </p:spPr>
        <p:txBody>
          <a:bodyPr wrap="square" lIns="0" tIns="0" rIns="0" bIns="0" rtlCol="0" anchor="ctr" anchorCtr="0">
            <a:noAutofit/>
          </a:bodyPr>
          <a:lstStyle/>
          <a:p>
            <a:pPr algn="ctr" eaLnBrk="0" fontAlgn="base" hangingPunct="0">
              <a:lnSpc>
                <a:spcPct val="90000"/>
              </a:lnSpc>
              <a:spcBef>
                <a:spcPct val="0"/>
              </a:spcBef>
              <a:spcAft>
                <a:spcPct val="0"/>
              </a:spcAft>
            </a:pPr>
            <a:r>
              <a:rPr lang="en-US" sz="1050" dirty="0">
                <a:solidFill>
                  <a:srgbClr val="000000"/>
                </a:solidFill>
              </a:rPr>
              <a:t>192.168.2.0</a:t>
            </a:r>
          </a:p>
        </p:txBody>
      </p:sp>
      <p:sp>
        <p:nvSpPr>
          <p:cNvPr id="74" name="TextBox 73"/>
          <p:cNvSpPr txBox="1"/>
          <p:nvPr/>
        </p:nvSpPr>
        <p:spPr>
          <a:xfrm>
            <a:off x="7958295" y="3575378"/>
            <a:ext cx="754431" cy="314963"/>
          </a:xfrm>
          <a:prstGeom prst="rect">
            <a:avLst/>
          </a:prstGeom>
          <a:noFill/>
        </p:spPr>
        <p:txBody>
          <a:bodyPr wrap="square" lIns="0" tIns="0" rIns="0" bIns="0" rtlCol="0" anchor="ctr" anchorCtr="0">
            <a:noAutofit/>
          </a:bodyPr>
          <a:lstStyle/>
          <a:p>
            <a:pPr algn="ctr" eaLnBrk="0" fontAlgn="base" hangingPunct="0">
              <a:lnSpc>
                <a:spcPct val="90000"/>
              </a:lnSpc>
              <a:spcBef>
                <a:spcPct val="0"/>
              </a:spcBef>
              <a:spcAft>
                <a:spcPct val="0"/>
              </a:spcAft>
            </a:pPr>
            <a:r>
              <a:rPr lang="en-US" sz="1050" b="1" dirty="0">
                <a:solidFill>
                  <a:srgbClr val="000000"/>
                </a:solidFill>
              </a:rPr>
              <a:t>Cost = 10</a:t>
            </a:r>
          </a:p>
        </p:txBody>
      </p:sp>
      <p:sp>
        <p:nvSpPr>
          <p:cNvPr id="75" name="TextBox 74"/>
          <p:cNvSpPr txBox="1"/>
          <p:nvPr/>
        </p:nvSpPr>
        <p:spPr>
          <a:xfrm>
            <a:off x="6352234" y="2994248"/>
            <a:ext cx="754431" cy="314963"/>
          </a:xfrm>
          <a:prstGeom prst="rect">
            <a:avLst/>
          </a:prstGeom>
          <a:noFill/>
        </p:spPr>
        <p:txBody>
          <a:bodyPr wrap="square" lIns="0" tIns="0" rIns="0" bIns="0" rtlCol="0" anchor="ctr" anchorCtr="0">
            <a:noAutofit/>
          </a:bodyPr>
          <a:lstStyle/>
          <a:p>
            <a:pPr algn="ctr" eaLnBrk="0" fontAlgn="base" hangingPunct="0">
              <a:lnSpc>
                <a:spcPct val="90000"/>
              </a:lnSpc>
              <a:spcBef>
                <a:spcPct val="0"/>
              </a:spcBef>
              <a:spcAft>
                <a:spcPct val="0"/>
              </a:spcAft>
            </a:pPr>
            <a:r>
              <a:rPr lang="en-US" sz="1050" b="1" dirty="0">
                <a:solidFill>
                  <a:srgbClr val="000000"/>
                </a:solidFill>
              </a:rPr>
              <a:t>Cost = 100</a:t>
            </a:r>
          </a:p>
        </p:txBody>
      </p:sp>
      <p:sp>
        <p:nvSpPr>
          <p:cNvPr id="77" name="TextBox 76"/>
          <p:cNvSpPr txBox="1"/>
          <p:nvPr/>
        </p:nvSpPr>
        <p:spPr>
          <a:xfrm>
            <a:off x="534653" y="2809140"/>
            <a:ext cx="1013551" cy="165253"/>
          </a:xfrm>
          <a:prstGeom prst="rect">
            <a:avLst/>
          </a:prstGeom>
          <a:noFill/>
        </p:spPr>
        <p:txBody>
          <a:bodyPr wrap="square" lIns="0" tIns="0" rIns="0" bIns="0" rtlCol="0" anchor="ctr" anchorCtr="0">
            <a:noAutofit/>
          </a:bodyPr>
          <a:lstStyle/>
          <a:p>
            <a:pPr eaLnBrk="0" fontAlgn="base" hangingPunct="0">
              <a:lnSpc>
                <a:spcPct val="90000"/>
              </a:lnSpc>
              <a:spcBef>
                <a:spcPct val="0"/>
              </a:spcBef>
              <a:spcAft>
                <a:spcPct val="0"/>
              </a:spcAft>
            </a:pPr>
            <a:r>
              <a:rPr lang="en-US" sz="1050" b="1" dirty="0">
                <a:solidFill>
                  <a:srgbClr val="000000"/>
                </a:solidFill>
              </a:rPr>
              <a:t>RIP AS</a:t>
            </a:r>
          </a:p>
        </p:txBody>
      </p:sp>
      <p:sp>
        <p:nvSpPr>
          <p:cNvPr id="78" name="TextBox 77"/>
          <p:cNvSpPr txBox="1"/>
          <p:nvPr/>
        </p:nvSpPr>
        <p:spPr>
          <a:xfrm>
            <a:off x="5952205" y="2780676"/>
            <a:ext cx="1013551" cy="165253"/>
          </a:xfrm>
          <a:prstGeom prst="rect">
            <a:avLst/>
          </a:prstGeom>
          <a:noFill/>
        </p:spPr>
        <p:txBody>
          <a:bodyPr wrap="square" lIns="0" tIns="0" rIns="0" bIns="0" rtlCol="0" anchor="ctr" anchorCtr="0">
            <a:noAutofit/>
          </a:bodyPr>
          <a:lstStyle/>
          <a:p>
            <a:pPr eaLnBrk="0" fontAlgn="base" hangingPunct="0">
              <a:lnSpc>
                <a:spcPct val="90000"/>
              </a:lnSpc>
              <a:spcBef>
                <a:spcPct val="0"/>
              </a:spcBef>
              <a:spcAft>
                <a:spcPct val="0"/>
              </a:spcAft>
            </a:pPr>
            <a:r>
              <a:rPr lang="en-US" sz="1050" b="1" dirty="0">
                <a:solidFill>
                  <a:srgbClr val="000000"/>
                </a:solidFill>
              </a:rPr>
              <a:t>OSPF</a:t>
            </a:r>
          </a:p>
        </p:txBody>
      </p:sp>
      <p:sp>
        <p:nvSpPr>
          <p:cNvPr id="51" name="Freeform 9"/>
          <p:cNvSpPr>
            <a:spLocks/>
          </p:cNvSpPr>
          <p:nvPr/>
        </p:nvSpPr>
        <p:spPr bwMode="auto">
          <a:xfrm>
            <a:off x="5729578" y="3350093"/>
            <a:ext cx="1927296" cy="132203"/>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cmpd="sng">
            <a:solidFill>
              <a:schemeClr val="accent2"/>
            </a:solidFill>
            <a:prstDash val="solid"/>
            <a:round/>
            <a:headEnd type="none" w="sm" len="sm"/>
            <a:tailEnd type="none" w="sm" len="sm"/>
          </a:ln>
        </p:spPr>
        <p:txBody>
          <a:bodyPr/>
          <a:lstStyle/>
          <a:p>
            <a:pPr algn="ctr" eaLnBrk="0" fontAlgn="base" hangingPunct="0">
              <a:lnSpc>
                <a:spcPct val="90000"/>
              </a:lnSpc>
              <a:spcBef>
                <a:spcPct val="0"/>
              </a:spcBef>
              <a:spcAft>
                <a:spcPct val="0"/>
              </a:spcAft>
            </a:pPr>
            <a:endParaRPr lang="en-US" sz="2400" dirty="0">
              <a:solidFill>
                <a:srgbClr val="000000"/>
              </a:solidFill>
            </a:endParaRPr>
          </a:p>
        </p:txBody>
      </p:sp>
      <p:sp>
        <p:nvSpPr>
          <p:cNvPr id="50" name="Freeform 9"/>
          <p:cNvSpPr>
            <a:spLocks/>
          </p:cNvSpPr>
          <p:nvPr/>
        </p:nvSpPr>
        <p:spPr bwMode="auto">
          <a:xfrm>
            <a:off x="1258293" y="3360682"/>
            <a:ext cx="1927296" cy="132203"/>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cmpd="sng">
            <a:solidFill>
              <a:schemeClr val="accent2"/>
            </a:solidFill>
            <a:prstDash val="solid"/>
            <a:round/>
            <a:headEnd type="none" w="sm" len="sm"/>
            <a:tailEnd type="none" w="sm" len="sm"/>
          </a:ln>
        </p:spPr>
        <p:txBody>
          <a:bodyPr/>
          <a:lstStyle/>
          <a:p>
            <a:pPr algn="ctr" eaLnBrk="0" fontAlgn="base" hangingPunct="0">
              <a:lnSpc>
                <a:spcPct val="90000"/>
              </a:lnSpc>
              <a:spcBef>
                <a:spcPct val="0"/>
              </a:spcBef>
              <a:spcAft>
                <a:spcPct val="0"/>
              </a:spcAft>
            </a:pPr>
            <a:endParaRPr lang="en-US" sz="2400" dirty="0">
              <a:solidFill>
                <a:srgbClr val="000000"/>
              </a:solidFill>
            </a:endParaRPr>
          </a:p>
        </p:txBody>
      </p:sp>
      <p:sp>
        <p:nvSpPr>
          <p:cNvPr id="38" name="Freeform 9"/>
          <p:cNvSpPr>
            <a:spLocks/>
          </p:cNvSpPr>
          <p:nvPr/>
        </p:nvSpPr>
        <p:spPr bwMode="auto">
          <a:xfrm>
            <a:off x="3467098" y="3358461"/>
            <a:ext cx="1927296" cy="132203"/>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cmpd="sng">
            <a:solidFill>
              <a:schemeClr val="accent2"/>
            </a:solidFill>
            <a:prstDash val="solid"/>
            <a:round/>
            <a:headEnd type="none" w="sm" len="sm"/>
            <a:tailEnd type="none" w="sm" len="sm"/>
          </a:ln>
        </p:spPr>
        <p:txBody>
          <a:bodyPr/>
          <a:lstStyle/>
          <a:p>
            <a:pPr algn="ctr" eaLnBrk="0" fontAlgn="base" hangingPunct="0">
              <a:lnSpc>
                <a:spcPct val="90000"/>
              </a:lnSpc>
              <a:spcBef>
                <a:spcPct val="0"/>
              </a:spcBef>
              <a:spcAft>
                <a:spcPct val="0"/>
              </a:spcAft>
            </a:pPr>
            <a:endParaRPr lang="en-US" sz="2400" dirty="0">
              <a:solidFill>
                <a:srgbClr val="000000"/>
              </a:solidFill>
            </a:endParaRPr>
          </a:p>
        </p:txBody>
      </p:sp>
      <p:pic>
        <p:nvPicPr>
          <p:cNvPr id="7" name="Picture 37"/>
          <p:cNvPicPr>
            <a:picLocks noChangeArrowheads="1"/>
          </p:cNvPicPr>
          <p:nvPr/>
        </p:nvPicPr>
        <p:blipFill>
          <a:blip r:embed="rId3"/>
          <a:srcRect/>
          <a:stretch>
            <a:fillRect/>
          </a:stretch>
        </p:blipFill>
        <p:spPr bwMode="auto">
          <a:xfrm>
            <a:off x="420331" y="3160443"/>
            <a:ext cx="870351" cy="451691"/>
          </a:xfrm>
          <a:prstGeom prst="rect">
            <a:avLst/>
          </a:prstGeom>
          <a:noFill/>
          <a:ln w="9525">
            <a:noFill/>
            <a:miter lim="800000"/>
            <a:headEnd/>
            <a:tailEnd/>
          </a:ln>
        </p:spPr>
      </p:pic>
      <p:pic>
        <p:nvPicPr>
          <p:cNvPr id="8" name="Picture 37"/>
          <p:cNvPicPr>
            <a:picLocks noChangeArrowheads="1"/>
          </p:cNvPicPr>
          <p:nvPr/>
        </p:nvPicPr>
        <p:blipFill>
          <a:blip r:embed="rId3"/>
          <a:srcRect/>
          <a:stretch>
            <a:fillRect/>
          </a:stretch>
        </p:blipFill>
        <p:spPr bwMode="auto">
          <a:xfrm>
            <a:off x="2833639" y="3151364"/>
            <a:ext cx="870351" cy="451691"/>
          </a:xfrm>
          <a:prstGeom prst="rect">
            <a:avLst/>
          </a:prstGeom>
          <a:noFill/>
          <a:ln w="9525">
            <a:noFill/>
            <a:miter lim="800000"/>
            <a:headEnd/>
            <a:tailEnd/>
          </a:ln>
        </p:spPr>
      </p:pic>
      <p:sp>
        <p:nvSpPr>
          <p:cNvPr id="24" name="TextBox 23"/>
          <p:cNvSpPr txBox="1"/>
          <p:nvPr/>
        </p:nvSpPr>
        <p:spPr>
          <a:xfrm>
            <a:off x="695764" y="3380780"/>
            <a:ext cx="380232" cy="258532"/>
          </a:xfrm>
          <a:prstGeom prst="rect">
            <a:avLst/>
          </a:prstGeom>
          <a:noFill/>
        </p:spPr>
        <p:txBody>
          <a:bodyPr wrap="none" rtlCol="0">
            <a:spAutoFit/>
          </a:bodyPr>
          <a:lstStyle/>
          <a:p>
            <a:pPr algn="ctr" eaLnBrk="0" fontAlgn="base" hangingPunct="0">
              <a:lnSpc>
                <a:spcPct val="90000"/>
              </a:lnSpc>
              <a:spcBef>
                <a:spcPct val="0"/>
              </a:spcBef>
              <a:spcAft>
                <a:spcPct val="0"/>
              </a:spcAft>
            </a:pPr>
            <a:r>
              <a:rPr lang="en-US" sz="1200" b="1" dirty="0">
                <a:solidFill>
                  <a:srgbClr val="FFFFFF"/>
                </a:solidFill>
              </a:rPr>
              <a:t>R1</a:t>
            </a:r>
          </a:p>
        </p:txBody>
      </p:sp>
      <p:sp>
        <p:nvSpPr>
          <p:cNvPr id="25" name="TextBox 24"/>
          <p:cNvSpPr txBox="1"/>
          <p:nvPr/>
        </p:nvSpPr>
        <p:spPr>
          <a:xfrm>
            <a:off x="3129294" y="3369863"/>
            <a:ext cx="380232" cy="258532"/>
          </a:xfrm>
          <a:prstGeom prst="rect">
            <a:avLst/>
          </a:prstGeom>
          <a:noFill/>
        </p:spPr>
        <p:txBody>
          <a:bodyPr wrap="none" rtlCol="0">
            <a:spAutoFit/>
          </a:bodyPr>
          <a:lstStyle/>
          <a:p>
            <a:pPr algn="ctr" eaLnBrk="0" fontAlgn="base" hangingPunct="0">
              <a:lnSpc>
                <a:spcPct val="90000"/>
              </a:lnSpc>
              <a:spcBef>
                <a:spcPct val="0"/>
              </a:spcBef>
              <a:spcAft>
                <a:spcPct val="0"/>
              </a:spcAft>
            </a:pPr>
            <a:r>
              <a:rPr lang="en-US" sz="1200" b="1" dirty="0">
                <a:solidFill>
                  <a:srgbClr val="FFFFFF"/>
                </a:solidFill>
              </a:rPr>
              <a:t>R2</a:t>
            </a:r>
          </a:p>
        </p:txBody>
      </p:sp>
      <p:pic>
        <p:nvPicPr>
          <p:cNvPr id="39" name="Picture 37"/>
          <p:cNvPicPr>
            <a:picLocks noChangeArrowheads="1"/>
          </p:cNvPicPr>
          <p:nvPr/>
        </p:nvPicPr>
        <p:blipFill>
          <a:blip r:embed="rId3"/>
          <a:srcRect/>
          <a:stretch>
            <a:fillRect/>
          </a:stretch>
        </p:blipFill>
        <p:spPr bwMode="auto">
          <a:xfrm>
            <a:off x="4961325" y="3151948"/>
            <a:ext cx="870351" cy="451691"/>
          </a:xfrm>
          <a:prstGeom prst="rect">
            <a:avLst/>
          </a:prstGeom>
          <a:noFill/>
          <a:ln w="9525">
            <a:noFill/>
            <a:miter lim="800000"/>
            <a:headEnd/>
            <a:tailEnd/>
          </a:ln>
        </p:spPr>
      </p:pic>
      <p:sp>
        <p:nvSpPr>
          <p:cNvPr id="42" name="TextBox 41"/>
          <p:cNvSpPr txBox="1"/>
          <p:nvPr/>
        </p:nvSpPr>
        <p:spPr>
          <a:xfrm>
            <a:off x="5261215" y="3371537"/>
            <a:ext cx="380232" cy="258532"/>
          </a:xfrm>
          <a:prstGeom prst="rect">
            <a:avLst/>
          </a:prstGeom>
          <a:noFill/>
        </p:spPr>
        <p:txBody>
          <a:bodyPr wrap="none" rtlCol="0">
            <a:spAutoFit/>
          </a:bodyPr>
          <a:lstStyle/>
          <a:p>
            <a:pPr algn="ctr" eaLnBrk="0" fontAlgn="base" hangingPunct="0">
              <a:lnSpc>
                <a:spcPct val="90000"/>
              </a:lnSpc>
              <a:spcBef>
                <a:spcPct val="0"/>
              </a:spcBef>
              <a:spcAft>
                <a:spcPct val="0"/>
              </a:spcAft>
            </a:pPr>
            <a:r>
              <a:rPr lang="en-US" sz="1200" b="1" dirty="0">
                <a:solidFill>
                  <a:srgbClr val="FFFFFF"/>
                </a:solidFill>
              </a:rPr>
              <a:t>R3</a:t>
            </a:r>
          </a:p>
        </p:txBody>
      </p:sp>
      <p:pic>
        <p:nvPicPr>
          <p:cNvPr id="43" name="Picture 37"/>
          <p:cNvPicPr>
            <a:picLocks noChangeArrowheads="1"/>
          </p:cNvPicPr>
          <p:nvPr/>
        </p:nvPicPr>
        <p:blipFill>
          <a:blip r:embed="rId3"/>
          <a:srcRect/>
          <a:stretch>
            <a:fillRect/>
          </a:stretch>
        </p:blipFill>
        <p:spPr bwMode="auto">
          <a:xfrm>
            <a:off x="7454909" y="3153628"/>
            <a:ext cx="870351" cy="451691"/>
          </a:xfrm>
          <a:prstGeom prst="rect">
            <a:avLst/>
          </a:prstGeom>
          <a:noFill/>
          <a:ln w="9525">
            <a:noFill/>
            <a:miter lim="800000"/>
            <a:headEnd/>
            <a:tailEnd/>
          </a:ln>
        </p:spPr>
      </p:pic>
      <p:sp>
        <p:nvSpPr>
          <p:cNvPr id="49" name="TextBox 48"/>
          <p:cNvSpPr txBox="1"/>
          <p:nvPr/>
        </p:nvSpPr>
        <p:spPr>
          <a:xfrm>
            <a:off x="7754799" y="3363169"/>
            <a:ext cx="380232" cy="258532"/>
          </a:xfrm>
          <a:prstGeom prst="rect">
            <a:avLst/>
          </a:prstGeom>
          <a:noFill/>
        </p:spPr>
        <p:txBody>
          <a:bodyPr wrap="none" rtlCol="0">
            <a:spAutoFit/>
          </a:bodyPr>
          <a:lstStyle/>
          <a:p>
            <a:pPr algn="ctr" eaLnBrk="0" fontAlgn="base" hangingPunct="0">
              <a:lnSpc>
                <a:spcPct val="90000"/>
              </a:lnSpc>
              <a:spcBef>
                <a:spcPct val="0"/>
              </a:spcBef>
              <a:spcAft>
                <a:spcPct val="0"/>
              </a:spcAft>
            </a:pPr>
            <a:r>
              <a:rPr lang="en-US" sz="1200" b="1" dirty="0">
                <a:solidFill>
                  <a:srgbClr val="FFFFFF"/>
                </a:solidFill>
              </a:rPr>
              <a:t>R4</a:t>
            </a:r>
          </a:p>
        </p:txBody>
      </p:sp>
      <p:sp>
        <p:nvSpPr>
          <p:cNvPr id="80" name="Text Placeholder 5"/>
          <p:cNvSpPr>
            <a:spLocks/>
          </p:cNvSpPr>
          <p:nvPr/>
        </p:nvSpPr>
        <p:spPr bwMode="auto">
          <a:xfrm>
            <a:off x="372043" y="4787752"/>
            <a:ext cx="2046428" cy="897935"/>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2124" tIns="41061" rIns="82124" bIns="41061" numCol="1" anchor="t" anchorCtr="0" compatLnSpc="1">
            <a:prstTxWarp prst="textNoShape">
              <a:avLst/>
            </a:prstTxWarp>
          </a:bodyPr>
          <a:lstStyle/>
          <a:p>
            <a:pPr marL="236538" indent="-236538" defTabSz="814388" fontAlgn="base">
              <a:spcAft>
                <a:spcPct val="0"/>
              </a:spcAft>
              <a:buClr>
                <a:srgbClr val="708CA1"/>
              </a:buClr>
              <a:defRPr/>
            </a:pPr>
            <a:r>
              <a:rPr lang="pt-BR" sz="1050" kern="0" dirty="0">
                <a:solidFill>
                  <a:srgbClr val="000000"/>
                </a:solidFill>
                <a:latin typeface="Courier New" pitchFamily="49" charset="0"/>
              </a:rPr>
              <a:t>C 172.16.0.0</a:t>
            </a:r>
          </a:p>
          <a:p>
            <a:pPr marL="236538" indent="-236538" defTabSz="814388" fontAlgn="base">
              <a:spcAft>
                <a:spcPct val="0"/>
              </a:spcAft>
              <a:buClr>
                <a:srgbClr val="708CA1"/>
              </a:buClr>
              <a:defRPr/>
            </a:pPr>
            <a:r>
              <a:rPr lang="pt-BR" sz="1050" kern="0" dirty="0">
                <a:solidFill>
                  <a:srgbClr val="000000"/>
                </a:solidFill>
                <a:latin typeface="Courier New" pitchFamily="49" charset="0"/>
              </a:rPr>
              <a:t>C 172.20.0.0</a:t>
            </a:r>
          </a:p>
          <a:p>
            <a:pPr marL="236538" indent="-236538" defTabSz="814388" fontAlgn="base">
              <a:spcAft>
                <a:spcPct val="0"/>
              </a:spcAft>
              <a:buClr>
                <a:srgbClr val="708CA1"/>
              </a:buClr>
              <a:defRPr/>
            </a:pPr>
            <a:r>
              <a:rPr lang="pt-BR" sz="1050" kern="0" dirty="0">
                <a:solidFill>
                  <a:srgbClr val="000000"/>
                </a:solidFill>
                <a:latin typeface="Courier New" pitchFamily="49" charset="0"/>
              </a:rPr>
              <a:t>R [120/1] 172.17.0.0</a:t>
            </a:r>
          </a:p>
          <a:p>
            <a:pPr marL="236538" indent="-236538" defTabSz="814388" fontAlgn="base">
              <a:spcAft>
                <a:spcPct val="0"/>
              </a:spcAft>
              <a:buClr>
                <a:srgbClr val="708CA1"/>
              </a:buClr>
              <a:defRPr/>
            </a:pPr>
            <a:r>
              <a:rPr lang="pt-BR" sz="1050" kern="0" dirty="0">
                <a:solidFill>
                  <a:srgbClr val="000000"/>
                </a:solidFill>
                <a:latin typeface="Courier New" pitchFamily="49" charset="0"/>
              </a:rPr>
              <a:t>R [120/1] 172.19.0.0</a:t>
            </a:r>
          </a:p>
          <a:p>
            <a:pPr marL="236538" indent="-236538" defTabSz="814388" fontAlgn="base">
              <a:spcAft>
                <a:spcPct val="0"/>
              </a:spcAft>
              <a:buClr>
                <a:srgbClr val="708CA1"/>
              </a:buClr>
              <a:defRPr/>
            </a:pPr>
            <a:r>
              <a:rPr lang="pt-BR" sz="1050" kern="0" dirty="0">
                <a:solidFill>
                  <a:srgbClr val="000000"/>
                </a:solidFill>
                <a:latin typeface="Courier New" pitchFamily="49" charset="0"/>
              </a:rPr>
              <a:t>R [120/2] 172.18.0.0</a:t>
            </a:r>
            <a:endParaRPr lang="en-US" sz="1050" kern="0" dirty="0">
              <a:solidFill>
                <a:srgbClr val="000000"/>
              </a:solidFill>
              <a:latin typeface="Courier New" pitchFamily="49" charset="0"/>
            </a:endParaRPr>
          </a:p>
        </p:txBody>
      </p:sp>
      <p:sp>
        <p:nvSpPr>
          <p:cNvPr id="81" name="TextBox 80"/>
          <p:cNvSpPr txBox="1"/>
          <p:nvPr/>
        </p:nvSpPr>
        <p:spPr>
          <a:xfrm>
            <a:off x="248030" y="4531805"/>
            <a:ext cx="914400" cy="241161"/>
          </a:xfrm>
          <a:prstGeom prst="rect">
            <a:avLst/>
          </a:prstGeom>
          <a:noFill/>
        </p:spPr>
        <p:txBody>
          <a:bodyPr wrap="none" rtlCol="0" anchor="ctr" anchorCtr="0">
            <a:noAutofit/>
          </a:bodyPr>
          <a:lstStyle/>
          <a:p>
            <a:pPr eaLnBrk="0" fontAlgn="base" hangingPunct="0">
              <a:lnSpc>
                <a:spcPct val="90000"/>
              </a:lnSpc>
              <a:spcBef>
                <a:spcPct val="0"/>
              </a:spcBef>
              <a:spcAft>
                <a:spcPct val="0"/>
              </a:spcAft>
            </a:pPr>
            <a:r>
              <a:rPr lang="en-US" sz="1400" dirty="0">
                <a:solidFill>
                  <a:srgbClr val="000000"/>
                </a:solidFill>
              </a:rPr>
              <a:t>Table R1</a:t>
            </a:r>
          </a:p>
        </p:txBody>
      </p:sp>
      <p:sp>
        <p:nvSpPr>
          <p:cNvPr id="82" name="Text Placeholder 5"/>
          <p:cNvSpPr>
            <a:spLocks/>
          </p:cNvSpPr>
          <p:nvPr/>
        </p:nvSpPr>
        <p:spPr bwMode="auto">
          <a:xfrm>
            <a:off x="2522987" y="4779384"/>
            <a:ext cx="2046428" cy="897935"/>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2124" tIns="41061" rIns="82124" bIns="41061" numCol="1" anchor="t" anchorCtr="0" compatLnSpc="1">
            <a:prstTxWarp prst="textNoShape">
              <a:avLst/>
            </a:prstTxWarp>
          </a:bodyPr>
          <a:lstStyle/>
          <a:p>
            <a:pPr marL="236538" indent="-236538" defTabSz="814388" fontAlgn="base">
              <a:spcAft>
                <a:spcPct val="0"/>
              </a:spcAft>
              <a:buClr>
                <a:srgbClr val="708CA1"/>
              </a:buClr>
              <a:defRPr/>
            </a:pPr>
            <a:r>
              <a:rPr lang="pt-BR" sz="1050" kern="0" dirty="0">
                <a:solidFill>
                  <a:srgbClr val="000000"/>
                </a:solidFill>
                <a:latin typeface="Courier New" pitchFamily="49" charset="0"/>
              </a:rPr>
              <a:t>C 172.17.0.0</a:t>
            </a:r>
          </a:p>
          <a:p>
            <a:pPr marL="236538" indent="-236538" defTabSz="814388" fontAlgn="base">
              <a:spcAft>
                <a:spcPct val="0"/>
              </a:spcAft>
              <a:buClr>
                <a:srgbClr val="708CA1"/>
              </a:buClr>
              <a:defRPr/>
            </a:pPr>
            <a:r>
              <a:rPr lang="pt-BR" sz="1050" kern="0" dirty="0">
                <a:solidFill>
                  <a:srgbClr val="000000"/>
                </a:solidFill>
                <a:latin typeface="Courier New" pitchFamily="49" charset="0"/>
              </a:rPr>
              <a:t>C 172.19.0.0</a:t>
            </a:r>
          </a:p>
          <a:p>
            <a:pPr marL="236538" indent="-236538" defTabSz="814388" fontAlgn="base">
              <a:spcAft>
                <a:spcPct val="0"/>
              </a:spcAft>
              <a:buClr>
                <a:srgbClr val="708CA1"/>
              </a:buClr>
              <a:defRPr/>
            </a:pPr>
            <a:r>
              <a:rPr lang="pt-BR" sz="1050" kern="0" dirty="0">
                <a:solidFill>
                  <a:srgbClr val="000000"/>
                </a:solidFill>
                <a:latin typeface="Courier New" pitchFamily="49" charset="0"/>
              </a:rPr>
              <a:t>C 172.20.0.0</a:t>
            </a:r>
          </a:p>
          <a:p>
            <a:pPr marL="236538" indent="-236538" defTabSz="814388" fontAlgn="base">
              <a:spcAft>
                <a:spcPct val="0"/>
              </a:spcAft>
              <a:buClr>
                <a:srgbClr val="708CA1"/>
              </a:buClr>
              <a:defRPr/>
            </a:pPr>
            <a:r>
              <a:rPr lang="pt-BR" sz="1050" kern="0" dirty="0">
                <a:solidFill>
                  <a:srgbClr val="000000"/>
                </a:solidFill>
                <a:latin typeface="Courier New" pitchFamily="49" charset="0"/>
              </a:rPr>
              <a:t>R [120/1] 172.16.0.0</a:t>
            </a:r>
          </a:p>
          <a:p>
            <a:pPr marL="236538" indent="-236538" defTabSz="814388" fontAlgn="base">
              <a:spcAft>
                <a:spcPct val="0"/>
              </a:spcAft>
              <a:buClr>
                <a:srgbClr val="708CA1"/>
              </a:buClr>
              <a:defRPr/>
            </a:pPr>
            <a:r>
              <a:rPr lang="pt-BR" sz="1050" kern="0" dirty="0">
                <a:solidFill>
                  <a:srgbClr val="000000"/>
                </a:solidFill>
                <a:latin typeface="Courier New" pitchFamily="49" charset="0"/>
              </a:rPr>
              <a:t>R [120/1] 172.18.0.0</a:t>
            </a:r>
            <a:endParaRPr lang="en-US" sz="1050" kern="0" dirty="0">
              <a:solidFill>
                <a:srgbClr val="000000"/>
              </a:solidFill>
              <a:latin typeface="Courier New" pitchFamily="49" charset="0"/>
            </a:endParaRPr>
          </a:p>
        </p:txBody>
      </p:sp>
      <p:sp>
        <p:nvSpPr>
          <p:cNvPr id="83" name="TextBox 82"/>
          <p:cNvSpPr txBox="1"/>
          <p:nvPr/>
        </p:nvSpPr>
        <p:spPr>
          <a:xfrm>
            <a:off x="2398974" y="4523437"/>
            <a:ext cx="914400" cy="241161"/>
          </a:xfrm>
          <a:prstGeom prst="rect">
            <a:avLst/>
          </a:prstGeom>
          <a:noFill/>
        </p:spPr>
        <p:txBody>
          <a:bodyPr wrap="none" rtlCol="0" anchor="ctr" anchorCtr="0">
            <a:noAutofit/>
          </a:bodyPr>
          <a:lstStyle/>
          <a:p>
            <a:pPr eaLnBrk="0" fontAlgn="base" hangingPunct="0">
              <a:lnSpc>
                <a:spcPct val="90000"/>
              </a:lnSpc>
              <a:spcBef>
                <a:spcPct val="0"/>
              </a:spcBef>
              <a:spcAft>
                <a:spcPct val="0"/>
              </a:spcAft>
            </a:pPr>
            <a:r>
              <a:rPr lang="en-US" sz="1400" dirty="0">
                <a:solidFill>
                  <a:srgbClr val="000000"/>
                </a:solidFill>
              </a:rPr>
              <a:t>Table R2</a:t>
            </a:r>
          </a:p>
        </p:txBody>
      </p:sp>
      <p:sp>
        <p:nvSpPr>
          <p:cNvPr id="84" name="Text Placeholder 5"/>
          <p:cNvSpPr>
            <a:spLocks/>
          </p:cNvSpPr>
          <p:nvPr/>
        </p:nvSpPr>
        <p:spPr bwMode="auto">
          <a:xfrm>
            <a:off x="4679123" y="4781063"/>
            <a:ext cx="2046428" cy="124794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2124" tIns="41061" rIns="82124" bIns="41061" numCol="1" anchor="t" anchorCtr="0" compatLnSpc="1">
            <a:prstTxWarp prst="textNoShape">
              <a:avLst/>
            </a:prstTxWarp>
          </a:bodyPr>
          <a:lstStyle/>
          <a:p>
            <a:pPr marL="236538" indent="-236538" defTabSz="814388" fontAlgn="base">
              <a:spcAft>
                <a:spcPct val="0"/>
              </a:spcAft>
              <a:buClr>
                <a:srgbClr val="708CA1"/>
              </a:buClr>
              <a:defRPr/>
            </a:pPr>
            <a:r>
              <a:rPr lang="pt-BR" sz="1050" kern="0" dirty="0">
                <a:solidFill>
                  <a:srgbClr val="000000"/>
                </a:solidFill>
                <a:latin typeface="Courier New" pitchFamily="49" charset="0"/>
              </a:rPr>
              <a:t>C 172.18.0.0</a:t>
            </a:r>
          </a:p>
          <a:p>
            <a:pPr marL="236538" indent="-236538" defTabSz="814388" fontAlgn="base">
              <a:spcAft>
                <a:spcPct val="0"/>
              </a:spcAft>
              <a:buClr>
                <a:srgbClr val="708CA1"/>
              </a:buClr>
              <a:defRPr/>
            </a:pPr>
            <a:r>
              <a:rPr lang="pt-BR" sz="1050" kern="0" dirty="0">
                <a:solidFill>
                  <a:srgbClr val="000000"/>
                </a:solidFill>
                <a:latin typeface="Courier New" pitchFamily="49" charset="0"/>
              </a:rPr>
              <a:t>C 172.19.0.0</a:t>
            </a:r>
          </a:p>
          <a:p>
            <a:pPr marL="236538" indent="-236538" defTabSz="814388" fontAlgn="base">
              <a:spcAft>
                <a:spcPct val="0"/>
              </a:spcAft>
              <a:buClr>
                <a:srgbClr val="708CA1"/>
              </a:buClr>
              <a:defRPr/>
            </a:pPr>
            <a:r>
              <a:rPr lang="pt-BR" sz="1050" kern="0" dirty="0">
                <a:solidFill>
                  <a:srgbClr val="000000"/>
                </a:solidFill>
                <a:latin typeface="Courier New" pitchFamily="49" charset="0"/>
              </a:rPr>
              <a:t>R [120/1] 172.17.0.0</a:t>
            </a:r>
          </a:p>
          <a:p>
            <a:pPr marL="236538" indent="-236538" defTabSz="814388" fontAlgn="base">
              <a:spcAft>
                <a:spcPct val="0"/>
              </a:spcAft>
              <a:buClr>
                <a:srgbClr val="708CA1"/>
              </a:buClr>
              <a:defRPr/>
            </a:pPr>
            <a:r>
              <a:rPr lang="pt-BR" sz="1050" kern="0" dirty="0">
                <a:solidFill>
                  <a:srgbClr val="000000"/>
                </a:solidFill>
                <a:latin typeface="Courier New" pitchFamily="49" charset="0"/>
              </a:rPr>
              <a:t>R [120/1] 172.20.0.0</a:t>
            </a:r>
          </a:p>
          <a:p>
            <a:pPr marL="236538" indent="-236538" defTabSz="814388" fontAlgn="base">
              <a:spcAft>
                <a:spcPct val="0"/>
              </a:spcAft>
              <a:buClr>
                <a:srgbClr val="708CA1"/>
              </a:buClr>
              <a:defRPr/>
            </a:pPr>
            <a:r>
              <a:rPr lang="pt-BR" sz="1050" kern="0" dirty="0">
                <a:solidFill>
                  <a:srgbClr val="000000"/>
                </a:solidFill>
                <a:latin typeface="Courier New" pitchFamily="49" charset="0"/>
              </a:rPr>
              <a:t>R [120/2] 172.16.0.0</a:t>
            </a:r>
          </a:p>
          <a:p>
            <a:pPr marL="236538" indent="-236538" defTabSz="814388" fontAlgn="base">
              <a:spcAft>
                <a:spcPct val="0"/>
              </a:spcAft>
              <a:buClr>
                <a:srgbClr val="708CA1"/>
              </a:buClr>
              <a:defRPr/>
            </a:pPr>
            <a:r>
              <a:rPr lang="pt-BR" sz="1050" kern="0" dirty="0">
                <a:solidFill>
                  <a:srgbClr val="000000"/>
                </a:solidFill>
                <a:latin typeface="Courier New" pitchFamily="49" charset="0"/>
              </a:rPr>
              <a:t>C 192.168.2.0</a:t>
            </a:r>
          </a:p>
          <a:p>
            <a:pPr marL="236538" indent="-236538" defTabSz="814388" fontAlgn="base">
              <a:spcAft>
                <a:spcPct val="0"/>
              </a:spcAft>
              <a:buClr>
                <a:srgbClr val="708CA1"/>
              </a:buClr>
              <a:defRPr/>
            </a:pPr>
            <a:r>
              <a:rPr lang="pt-BR" sz="1050" kern="0" dirty="0">
                <a:solidFill>
                  <a:srgbClr val="000000"/>
                </a:solidFill>
                <a:latin typeface="Courier New" pitchFamily="49" charset="0"/>
              </a:rPr>
              <a:t>O [110/110] 192.168.1.0</a:t>
            </a:r>
            <a:endParaRPr lang="en-US" sz="1050" kern="0" dirty="0">
              <a:solidFill>
                <a:srgbClr val="000000"/>
              </a:solidFill>
              <a:latin typeface="Courier New" pitchFamily="49" charset="0"/>
            </a:endParaRPr>
          </a:p>
        </p:txBody>
      </p:sp>
      <p:sp>
        <p:nvSpPr>
          <p:cNvPr id="85" name="TextBox 84"/>
          <p:cNvSpPr txBox="1"/>
          <p:nvPr/>
        </p:nvSpPr>
        <p:spPr>
          <a:xfrm>
            <a:off x="4555110" y="4525117"/>
            <a:ext cx="914400" cy="241161"/>
          </a:xfrm>
          <a:prstGeom prst="rect">
            <a:avLst/>
          </a:prstGeom>
          <a:noFill/>
        </p:spPr>
        <p:txBody>
          <a:bodyPr wrap="none" rtlCol="0" anchor="ctr" anchorCtr="0">
            <a:noAutofit/>
          </a:bodyPr>
          <a:lstStyle/>
          <a:p>
            <a:pPr eaLnBrk="0" fontAlgn="base" hangingPunct="0">
              <a:lnSpc>
                <a:spcPct val="90000"/>
              </a:lnSpc>
              <a:spcBef>
                <a:spcPct val="0"/>
              </a:spcBef>
              <a:spcAft>
                <a:spcPct val="0"/>
              </a:spcAft>
            </a:pPr>
            <a:r>
              <a:rPr lang="en-US" sz="1400" dirty="0">
                <a:solidFill>
                  <a:srgbClr val="000000"/>
                </a:solidFill>
              </a:rPr>
              <a:t>Table R3</a:t>
            </a:r>
          </a:p>
        </p:txBody>
      </p:sp>
      <p:sp>
        <p:nvSpPr>
          <p:cNvPr id="86" name="Text Placeholder 5"/>
          <p:cNvSpPr>
            <a:spLocks/>
          </p:cNvSpPr>
          <p:nvPr/>
        </p:nvSpPr>
        <p:spPr bwMode="auto">
          <a:xfrm>
            <a:off x="6832879" y="4782743"/>
            <a:ext cx="2180492" cy="1246268"/>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2124" tIns="41061" rIns="82124" bIns="41061" numCol="1" anchor="t" anchorCtr="0" compatLnSpc="1">
            <a:prstTxWarp prst="textNoShape">
              <a:avLst/>
            </a:prstTxWarp>
          </a:bodyPr>
          <a:lstStyle/>
          <a:p>
            <a:pPr marL="236538" indent="-236538" defTabSz="814388" fontAlgn="base">
              <a:spcAft>
                <a:spcPct val="0"/>
              </a:spcAft>
              <a:buClr>
                <a:srgbClr val="708CA1"/>
              </a:buClr>
              <a:defRPr/>
            </a:pPr>
            <a:r>
              <a:rPr lang="pt-BR" sz="1000" kern="0" dirty="0">
                <a:solidFill>
                  <a:srgbClr val="000000"/>
                </a:solidFill>
                <a:latin typeface="Courier New" pitchFamily="49" charset="0"/>
              </a:rPr>
              <a:t>C 192.168.1.0</a:t>
            </a:r>
          </a:p>
          <a:p>
            <a:pPr marL="236538" indent="-236538" defTabSz="814388" fontAlgn="base">
              <a:spcAft>
                <a:spcPct val="0"/>
              </a:spcAft>
              <a:buClr>
                <a:srgbClr val="708CA1"/>
              </a:buClr>
              <a:defRPr/>
            </a:pPr>
            <a:r>
              <a:rPr lang="pt-BR" sz="1000" kern="0" dirty="0">
                <a:solidFill>
                  <a:srgbClr val="000000"/>
                </a:solidFill>
                <a:latin typeface="Courier New" pitchFamily="49" charset="0"/>
              </a:rPr>
              <a:t>C 192.168.2.0</a:t>
            </a:r>
          </a:p>
          <a:p>
            <a:pPr marL="236538" indent="-236538" defTabSz="814388" fontAlgn="base">
              <a:spcAft>
                <a:spcPct val="0"/>
              </a:spcAft>
              <a:buClr>
                <a:srgbClr val="708CA1"/>
              </a:buClr>
              <a:defRPr/>
            </a:pPr>
            <a:r>
              <a:rPr lang="pt-BR" sz="1000" kern="0" dirty="0">
                <a:solidFill>
                  <a:srgbClr val="000000"/>
                </a:solidFill>
                <a:latin typeface="Courier New" pitchFamily="49" charset="0"/>
              </a:rPr>
              <a:t>O E2 [110/30] 172.16.0.0</a:t>
            </a:r>
          </a:p>
          <a:p>
            <a:pPr marL="236538" indent="-236538" defTabSz="814388" fontAlgn="base">
              <a:spcAft>
                <a:spcPct val="0"/>
              </a:spcAft>
              <a:buClr>
                <a:srgbClr val="708CA1"/>
              </a:buClr>
              <a:defRPr/>
            </a:pPr>
            <a:r>
              <a:rPr lang="pt-BR" sz="1000" kern="0" dirty="0">
                <a:solidFill>
                  <a:srgbClr val="000000"/>
                </a:solidFill>
                <a:latin typeface="Courier New" pitchFamily="49" charset="0"/>
              </a:rPr>
              <a:t>O E2 [110/30] 172.17.0.0</a:t>
            </a:r>
          </a:p>
          <a:p>
            <a:pPr marL="236538" indent="-236538" defTabSz="814388" fontAlgn="base">
              <a:spcAft>
                <a:spcPct val="0"/>
              </a:spcAft>
              <a:buClr>
                <a:srgbClr val="708CA1"/>
              </a:buClr>
              <a:defRPr/>
            </a:pPr>
            <a:r>
              <a:rPr lang="pt-BR" sz="1000" kern="0" dirty="0">
                <a:solidFill>
                  <a:srgbClr val="000000"/>
                </a:solidFill>
                <a:latin typeface="Courier New" pitchFamily="49" charset="0"/>
              </a:rPr>
              <a:t>O E2 [110/30] 172.18.0.0</a:t>
            </a:r>
          </a:p>
          <a:p>
            <a:pPr marL="236538" indent="-236538" defTabSz="814388" fontAlgn="base">
              <a:spcAft>
                <a:spcPct val="0"/>
              </a:spcAft>
              <a:buClr>
                <a:srgbClr val="708CA1"/>
              </a:buClr>
              <a:defRPr/>
            </a:pPr>
            <a:r>
              <a:rPr lang="pt-BR" sz="1000" kern="0" dirty="0">
                <a:solidFill>
                  <a:srgbClr val="000000"/>
                </a:solidFill>
                <a:latin typeface="Courier New" pitchFamily="49" charset="0"/>
              </a:rPr>
              <a:t>O E2 [110/30] 172.19.0.0</a:t>
            </a:r>
          </a:p>
          <a:p>
            <a:pPr marL="236538" indent="-236538" defTabSz="814388" fontAlgn="base">
              <a:spcAft>
                <a:spcPct val="0"/>
              </a:spcAft>
              <a:buClr>
                <a:srgbClr val="708CA1"/>
              </a:buClr>
              <a:defRPr/>
            </a:pPr>
            <a:r>
              <a:rPr lang="pt-BR" sz="1000" kern="0" dirty="0">
                <a:solidFill>
                  <a:srgbClr val="000000"/>
                </a:solidFill>
                <a:latin typeface="Courier New" pitchFamily="49" charset="0"/>
              </a:rPr>
              <a:t>O E2 [110/30] 172.20.0.0</a:t>
            </a:r>
            <a:endParaRPr lang="en-US" sz="1000" kern="0" dirty="0">
              <a:solidFill>
                <a:srgbClr val="000000"/>
              </a:solidFill>
              <a:latin typeface="Courier New" pitchFamily="49" charset="0"/>
            </a:endParaRPr>
          </a:p>
        </p:txBody>
      </p:sp>
      <p:sp>
        <p:nvSpPr>
          <p:cNvPr id="87" name="TextBox 86"/>
          <p:cNvSpPr txBox="1"/>
          <p:nvPr/>
        </p:nvSpPr>
        <p:spPr>
          <a:xfrm>
            <a:off x="6787446" y="4526797"/>
            <a:ext cx="914400" cy="241161"/>
          </a:xfrm>
          <a:prstGeom prst="rect">
            <a:avLst/>
          </a:prstGeom>
          <a:noFill/>
        </p:spPr>
        <p:txBody>
          <a:bodyPr wrap="none" rtlCol="0" anchor="ctr" anchorCtr="0">
            <a:noAutofit/>
          </a:bodyPr>
          <a:lstStyle/>
          <a:p>
            <a:pPr eaLnBrk="0" fontAlgn="base" hangingPunct="0">
              <a:lnSpc>
                <a:spcPct val="90000"/>
              </a:lnSpc>
              <a:spcBef>
                <a:spcPct val="0"/>
              </a:spcBef>
              <a:spcAft>
                <a:spcPct val="0"/>
              </a:spcAft>
            </a:pPr>
            <a:r>
              <a:rPr lang="en-US" sz="1400" dirty="0">
                <a:solidFill>
                  <a:srgbClr val="000000"/>
                </a:solidFill>
              </a:rPr>
              <a:t>Table R4</a:t>
            </a:r>
          </a:p>
        </p:txBody>
      </p:sp>
      <p:sp>
        <p:nvSpPr>
          <p:cNvPr id="45" name="TextBox 44"/>
          <p:cNvSpPr txBox="1"/>
          <p:nvPr/>
        </p:nvSpPr>
        <p:spPr>
          <a:xfrm>
            <a:off x="7466517" y="3870549"/>
            <a:ext cx="1013551" cy="314963"/>
          </a:xfrm>
          <a:prstGeom prst="rect">
            <a:avLst/>
          </a:prstGeom>
          <a:noFill/>
        </p:spPr>
        <p:txBody>
          <a:bodyPr wrap="square" lIns="0" tIns="0" rIns="0" bIns="0" rtlCol="0" anchor="ctr" anchorCtr="0">
            <a:noAutofit/>
          </a:bodyPr>
          <a:lstStyle/>
          <a:p>
            <a:pPr algn="ctr" eaLnBrk="0" fontAlgn="base" hangingPunct="0">
              <a:lnSpc>
                <a:spcPct val="90000"/>
              </a:lnSpc>
              <a:spcBef>
                <a:spcPct val="0"/>
              </a:spcBef>
              <a:spcAft>
                <a:spcPct val="0"/>
              </a:spcAft>
            </a:pPr>
            <a:r>
              <a:rPr lang="en-US" sz="1050">
                <a:solidFill>
                  <a:srgbClr val="000000"/>
                </a:solidFill>
              </a:rPr>
              <a:t>192.168.4.0</a:t>
            </a:r>
            <a:endParaRPr lang="en-US" sz="1050" dirty="0">
              <a:solidFill>
                <a:srgbClr val="000000"/>
              </a:solidFill>
            </a:endParaRPr>
          </a:p>
        </p:txBody>
      </p:sp>
    </p:spTree>
    <p:extLst>
      <p:ext uri="{BB962C8B-B14F-4D97-AF65-F5344CB8AC3E}">
        <p14:creationId xmlns:p14="http://schemas.microsoft.com/office/powerpoint/2010/main" val="7190204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5_CCNP Instructor PPT2">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CNP Instructor PPT2">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427</TotalTime>
  <Words>6159</Words>
  <Application>Microsoft Office PowerPoint</Application>
  <PresentationFormat>On-screen Show (4:3)</PresentationFormat>
  <Paragraphs>774</Paragraphs>
  <Slides>39</Slides>
  <Notes>35</Notes>
  <HiddenSlides>0</HiddenSlides>
  <MMClips>0</MMClips>
  <ScaleCrop>false</ScaleCrop>
  <HeadingPairs>
    <vt:vector size="4" baseType="variant">
      <vt:variant>
        <vt:lpstr>Theme</vt:lpstr>
      </vt:variant>
      <vt:variant>
        <vt:i4>3</vt:i4>
      </vt:variant>
      <vt:variant>
        <vt:lpstr>Slide Titles</vt:lpstr>
      </vt:variant>
      <vt:variant>
        <vt:i4>39</vt:i4>
      </vt:variant>
    </vt:vector>
  </HeadingPairs>
  <TitlesOfParts>
    <vt:vector size="42" baseType="lpstr">
      <vt:lpstr>Office Theme</vt:lpstr>
      <vt:lpstr>5_CCNP Instructor PPT2</vt:lpstr>
      <vt:lpstr>CCNP Instructor PPT2</vt:lpstr>
      <vt:lpstr>Redistribution</vt:lpstr>
      <vt:lpstr>Resources</vt:lpstr>
      <vt:lpstr>Redistribution</vt:lpstr>
      <vt:lpstr>Redistributed Routes</vt:lpstr>
      <vt:lpstr>Redistribution Considerations</vt:lpstr>
      <vt:lpstr>Cisco IOS Administrative Distance</vt:lpstr>
      <vt:lpstr>Routing Metric</vt:lpstr>
      <vt:lpstr>Defining a Seed Metric</vt:lpstr>
      <vt:lpstr>OSPF Seed Metric Example #1</vt:lpstr>
      <vt:lpstr>OSPF Seed Metric Example #2</vt:lpstr>
      <vt:lpstr>One-Point Redistribution</vt:lpstr>
      <vt:lpstr>One-Point One-Way Redistribution Issue</vt:lpstr>
      <vt:lpstr>Multipoint Redistribution</vt:lpstr>
      <vt:lpstr>Multipoint Redistribution</vt:lpstr>
      <vt:lpstr>Preventing Routing Loops</vt:lpstr>
      <vt:lpstr>Redistribution Guidelines</vt:lpstr>
      <vt:lpstr>Redistributing into RIP</vt:lpstr>
      <vt:lpstr>Redistributing into RIP Example</vt:lpstr>
      <vt:lpstr>Redistributing into OSPF</vt:lpstr>
      <vt:lpstr>Redistributing into OSPF Example</vt:lpstr>
      <vt:lpstr>Modifying the Administrative Distance</vt:lpstr>
      <vt:lpstr>Modifying OSPF Administrative Distance</vt:lpstr>
      <vt:lpstr>Redistribution Sources</vt:lpstr>
      <vt:lpstr>ROUTE FILTERING</vt:lpstr>
      <vt:lpstr>Using Distribute Lists</vt:lpstr>
      <vt:lpstr>Filter Outgoing Routing Updates Example 1a</vt:lpstr>
      <vt:lpstr>Filter Outgoing Routing Updates Example 1b</vt:lpstr>
      <vt:lpstr>OSPF Filtering considerations</vt:lpstr>
      <vt:lpstr>Understanding Route Maps</vt:lpstr>
      <vt:lpstr>Route Map Applications</vt:lpstr>
      <vt:lpstr>Defining a Route Map</vt:lpstr>
      <vt:lpstr>Route Map Operation Logic</vt:lpstr>
      <vt:lpstr>Route Map Operation Example</vt:lpstr>
      <vt:lpstr>The match Commands</vt:lpstr>
      <vt:lpstr>The set Commands</vt:lpstr>
      <vt:lpstr>Configuring Route Maps for Redistribution</vt:lpstr>
      <vt:lpstr>route-map Commands for Redistribution</vt:lpstr>
      <vt:lpstr>Configuring Route Maps for Redistribution</vt:lpstr>
      <vt:lpstr>Route Maps to Avoid Route Feedback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Redistribution</dc:title>
  <dc:creator>Playtech</dc:creator>
  <cp:lastModifiedBy>Playtech</cp:lastModifiedBy>
  <cp:revision>26</cp:revision>
  <dcterms:created xsi:type="dcterms:W3CDTF">2016-04-12T01:34:36Z</dcterms:created>
  <dcterms:modified xsi:type="dcterms:W3CDTF">2017-04-06T02:43:40Z</dcterms:modified>
</cp:coreProperties>
</file>