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  <p:sldMasterId id="2147484304" r:id="rId3"/>
    <p:sldMasterId id="2147484326" r:id="rId4"/>
  </p:sldMasterIdLst>
  <p:notesMasterIdLst>
    <p:notesMasterId r:id="rId27"/>
  </p:notesMasterIdLst>
  <p:handoutMasterIdLst>
    <p:handoutMasterId r:id="rId28"/>
  </p:handoutMasterIdLst>
  <p:sldIdLst>
    <p:sldId id="797" r:id="rId5"/>
    <p:sldId id="840" r:id="rId6"/>
    <p:sldId id="841" r:id="rId7"/>
    <p:sldId id="842" r:id="rId8"/>
    <p:sldId id="870" r:id="rId9"/>
    <p:sldId id="843" r:id="rId10"/>
    <p:sldId id="844" r:id="rId11"/>
    <p:sldId id="845" r:id="rId12"/>
    <p:sldId id="846" r:id="rId13"/>
    <p:sldId id="847" r:id="rId14"/>
    <p:sldId id="848" r:id="rId15"/>
    <p:sldId id="849" r:id="rId16"/>
    <p:sldId id="850" r:id="rId17"/>
    <p:sldId id="851" r:id="rId18"/>
    <p:sldId id="852" r:id="rId19"/>
    <p:sldId id="861" r:id="rId20"/>
    <p:sldId id="862" r:id="rId21"/>
    <p:sldId id="863" r:id="rId22"/>
    <p:sldId id="864" r:id="rId23"/>
    <p:sldId id="865" r:id="rId24"/>
    <p:sldId id="866" r:id="rId25"/>
    <p:sldId id="868" r:id="rId2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0" autoAdjust="0"/>
    <p:restoredTop sz="83394" autoAdjust="0"/>
  </p:normalViewPr>
  <p:slideViewPr>
    <p:cSldViewPr snapToGrid="0">
      <p:cViewPr varScale="1">
        <p:scale>
          <a:sx n="81" d="100"/>
          <a:sy n="81" d="100"/>
        </p:scale>
        <p:origin x="16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 smtClean="0"/>
              <a:t>Confirm with show </a:t>
            </a:r>
            <a:r>
              <a:rPr lang="en-NZ" altLang="en-US" dirty="0" err="1" smtClean="0"/>
              <a:t>ip</a:t>
            </a:r>
            <a:r>
              <a:rPr lang="en-NZ" altLang="en-US" dirty="0" smtClean="0"/>
              <a:t> </a:t>
            </a:r>
            <a:r>
              <a:rPr lang="en-NZ" altLang="en-US" dirty="0" err="1" smtClean="0"/>
              <a:t>bgp</a:t>
            </a:r>
            <a:r>
              <a:rPr lang="en-NZ" altLang="en-US" dirty="0" smtClean="0"/>
              <a:t> summary</a:t>
            </a: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EE8F81-0FA0-41AB-8CC3-29170C3C0581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2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Peers negotiate to both use same holdtime (the lowest)</a:t>
            </a:r>
          </a:p>
          <a:p>
            <a:r>
              <a:rPr lang="en-NZ" altLang="en-US" smtClean="0"/>
              <a:t>A minimum acceptable holdtime can be configured.</a:t>
            </a: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3730D8-A616-4AB4-B938-3A39450D85AB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 smtClean="0"/>
              <a:t>MRAI = minimum route advertisement interval</a:t>
            </a:r>
          </a:p>
          <a:p>
            <a:r>
              <a:rPr lang="en-NZ" altLang="en-US" dirty="0" smtClean="0"/>
              <a:t>Recommendations as low as 5sec (</a:t>
            </a:r>
            <a:r>
              <a:rPr lang="en-NZ" altLang="en-US" dirty="0" err="1" smtClean="0"/>
              <a:t>ebgp</a:t>
            </a:r>
            <a:r>
              <a:rPr lang="en-NZ" altLang="en-US" dirty="0" smtClean="0"/>
              <a:t>) &amp; 1 sec (</a:t>
            </a:r>
            <a:r>
              <a:rPr lang="en-NZ" altLang="en-US" dirty="0" err="1" smtClean="0"/>
              <a:t>ibgp</a:t>
            </a:r>
            <a:r>
              <a:rPr lang="en-NZ" altLang="en-US" dirty="0" smtClean="0"/>
              <a:t>)</a:t>
            </a:r>
          </a:p>
          <a:p>
            <a:r>
              <a:rPr lang="en-NZ" altLang="en-US" dirty="0" smtClean="0"/>
              <a:t>OO/GWS = 8 24</a:t>
            </a:r>
          </a:p>
          <a:p>
            <a:endParaRPr lang="en-NZ" altLang="en-US" dirty="0" smtClean="0"/>
          </a:p>
          <a:p>
            <a:endParaRPr lang="en-NZ" altLang="en-US" dirty="0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750A3D-5977-44F8-9D1A-39FA4F595A71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0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Not available for iBGP. iBGP relies on underlying IGP triggered withdrawls (next-hop address tracking)</a:t>
            </a: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012C9B-0DE4-438C-8043-1B1078A462F0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20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Works with </a:t>
            </a:r>
            <a:r>
              <a:rPr lang="en-NZ" dirty="0" err="1" smtClean="0"/>
              <a:t>iBGP</a:t>
            </a:r>
            <a:r>
              <a:rPr lang="en-NZ" dirty="0" smtClean="0"/>
              <a:t> &amp; </a:t>
            </a:r>
            <a:r>
              <a:rPr lang="en-NZ" dirty="0" err="1" smtClean="0"/>
              <a:t>eBGP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interval = 50-999msec</a:t>
            </a:r>
          </a:p>
          <a:p>
            <a:r>
              <a:rPr lang="en-NZ" altLang="en-US" smtClean="0"/>
              <a:t>min_rx = expected interval between peer packets</a:t>
            </a:r>
          </a:p>
          <a:p>
            <a:r>
              <a:rPr lang="en-NZ" altLang="en-US" smtClean="0"/>
              <a:t>multiplier = number of missed pkts before peer down</a:t>
            </a:r>
          </a:p>
          <a:p>
            <a:endParaRPr lang="en-NZ" alt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C5E5CB-5695-45F1-A051-3836D1F213B8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4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68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4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5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1144F3-3201-4A04-A7E4-5A28AA2FEEE0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8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6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5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17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Main limiting factors for BGP convergence:</a:t>
            </a:r>
          </a:p>
          <a:p>
            <a:r>
              <a:rPr lang="en-NZ" altLang="en-US" smtClean="0"/>
              <a:t>BGP table size</a:t>
            </a:r>
          </a:p>
          <a:p>
            <a:r>
              <a:rPr lang="en-NZ" altLang="en-US" smtClean="0"/>
              <a:t>Transport level settings</a:t>
            </a:r>
          </a:p>
          <a:p>
            <a:r>
              <a:rPr lang="en-NZ" altLang="en-US" smtClean="0"/>
              <a:t>Advertisement delay</a:t>
            </a:r>
          </a:p>
          <a:p>
            <a:endParaRPr lang="en-NZ" alt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812267-C44B-421C-AC96-0A59A1700F18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C0C0C4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C0C0C4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16996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smtClean="0">
                <a:solidFill>
                  <a:srgbClr val="000000"/>
                </a:solidFill>
              </a:rPr>
              <a:t>ROUTE v6 Chapter 6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F03A2297-76DB-42C1-A7DF-76792C553C4F}" type="slidenum">
              <a:rPr lang="en-US" sz="1000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581836"/>
            <a:ext cx="4174789" cy="1021976"/>
          </a:xfrm>
          <a:prstGeom prst="rect">
            <a:avLst/>
          </a:prstGeom>
          <a:ln/>
        </p:spPr>
        <p:txBody>
          <a:bodyPr anchor="ctr">
            <a:norm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49" y="4672013"/>
            <a:ext cx="8510122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2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459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761"/>
            <a:ext cx="8522208" cy="5486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8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016000"/>
            <a:ext cx="8520354" cy="5448300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29502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Graphic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79400" y="1016000"/>
            <a:ext cx="8509000" cy="5524500"/>
          </a:xfrm>
        </p:spPr>
        <p:txBody>
          <a:bodyPr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055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2 Column Content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028700"/>
            <a:ext cx="4066688" cy="5499100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028700"/>
            <a:ext cx="4066688" cy="5499100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917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5490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2476500"/>
            <a:ext cx="8488082" cy="4013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9400" y="1414463"/>
            <a:ext cx="8499475" cy="1001712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160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6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keywords and parameters. Keywords in bold, parameters italic, not bold.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9400" y="965200"/>
            <a:ext cx="5024438" cy="3651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sz="1800" smtClean="0">
                <a:latin typeface="Courier New" pitchFamily="49" charset="0"/>
                <a:cs typeface="Courier New" pitchFamily="49" charset="0"/>
              </a:rPr>
              <a:t>Router(config)#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8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abl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5490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1028700"/>
            <a:ext cx="8521700" cy="5435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890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977456"/>
            <a:ext cx="8496300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528195"/>
            <a:ext cx="7745412" cy="377078"/>
          </a:xfrm>
        </p:spPr>
        <p:txBody>
          <a:bodyPr>
            <a:normAutofit/>
          </a:bodyPr>
          <a:lstStyle>
            <a:lvl1pPr>
              <a:buNone/>
              <a:defRPr sz="18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1981200"/>
            <a:ext cx="7745412" cy="81280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buNone/>
              <a:defRPr sz="18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9400" y="2852057"/>
            <a:ext cx="8483600" cy="3320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499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003300"/>
            <a:ext cx="8520354" cy="272960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97451"/>
            <a:ext cx="8520354" cy="271764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84731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Top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08401"/>
            <a:ext cx="8520354" cy="2715704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79400" y="990601"/>
            <a:ext cx="8531225" cy="26543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033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Bottom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990600"/>
            <a:ext cx="8520354" cy="2452688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79400" y="3619500"/>
            <a:ext cx="8520113" cy="2921000"/>
          </a:xfrm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160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Config Example 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003301"/>
            <a:ext cx="8520354" cy="266736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3762102"/>
            <a:ext cx="8520113" cy="277839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Config example</a:t>
            </a:r>
          </a:p>
        </p:txBody>
      </p:sp>
    </p:spTree>
    <p:extLst>
      <p:ext uri="{BB962C8B-B14F-4D97-AF65-F5344CB8AC3E}">
        <p14:creationId xmlns:p14="http://schemas.microsoft.com/office/powerpoint/2010/main" val="2162154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g Examp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Config Example 2 column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003300"/>
            <a:ext cx="4152751" cy="4140651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003300"/>
            <a:ext cx="4152751" cy="4140651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117869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8143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21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1003300"/>
            <a:ext cx="8531114" cy="5486400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1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 with Explanation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2000922"/>
            <a:ext cx="8531114" cy="439987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990600"/>
            <a:ext cx="8520113" cy="912813"/>
          </a:xfrm>
        </p:spPr>
        <p:txBody>
          <a:bodyPr>
            <a:normAutofit/>
          </a:bodyPr>
          <a:lstStyle>
            <a:lvl1pPr marL="11113" indent="-11113">
              <a:buNone/>
              <a:defRPr sz="2000" b="0"/>
            </a:lvl1pPr>
          </a:lstStyle>
          <a:p>
            <a:pPr lvl="0"/>
            <a:r>
              <a:rPr lang="en-US" smtClean="0"/>
              <a:t>Brief explanation of the command.</a:t>
            </a:r>
          </a:p>
        </p:txBody>
      </p:sp>
    </p:spTree>
    <p:extLst>
      <p:ext uri="{BB962C8B-B14F-4D97-AF65-F5344CB8AC3E}">
        <p14:creationId xmlns:p14="http://schemas.microsoft.com/office/powerpoint/2010/main" val="144917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81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3956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67760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3749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  <p:extLst>
      <p:ext uri="{BB962C8B-B14F-4D97-AF65-F5344CB8AC3E}">
        <p14:creationId xmlns:p14="http://schemas.microsoft.com/office/powerpoint/2010/main" val="7896375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65379"/>
            <a:ext cx="8521700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52863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487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667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g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995821"/>
          </a:xfrm>
        </p:spPr>
        <p:txBody>
          <a:bodyPr/>
          <a:lstStyle>
            <a:lvl1pPr marL="0" indent="0" algn="l" defTabSz="814388">
              <a:lnSpc>
                <a:spcPts val="1800"/>
              </a:lnSpc>
              <a:spcBef>
                <a:spcPts val="0"/>
              </a:spcBef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614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401" y="1122948"/>
            <a:ext cx="8520354" cy="5191792"/>
          </a:xfrm>
          <a:ln w="25400">
            <a:solidFill>
              <a:schemeClr val="tx1"/>
            </a:solidFill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latin typeface="Courier New" pitchFamily="49" charset="0"/>
                <a:cs typeface="Courier New" pitchFamily="49" charset="0"/>
              </a:defRPr>
            </a:lvl1pPr>
            <a:lvl2pPr marL="461963" indent="-236538">
              <a:buFont typeface="Arial" pitchFamily="34" charset="0"/>
              <a:buNone/>
              <a:defRPr sz="2000">
                <a:latin typeface="Courier New" pitchFamily="49" charset="0"/>
                <a:cs typeface="Courier New" pitchFamily="49" charset="0"/>
              </a:defRPr>
            </a:lvl2pPr>
            <a:lvl3pPr marL="688975" indent="-227013">
              <a:buFont typeface="Arial" pitchFamily="34" charset="0"/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algn="l">
              <a:lnSpc>
                <a:spcPct val="100000"/>
              </a:lnSpc>
              <a:defRPr/>
            </a:pPr>
            <a:r>
              <a:rPr lang="en-US" sz="1000" b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RouterA# </a:t>
            </a:r>
            <a:r>
              <a:rPr lang="en-US" sz="1000" b="1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show command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000" b="1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OSPF Router with ID (10.0.0.11) (Process ID 1)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Router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 Link count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10.0.0.11       10.0.0.11       548         0x80000002 0x00401A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10.0.0.12       10.0.0.12       549         0x80000004 0x003A1B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100.100.100.100 100.100.100.100 548         0x800002D7 0x00EEA9 2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172.31.1.3      100.100.100.100 549         0x80000001 0x004EC9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Summary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10.0.0.11       654         0x80000001 0x00FB11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10.0.0.12       601         0x80000001 0x00F516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&lt;output omitted&gt;</a:t>
            </a:r>
            <a:endParaRPr lang="en-US" sz="10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714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595A3F-0E94-4BB4-A8E7-CC5CA8FB36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47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8CE7E-F01D-492C-BE41-EB858CDFBC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73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66F5-DE85-4492-BF3D-E9A934950F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67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94118-9A17-41C3-AF63-62FFCF9163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40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23071-D3DC-4F85-963C-36829E0498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3096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36AC8-C782-463B-9892-65DC801D76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61916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7C18-8FC7-40FF-85AF-3EE1EBC4F7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1709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56A3D-F594-40CC-96B7-CDFA0A29B1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4109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30679-644C-457D-B034-5BA8486FA2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053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60E96-C133-4DF2-B097-683AFB210D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7949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553A-2C3C-40BF-8B22-16B229037B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7909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NZ" noProof="0" smtClean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10957-B348-476D-9DB9-9E3D16AFE2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28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20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smtClean="0">
                <a:solidFill>
                  <a:srgbClr val="000000"/>
                </a:solidFill>
              </a:rPr>
              <a:t>Chapter 6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289221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BD5F09F1-C393-45BD-BF68-67F6E7FD2B5F}" type="slidenum">
              <a:rPr lang="en-US" sz="1000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914400"/>
            <a:ext cx="8316914" cy="54006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89224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289225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pic>
        <p:nvPicPr>
          <p:cNvPr id="12" name="Picture 8" descr="Rev08_Cisco_BrandBar10_060408.png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78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  <p:sldLayoutId id="2147484317" r:id="rId13"/>
    <p:sldLayoutId id="2147484318" r:id="rId14"/>
    <p:sldLayoutId id="2147484319" r:id="rId15"/>
    <p:sldLayoutId id="2147484320" r:id="rId16"/>
    <p:sldLayoutId id="2147484321" r:id="rId17"/>
    <p:sldLayoutId id="2147484322" r:id="rId18"/>
    <p:sldLayoutId id="2147484323" r:id="rId19"/>
    <p:sldLayoutId id="2147484324" r:id="rId20"/>
    <p:sldLayoutId id="2147484325" r:id="rId2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688975" indent="-227013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18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fld id="{6CB6AF47-34BE-4AB3-A9B1-3D9A2F8484B9}" type="slidenum">
              <a:rPr lang="en-AU"/>
              <a:pPr>
                <a:lnSpc>
                  <a:spcPct val="100000"/>
                </a:lnSpc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31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upport/docs/ip/border-gateway-protocol-bgp/26634-bgp-toc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cisco.com/c/en/us/support/docs/ip/border-gateway-protocol-bgp/5441-aggregation.html" TargetMode="External"/><Relationship Id="rId5" Type="http://schemas.openxmlformats.org/officeDocument/2006/relationships/hyperlink" Target="http://www.cisco.com/c/en/us/td/docs/ios-xml/ios/iproute_bgp/command/irg-cr-book.html" TargetMode="External"/><Relationship Id="rId4" Type="http://schemas.openxmlformats.org/officeDocument/2006/relationships/hyperlink" Target="http://www.cisco.com/c/en/us/td/docs/ios-xml/ios/iproute_bgp/configuration/15-mt/irg-15-mt-book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IN723 BGP Lesson 7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938151" y="1757548"/>
            <a:ext cx="719644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NZ" dirty="0" smtClean="0"/>
              <a:t>Aggregation</a:t>
            </a:r>
          </a:p>
          <a:p>
            <a:pPr algn="l"/>
            <a:r>
              <a:rPr lang="en-NZ" dirty="0" smtClean="0"/>
              <a:t>Conditional advertisement</a:t>
            </a:r>
          </a:p>
          <a:p>
            <a:pPr algn="l"/>
            <a:r>
              <a:rPr lang="en-NZ" dirty="0" smtClean="0"/>
              <a:t>Convergence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Aggregation cont …</a:t>
            </a:r>
            <a:endParaRPr lang="en-AU" altLang="en-US" sz="3200" b="1" u="sng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NZ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000" smtClean="0"/>
              <a:t>Note the AS_PATH now includes the set {200,100} indicating the aggregate summarises routes that have passed through AS 100 &amp; 200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NZ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000" smtClean="0"/>
              <a:t>The AS_SET is not used to determine a shortest path only loop prevention</a:t>
            </a:r>
          </a:p>
          <a:p>
            <a:pPr eaLnBrk="1" hangingPunct="1">
              <a:lnSpc>
                <a:spcPct val="90000"/>
              </a:lnSpc>
            </a:pPr>
            <a:endParaRPr lang="en-NZ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000" smtClean="0"/>
              <a:t>The AS_SET command also causes the aggregate to inherit all attributes (MED, Communities etc) from the specifics</a:t>
            </a:r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427363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Aggregation cont …</a:t>
            </a:r>
            <a:endParaRPr lang="en-AU" altLang="en-US" sz="3200" b="1" u="sng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Atomic-aggregate attribute indicates that aggregation has occurred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Aggregator attribute indicates where it occurred – IP &amp; AS</a:t>
            </a:r>
          </a:p>
          <a:p>
            <a:pPr eaLnBrk="1" hangingPunct="1"/>
            <a:endParaRPr lang="en-NZ" altLang="en-US" sz="2000" smtClean="0">
              <a:latin typeface="Times New Roman" pitchFamily="18" charset="0"/>
            </a:endParaRPr>
          </a:p>
          <a:p>
            <a:pPr eaLnBrk="1" hangingPunct="1"/>
            <a:endParaRPr lang="en-NZ" altLang="en-US" sz="2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RouterC# show ip bgp 160.0.0.0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BGP routing table entry for 160.0.0.0/8, version 9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Paths: (1 available, best #1)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  Not advertised to any peer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  {200,100}, (</a:t>
            </a:r>
            <a:r>
              <a:rPr lang="fr-FR" altLang="en-US" sz="1600" b="1" smtClean="0">
                <a:solidFill>
                  <a:srgbClr val="FF0000"/>
                </a:solidFill>
                <a:latin typeface="Courier New" pitchFamily="49" charset="0"/>
              </a:rPr>
              <a:t>aggregated by 300 4.4.4.1</a:t>
            </a:r>
            <a:r>
              <a:rPr lang="fr-FR" altLang="en-US" sz="1600" b="1" smtClean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    0.0.0.0 from 0.0.0.0 (4.4.4.1)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      Origin IGP, localpref 100, weight 32768, valid, aggregated, local, </a:t>
            </a:r>
            <a:r>
              <a:rPr lang="fr-FR" altLang="en-US" sz="1600" b="1" smtClean="0">
                <a:solidFill>
                  <a:srgbClr val="FF0000"/>
                </a:solidFill>
                <a:latin typeface="Courier New" pitchFamily="49" charset="0"/>
              </a:rPr>
              <a:t>atomic-aggregate</a:t>
            </a:r>
            <a:r>
              <a:rPr lang="fr-FR" altLang="en-US" sz="1600" b="1" smtClean="0">
                <a:latin typeface="Courier New" pitchFamily="49" charset="0"/>
              </a:rPr>
              <a:t>, best, ref 2</a:t>
            </a:r>
          </a:p>
          <a:p>
            <a:pPr eaLnBrk="1" hangingPunct="1">
              <a:buFontTx/>
              <a:buNone/>
            </a:pPr>
            <a:endParaRPr lang="en-NZ" altLang="en-US" sz="1600" smtClean="0">
              <a:latin typeface="Courier New" pitchFamily="49" charset="0"/>
            </a:endParaRPr>
          </a:p>
          <a:p>
            <a:pPr eaLnBrk="1" hangingPunct="1"/>
            <a:endParaRPr lang="en-AU" altLang="en-US" sz="16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1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Aggregation </a:t>
            </a:r>
            <a:r>
              <a:rPr lang="en-NZ" altLang="en-US" sz="3200" b="1" u="sng" dirty="0" err="1" smtClean="0"/>
              <a:t>cont</a:t>
            </a:r>
            <a:r>
              <a:rPr lang="en-NZ" altLang="en-US" sz="3200" b="1" u="sng" dirty="0" smtClean="0"/>
              <a:t> …</a:t>
            </a:r>
            <a:endParaRPr lang="en-AU" altLang="en-US" sz="3200" b="1" u="sng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600200"/>
            <a:ext cx="8964612" cy="45259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To choose which routes to inherit attributes from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router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&lt;AS&gt;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aggregate</a:t>
            </a:r>
            <a:r>
              <a:rPr lang="fr-FR" sz="1600" b="1" dirty="0" smtClean="0">
                <a:latin typeface="Courier New" pitchFamily="49" charset="0"/>
              </a:rPr>
              <a:t>-</a:t>
            </a:r>
            <a:r>
              <a:rPr lang="fr-FR" sz="1600" b="1" dirty="0" err="1" smtClean="0">
                <a:latin typeface="Courier New" pitchFamily="49" charset="0"/>
              </a:rPr>
              <a:t>address</a:t>
            </a:r>
            <a:r>
              <a:rPr lang="fr-FR" sz="1600" b="1" dirty="0" smtClean="0">
                <a:latin typeface="Courier New" pitchFamily="49" charset="0"/>
              </a:rPr>
              <a:t> &lt;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&gt; &lt;</a:t>
            </a:r>
            <a:r>
              <a:rPr lang="fr-FR" sz="1600" b="1" dirty="0" err="1" smtClean="0">
                <a:latin typeface="Courier New" pitchFamily="49" charset="0"/>
              </a:rPr>
              <a:t>mask</a:t>
            </a:r>
            <a:r>
              <a:rPr lang="fr-FR" sz="1600" b="1" dirty="0" smtClean="0">
                <a:latin typeface="Courier New" pitchFamily="49" charset="0"/>
              </a:rPr>
              <a:t>&gt; as-set </a:t>
            </a:r>
            <a:r>
              <a:rPr lang="fr-FR" sz="1600" b="1" dirty="0" err="1" smtClean="0">
                <a:latin typeface="Courier New" pitchFamily="49" charset="0"/>
              </a:rPr>
              <a:t>advertise</a:t>
            </a:r>
            <a:r>
              <a:rPr lang="fr-FR" sz="1600" b="1" dirty="0" smtClean="0">
                <a:latin typeface="Courier New" pitchFamily="49" charset="0"/>
              </a:rPr>
              <a:t>-</a:t>
            </a:r>
            <a:r>
              <a:rPr lang="fr-FR" sz="1600" b="1" dirty="0" err="1" smtClean="0">
                <a:latin typeface="Courier New" pitchFamily="49" charset="0"/>
              </a:rPr>
              <a:t>map</a:t>
            </a:r>
            <a:r>
              <a:rPr lang="fr-FR" sz="1600" b="1" dirty="0" smtClean="0">
                <a:latin typeface="Courier New" pitchFamily="49" charset="0"/>
              </a:rPr>
              <a:t> &lt;route-</a:t>
            </a:r>
            <a:r>
              <a:rPr lang="fr-FR" sz="1600" b="1" dirty="0" err="1" smtClean="0">
                <a:latin typeface="Courier New" pitchFamily="49" charset="0"/>
              </a:rPr>
              <a:t>map</a:t>
            </a:r>
            <a:r>
              <a:rPr lang="fr-FR" sz="1600" b="1" dirty="0" smtClean="0">
                <a:latin typeface="Courier New" pitchFamily="49" charset="0"/>
              </a:rPr>
              <a:t>&gt;</a:t>
            </a:r>
            <a:endParaRPr lang="en-NZ" sz="1600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To change attributes (using set command within the route-map)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router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&lt;AS&gt;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aggregate</a:t>
            </a:r>
            <a:r>
              <a:rPr lang="fr-FR" sz="1600" b="1" dirty="0" smtClean="0">
                <a:latin typeface="Courier New" pitchFamily="49" charset="0"/>
              </a:rPr>
              <a:t>-</a:t>
            </a:r>
            <a:r>
              <a:rPr lang="fr-FR" sz="1600" b="1" dirty="0" err="1" smtClean="0">
                <a:latin typeface="Courier New" pitchFamily="49" charset="0"/>
              </a:rPr>
              <a:t>address</a:t>
            </a:r>
            <a:r>
              <a:rPr lang="fr-FR" sz="1600" b="1" dirty="0" smtClean="0">
                <a:latin typeface="Courier New" pitchFamily="49" charset="0"/>
              </a:rPr>
              <a:t> &lt;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&gt; &lt;</a:t>
            </a:r>
            <a:r>
              <a:rPr lang="fr-FR" sz="1600" b="1" dirty="0" err="1" smtClean="0">
                <a:latin typeface="Courier New" pitchFamily="49" charset="0"/>
              </a:rPr>
              <a:t>mask</a:t>
            </a:r>
            <a:r>
              <a:rPr lang="fr-FR" sz="1600" b="1" dirty="0" smtClean="0">
                <a:latin typeface="Courier New" pitchFamily="49" charset="0"/>
              </a:rPr>
              <a:t>&gt; </a:t>
            </a:r>
            <a:r>
              <a:rPr lang="fr-FR" sz="1600" b="1" dirty="0" err="1" smtClean="0">
                <a:latin typeface="Courier New" pitchFamily="49" charset="0"/>
              </a:rPr>
              <a:t>attribute</a:t>
            </a:r>
            <a:r>
              <a:rPr lang="fr-FR" sz="1600" b="1" dirty="0" smtClean="0">
                <a:latin typeface="Courier New" pitchFamily="49" charset="0"/>
              </a:rPr>
              <a:t>-</a:t>
            </a:r>
            <a:r>
              <a:rPr lang="fr-FR" sz="1600" b="1" dirty="0" err="1" smtClean="0">
                <a:latin typeface="Courier New" pitchFamily="49" charset="0"/>
              </a:rPr>
              <a:t>map</a:t>
            </a:r>
            <a:r>
              <a:rPr lang="fr-FR" sz="1600" b="1" dirty="0" smtClean="0">
                <a:latin typeface="Courier New" pitchFamily="49" charset="0"/>
              </a:rPr>
              <a:t> &lt;route-</a:t>
            </a:r>
            <a:r>
              <a:rPr lang="fr-FR" sz="1600" b="1" dirty="0" err="1" smtClean="0">
                <a:latin typeface="Courier New" pitchFamily="49" charset="0"/>
              </a:rPr>
              <a:t>map</a:t>
            </a:r>
            <a:r>
              <a:rPr lang="fr-FR" sz="1600" b="1" dirty="0" smtClean="0">
                <a:latin typeface="Courier New" pitchFamily="49" charset="0"/>
              </a:rPr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NZ" sz="1600" dirty="0" smtClean="0">
                <a:latin typeface="Courier New" pitchFamily="49" charset="0"/>
              </a:rPr>
              <a:t>		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360315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Aggregation cont …</a:t>
            </a:r>
            <a:endParaRPr lang="en-AU" altLang="en-US" sz="3200" b="1" u="sng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Can be combined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Example – to advertise summary route only, inherit attributes from select routes and change the attributes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2000" b="1" smtClean="0">
                <a:latin typeface="Courier New" pitchFamily="49" charset="0"/>
              </a:rPr>
              <a:t>router bgp &lt;AS&gt;</a:t>
            </a:r>
          </a:p>
          <a:p>
            <a:pPr eaLnBrk="1" hangingPunct="1">
              <a:buFontTx/>
              <a:buNone/>
            </a:pPr>
            <a:r>
              <a:rPr lang="fr-FR" altLang="en-US" sz="2000" b="1" smtClean="0">
                <a:latin typeface="Courier New" pitchFamily="49" charset="0"/>
              </a:rPr>
              <a:t>aggregate-address &lt;ip&gt; &lt;mask&gt; as-set summary-only advertise-map &lt;route-map&gt; attribute-map &lt;route-map&gt;</a:t>
            </a:r>
            <a:endParaRPr lang="en-NZ" altLang="en-US" sz="2000" smtClean="0">
              <a:latin typeface="Courier New" pitchFamily="49" charset="0"/>
            </a:endParaRPr>
          </a:p>
          <a:p>
            <a:pPr eaLnBrk="1" hangingPunct="1"/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10683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Conditional Advertisement</a:t>
            </a:r>
            <a:endParaRPr lang="en-AU" altLang="en-US" sz="3200" b="1" u="sng" dirty="0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Only advertise if the ‘watched’ routes are </a:t>
            </a:r>
            <a:r>
              <a:rPr lang="en-NZ" altLang="en-US" sz="2400" u="sng" smtClean="0"/>
              <a:t>not</a:t>
            </a:r>
            <a:r>
              <a:rPr lang="en-NZ" altLang="en-US" sz="2400" smtClean="0"/>
              <a:t> present</a:t>
            </a:r>
          </a:p>
          <a:p>
            <a:pPr eaLnBrk="1" hangingPunct="1"/>
            <a:endParaRPr lang="en-NZ" altLang="en-US" sz="2400" smtClean="0"/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neighbor &lt;ip&gt; advertise-map &lt;name&gt; non-exist-map &lt;name&gt;</a:t>
            </a:r>
          </a:p>
          <a:p>
            <a:pPr eaLnBrk="1" hangingPunct="1">
              <a:buFontTx/>
              <a:buNone/>
            </a:pPr>
            <a:endParaRPr lang="en-NZ" altLang="en-US" sz="1600" b="1" smtClean="0">
              <a:latin typeface="Courier New" pitchFamily="49" charset="0"/>
            </a:endParaRPr>
          </a:p>
          <a:p>
            <a:pPr eaLnBrk="1" hangingPunct="1"/>
            <a:r>
              <a:rPr lang="en-NZ" altLang="en-US" sz="2400" smtClean="0"/>
              <a:t>advertise-map = routes that will be advertised</a:t>
            </a:r>
          </a:p>
          <a:p>
            <a:pPr eaLnBrk="1" hangingPunct="1"/>
            <a:r>
              <a:rPr lang="en-NZ" altLang="en-US" sz="2400" smtClean="0"/>
              <a:t>non-exist-map = routes that are tracked</a:t>
            </a:r>
          </a:p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Useful for multihomed networks, where some prefixes are advertised to a provider only if prefixes from another provider are not present (indicating failure)</a:t>
            </a:r>
          </a:p>
          <a:p>
            <a:pPr eaLnBrk="1" hangingPunct="1">
              <a:buFontTx/>
              <a:buNone/>
            </a:pPr>
            <a:endParaRPr lang="en-NZ" altLang="en-US" sz="2400" smtClean="0"/>
          </a:p>
          <a:p>
            <a:pPr eaLnBrk="1" hangingPunct="1">
              <a:buFontTx/>
              <a:buNone/>
            </a:pPr>
            <a:endParaRPr lang="en-AU" altLang="en-US" sz="1600" b="1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8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Conditional Advertisement cont …</a:t>
            </a:r>
            <a:endParaRPr lang="en-AU" altLang="en-US" sz="3200" b="1" u="sng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NZ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400" smtClean="0"/>
              <a:t>exist-map works similarly</a:t>
            </a:r>
          </a:p>
          <a:p>
            <a:pPr eaLnBrk="1" hangingPunct="1">
              <a:lnSpc>
                <a:spcPct val="80000"/>
              </a:lnSpc>
            </a:pPr>
            <a:endParaRPr lang="en-NZ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400" smtClean="0"/>
              <a:t>Only advertise if the ‘watched’ routes </a:t>
            </a:r>
            <a:r>
              <a:rPr lang="en-NZ" altLang="en-US" sz="2400" u="sng" smtClean="0"/>
              <a:t>are</a:t>
            </a:r>
            <a:r>
              <a:rPr lang="en-NZ" altLang="en-US" sz="2400" smtClean="0"/>
              <a:t> present</a:t>
            </a:r>
          </a:p>
          <a:p>
            <a:pPr eaLnBrk="1" hangingPunct="1">
              <a:lnSpc>
                <a:spcPct val="80000"/>
              </a:lnSpc>
            </a:pPr>
            <a:endParaRPr lang="en-NZ" altLang="en-US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neighbor &lt;ip&gt; advertise-map &lt;name&gt; exist-map &lt;name&gt;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NZ" alt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NZ" alt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NZ" altLang="en-US" sz="2400" smtClean="0"/>
              <a:t>Conditional BGP announcements are sent in addition to the normal announcements that a BGP router sends to its peers (applies to both exist-map &amp; non-exist-map)</a:t>
            </a:r>
          </a:p>
          <a:p>
            <a:pPr eaLnBrk="1" hangingPunct="1">
              <a:lnSpc>
                <a:spcPct val="80000"/>
              </a:lnSpc>
            </a:pPr>
            <a:endParaRPr lang="en-NZ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NZ" altLang="en-US" sz="2400" smtClean="0"/>
              <a:t>Note advertise-map pefixes must exist prior in senders BGP table</a:t>
            </a:r>
          </a:p>
          <a:p>
            <a:pPr eaLnBrk="1" hangingPunct="1">
              <a:lnSpc>
                <a:spcPct val="80000"/>
              </a:lnSpc>
            </a:pPr>
            <a:endParaRPr lang="en-AU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69929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BGP Convergence</a:t>
            </a:r>
            <a:endParaRPr lang="en-NZ" altLang="en-US" sz="3200" smtClean="0"/>
          </a:p>
        </p:txBody>
      </p:sp>
      <p:sp>
        <p:nvSpPr>
          <p:cNvPr id="1310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BGP does not utilise periodic updates. No expiring prefix related timers</a:t>
            </a:r>
          </a:p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Uses explicit withdrawal in triggered UPDATE messages to signal loss of path to neighbours</a:t>
            </a:r>
          </a:p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Implicit signalling = newer information for same prefix from the same peer replaces previously learned information</a:t>
            </a:r>
          </a:p>
          <a:p>
            <a:pPr eaLnBrk="1" hangingPunct="1"/>
            <a:endParaRPr lang="en-NZ" altLang="en-US" smtClean="0"/>
          </a:p>
        </p:txBody>
      </p:sp>
    </p:spTree>
    <p:extLst>
      <p:ext uri="{BB962C8B-B14F-4D97-AF65-F5344CB8AC3E}">
        <p14:creationId xmlns:p14="http://schemas.microsoft.com/office/powerpoint/2010/main" val="74683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Convergence: scan-time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557338"/>
            <a:ext cx="8229600" cy="4525962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bgp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scan-time &lt;seconds&gt;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The BGP scanner process walks the BGP table and validates BGP next hop values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Additionally responsible for conditional advertisement check and performing route dampening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The Max / Default value = 60 sec.  Range = 5-60 sec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Lowering the scan-time, can greatly improve BGP convergence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380470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Convergence: Timers</a:t>
            </a:r>
            <a:endParaRPr lang="en-NZ" altLang="en-US" sz="3200" smtClean="0"/>
          </a:p>
        </p:txBody>
      </p:sp>
      <p:sp>
        <p:nvSpPr>
          <p:cNvPr id="1218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timers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bgp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keepalive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holdtime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err="1" smtClean="0"/>
              <a:t>Keepalive</a:t>
            </a:r>
            <a:r>
              <a:rPr lang="en-NZ" dirty="0" smtClean="0"/>
              <a:t>    - Default is 60 seconds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err="1" smtClean="0"/>
              <a:t>Holdtime</a:t>
            </a:r>
            <a:r>
              <a:rPr lang="en-NZ" dirty="0" smtClean="0"/>
              <a:t> (dead)  -  Default is 180 seconds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Only </a:t>
            </a:r>
            <a:r>
              <a:rPr lang="en-NZ" dirty="0" err="1" smtClean="0"/>
              <a:t>holdtime</a:t>
            </a:r>
            <a:r>
              <a:rPr lang="en-NZ" dirty="0" smtClean="0"/>
              <a:t> value communicated in the BGP Open messages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Smallest configured </a:t>
            </a:r>
            <a:r>
              <a:rPr lang="en-NZ" dirty="0" err="1" smtClean="0"/>
              <a:t>holdtime</a:t>
            </a:r>
            <a:r>
              <a:rPr lang="en-NZ" dirty="0" smtClean="0"/>
              <a:t> value between BGP peers is chosen &amp; used to determine the </a:t>
            </a:r>
            <a:r>
              <a:rPr lang="en-NZ" dirty="0" err="1" smtClean="0"/>
              <a:t>keepalive</a:t>
            </a: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err="1" smtClean="0"/>
              <a:t>Neighbor</a:t>
            </a:r>
            <a:r>
              <a:rPr lang="en-NZ" dirty="0" smtClean="0"/>
              <a:t>-level command overrides process-level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06396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Convergence: Timers</a:t>
            </a:r>
            <a:endParaRPr lang="en-NZ" altLang="en-US" sz="3200" smtClean="0"/>
          </a:p>
        </p:txBody>
      </p:sp>
      <p:sp>
        <p:nvSpPr>
          <p:cNvPr id="134147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NZ" altLang="en-US" sz="2000" dirty="0" smtClean="0">
                <a:latin typeface="Courier New" pitchFamily="49" charset="0"/>
                <a:cs typeface="Courier New" pitchFamily="49" charset="0"/>
              </a:rPr>
              <a:t>neighbour {</a:t>
            </a:r>
            <a:r>
              <a:rPr lang="en-NZ" altLang="en-US" sz="20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NZ" altLang="en-US" sz="2000" dirty="0" smtClean="0">
                <a:latin typeface="Courier New" pitchFamily="49" charset="0"/>
                <a:cs typeface="Courier New" pitchFamily="49" charset="0"/>
              </a:rPr>
              <a:t>} advertisement-interval {sec}</a:t>
            </a:r>
          </a:p>
          <a:p>
            <a:pPr eaLnBrk="1" hangingPunct="1"/>
            <a:endParaRPr lang="en-NZ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NZ" altLang="en-US" sz="2400" dirty="0" smtClean="0"/>
              <a:t>Minimum interval between sending of BGP routing updates</a:t>
            </a:r>
          </a:p>
          <a:p>
            <a:pPr eaLnBrk="1" hangingPunct="1"/>
            <a:endParaRPr lang="en-NZ" altLang="en-US" sz="2400" dirty="0" smtClean="0"/>
          </a:p>
          <a:p>
            <a:pPr eaLnBrk="1" hangingPunct="1"/>
            <a:r>
              <a:rPr lang="en-NZ" altLang="en-US" sz="2400" dirty="0" smtClean="0"/>
              <a:t>Lowering can improve convergence</a:t>
            </a:r>
          </a:p>
          <a:p>
            <a:pPr eaLnBrk="1" hangingPunct="1"/>
            <a:endParaRPr lang="en-NZ" altLang="en-US" sz="2400" dirty="0" smtClean="0"/>
          </a:p>
          <a:p>
            <a:pPr eaLnBrk="1" hangingPunct="1"/>
            <a:r>
              <a:rPr lang="en-NZ" altLang="en-US" sz="2400" dirty="0" smtClean="0"/>
              <a:t>Not suggested to use low value in flapping networks</a:t>
            </a:r>
          </a:p>
          <a:p>
            <a:pPr eaLnBrk="1" hangingPunct="1"/>
            <a:endParaRPr lang="en-NZ" altLang="en-US" sz="2400" dirty="0" smtClean="0"/>
          </a:p>
          <a:p>
            <a:pPr eaLnBrk="1" hangingPunct="1"/>
            <a:r>
              <a:rPr lang="en-NZ" altLang="en-US" sz="2400" dirty="0" smtClean="0"/>
              <a:t>The default (Considered high) = 5 sec for </a:t>
            </a:r>
            <a:r>
              <a:rPr lang="en-NZ" altLang="en-US" sz="2400" dirty="0" err="1" smtClean="0"/>
              <a:t>iBGP</a:t>
            </a:r>
            <a:r>
              <a:rPr lang="en-NZ" altLang="en-US" sz="2400" dirty="0" smtClean="0"/>
              <a:t> peers, 30 sec for </a:t>
            </a:r>
            <a:r>
              <a:rPr lang="en-NZ" altLang="en-US" sz="2400" dirty="0" err="1" smtClean="0"/>
              <a:t>eBGP</a:t>
            </a:r>
            <a:r>
              <a:rPr lang="en-NZ" altLang="en-US" sz="2400" dirty="0" smtClean="0"/>
              <a:t> peers</a:t>
            </a:r>
          </a:p>
          <a:p>
            <a:pPr eaLnBrk="1" hangingPunct="1"/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10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Resources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Case Studies</a:t>
            </a:r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www.cisco.com/c/en/us/support/docs/ip/border-gateway-protocol-bgp/26634-bgp-toc.html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Configuration Guide</a:t>
            </a:r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www.cisco.com/c/en/us/td/docs/ios-xml/ios/iproute_bgp/configuration/15-mt/irg-15-mt-book.html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Command Reference</a:t>
            </a:r>
          </a:p>
          <a:p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www.cisco.com/c/en/us/td/docs/ios-xml/ios/iproute_bgp/command/irg-cr-book.html</a:t>
            </a:r>
            <a:endParaRPr lang="en-US" sz="28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900" dirty="0" smtClean="0"/>
              <a:t>Aggregation</a:t>
            </a:r>
          </a:p>
          <a:p>
            <a:r>
              <a:rPr lang="en-US" sz="2900" dirty="0">
                <a:hlinkClick r:id="rId6"/>
              </a:rPr>
              <a:t>http://</a:t>
            </a:r>
            <a:r>
              <a:rPr lang="en-US" sz="2900" dirty="0" smtClean="0">
                <a:hlinkClick r:id="rId6"/>
              </a:rPr>
              <a:t>www.cisco.com/c/en/us/support/docs/ip/border-gateway-protocol-bgp/5441-aggregation.html</a:t>
            </a:r>
            <a:endParaRPr lang="en-US" sz="29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7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Fast External Fallover</a:t>
            </a:r>
            <a:endParaRPr lang="en-NZ" altLang="en-US" sz="3200" smtClean="0"/>
          </a:p>
        </p:txBody>
      </p:sp>
      <p:sp>
        <p:nvSpPr>
          <p:cNvPr id="12390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bgp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fast-external-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fallover</a:t>
            </a:r>
            <a:endParaRPr lang="en-NZ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Immediately reset </a:t>
            </a:r>
            <a:r>
              <a:rPr lang="en-NZ" dirty="0" err="1" smtClean="0"/>
              <a:t>eBGP</a:t>
            </a:r>
            <a:r>
              <a:rPr lang="en-NZ" dirty="0" smtClean="0"/>
              <a:t> peering sessions if link used to reach them goes down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Not always desirable to trigger a </a:t>
            </a:r>
            <a:r>
              <a:rPr lang="en-NZ" dirty="0" err="1" smtClean="0"/>
              <a:t>fallover</a:t>
            </a:r>
            <a:r>
              <a:rPr lang="en-NZ" dirty="0" smtClean="0"/>
              <a:t> every time interface state changes, </a:t>
            </a:r>
            <a:r>
              <a:rPr lang="en-NZ" dirty="0" err="1" smtClean="0"/>
              <a:t>ie</a:t>
            </a:r>
            <a:r>
              <a:rPr lang="en-NZ" dirty="0" smtClean="0"/>
              <a:t> flapping link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If BGP fast external </a:t>
            </a:r>
            <a:r>
              <a:rPr lang="en-NZ" dirty="0" err="1" smtClean="0"/>
              <a:t>fallover</a:t>
            </a:r>
            <a:r>
              <a:rPr lang="en-NZ" dirty="0" smtClean="0"/>
              <a:t> disabled, BGP will wait until hold time expires to reset peering session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Enabled by default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394927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Fast Peer Deactivation</a:t>
            </a:r>
            <a:endParaRPr lang="en-NZ" altLang="en-US" sz="3200" smtClean="0"/>
          </a:p>
        </p:txBody>
      </p:sp>
      <p:sp>
        <p:nvSpPr>
          <p:cNvPr id="12493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Monitors peering session of specified neighbour. Peering session will be deactivated as soon as the IP route to BGP peer’s IP address disappears from routing table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Improves BGP response time to adjacency changes, no longer relies on BGP scanning intervals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router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bgp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45000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192.168.1.2 remote-as 40000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192.168.1.2 fall-over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400" dirty="0" smtClean="0"/>
              <a:t> 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57827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Bidirectional Forwarding Detection (BFD)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Forwarding path failure detection protocol configured at each end of a link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Sends sub second control packets (keep-</a:t>
            </a:r>
            <a:r>
              <a:rPr lang="en-NZ" sz="2400" dirty="0" err="1" smtClean="0"/>
              <a:t>alives</a:t>
            </a:r>
            <a:r>
              <a:rPr lang="en-NZ" sz="2400" dirty="0" smtClean="0"/>
              <a:t>) to detect failures and signal to registered protocols (</a:t>
            </a:r>
            <a:r>
              <a:rPr lang="en-NZ" sz="2400" dirty="0" err="1" smtClean="0"/>
              <a:t>e.g</a:t>
            </a:r>
            <a:r>
              <a:rPr lang="en-NZ" sz="2400" dirty="0" smtClean="0"/>
              <a:t> BGP)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neighbour &lt;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&gt; fall-over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bfd</a:t>
            </a:r>
            <a:endParaRPr lang="en-NZ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interface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bfd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interval &lt;msec&gt;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min_rx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&lt;msec&gt; multiplier &lt;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multiplier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3682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Well-Known Discretionary: ATOMIC_AGGREGATE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279401" y="1286932"/>
            <a:ext cx="8520354" cy="5177367"/>
          </a:xfrm>
        </p:spPr>
        <p:txBody>
          <a:bodyPr/>
          <a:lstStyle/>
          <a:p>
            <a:r>
              <a:rPr lang="en-US" dirty="0" smtClean="0"/>
              <a:t>The Atomic Aggregate attribute is used to indicate that routes have been summarized.</a:t>
            </a:r>
          </a:p>
          <a:p>
            <a:pPr lvl="1"/>
            <a:r>
              <a:rPr lang="en-US" dirty="0" smtClean="0"/>
              <a:t>Attribute warns that the received information may not necessarily be the most complete route information available.  </a:t>
            </a:r>
          </a:p>
          <a:p>
            <a:r>
              <a:rPr lang="en-US" dirty="0" smtClean="0"/>
              <a:t>Attribute is set to either True or False with “true” alerting other BGP routers that multiple destinations have been grouped into a single update.</a:t>
            </a:r>
          </a:p>
          <a:p>
            <a:pPr lvl="1"/>
            <a:r>
              <a:rPr lang="en-US" dirty="0" smtClean="0"/>
              <a:t>Router update includes its router ID and AS number along with the </a:t>
            </a:r>
            <a:r>
              <a:rPr lang="en-US" dirty="0" err="1" smtClean="0"/>
              <a:t>supernet</a:t>
            </a:r>
            <a:r>
              <a:rPr lang="en-US" dirty="0" smtClean="0"/>
              <a:t> route enabling administrators to determine which BGP router is responsible for a particular instance of aggregation. </a:t>
            </a:r>
          </a:p>
          <a:p>
            <a:pPr lvl="1"/>
            <a:r>
              <a:rPr lang="en-US" dirty="0" smtClean="0"/>
              <a:t>Tracing a </a:t>
            </a:r>
            <a:r>
              <a:rPr lang="en-US" dirty="0" err="1" smtClean="0"/>
              <a:t>supernet</a:t>
            </a:r>
            <a:r>
              <a:rPr lang="en-US" dirty="0" smtClean="0"/>
              <a:t> to its original "aggregator" may be necessary for troubleshooting purposes.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81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Aggregate</a:t>
            </a:r>
            <a:endParaRPr lang="en-AU" altLang="en-US" sz="3200" b="1" u="sng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200" dirty="0" smtClean="0"/>
              <a:t>Aggregation = advertise a single route that can represent many (summarisation)</a:t>
            </a:r>
          </a:p>
          <a:p>
            <a:pPr eaLnBrk="1" hangingPunct="1"/>
            <a:endParaRPr lang="en-NZ" altLang="en-US" sz="2200" dirty="0" smtClean="0"/>
          </a:p>
          <a:p>
            <a:pPr eaLnBrk="1" hangingPunct="1"/>
            <a:r>
              <a:rPr lang="en-NZ" altLang="en-US" sz="2200" dirty="0" smtClean="0"/>
              <a:t>An aggregate route cannot be created unless a more specific route of that address exists within the BGP table</a:t>
            </a:r>
          </a:p>
          <a:p>
            <a:pPr eaLnBrk="1" hangingPunct="1"/>
            <a:endParaRPr lang="en-NZ" altLang="en-US" sz="2200" dirty="0" smtClean="0"/>
          </a:p>
          <a:p>
            <a:pPr eaLnBrk="1" hangingPunct="1"/>
            <a:r>
              <a:rPr lang="en-NZ" altLang="en-US" sz="2200" dirty="0" smtClean="0"/>
              <a:t>Aggregates do not inherit attributes (by default)</a:t>
            </a:r>
          </a:p>
          <a:p>
            <a:pPr eaLnBrk="1" hangingPunct="1"/>
            <a:endParaRPr lang="en-NZ" altLang="en-US" sz="2200" dirty="0" smtClean="0"/>
          </a:p>
          <a:p>
            <a:pPr eaLnBrk="1" hangingPunct="1"/>
            <a:r>
              <a:rPr lang="en-NZ" altLang="en-US" sz="2200" dirty="0" smtClean="0"/>
              <a:t>By default the aggregate will be advertised along with the specifics</a:t>
            </a:r>
            <a:endParaRPr lang="en-NZ" altLang="en-US" sz="2200" dirty="0" smtClean="0"/>
          </a:p>
          <a:p>
            <a:pPr eaLnBrk="1" hangingPunct="1"/>
            <a:endParaRPr lang="fr-FR" altLang="en-US" sz="2000" b="1" dirty="0" smtClean="0"/>
          </a:p>
          <a:p>
            <a:pPr eaLnBrk="1" hangingPunct="1">
              <a:buFontTx/>
              <a:buNone/>
            </a:pPr>
            <a:r>
              <a:rPr lang="fr-FR" altLang="en-US" sz="2400" b="1" dirty="0" smtClean="0">
                <a:latin typeface="Courier New" pitchFamily="49" charset="0"/>
              </a:rPr>
              <a:t>	</a:t>
            </a:r>
            <a:endParaRPr lang="en-AU" altLang="en-US" sz="2400" b="1" dirty="0" smtClean="0">
              <a:latin typeface="Courier New" pitchFamily="49" charset="0"/>
            </a:endParaRPr>
          </a:p>
          <a:p>
            <a:pPr eaLnBrk="1" hangingPunct="1"/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11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Aggregate </a:t>
            </a:r>
            <a:r>
              <a:rPr lang="en-NZ" altLang="en-US" sz="3200" b="1" u="sng" dirty="0" err="1" smtClean="0"/>
              <a:t>cont</a:t>
            </a:r>
            <a:endParaRPr lang="en-AU" altLang="en-US" sz="3200" b="1" u="sng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200" dirty="0" smtClean="0"/>
          </a:p>
          <a:p>
            <a:pPr eaLnBrk="1" hangingPunct="1"/>
            <a:r>
              <a:rPr lang="en-NZ" altLang="en-US" sz="2200" dirty="0" err="1" smtClean="0"/>
              <a:t>e.g</a:t>
            </a:r>
            <a:r>
              <a:rPr lang="en-NZ" altLang="en-US" sz="2200" dirty="0" smtClean="0"/>
              <a:t> </a:t>
            </a:r>
            <a:r>
              <a:rPr lang="en-NZ" altLang="en-US" sz="2200" dirty="0" smtClean="0"/>
              <a:t>to advertise a summary and not the specifics</a:t>
            </a:r>
          </a:p>
          <a:p>
            <a:pPr eaLnBrk="1" hangingPunct="1"/>
            <a:endParaRPr lang="fr-FR" altLang="en-US" sz="2000" b="1" dirty="0" smtClean="0"/>
          </a:p>
          <a:p>
            <a:pPr eaLnBrk="1" hangingPunct="1">
              <a:buFontTx/>
              <a:buNone/>
            </a:pPr>
            <a:r>
              <a:rPr lang="fr-FR" altLang="en-US" sz="2400" b="1" dirty="0" smtClean="0">
                <a:latin typeface="Courier New" pitchFamily="49" charset="0"/>
              </a:rPr>
              <a:t>	</a:t>
            </a:r>
            <a:r>
              <a:rPr lang="fr-FR" altLang="en-US" sz="1600" b="1" dirty="0" smtClean="0">
                <a:latin typeface="Courier New" pitchFamily="49" charset="0"/>
              </a:rPr>
              <a:t>router </a:t>
            </a:r>
            <a:r>
              <a:rPr lang="fr-FR" altLang="en-US" sz="1600" b="1" dirty="0" err="1" smtClean="0">
                <a:latin typeface="Courier New" pitchFamily="49" charset="0"/>
              </a:rPr>
              <a:t>bgp</a:t>
            </a:r>
            <a:r>
              <a:rPr lang="fr-FR" altLang="en-US" sz="1600" b="1" dirty="0" smtClean="0">
                <a:latin typeface="Courier New" pitchFamily="49" charset="0"/>
              </a:rPr>
              <a:t> &lt;AS&gt;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	</a:t>
            </a:r>
            <a:r>
              <a:rPr lang="fr-FR" altLang="en-US" sz="1600" b="1" dirty="0" err="1" smtClean="0">
                <a:latin typeface="Courier New" pitchFamily="49" charset="0"/>
              </a:rPr>
              <a:t>aggregate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address</a:t>
            </a:r>
            <a:r>
              <a:rPr lang="fr-FR" altLang="en-US" sz="1600" b="1" dirty="0" smtClean="0">
                <a:latin typeface="Courier New" pitchFamily="49" charset="0"/>
              </a:rPr>
              <a:t> 100.0.0.0 255.0.0.0 </a:t>
            </a:r>
            <a:r>
              <a:rPr lang="fr-FR" altLang="en-US" sz="1600" b="1" dirty="0" err="1" smtClean="0">
                <a:latin typeface="Courier New" pitchFamily="49" charset="0"/>
              </a:rPr>
              <a:t>summary-only</a:t>
            </a: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	network 100.10.0.0 </a:t>
            </a:r>
            <a:r>
              <a:rPr lang="fr-FR" altLang="en-US" sz="1600" b="1" dirty="0" err="1" smtClean="0">
                <a:latin typeface="Courier New" pitchFamily="49" charset="0"/>
              </a:rPr>
              <a:t>mask</a:t>
            </a:r>
            <a:r>
              <a:rPr lang="fr-FR" altLang="en-US" sz="1600" b="1" dirty="0" smtClean="0">
                <a:latin typeface="Courier New" pitchFamily="49" charset="0"/>
              </a:rPr>
              <a:t> 255.255.255.0</a:t>
            </a:r>
            <a:r>
              <a:rPr lang="en-AU" altLang="en-US" sz="2400" b="1" dirty="0" smtClean="0">
                <a:latin typeface="Courier New" pitchFamily="49" charset="0"/>
              </a:rPr>
              <a:t> </a:t>
            </a:r>
          </a:p>
          <a:p>
            <a:pPr eaLnBrk="1" hangingPunct="1"/>
            <a:endParaRPr lang="en-AU" altLang="en-US" sz="2400" b="1" dirty="0" smtClean="0">
              <a:latin typeface="Courier New" pitchFamily="49" charset="0"/>
            </a:endParaRPr>
          </a:p>
          <a:p>
            <a:pPr eaLnBrk="1" hangingPunct="1"/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8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Aggregate cont …</a:t>
            </a:r>
            <a:endParaRPr lang="en-AU" altLang="en-US" sz="3200" b="1" u="sng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To filter only a subset of the specifics use a suppress-map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router bgp &lt;AS&gt;</a:t>
            </a: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aggregate address 100.0.0.0 255.0.0.0 suppress-map BLOCK</a:t>
            </a: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network 100.10.0.0 mask 255.255.255.0</a:t>
            </a:r>
          </a:p>
          <a:p>
            <a:pPr eaLnBrk="1" hangingPunct="1">
              <a:buFontTx/>
              <a:buNone/>
            </a:pPr>
            <a:endParaRPr lang="en-NZ" alt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route-map BLOCK permit 10</a:t>
            </a: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match ip address 1</a:t>
            </a:r>
          </a:p>
          <a:p>
            <a:pPr eaLnBrk="1" hangingPunct="1">
              <a:buFontTx/>
              <a:buNone/>
            </a:pPr>
            <a:endParaRPr lang="en-NZ" alt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access-list 1 permit 100.20.0.0 0.0.255.255</a:t>
            </a: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access-list 1 permit 100.30.0.0 0.0.255.255</a:t>
            </a:r>
          </a:p>
          <a:p>
            <a:pPr eaLnBrk="1" hangingPunct="1"/>
            <a:endParaRPr lang="en-AU" altLang="en-US" sz="1600" b="1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8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Problems caused by aggregation</a:t>
            </a:r>
            <a:endParaRPr lang="en-AU" altLang="en-US" sz="3200" b="1" u="sng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smtClean="0"/>
              <a:t>Loss of specific AS_PATH information from individual prefixes</a:t>
            </a:r>
          </a:p>
          <a:p>
            <a:pPr eaLnBrk="1" hangingPunct="1"/>
            <a:r>
              <a:rPr lang="en-NZ" altLang="en-US" sz="2000" smtClean="0"/>
              <a:t>Could cause routing loops</a:t>
            </a:r>
            <a:endParaRPr lang="en-AU" altLang="en-US" sz="2000" smtClean="0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5761038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900113" y="5732463"/>
            <a:ext cx="7232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NZ" sz="1800" dirty="0">
                <a:solidFill>
                  <a:prstClr val="black"/>
                </a:solidFill>
                <a:latin typeface="Perpetua"/>
              </a:rPr>
              <a:t>Router C is sending the aggregate (summary-only) 160.0.0.0 255.0.0.0 to Router D</a:t>
            </a:r>
          </a:p>
        </p:txBody>
      </p:sp>
    </p:spTree>
    <p:extLst>
      <p:ext uri="{BB962C8B-B14F-4D97-AF65-F5344CB8AC3E}">
        <p14:creationId xmlns:p14="http://schemas.microsoft.com/office/powerpoint/2010/main" val="30991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Aggregation cont …</a:t>
            </a:r>
            <a:endParaRPr lang="en-AU" altLang="en-US" sz="3200" b="1" u="sng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600200"/>
            <a:ext cx="83629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RouterD</a:t>
            </a:r>
            <a:r>
              <a:rPr lang="fr-FR" altLang="en-US" sz="1600" b="1" dirty="0" smtClean="0">
                <a:latin typeface="Courier New" pitchFamily="49" charset="0"/>
              </a:rPr>
              <a:t># show </a:t>
            </a:r>
            <a:r>
              <a:rPr lang="fr-FR" altLang="en-US" sz="1600" b="1" dirty="0" err="1" smtClean="0">
                <a:latin typeface="Courier New" pitchFamily="49" charset="0"/>
              </a:rPr>
              <a:t>ip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bgp</a:t>
            </a: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BGP table version </a:t>
            </a:r>
            <a:r>
              <a:rPr lang="fr-FR" altLang="en-US" sz="1600" b="1" dirty="0" err="1" smtClean="0">
                <a:latin typeface="Courier New" pitchFamily="49" charset="0"/>
              </a:rPr>
              <a:t>is</a:t>
            </a:r>
            <a:r>
              <a:rPr lang="fr-FR" altLang="en-US" sz="1600" b="1" dirty="0" smtClean="0">
                <a:latin typeface="Courier New" pitchFamily="49" charset="0"/>
              </a:rPr>
              <a:t> 6, local router ID </a:t>
            </a:r>
            <a:r>
              <a:rPr lang="fr-FR" altLang="en-US" sz="1600" b="1" dirty="0" err="1" smtClean="0">
                <a:latin typeface="Courier New" pitchFamily="49" charset="0"/>
              </a:rPr>
              <a:t>is</a:t>
            </a:r>
            <a:r>
              <a:rPr lang="fr-FR" altLang="en-US" sz="1600" b="1" dirty="0" smtClean="0">
                <a:latin typeface="Courier New" pitchFamily="49" charset="0"/>
              </a:rPr>
              <a:t> 4.4.4.4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Status</a:t>
            </a:r>
            <a:r>
              <a:rPr lang="fr-FR" altLang="en-US" sz="1600" b="1" dirty="0" smtClean="0">
                <a:latin typeface="Courier New" pitchFamily="49" charset="0"/>
              </a:rPr>
              <a:t> codes: s </a:t>
            </a:r>
            <a:r>
              <a:rPr lang="fr-FR" altLang="en-US" sz="1600" b="1" dirty="0" err="1" smtClean="0">
                <a:latin typeface="Courier New" pitchFamily="49" charset="0"/>
              </a:rPr>
              <a:t>suppressed</a:t>
            </a:r>
            <a:r>
              <a:rPr lang="fr-FR" altLang="en-US" sz="1600" b="1" dirty="0" smtClean="0">
                <a:latin typeface="Courier New" pitchFamily="49" charset="0"/>
              </a:rPr>
              <a:t>, d </a:t>
            </a:r>
            <a:r>
              <a:rPr lang="fr-FR" altLang="en-US" sz="1600" b="1" dirty="0" err="1" smtClean="0">
                <a:latin typeface="Courier New" pitchFamily="49" charset="0"/>
              </a:rPr>
              <a:t>damped</a:t>
            </a:r>
            <a:r>
              <a:rPr lang="fr-FR" altLang="en-US" sz="1600" b="1" dirty="0" smtClean="0">
                <a:latin typeface="Courier New" pitchFamily="49" charset="0"/>
              </a:rPr>
              <a:t>, h </a:t>
            </a:r>
            <a:r>
              <a:rPr lang="fr-FR" altLang="en-US" sz="1600" b="1" dirty="0" err="1" smtClean="0">
                <a:latin typeface="Courier New" pitchFamily="49" charset="0"/>
              </a:rPr>
              <a:t>history</a:t>
            </a:r>
            <a:r>
              <a:rPr lang="fr-FR" altLang="en-US" sz="1600" b="1" dirty="0" smtClean="0">
                <a:latin typeface="Courier New" pitchFamily="49" charset="0"/>
              </a:rPr>
              <a:t>, * </a:t>
            </a:r>
            <a:r>
              <a:rPr lang="fr-FR" altLang="en-US" sz="1600" b="1" dirty="0" err="1" smtClean="0">
                <a:latin typeface="Courier New" pitchFamily="49" charset="0"/>
              </a:rPr>
              <a:t>valid</a:t>
            </a:r>
            <a:r>
              <a:rPr lang="fr-FR" altLang="en-US" sz="1600" b="1" dirty="0" smtClean="0">
                <a:latin typeface="Courier New" pitchFamily="49" charset="0"/>
              </a:rPr>
              <a:t>, &gt; best, i - </a:t>
            </a:r>
            <a:r>
              <a:rPr lang="fr-FR" altLang="en-US" sz="1600" b="1" dirty="0" err="1" smtClean="0">
                <a:latin typeface="Courier New" pitchFamily="49" charset="0"/>
              </a:rPr>
              <a:t>internal</a:t>
            </a: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Origin</a:t>
            </a:r>
            <a:r>
              <a:rPr lang="fr-FR" altLang="en-US" sz="1600" b="1" dirty="0" smtClean="0">
                <a:latin typeface="Courier New" pitchFamily="49" charset="0"/>
              </a:rPr>
              <a:t> codes: i - IGP, e - EGP, ? - </a:t>
            </a:r>
            <a:r>
              <a:rPr lang="fr-FR" altLang="en-US" sz="1600" b="1" dirty="0" err="1" smtClean="0">
                <a:latin typeface="Courier New" pitchFamily="49" charset="0"/>
              </a:rPr>
              <a:t>incomplete</a:t>
            </a: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 Network          </a:t>
            </a:r>
            <a:r>
              <a:rPr lang="fr-FR" altLang="en-US" sz="1600" b="1" dirty="0" err="1" smtClean="0">
                <a:latin typeface="Courier New" pitchFamily="49" charset="0"/>
              </a:rPr>
              <a:t>Next</a:t>
            </a:r>
            <a:r>
              <a:rPr lang="fr-FR" altLang="en-US" sz="1600" b="1" dirty="0" smtClean="0">
                <a:latin typeface="Courier New" pitchFamily="49" charset="0"/>
              </a:rPr>
              <a:t> Hop            </a:t>
            </a:r>
            <a:r>
              <a:rPr lang="fr-FR" altLang="en-US" sz="1600" b="1" dirty="0" err="1" smtClean="0">
                <a:latin typeface="Courier New" pitchFamily="49" charset="0"/>
              </a:rPr>
              <a:t>Metric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LocPrf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Weight</a:t>
            </a:r>
            <a:r>
              <a:rPr lang="fr-FR" altLang="en-US" sz="1600" b="1" dirty="0" smtClean="0">
                <a:latin typeface="Courier New" pitchFamily="49" charset="0"/>
              </a:rPr>
              <a:t> Path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*&gt; 160.0.0.0/8      4.4.4.1                                0 </a:t>
            </a:r>
            <a:r>
              <a:rPr lang="fr-FR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300</a:t>
            </a:r>
            <a:r>
              <a:rPr lang="fr-FR" altLang="en-US" sz="1600" b="1" dirty="0" smtClean="0">
                <a:latin typeface="Courier New" pitchFamily="49" charset="0"/>
              </a:rPr>
              <a:t> i</a:t>
            </a:r>
          </a:p>
          <a:p>
            <a:pPr eaLnBrk="1" hangingPunct="1">
              <a:lnSpc>
                <a:spcPct val="90000"/>
              </a:lnSpc>
            </a:pPr>
            <a:endParaRPr lang="en-NZ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NZ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NZ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Note AS path shows only AS from point of aggregation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Other attributes have not been inherited</a:t>
            </a:r>
            <a:endParaRPr lang="en-AU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335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Aggregation </a:t>
            </a:r>
            <a:r>
              <a:rPr lang="en-NZ" altLang="en-US" sz="3200" b="1" u="sng" dirty="0" err="1" smtClean="0"/>
              <a:t>cont</a:t>
            </a:r>
            <a:r>
              <a:rPr lang="en-NZ" altLang="en-US" sz="3200" b="1" u="sng" dirty="0" smtClean="0"/>
              <a:t> …</a:t>
            </a:r>
            <a:endParaRPr lang="en-AU" altLang="en-US" sz="3200" b="1" u="sng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 eaLnBrk="1" hangingPunct="1"/>
            <a:r>
              <a:rPr lang="en-NZ" altLang="en-US" sz="2400" dirty="0" smtClean="0"/>
              <a:t>Use as-set command to configure aggregate to inherit AS_PATH from specific routes</a:t>
            </a:r>
          </a:p>
          <a:p>
            <a:pPr eaLnBrk="1" hangingPunct="1"/>
            <a:endParaRPr lang="en-NZ" altLang="en-US" sz="2400" dirty="0" smtClean="0"/>
          </a:p>
          <a:p>
            <a:pPr eaLnBrk="1" hangingPunct="1"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aggregate-address</a:t>
            </a:r>
            <a:r>
              <a:rPr lang="fr-FR" altLang="en-US" sz="1600" b="1" dirty="0" smtClean="0">
                <a:latin typeface="Courier New" pitchFamily="49" charset="0"/>
              </a:rPr>
              <a:t> &lt;</a:t>
            </a:r>
            <a:r>
              <a:rPr lang="fr-FR" altLang="en-US" sz="1600" b="1" dirty="0" err="1" smtClean="0">
                <a:latin typeface="Courier New" pitchFamily="49" charset="0"/>
              </a:rPr>
              <a:t>ip</a:t>
            </a:r>
            <a:r>
              <a:rPr lang="fr-FR" altLang="en-US" sz="1600" b="1" dirty="0" smtClean="0">
                <a:latin typeface="Courier New" pitchFamily="49" charset="0"/>
              </a:rPr>
              <a:t>&gt; &lt;</a:t>
            </a:r>
            <a:r>
              <a:rPr lang="fr-FR" altLang="en-US" sz="1600" b="1" dirty="0" err="1" smtClean="0">
                <a:latin typeface="Courier New" pitchFamily="49" charset="0"/>
              </a:rPr>
              <a:t>mask</a:t>
            </a:r>
            <a:r>
              <a:rPr lang="fr-FR" altLang="en-US" sz="1600" b="1" dirty="0" smtClean="0">
                <a:latin typeface="Courier New" pitchFamily="49" charset="0"/>
              </a:rPr>
              <a:t>&gt; </a:t>
            </a:r>
            <a:r>
              <a:rPr lang="fr-FR" altLang="en-US" sz="1600" b="1" dirty="0" err="1" smtClean="0">
                <a:latin typeface="Courier New" pitchFamily="49" charset="0"/>
              </a:rPr>
              <a:t>summary-only</a:t>
            </a:r>
            <a:r>
              <a:rPr lang="fr-FR" altLang="en-US" sz="1600" b="1" dirty="0" smtClean="0">
                <a:latin typeface="Courier New" pitchFamily="49" charset="0"/>
              </a:rPr>
              <a:t> as-set 	</a:t>
            </a:r>
            <a:r>
              <a:rPr lang="en-NZ" altLang="en-US" sz="1400" dirty="0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endParaRPr lang="en-NZ" altLang="en-US" sz="1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NZ" altLang="en-US" sz="1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400" b="1" dirty="0" err="1" smtClean="0">
                <a:latin typeface="Courier New" pitchFamily="49" charset="0"/>
              </a:rPr>
              <a:t>RouterD</a:t>
            </a:r>
            <a:r>
              <a:rPr lang="fr-FR" altLang="en-US" sz="1400" b="1" dirty="0" smtClean="0">
                <a:latin typeface="Courier New" pitchFamily="49" charset="0"/>
              </a:rPr>
              <a:t># show </a:t>
            </a:r>
            <a:r>
              <a:rPr lang="fr-FR" altLang="en-US" sz="1400" b="1" dirty="0" err="1" smtClean="0">
                <a:latin typeface="Courier New" pitchFamily="49" charset="0"/>
              </a:rPr>
              <a:t>ip</a:t>
            </a:r>
            <a:r>
              <a:rPr lang="fr-FR" altLang="en-US" sz="1400" b="1" dirty="0" smtClean="0">
                <a:latin typeface="Courier New" pitchFamily="49" charset="0"/>
              </a:rPr>
              <a:t> </a:t>
            </a:r>
            <a:r>
              <a:rPr lang="fr-FR" altLang="en-US" sz="1400" b="1" dirty="0" err="1" smtClean="0">
                <a:latin typeface="Courier New" pitchFamily="49" charset="0"/>
              </a:rPr>
              <a:t>bgp</a:t>
            </a:r>
            <a:endParaRPr lang="fr-FR" altLang="en-US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400" b="1" dirty="0" smtClean="0">
                <a:latin typeface="Courier New" pitchFamily="49" charset="0"/>
              </a:rPr>
              <a:t>BGP table version </a:t>
            </a:r>
            <a:r>
              <a:rPr lang="fr-FR" altLang="en-US" sz="1400" b="1" dirty="0" err="1" smtClean="0">
                <a:latin typeface="Courier New" pitchFamily="49" charset="0"/>
              </a:rPr>
              <a:t>is</a:t>
            </a:r>
            <a:r>
              <a:rPr lang="fr-FR" altLang="en-US" sz="1400" b="1" dirty="0" smtClean="0">
                <a:latin typeface="Courier New" pitchFamily="49" charset="0"/>
              </a:rPr>
              <a:t> 2, local router ID </a:t>
            </a:r>
            <a:r>
              <a:rPr lang="fr-FR" altLang="en-US" sz="1400" b="1" dirty="0" err="1" smtClean="0">
                <a:latin typeface="Courier New" pitchFamily="49" charset="0"/>
              </a:rPr>
              <a:t>is</a:t>
            </a:r>
            <a:r>
              <a:rPr lang="fr-FR" altLang="en-US" sz="1400" b="1" dirty="0" smtClean="0">
                <a:latin typeface="Courier New" pitchFamily="49" charset="0"/>
              </a:rPr>
              <a:t> 4.4.4.4</a:t>
            </a:r>
          </a:p>
          <a:p>
            <a:pPr eaLnBrk="1" hangingPunct="1">
              <a:buFontTx/>
              <a:buNone/>
            </a:pPr>
            <a:r>
              <a:rPr lang="fr-FR" altLang="en-US" sz="1400" b="1" dirty="0" err="1" smtClean="0">
                <a:latin typeface="Courier New" pitchFamily="49" charset="0"/>
              </a:rPr>
              <a:t>Status</a:t>
            </a:r>
            <a:r>
              <a:rPr lang="fr-FR" altLang="en-US" sz="1400" b="1" dirty="0" smtClean="0">
                <a:latin typeface="Courier New" pitchFamily="49" charset="0"/>
              </a:rPr>
              <a:t> codes: s </a:t>
            </a:r>
            <a:r>
              <a:rPr lang="fr-FR" altLang="en-US" sz="1400" b="1" dirty="0" err="1" smtClean="0">
                <a:latin typeface="Courier New" pitchFamily="49" charset="0"/>
              </a:rPr>
              <a:t>suppressed</a:t>
            </a:r>
            <a:r>
              <a:rPr lang="fr-FR" altLang="en-US" sz="1400" b="1" dirty="0" smtClean="0">
                <a:latin typeface="Courier New" pitchFamily="49" charset="0"/>
              </a:rPr>
              <a:t>, d </a:t>
            </a:r>
            <a:r>
              <a:rPr lang="fr-FR" altLang="en-US" sz="1400" b="1" dirty="0" err="1" smtClean="0">
                <a:latin typeface="Courier New" pitchFamily="49" charset="0"/>
              </a:rPr>
              <a:t>damped</a:t>
            </a:r>
            <a:r>
              <a:rPr lang="fr-FR" altLang="en-US" sz="1400" b="1" dirty="0" smtClean="0">
                <a:latin typeface="Courier New" pitchFamily="49" charset="0"/>
              </a:rPr>
              <a:t>, h </a:t>
            </a:r>
            <a:r>
              <a:rPr lang="fr-FR" altLang="en-US" sz="1400" b="1" dirty="0" err="1" smtClean="0">
                <a:latin typeface="Courier New" pitchFamily="49" charset="0"/>
              </a:rPr>
              <a:t>history</a:t>
            </a:r>
            <a:r>
              <a:rPr lang="fr-FR" altLang="en-US" sz="1400" b="1" dirty="0" smtClean="0">
                <a:latin typeface="Courier New" pitchFamily="49" charset="0"/>
              </a:rPr>
              <a:t>, * </a:t>
            </a:r>
            <a:r>
              <a:rPr lang="fr-FR" altLang="en-US" sz="1400" b="1" dirty="0" err="1" smtClean="0">
                <a:latin typeface="Courier New" pitchFamily="49" charset="0"/>
              </a:rPr>
              <a:t>valid</a:t>
            </a:r>
            <a:r>
              <a:rPr lang="fr-FR" altLang="en-US" sz="1400" b="1" dirty="0" smtClean="0">
                <a:latin typeface="Courier New" pitchFamily="49" charset="0"/>
              </a:rPr>
              <a:t>, &gt; best, i - </a:t>
            </a:r>
            <a:r>
              <a:rPr lang="fr-FR" altLang="en-US" sz="1400" b="1" dirty="0" err="1" smtClean="0">
                <a:latin typeface="Courier New" pitchFamily="49" charset="0"/>
              </a:rPr>
              <a:t>internal</a:t>
            </a:r>
            <a:endParaRPr lang="fr-FR" altLang="en-US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400" b="1" dirty="0" err="1" smtClean="0">
                <a:latin typeface="Courier New" pitchFamily="49" charset="0"/>
              </a:rPr>
              <a:t>Origin</a:t>
            </a:r>
            <a:r>
              <a:rPr lang="fr-FR" altLang="en-US" sz="1400" b="1" dirty="0" smtClean="0">
                <a:latin typeface="Courier New" pitchFamily="49" charset="0"/>
              </a:rPr>
              <a:t> codes: i - IGP, e - EGP, ? - </a:t>
            </a:r>
            <a:r>
              <a:rPr lang="fr-FR" altLang="en-US" sz="1400" b="1" dirty="0" err="1" smtClean="0">
                <a:latin typeface="Courier New" pitchFamily="49" charset="0"/>
              </a:rPr>
              <a:t>incomplete</a:t>
            </a:r>
            <a:endParaRPr lang="fr-FR" altLang="en-US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fr-FR" altLang="en-US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400" b="1" dirty="0" smtClean="0">
                <a:latin typeface="Courier New" pitchFamily="49" charset="0"/>
              </a:rPr>
              <a:t>   Network          </a:t>
            </a:r>
            <a:r>
              <a:rPr lang="fr-FR" altLang="en-US" sz="1400" b="1" dirty="0" err="1" smtClean="0">
                <a:latin typeface="Courier New" pitchFamily="49" charset="0"/>
              </a:rPr>
              <a:t>Next</a:t>
            </a:r>
            <a:r>
              <a:rPr lang="fr-FR" altLang="en-US" sz="1400" b="1" dirty="0" smtClean="0">
                <a:latin typeface="Courier New" pitchFamily="49" charset="0"/>
              </a:rPr>
              <a:t> Hop            </a:t>
            </a:r>
            <a:r>
              <a:rPr lang="fr-FR" altLang="en-US" sz="1400" b="1" dirty="0" err="1" smtClean="0">
                <a:latin typeface="Courier New" pitchFamily="49" charset="0"/>
              </a:rPr>
              <a:t>Metric</a:t>
            </a:r>
            <a:r>
              <a:rPr lang="fr-FR" altLang="en-US" sz="1400" b="1" dirty="0" smtClean="0">
                <a:latin typeface="Courier New" pitchFamily="49" charset="0"/>
              </a:rPr>
              <a:t> </a:t>
            </a:r>
            <a:r>
              <a:rPr lang="fr-FR" altLang="en-US" sz="1400" b="1" dirty="0" err="1" smtClean="0">
                <a:latin typeface="Courier New" pitchFamily="49" charset="0"/>
              </a:rPr>
              <a:t>LocPrf</a:t>
            </a:r>
            <a:r>
              <a:rPr lang="fr-FR" altLang="en-US" sz="1400" b="1" dirty="0" smtClean="0">
                <a:latin typeface="Courier New" pitchFamily="49" charset="0"/>
              </a:rPr>
              <a:t> </a:t>
            </a:r>
            <a:r>
              <a:rPr lang="fr-FR" altLang="en-US" sz="1400" b="1" dirty="0" err="1" smtClean="0">
                <a:latin typeface="Courier New" pitchFamily="49" charset="0"/>
              </a:rPr>
              <a:t>Weight</a:t>
            </a:r>
            <a:r>
              <a:rPr lang="fr-FR" altLang="en-US" sz="1400" b="1" dirty="0" smtClean="0">
                <a:latin typeface="Courier New" pitchFamily="49" charset="0"/>
              </a:rPr>
              <a:t> Path</a:t>
            </a:r>
          </a:p>
          <a:p>
            <a:pPr eaLnBrk="1" hangingPunct="1">
              <a:buFontTx/>
              <a:buNone/>
            </a:pPr>
            <a:r>
              <a:rPr lang="fr-FR" altLang="en-US" sz="1400" b="1" dirty="0" smtClean="0">
                <a:latin typeface="Courier New" pitchFamily="49" charset="0"/>
              </a:rPr>
              <a:t>*&gt; 160.0.0.0/8      4.4.4.1                                0 300 </a:t>
            </a:r>
            <a:r>
              <a:rPr lang="fr-FR" altLang="en-US" sz="1400" b="1" dirty="0" smtClean="0">
                <a:solidFill>
                  <a:srgbClr val="FF0000"/>
                </a:solidFill>
                <a:latin typeface="Courier New" pitchFamily="49" charset="0"/>
              </a:rPr>
              <a:t>{200,100} </a:t>
            </a:r>
            <a:r>
              <a:rPr lang="fr-FR" altLang="en-US" sz="1400" b="1" dirty="0" smtClean="0">
                <a:latin typeface="Courier New" pitchFamily="49" charset="0"/>
              </a:rPr>
              <a:t>i</a:t>
            </a:r>
          </a:p>
          <a:p>
            <a:pPr eaLnBrk="1" hangingPunct="1"/>
            <a:endParaRPr lang="en-NZ" altLang="en-US" sz="1400" dirty="0" smtClean="0">
              <a:latin typeface="Courier New" pitchFamily="49" charset="0"/>
            </a:endParaRPr>
          </a:p>
          <a:p>
            <a:pPr eaLnBrk="1" hangingPunct="1"/>
            <a:endParaRPr lang="en-NZ" altLang="en-US" dirty="0" smtClean="0"/>
          </a:p>
          <a:p>
            <a:pPr eaLnBrk="1" hangingPunct="1"/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3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CNP Instructor PPT2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20909</TotalTime>
  <Pages>28</Pages>
  <Words>1241</Words>
  <Application>Microsoft Office PowerPoint</Application>
  <PresentationFormat>On-screen Show (4:3)</PresentationFormat>
  <Paragraphs>250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ＭＳ Ｐゴシック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PPT-TMPLT-WHT_C</vt:lpstr>
      <vt:lpstr>Office Theme</vt:lpstr>
      <vt:lpstr>CCNP Instructor PPT2</vt:lpstr>
      <vt:lpstr>Equity</vt:lpstr>
      <vt:lpstr>IN723 BGP Lesson 7</vt:lpstr>
      <vt:lpstr> Resources</vt:lpstr>
      <vt:lpstr>Well-Known Discretionary: ATOMIC_AGGREGATE</vt:lpstr>
      <vt:lpstr>Aggregate</vt:lpstr>
      <vt:lpstr>Aggregate cont</vt:lpstr>
      <vt:lpstr>Aggregate cont …</vt:lpstr>
      <vt:lpstr>Problems caused by aggregation</vt:lpstr>
      <vt:lpstr>Aggregation cont …</vt:lpstr>
      <vt:lpstr>Aggregation cont …</vt:lpstr>
      <vt:lpstr>Aggregation cont …</vt:lpstr>
      <vt:lpstr>Aggregation cont …</vt:lpstr>
      <vt:lpstr>Aggregation cont …</vt:lpstr>
      <vt:lpstr>Aggregation cont …</vt:lpstr>
      <vt:lpstr>Conditional Advertisement</vt:lpstr>
      <vt:lpstr>Conditional Advertisement cont …</vt:lpstr>
      <vt:lpstr>BGP Convergence</vt:lpstr>
      <vt:lpstr>Convergence: scan-time</vt:lpstr>
      <vt:lpstr>Convergence: Timers</vt:lpstr>
      <vt:lpstr>Convergence: Timers</vt:lpstr>
      <vt:lpstr>Fast External Fallover</vt:lpstr>
      <vt:lpstr>Fast Peer Deactivation</vt:lpstr>
      <vt:lpstr>Bidirectional Forwarding Detection (BFD)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Michael Holtz</cp:lastModifiedBy>
  <cp:revision>962</cp:revision>
  <cp:lastPrinted>2014-07-29T02:35:53Z</cp:lastPrinted>
  <dcterms:created xsi:type="dcterms:W3CDTF">2006-10-23T15:07:30Z</dcterms:created>
  <dcterms:modified xsi:type="dcterms:W3CDTF">2016-10-12T20:06:33Z</dcterms:modified>
</cp:coreProperties>
</file>