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</p:sldMasterIdLst>
  <p:notesMasterIdLst>
    <p:notesMasterId r:id="rId18"/>
  </p:notesMasterIdLst>
  <p:handoutMasterIdLst>
    <p:handoutMasterId r:id="rId19"/>
  </p:handoutMasterIdLst>
  <p:sldIdLst>
    <p:sldId id="797" r:id="rId3"/>
    <p:sldId id="840" r:id="rId4"/>
    <p:sldId id="849" r:id="rId5"/>
    <p:sldId id="850" r:id="rId6"/>
    <p:sldId id="841" r:id="rId7"/>
    <p:sldId id="842" r:id="rId8"/>
    <p:sldId id="843" r:id="rId9"/>
    <p:sldId id="855" r:id="rId10"/>
    <p:sldId id="845" r:id="rId11"/>
    <p:sldId id="853" r:id="rId12"/>
    <p:sldId id="848" r:id="rId13"/>
    <p:sldId id="854" r:id="rId14"/>
    <p:sldId id="844" r:id="rId15"/>
    <p:sldId id="846" r:id="rId16"/>
    <p:sldId id="856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0" autoAdjust="0"/>
    <p:restoredTop sz="83394" autoAdjust="0"/>
  </p:normalViewPr>
  <p:slideViewPr>
    <p:cSldViewPr snapToGrid="0">
      <p:cViewPr varScale="1">
        <p:scale>
          <a:sx n="63" d="100"/>
          <a:sy n="63" d="100"/>
        </p:scale>
        <p:origin x="15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81F23F-7F54-40A9-A04C-EA57F0C29795}" type="slidenum">
              <a:rPr lang="en-AU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9867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Note OSPF router-id must be unique amongst all processes on router (locally significant).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smtClean="0"/>
              <a:t>Non address-family peers use global table</a:t>
            </a: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29623A-688B-4CA7-8D6F-D902DCE789C9}" type="slidenum">
              <a:rPr lang="en-AU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308943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81F23F-7F54-40A9-A04C-EA57F0C29795}" type="slidenum">
              <a:rPr lang="en-AU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34727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01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VLAN analogy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CE = customer edge</a:t>
            </a:r>
          </a:p>
          <a:p>
            <a:r>
              <a:rPr lang="en-NZ" dirty="0" smtClean="0"/>
              <a:t>P = provider</a:t>
            </a:r>
          </a:p>
          <a:p>
            <a:r>
              <a:rPr lang="en-NZ" dirty="0" smtClean="0"/>
              <a:t>PE = provider</a:t>
            </a:r>
            <a:r>
              <a:rPr lang="en-NZ" baseline="0" dirty="0" smtClean="0"/>
              <a:t> edge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8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Separate physical circuits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4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 smtClean="0"/>
              <a:t>Circuit options / comparisons</a:t>
            </a:r>
          </a:p>
          <a:p>
            <a:r>
              <a:rPr lang="en-NZ" altLang="en-US" dirty="0" smtClean="0"/>
              <a:t>802.1q</a:t>
            </a:r>
          </a:p>
          <a:p>
            <a:r>
              <a:rPr lang="en-NZ" altLang="en-US" dirty="0" smtClean="0"/>
              <a:t>GRE</a:t>
            </a:r>
          </a:p>
          <a:p>
            <a:r>
              <a:rPr lang="en-NZ" altLang="en-US" dirty="0" smtClean="0"/>
              <a:t>MPLS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EVN simplifies VR-</a:t>
            </a:r>
            <a:r>
              <a:rPr lang="en-NZ" altLang="en-US" dirty="0" err="1" smtClean="0"/>
              <a:t>Lite</a:t>
            </a:r>
            <a:r>
              <a:rPr lang="en-NZ" altLang="en-US" dirty="0" smtClean="0"/>
              <a:t> </a:t>
            </a:r>
            <a:r>
              <a:rPr lang="en-NZ" altLang="en-US" dirty="0" err="1" smtClean="0"/>
              <a:t>config</a:t>
            </a:r>
            <a:endParaRPr lang="en-NZ" altLang="en-US" dirty="0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672C54-CC3D-42E5-8598-0C5B9CFC0620}" type="slidenum">
              <a:rPr lang="en-AU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3799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VRF-</a:t>
            </a:r>
            <a:r>
              <a:rPr lang="en-NZ" dirty="0" err="1" smtClean="0"/>
              <a:t>lite</a:t>
            </a:r>
            <a:r>
              <a:rPr lang="en-NZ" dirty="0" smtClean="0"/>
              <a:t> configured on R1.</a:t>
            </a:r>
            <a:r>
              <a:rPr lang="en-NZ" baseline="0" dirty="0" smtClean="0"/>
              <a:t> R1 has separate routing tables for Guest &amp; Corporate.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8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Only RD required for</a:t>
            </a:r>
            <a:r>
              <a:rPr lang="en-NZ" baseline="0" dirty="0" smtClean="0"/>
              <a:t> VRF-</a:t>
            </a:r>
            <a:r>
              <a:rPr lang="en-NZ" baseline="0" dirty="0" err="1" smtClean="0"/>
              <a:t>Lite</a:t>
            </a:r>
            <a:r>
              <a:rPr lang="en-NZ" baseline="0" dirty="0" smtClean="0"/>
              <a:t> configuration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1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Note – RT </a:t>
            </a:r>
            <a:r>
              <a:rPr lang="en-NZ" dirty="0" err="1" smtClean="0"/>
              <a:t>config</a:t>
            </a:r>
            <a:r>
              <a:rPr lang="en-NZ" dirty="0" smtClean="0"/>
              <a:t> not required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2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21/09/2016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cieblog.co.uk/mpls/vrf-li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cisco.com/c/en/us/td/docs/ios/12_2sb/12_2sba/feature/guide/vrflite.html" TargetMode="External"/><Relationship Id="rId4" Type="http://schemas.openxmlformats.org/officeDocument/2006/relationships/hyperlink" Target="http://www.cisco.com/c/en/us/td/docs/switches/lan/catalyst4500/12-2/31sg/configuration/guide/conf/vrf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IN723 VRF Lite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38151" y="1757548"/>
            <a:ext cx="71964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dirty="0" smtClean="0"/>
              <a:t>Multi VRF (VRF </a:t>
            </a:r>
            <a:r>
              <a:rPr lang="en-NZ" dirty="0" err="1" smtClean="0"/>
              <a:t>Lite</a:t>
            </a:r>
            <a:r>
              <a:rPr lang="en-NZ" dirty="0" smtClean="0"/>
              <a:t>)</a:t>
            </a:r>
          </a:p>
          <a:p>
            <a:pPr algn="l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VRF Configuration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 err="1">
                <a:latin typeface="Courier New" pitchFamily="49" charset="0"/>
              </a:rPr>
              <a:t>ip</a:t>
            </a:r>
            <a:r>
              <a:rPr lang="en-AU" altLang="en-US" sz="2400" dirty="0">
                <a:latin typeface="Courier New" pitchFamily="49" charset="0"/>
              </a:rPr>
              <a:t> </a:t>
            </a:r>
            <a:r>
              <a:rPr lang="en-AU" altLang="en-US" sz="2400" dirty="0" err="1">
                <a:latin typeface="Courier New" pitchFamily="49" charset="0"/>
              </a:rPr>
              <a:t>vrf</a:t>
            </a:r>
            <a:r>
              <a:rPr lang="en-AU" altLang="en-US" sz="2400" dirty="0">
                <a:latin typeface="Courier New" pitchFamily="49" charset="0"/>
              </a:rPr>
              <a:t> </a:t>
            </a:r>
            <a:r>
              <a:rPr lang="en-AU" altLang="en-US" sz="2400" dirty="0" smtClean="0">
                <a:latin typeface="Courier New" pitchFamily="49" charset="0"/>
              </a:rPr>
              <a:t>SECURE</a:t>
            </a:r>
            <a:endParaRPr lang="en-AU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2400" dirty="0">
                <a:latin typeface="Courier New" pitchFamily="49" charset="0"/>
              </a:rPr>
              <a:t> </a:t>
            </a:r>
            <a:r>
              <a:rPr lang="en-AU" altLang="en-US" sz="2400" dirty="0" err="1">
                <a:latin typeface="Courier New" pitchFamily="49" charset="0"/>
              </a:rPr>
              <a:t>rd</a:t>
            </a:r>
            <a:r>
              <a:rPr lang="en-AU" altLang="en-US" sz="2400" dirty="0">
                <a:latin typeface="Courier New" pitchFamily="49" charset="0"/>
              </a:rPr>
              <a:t> </a:t>
            </a:r>
            <a:r>
              <a:rPr lang="en-AU" altLang="en-US" sz="2400" dirty="0" smtClean="0">
                <a:latin typeface="Courier New" pitchFamily="49" charset="0"/>
              </a:rPr>
              <a:t>100:10</a:t>
            </a:r>
            <a:endParaRPr lang="en-AU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NZ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2400" dirty="0" smtClean="0">
                <a:latin typeface="Courier New" pitchFamily="49" charset="0"/>
              </a:rPr>
              <a:t>interface FastEthernet0/1</a:t>
            </a:r>
            <a:endParaRPr lang="en-NZ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2400" dirty="0" err="1" smtClean="0">
                <a:latin typeface="Courier New" pitchFamily="49" charset="0"/>
              </a:rPr>
              <a:t>ip</a:t>
            </a:r>
            <a:r>
              <a:rPr lang="en-NZ" altLang="en-US" sz="2400" dirty="0" smtClean="0">
                <a:latin typeface="Courier New" pitchFamily="49" charset="0"/>
              </a:rPr>
              <a:t> </a:t>
            </a:r>
            <a:r>
              <a:rPr lang="en-NZ" altLang="en-US" sz="2400" dirty="0" err="1">
                <a:latin typeface="Courier New" pitchFamily="49" charset="0"/>
              </a:rPr>
              <a:t>vrf</a:t>
            </a:r>
            <a:r>
              <a:rPr lang="en-NZ" altLang="en-US" sz="2400" dirty="0">
                <a:latin typeface="Courier New" pitchFamily="49" charset="0"/>
              </a:rPr>
              <a:t> forwarding </a:t>
            </a:r>
            <a:r>
              <a:rPr lang="en-NZ" altLang="en-US" sz="2400" dirty="0" smtClean="0">
                <a:latin typeface="Courier New" pitchFamily="49" charset="0"/>
              </a:rPr>
              <a:t>SECURE</a:t>
            </a:r>
            <a:endParaRPr lang="en-NZ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2400" dirty="0">
                <a:latin typeface="Courier New" pitchFamily="49" charset="0"/>
              </a:rPr>
              <a:t> </a:t>
            </a:r>
            <a:r>
              <a:rPr lang="en-NZ" altLang="en-US" sz="2400" dirty="0" err="1">
                <a:latin typeface="Courier New" pitchFamily="49" charset="0"/>
              </a:rPr>
              <a:t>ip</a:t>
            </a:r>
            <a:r>
              <a:rPr lang="en-NZ" altLang="en-US" sz="2400" dirty="0">
                <a:latin typeface="Courier New" pitchFamily="49" charset="0"/>
              </a:rPr>
              <a:t> address 192.168.12.1 255.255.255.0</a:t>
            </a:r>
          </a:p>
          <a:p>
            <a:endParaRPr lang="en-NZ" dirty="0" smtClean="0"/>
          </a:p>
          <a:p>
            <a:r>
              <a:rPr lang="en-NZ" sz="2500" dirty="0" smtClean="0"/>
              <a:t>Configuring </a:t>
            </a:r>
            <a:r>
              <a:rPr lang="en-NZ" sz="2500" dirty="0" err="1" smtClean="0"/>
              <a:t>ip</a:t>
            </a:r>
            <a:r>
              <a:rPr lang="en-NZ" sz="2500" dirty="0" smtClean="0"/>
              <a:t> </a:t>
            </a:r>
            <a:r>
              <a:rPr lang="en-NZ" sz="2500" dirty="0" err="1" smtClean="0"/>
              <a:t>vrf</a:t>
            </a:r>
            <a:r>
              <a:rPr lang="en-NZ" sz="2500" dirty="0" smtClean="0"/>
              <a:t> forwarding &lt;</a:t>
            </a:r>
            <a:r>
              <a:rPr lang="en-NZ" sz="2500" dirty="0" err="1" smtClean="0"/>
              <a:t>vrf</a:t>
            </a:r>
            <a:r>
              <a:rPr lang="en-NZ" sz="2500" dirty="0" smtClean="0"/>
              <a:t> name&gt; on an interface will cause all existing IP addressing on that interface to be removed</a:t>
            </a:r>
          </a:p>
          <a:p>
            <a:endParaRPr lang="en-NZ" sz="2500" dirty="0"/>
          </a:p>
          <a:p>
            <a:r>
              <a:rPr lang="en-NZ" sz="2500" dirty="0" err="1" smtClean="0"/>
              <a:t>rd</a:t>
            </a:r>
            <a:r>
              <a:rPr lang="en-NZ" sz="2500" dirty="0" smtClean="0"/>
              <a:t> format = &lt;AS&gt;:&lt;arbitrary number&gt;</a:t>
            </a:r>
            <a:endParaRPr lang="en-NZ" sz="2500" dirty="0"/>
          </a:p>
        </p:txBody>
      </p:sp>
    </p:spTree>
    <p:extLst>
      <p:ext uri="{BB962C8B-B14F-4D97-AF65-F5344CB8AC3E}">
        <p14:creationId xmlns:p14="http://schemas.microsoft.com/office/powerpoint/2010/main" val="24823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VRF Aware Commands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sz="2800" dirty="0" smtClean="0"/>
              <a:t>Remember to use the correct command </a:t>
            </a:r>
            <a:r>
              <a:rPr lang="en-NZ" altLang="en-US" sz="2800" dirty="0" err="1" smtClean="0"/>
              <a:t>e.g</a:t>
            </a:r>
            <a:endParaRPr lang="en-NZ" altLang="en-US" sz="2800" dirty="0" smtClean="0"/>
          </a:p>
          <a:p>
            <a:endParaRPr lang="en-NZ" altLang="en-US" sz="3600" dirty="0" smtClean="0"/>
          </a:p>
          <a:p>
            <a:pPr>
              <a:buFontTx/>
              <a:buNone/>
            </a:pPr>
            <a:r>
              <a:rPr lang="en-NZ" altLang="en-US" sz="2000" dirty="0" smtClean="0">
                <a:latin typeface="Courier New" pitchFamily="49" charset="0"/>
              </a:rPr>
              <a:t>show </a:t>
            </a:r>
            <a:r>
              <a:rPr lang="en-NZ" altLang="en-US" sz="2000" dirty="0" err="1" smtClean="0">
                <a:latin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</a:rPr>
              <a:t> route 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 &lt;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-name&gt;</a:t>
            </a:r>
          </a:p>
          <a:p>
            <a:pPr>
              <a:buFontTx/>
              <a:buNone/>
            </a:pPr>
            <a:endParaRPr lang="en-NZ" alt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NZ" altLang="en-US" sz="2000" dirty="0" smtClean="0">
                <a:latin typeface="Courier New" pitchFamily="49" charset="0"/>
              </a:rPr>
              <a:t>ping 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 &lt;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-name&gt; &lt;</a:t>
            </a:r>
            <a:r>
              <a:rPr lang="en-NZ" altLang="en-US" sz="2000" dirty="0" err="1" smtClean="0">
                <a:latin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endParaRPr lang="en-NZ" alt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NZ" altLang="en-US" sz="2000" dirty="0" smtClean="0">
                <a:latin typeface="Courier New" pitchFamily="49" charset="0"/>
              </a:rPr>
              <a:t>telnet &lt;</a:t>
            </a:r>
            <a:r>
              <a:rPr lang="en-NZ" altLang="en-US" sz="2000" dirty="0" err="1" smtClean="0">
                <a:latin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</a:rPr>
              <a:t>&gt; /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 &lt;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-name&gt;</a:t>
            </a:r>
          </a:p>
          <a:p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86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VRF-</a:t>
            </a:r>
            <a:r>
              <a:rPr lang="en-NZ" dirty="0" err="1" smtClean="0"/>
              <a:t>Lite</a:t>
            </a:r>
            <a:r>
              <a:rPr lang="en-NZ" dirty="0" smtClean="0"/>
              <a:t> with OSPF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2" y="1499383"/>
            <a:ext cx="4554187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err="1">
                <a:latin typeface="Courier New" pitchFamily="49" charset="0"/>
              </a:rPr>
              <a:t>ip</a:t>
            </a:r>
            <a:r>
              <a:rPr lang="en-AU" altLang="en-US" sz="1500" dirty="0">
                <a:latin typeface="Courier New" pitchFamily="49" charset="0"/>
              </a:rPr>
              <a:t> </a:t>
            </a:r>
            <a:r>
              <a:rPr lang="en-AU" altLang="en-US" sz="1500" dirty="0" err="1">
                <a:latin typeface="Courier New" pitchFamily="49" charset="0"/>
              </a:rPr>
              <a:t>vrf</a:t>
            </a:r>
            <a:r>
              <a:rPr lang="en-AU" altLang="en-US" sz="1500" dirty="0">
                <a:latin typeface="Courier New" pitchFamily="49" charset="0"/>
              </a:rPr>
              <a:t> </a:t>
            </a:r>
            <a:r>
              <a:rPr lang="en-AU" altLang="en-US" sz="1500" dirty="0" smtClean="0">
                <a:latin typeface="Courier New" pitchFamily="49" charset="0"/>
              </a:rPr>
              <a:t>SECURE</a:t>
            </a:r>
            <a:endParaRPr lang="en-AU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>
                <a:latin typeface="Courier New" pitchFamily="49" charset="0"/>
              </a:rPr>
              <a:t> </a:t>
            </a:r>
            <a:r>
              <a:rPr lang="en-AU" altLang="en-US" sz="1500" dirty="0" err="1">
                <a:latin typeface="Courier New" pitchFamily="49" charset="0"/>
              </a:rPr>
              <a:t>rd</a:t>
            </a:r>
            <a:r>
              <a:rPr lang="en-AU" altLang="en-US" sz="1500" dirty="0">
                <a:latin typeface="Courier New" pitchFamily="49" charset="0"/>
              </a:rPr>
              <a:t> 123:11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!</a:t>
            </a:r>
            <a:endParaRPr lang="en-AU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err="1">
                <a:latin typeface="Courier New" pitchFamily="49" charset="0"/>
              </a:rPr>
              <a:t>ip</a:t>
            </a:r>
            <a:r>
              <a:rPr lang="en-AU" altLang="en-US" sz="1500" dirty="0">
                <a:latin typeface="Courier New" pitchFamily="49" charset="0"/>
              </a:rPr>
              <a:t> </a:t>
            </a:r>
            <a:r>
              <a:rPr lang="en-AU" altLang="en-US" sz="1500" dirty="0" err="1">
                <a:latin typeface="Courier New" pitchFamily="49" charset="0"/>
              </a:rPr>
              <a:t>vrf</a:t>
            </a:r>
            <a:r>
              <a:rPr lang="en-AU" altLang="en-US" sz="1500" dirty="0">
                <a:latin typeface="Courier New" pitchFamily="49" charset="0"/>
              </a:rPr>
              <a:t> </a:t>
            </a:r>
            <a:r>
              <a:rPr lang="en-AU" altLang="en-US" sz="1500" dirty="0" smtClean="0">
                <a:latin typeface="Courier New" pitchFamily="49" charset="0"/>
              </a:rPr>
              <a:t>OPEN</a:t>
            </a:r>
            <a:endParaRPr lang="en-AU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>
                <a:latin typeface="Courier New" pitchFamily="49" charset="0"/>
              </a:rPr>
              <a:t> </a:t>
            </a:r>
            <a:r>
              <a:rPr lang="en-AU" altLang="en-US" sz="1500" dirty="0" err="1">
                <a:latin typeface="Courier New" pitchFamily="49" charset="0"/>
              </a:rPr>
              <a:t>rd</a:t>
            </a:r>
            <a:r>
              <a:rPr lang="en-AU" altLang="en-US" sz="1500" dirty="0">
                <a:latin typeface="Courier New" pitchFamily="49" charset="0"/>
              </a:rPr>
              <a:t> 456:22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!</a:t>
            </a:r>
            <a:endParaRPr lang="en-NZ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1500" dirty="0" smtClean="0">
                <a:latin typeface="Courier New" pitchFamily="49" charset="0"/>
              </a:rPr>
              <a:t>interface FastEthernet0/1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1500" dirty="0" smtClean="0">
                <a:latin typeface="Courier New" pitchFamily="49" charset="0"/>
              </a:rPr>
              <a:t>no shutdown</a:t>
            </a:r>
            <a:endParaRPr lang="en-NZ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interface FastEthernet0/1.1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1500" dirty="0">
                <a:latin typeface="Courier New" pitchFamily="49" charset="0"/>
              </a:rPr>
              <a:t> encapsulation dot1q 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ip</a:t>
            </a: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vrf</a:t>
            </a:r>
            <a:r>
              <a:rPr lang="en-NZ" altLang="en-US" sz="1500" dirty="0">
                <a:latin typeface="Courier New" pitchFamily="49" charset="0"/>
              </a:rPr>
              <a:t> forwarding </a:t>
            </a:r>
            <a:r>
              <a:rPr lang="en-NZ" altLang="en-US" sz="1500" dirty="0" smtClean="0">
                <a:latin typeface="Courier New" pitchFamily="49" charset="0"/>
              </a:rPr>
              <a:t>SECURE</a:t>
            </a:r>
            <a:endParaRPr lang="en-NZ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ip</a:t>
            </a:r>
            <a:r>
              <a:rPr lang="en-NZ" altLang="en-US" sz="1500" dirty="0">
                <a:latin typeface="Courier New" pitchFamily="49" charset="0"/>
              </a:rPr>
              <a:t> address 192.168.12.1 255.255.255.0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interface FastEthernet0/1.2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encapsualtion</a:t>
            </a:r>
            <a:r>
              <a:rPr lang="en-NZ" altLang="en-US" sz="1500" dirty="0">
                <a:latin typeface="Courier New" pitchFamily="49" charset="0"/>
              </a:rPr>
              <a:t> dot1q 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ip</a:t>
            </a: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vrf</a:t>
            </a:r>
            <a:r>
              <a:rPr lang="en-NZ" altLang="en-US" sz="1500" dirty="0">
                <a:latin typeface="Courier New" pitchFamily="49" charset="0"/>
              </a:rPr>
              <a:t> forwarding </a:t>
            </a:r>
            <a:r>
              <a:rPr lang="en-NZ" altLang="en-US" sz="1500" dirty="0" smtClean="0">
                <a:latin typeface="Courier New" pitchFamily="49" charset="0"/>
              </a:rPr>
              <a:t>OPEN</a:t>
            </a:r>
            <a:endParaRPr lang="en-NZ" altLang="en-US" sz="15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ip</a:t>
            </a:r>
            <a:r>
              <a:rPr lang="en-NZ" altLang="en-US" sz="1500" dirty="0">
                <a:latin typeface="Courier New" pitchFamily="49" charset="0"/>
              </a:rPr>
              <a:t> address 192.168.13.1 255.255.255.0</a:t>
            </a:r>
          </a:p>
          <a:p>
            <a:endParaRPr lang="en-NZ" sz="15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19501" y="1551276"/>
            <a:ext cx="4436011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router </a:t>
            </a:r>
            <a:r>
              <a:rPr lang="en-NZ" altLang="en-US" sz="1500" dirty="0" err="1" smtClean="0">
                <a:latin typeface="Courier New" pitchFamily="49" charset="0"/>
              </a:rPr>
              <a:t>ospf</a:t>
            </a:r>
            <a:r>
              <a:rPr lang="en-NZ" altLang="en-US" sz="1500" dirty="0" smtClean="0">
                <a:latin typeface="Courier New" pitchFamily="49" charset="0"/>
              </a:rPr>
              <a:t> 1 </a:t>
            </a:r>
            <a:r>
              <a:rPr lang="en-NZ" altLang="en-US" sz="1500" dirty="0" err="1" smtClean="0">
                <a:latin typeface="Courier New" pitchFamily="49" charset="0"/>
              </a:rPr>
              <a:t>vrf</a:t>
            </a:r>
            <a:r>
              <a:rPr lang="en-NZ" altLang="en-US" sz="1500" dirty="0" smtClean="0">
                <a:latin typeface="Courier New" pitchFamily="49" charset="0"/>
              </a:rPr>
              <a:t> SECURE</a:t>
            </a:r>
            <a:endParaRPr lang="en-NZ" altLang="en-US" sz="1500" dirty="0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router-id 10.1.1.1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smtClean="0">
                <a:latin typeface="Courier New" pitchFamily="49" charset="0"/>
              </a:rPr>
              <a:t>network 192.168.12.1 0.0.0.0 area 0</a:t>
            </a:r>
            <a:endParaRPr lang="en-NZ" altLang="en-US" sz="1500" dirty="0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!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router </a:t>
            </a:r>
            <a:r>
              <a:rPr lang="en-NZ" altLang="en-US" sz="1500" dirty="0" err="1">
                <a:latin typeface="Courier New" pitchFamily="49" charset="0"/>
              </a:rPr>
              <a:t>ospf</a:t>
            </a: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smtClean="0">
                <a:latin typeface="Courier New" pitchFamily="49" charset="0"/>
              </a:rPr>
              <a:t>2 </a:t>
            </a:r>
            <a:r>
              <a:rPr lang="en-NZ" altLang="en-US" sz="1500" dirty="0" err="1">
                <a:latin typeface="Courier New" pitchFamily="49" charset="0"/>
              </a:rPr>
              <a:t>vrf</a:t>
            </a: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smtClean="0">
                <a:latin typeface="Courier New" pitchFamily="49" charset="0"/>
              </a:rPr>
              <a:t>OPEN</a:t>
            </a:r>
            <a:endParaRPr lang="en-NZ" altLang="en-US" sz="1500" dirty="0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router-id </a:t>
            </a:r>
            <a:r>
              <a:rPr lang="en-NZ" altLang="en-US" sz="1500" dirty="0" smtClean="0">
                <a:latin typeface="Courier New" pitchFamily="49" charset="0"/>
              </a:rPr>
              <a:t>10.1.1.2</a:t>
            </a:r>
            <a:endParaRPr lang="en-NZ" altLang="en-US" sz="1500" dirty="0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network </a:t>
            </a:r>
            <a:r>
              <a:rPr lang="en-NZ" altLang="en-US" sz="1500" dirty="0" smtClean="0">
                <a:latin typeface="Courier New" pitchFamily="49" charset="0"/>
              </a:rPr>
              <a:t>192.168.13.1 </a:t>
            </a:r>
            <a:r>
              <a:rPr lang="en-NZ" altLang="en-US" sz="1500" dirty="0">
                <a:latin typeface="Courier New" pitchFamily="49" charset="0"/>
              </a:rPr>
              <a:t>0.0.0.0 area 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500" dirty="0">
              <a:latin typeface="Courier New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endParaRPr lang="en-NZ" alt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5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MP-BGP</a:t>
            </a:r>
          </a:p>
        </p:txBody>
      </p:sp>
      <p:sp>
        <p:nvSpPr>
          <p:cNvPr id="146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altLang="en-US" dirty="0" smtClean="0"/>
              <a:t>Multi protocol BGP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Allows different types of addresses (address families) to be distributed in parallel (over same session)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MP-BGP supports IPv4, IPv6, Multicast, MPLS VPN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MP-BGP </a:t>
            </a:r>
            <a:r>
              <a:rPr lang="en-NZ" altLang="en-US" dirty="0" err="1" smtClean="0"/>
              <a:t>config</a:t>
            </a:r>
            <a:r>
              <a:rPr lang="en-NZ" altLang="en-US" dirty="0" smtClean="0"/>
              <a:t> required to support VRF-</a:t>
            </a:r>
            <a:r>
              <a:rPr lang="en-NZ" altLang="en-US" dirty="0" err="1" smtClean="0"/>
              <a:t>Lite</a:t>
            </a:r>
            <a:r>
              <a:rPr lang="en-NZ" altLang="en-US" dirty="0" smtClean="0"/>
              <a:t> for </a:t>
            </a:r>
            <a:r>
              <a:rPr lang="en-NZ" altLang="en-US" dirty="0" smtClean="0"/>
              <a:t>BGP. This allows routes to be exchanged between VRFs by using route-targets.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0629" y="1052513"/>
            <a:ext cx="4657271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err="1" smtClean="0">
                <a:latin typeface="Courier New" pitchFamily="49" charset="0"/>
              </a:rPr>
              <a:t>ip</a:t>
            </a:r>
            <a:r>
              <a:rPr lang="en-AU" altLang="en-US" sz="1500" dirty="0" smtClean="0">
                <a:latin typeface="Courier New" pitchFamily="49" charset="0"/>
              </a:rPr>
              <a:t> </a:t>
            </a:r>
            <a:r>
              <a:rPr lang="en-AU" altLang="en-US" sz="1500" dirty="0" err="1" smtClean="0">
                <a:latin typeface="Courier New" pitchFamily="49" charset="0"/>
              </a:rPr>
              <a:t>vrf</a:t>
            </a:r>
            <a:r>
              <a:rPr lang="en-AU" altLang="en-US" sz="1500" dirty="0" smtClean="0">
                <a:latin typeface="Courier New" pitchFamily="49" charset="0"/>
              </a:rPr>
              <a:t> SITEA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 </a:t>
            </a:r>
            <a:r>
              <a:rPr lang="en-AU" altLang="en-US" sz="1500" dirty="0" err="1" smtClean="0">
                <a:latin typeface="Courier New" pitchFamily="49" charset="0"/>
              </a:rPr>
              <a:t>rd</a:t>
            </a:r>
            <a:r>
              <a:rPr lang="en-AU" altLang="en-US" sz="1500" dirty="0" smtClean="0">
                <a:latin typeface="Courier New" pitchFamily="49" charset="0"/>
              </a:rPr>
              <a:t> 123:11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 route-target export 123:11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 route-target import 123:11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err="1" smtClean="0">
                <a:latin typeface="Courier New" pitchFamily="49" charset="0"/>
              </a:rPr>
              <a:t>ip</a:t>
            </a:r>
            <a:r>
              <a:rPr lang="en-AU" altLang="en-US" sz="1500" dirty="0" smtClean="0">
                <a:latin typeface="Courier New" pitchFamily="49" charset="0"/>
              </a:rPr>
              <a:t> </a:t>
            </a:r>
            <a:r>
              <a:rPr lang="en-AU" altLang="en-US" sz="1500" dirty="0" err="1" smtClean="0">
                <a:latin typeface="Courier New" pitchFamily="49" charset="0"/>
              </a:rPr>
              <a:t>vrf</a:t>
            </a:r>
            <a:r>
              <a:rPr lang="en-AU" altLang="en-US" sz="1500" dirty="0" smtClean="0">
                <a:latin typeface="Courier New" pitchFamily="49" charset="0"/>
              </a:rPr>
              <a:t> SITEB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 </a:t>
            </a:r>
            <a:r>
              <a:rPr lang="en-AU" altLang="en-US" sz="1500" dirty="0" err="1" smtClean="0">
                <a:latin typeface="Courier New" pitchFamily="49" charset="0"/>
              </a:rPr>
              <a:t>rd</a:t>
            </a:r>
            <a:r>
              <a:rPr lang="en-AU" altLang="en-US" sz="1500" dirty="0" smtClean="0">
                <a:latin typeface="Courier New" pitchFamily="49" charset="0"/>
              </a:rPr>
              <a:t> 456:22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 route-target export 456:22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altLang="en-US" sz="1500" dirty="0" smtClean="0">
                <a:latin typeface="Courier New" pitchFamily="49" charset="0"/>
              </a:rPr>
              <a:t> route-target import 456:22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1500" dirty="0" smtClean="0">
                <a:latin typeface="Courier New" pitchFamily="49" charset="0"/>
              </a:rPr>
              <a:t>interface FastEthernet0/1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1500" dirty="0" smtClean="0">
                <a:latin typeface="Courier New" pitchFamily="49" charset="0"/>
              </a:rPr>
              <a:t>no shutdown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interface FastEthernet0/1.1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NZ" altLang="en-US" sz="1500" dirty="0" smtClean="0">
                <a:latin typeface="Courier New" pitchFamily="49" charset="0"/>
              </a:rPr>
              <a:t> encapsulation dot1q 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 </a:t>
            </a:r>
            <a:r>
              <a:rPr lang="en-NZ" altLang="en-US" sz="1500" dirty="0" err="1" smtClean="0">
                <a:latin typeface="Courier New" pitchFamily="49" charset="0"/>
              </a:rPr>
              <a:t>ip</a:t>
            </a:r>
            <a:r>
              <a:rPr lang="en-NZ" altLang="en-US" sz="1500" dirty="0" smtClean="0">
                <a:latin typeface="Courier New" pitchFamily="49" charset="0"/>
              </a:rPr>
              <a:t> </a:t>
            </a:r>
            <a:r>
              <a:rPr lang="en-NZ" altLang="en-US" sz="1500" dirty="0" err="1" smtClean="0">
                <a:latin typeface="Courier New" pitchFamily="49" charset="0"/>
              </a:rPr>
              <a:t>vrf</a:t>
            </a:r>
            <a:r>
              <a:rPr lang="en-NZ" altLang="en-US" sz="1500" dirty="0" smtClean="0">
                <a:latin typeface="Courier New" pitchFamily="49" charset="0"/>
              </a:rPr>
              <a:t> forwarding SITEA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 </a:t>
            </a:r>
            <a:r>
              <a:rPr lang="en-NZ" altLang="en-US" sz="1500" dirty="0" err="1" smtClean="0">
                <a:latin typeface="Courier New" pitchFamily="49" charset="0"/>
              </a:rPr>
              <a:t>ip</a:t>
            </a:r>
            <a:r>
              <a:rPr lang="en-NZ" altLang="en-US" sz="1500" dirty="0" smtClean="0">
                <a:latin typeface="Courier New" pitchFamily="49" charset="0"/>
              </a:rPr>
              <a:t> address 192.168.12.1 255.255.255.0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interface FastEthernet0/1.2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 encapsulation dot1q 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 </a:t>
            </a:r>
            <a:r>
              <a:rPr lang="en-NZ" altLang="en-US" sz="1500" dirty="0" err="1" smtClean="0">
                <a:latin typeface="Courier New" pitchFamily="49" charset="0"/>
              </a:rPr>
              <a:t>ip</a:t>
            </a:r>
            <a:r>
              <a:rPr lang="en-NZ" altLang="en-US" sz="1500" dirty="0" smtClean="0">
                <a:latin typeface="Courier New" pitchFamily="49" charset="0"/>
              </a:rPr>
              <a:t> </a:t>
            </a:r>
            <a:r>
              <a:rPr lang="en-NZ" altLang="en-US" sz="1500" dirty="0" err="1" smtClean="0">
                <a:latin typeface="Courier New" pitchFamily="49" charset="0"/>
              </a:rPr>
              <a:t>vrf</a:t>
            </a:r>
            <a:r>
              <a:rPr lang="en-NZ" altLang="en-US" sz="1500" dirty="0" smtClean="0">
                <a:latin typeface="Courier New" pitchFamily="49" charset="0"/>
              </a:rPr>
              <a:t> forwarding SITEB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NZ" altLang="en-US" sz="1500" dirty="0" smtClean="0">
                <a:latin typeface="Courier New" pitchFamily="49" charset="0"/>
              </a:rPr>
              <a:t> </a:t>
            </a:r>
            <a:r>
              <a:rPr lang="en-NZ" altLang="en-US" sz="1500" dirty="0" err="1" smtClean="0">
                <a:latin typeface="Courier New" pitchFamily="49" charset="0"/>
              </a:rPr>
              <a:t>ip</a:t>
            </a:r>
            <a:r>
              <a:rPr lang="en-NZ" altLang="en-US" sz="1500" dirty="0" smtClean="0">
                <a:latin typeface="Courier New" pitchFamily="49" charset="0"/>
              </a:rPr>
              <a:t> address 192.168.13.1 255.255.255.0</a:t>
            </a:r>
          </a:p>
          <a:p>
            <a:pPr>
              <a:lnSpc>
                <a:spcPct val="80000"/>
              </a:lnSpc>
              <a:buFontTx/>
              <a:buNone/>
            </a:pPr>
            <a:endParaRPr lang="en-NZ" altLang="en-US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NZ" altLang="en-US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AU" altLang="en-US" sz="1500" dirty="0" smtClean="0"/>
          </a:p>
        </p:txBody>
      </p:sp>
      <p:sp>
        <p:nvSpPr>
          <p:cNvPr id="148483" name="Rectangle 4"/>
          <p:cNvSpPr>
            <a:spLocks noChangeArrowheads="1"/>
          </p:cNvSpPr>
          <p:nvPr/>
        </p:nvSpPr>
        <p:spPr bwMode="auto">
          <a:xfrm>
            <a:off x="4583876" y="1052513"/>
            <a:ext cx="4341008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router </a:t>
            </a:r>
            <a:r>
              <a:rPr lang="en-NZ" altLang="en-US" sz="1500" dirty="0" err="1">
                <a:latin typeface="Courier New" pitchFamily="49" charset="0"/>
              </a:rPr>
              <a:t>bgp</a:t>
            </a:r>
            <a:r>
              <a:rPr lang="en-NZ" altLang="en-US" sz="1500" dirty="0">
                <a:latin typeface="Courier New" pitchFamily="49" charset="0"/>
              </a:rPr>
              <a:t> 100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router-id 10.1.1.1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bgp</a:t>
            </a:r>
            <a:r>
              <a:rPr lang="en-NZ" altLang="en-US" sz="1500" dirty="0">
                <a:latin typeface="Courier New" pitchFamily="49" charset="0"/>
              </a:rPr>
              <a:t> log-</a:t>
            </a:r>
            <a:r>
              <a:rPr lang="en-NZ" altLang="en-US" sz="1500" dirty="0" err="1">
                <a:latin typeface="Courier New" pitchFamily="49" charset="0"/>
              </a:rPr>
              <a:t>neighbor</a:t>
            </a:r>
            <a:r>
              <a:rPr lang="en-NZ" altLang="en-US" sz="1500" dirty="0">
                <a:latin typeface="Courier New" pitchFamily="49" charset="0"/>
              </a:rPr>
              <a:t>-changes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neighbor</a:t>
            </a:r>
            <a:r>
              <a:rPr lang="en-NZ" altLang="en-US" sz="1500" dirty="0">
                <a:latin typeface="Courier New" pitchFamily="49" charset="0"/>
              </a:rPr>
              <a:t> 172.16.1.2 remote-as 100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!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address-family ipv4 </a:t>
            </a:r>
            <a:r>
              <a:rPr lang="en-NZ" altLang="en-US" sz="1500" dirty="0" err="1">
                <a:latin typeface="Courier New" pitchFamily="49" charset="0"/>
              </a:rPr>
              <a:t>vrf</a:t>
            </a:r>
            <a:r>
              <a:rPr lang="en-NZ" altLang="en-US" sz="1500" dirty="0">
                <a:latin typeface="Courier New" pitchFamily="49" charset="0"/>
              </a:rPr>
              <a:t> SITEA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neighbor</a:t>
            </a:r>
            <a:r>
              <a:rPr lang="en-NZ" altLang="en-US" sz="1500" dirty="0">
                <a:latin typeface="Courier New" pitchFamily="49" charset="0"/>
              </a:rPr>
              <a:t> 192.168.12.2 remote-as 200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neighbor</a:t>
            </a:r>
            <a:r>
              <a:rPr lang="en-NZ" altLang="en-US" sz="1500" dirty="0">
                <a:latin typeface="Courier New" pitchFamily="49" charset="0"/>
              </a:rPr>
              <a:t> 192.168.12.2 activate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!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address-family ipv4 </a:t>
            </a:r>
            <a:r>
              <a:rPr lang="en-NZ" altLang="en-US" sz="1500" dirty="0" err="1">
                <a:latin typeface="Courier New" pitchFamily="49" charset="0"/>
              </a:rPr>
              <a:t>vrf</a:t>
            </a:r>
            <a:r>
              <a:rPr lang="en-NZ" altLang="en-US" sz="1500" dirty="0">
                <a:latin typeface="Courier New" pitchFamily="49" charset="0"/>
              </a:rPr>
              <a:t> SITEB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neighbor</a:t>
            </a:r>
            <a:r>
              <a:rPr lang="en-NZ" altLang="en-US" sz="1500" dirty="0">
                <a:latin typeface="Courier New" pitchFamily="49" charset="0"/>
              </a:rPr>
              <a:t> 192.168.13.2 remote-as 300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500" dirty="0">
                <a:latin typeface="Courier New" pitchFamily="49" charset="0"/>
              </a:rPr>
              <a:t> </a:t>
            </a:r>
            <a:r>
              <a:rPr lang="en-NZ" altLang="en-US" sz="1500" dirty="0" err="1">
                <a:latin typeface="Courier New" pitchFamily="49" charset="0"/>
              </a:rPr>
              <a:t>neighbor</a:t>
            </a:r>
            <a:r>
              <a:rPr lang="en-NZ" altLang="en-US" sz="1500" dirty="0">
                <a:latin typeface="Courier New" pitchFamily="49" charset="0"/>
              </a:rPr>
              <a:t> 192.168.13.2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500" dirty="0">
              <a:latin typeface="Courier New" pitchFamily="49" charset="0"/>
            </a:endParaRPr>
          </a:p>
        </p:txBody>
      </p:sp>
      <p:sp>
        <p:nvSpPr>
          <p:cNvPr id="14848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r>
              <a:rPr lang="en-NZ" altLang="en-US" sz="3200" b="1" u="sng" smtClean="0"/>
              <a:t>Vrf-Lite With MP-BGP Config</a:t>
            </a:r>
          </a:p>
        </p:txBody>
      </p:sp>
    </p:spTree>
    <p:extLst>
      <p:ext uri="{BB962C8B-B14F-4D97-AF65-F5344CB8AC3E}">
        <p14:creationId xmlns:p14="http://schemas.microsoft.com/office/powerpoint/2010/main" val="171718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BGP VRF </a:t>
            </a:r>
            <a:r>
              <a:rPr lang="en-NZ" altLang="en-US" sz="3200" b="1" u="sng" dirty="0" smtClean="0"/>
              <a:t>Aware Commands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sz="2800" dirty="0" smtClean="0"/>
              <a:t>BGP show commands</a:t>
            </a:r>
            <a:endParaRPr lang="en-NZ" altLang="en-US" sz="2800" dirty="0" smtClean="0"/>
          </a:p>
          <a:p>
            <a:endParaRPr lang="en-NZ" altLang="en-US" sz="3600" dirty="0" smtClean="0"/>
          </a:p>
          <a:p>
            <a:pPr>
              <a:buFontTx/>
              <a:buNone/>
            </a:pPr>
            <a:r>
              <a:rPr lang="en-NZ" altLang="en-US" sz="2000" dirty="0" smtClean="0">
                <a:latin typeface="Courier New" pitchFamily="49" charset="0"/>
              </a:rPr>
              <a:t>show </a:t>
            </a:r>
            <a:r>
              <a:rPr lang="en-NZ" altLang="en-US" sz="2000" dirty="0" err="1" smtClean="0">
                <a:latin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</a:rPr>
              <a:t> </a:t>
            </a:r>
            <a:r>
              <a:rPr lang="en-NZ" altLang="en-US" sz="2000" dirty="0" err="1" smtClean="0">
                <a:latin typeface="Courier New" pitchFamily="49" charset="0"/>
              </a:rPr>
              <a:t>bgp</a:t>
            </a:r>
            <a:r>
              <a:rPr lang="en-NZ" altLang="en-US" sz="2000" dirty="0" smtClean="0">
                <a:latin typeface="Courier New" pitchFamily="49" charset="0"/>
              </a:rPr>
              <a:t> vpnv4 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 &lt;</a:t>
            </a:r>
            <a:r>
              <a:rPr lang="en-NZ" altLang="en-US" sz="2000" dirty="0" err="1" smtClean="0">
                <a:latin typeface="Courier New" pitchFamily="49" charset="0"/>
              </a:rPr>
              <a:t>vrf</a:t>
            </a:r>
            <a:r>
              <a:rPr lang="en-NZ" altLang="en-US" sz="2000" dirty="0" smtClean="0">
                <a:latin typeface="Courier New" pitchFamily="49" charset="0"/>
              </a:rPr>
              <a:t>-name&gt;</a:t>
            </a:r>
          </a:p>
          <a:p>
            <a:pPr>
              <a:buFontTx/>
              <a:buNone/>
            </a:pPr>
            <a:endParaRPr lang="en-NZ" altLang="en-US" sz="20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NZ" altLang="en-US" sz="2000" dirty="0" smtClean="0">
                <a:latin typeface="Courier New" pitchFamily="49" charset="0"/>
              </a:rPr>
              <a:t>show </a:t>
            </a:r>
            <a:r>
              <a:rPr lang="en-NZ" altLang="en-US" sz="2000" dirty="0" err="1" smtClean="0">
                <a:latin typeface="Courier New" pitchFamily="49" charset="0"/>
              </a:rPr>
              <a:t>ip</a:t>
            </a:r>
            <a:r>
              <a:rPr lang="en-NZ" altLang="en-US" sz="2000" dirty="0" smtClean="0">
                <a:latin typeface="Courier New" pitchFamily="49" charset="0"/>
              </a:rPr>
              <a:t> </a:t>
            </a:r>
            <a:r>
              <a:rPr lang="en-NZ" altLang="en-US" sz="2000" dirty="0" err="1" smtClean="0">
                <a:latin typeface="Courier New" pitchFamily="49" charset="0"/>
              </a:rPr>
              <a:t>bgp</a:t>
            </a:r>
            <a:r>
              <a:rPr lang="en-NZ" altLang="en-US" sz="2000" dirty="0" smtClean="0">
                <a:latin typeface="Courier New" pitchFamily="49" charset="0"/>
              </a:rPr>
              <a:t> vpnv4 all summary</a:t>
            </a:r>
          </a:p>
          <a:p>
            <a:pPr>
              <a:buFontTx/>
              <a:buNone/>
            </a:pPr>
            <a:endParaRPr lang="en-NZ" altLang="en-US" sz="2000" dirty="0" smtClean="0">
              <a:latin typeface="Courier New" pitchFamily="49" charset="0"/>
            </a:endParaRPr>
          </a:p>
          <a:p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043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Resources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Blog Guide</a:t>
            </a: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ccieblog.co.uk/mpls/vrf-lite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Configuration Guides</a:t>
            </a:r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www.cisco.com/c/en/us/td/docs/switches/lan/catalyst4500/12-2/31sg/configuration/guide/conf/vrf.pdf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www.cisco.com/c/en/us/td/docs/ios/12_2sb/12_2sba/feature/guide/vrflite.html</a:t>
            </a:r>
            <a:endParaRPr lang="en-US" sz="24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7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u="sng" dirty="0" smtClean="0"/>
              <a:t>VRF</a:t>
            </a:r>
            <a:endParaRPr lang="en-NZ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500" dirty="0" smtClean="0"/>
              <a:t>Virtual Routing and Forwarding</a:t>
            </a:r>
          </a:p>
          <a:p>
            <a:endParaRPr lang="en-NZ" sz="2500" dirty="0" smtClean="0"/>
          </a:p>
          <a:p>
            <a:r>
              <a:rPr lang="en-NZ" sz="2500" dirty="0" smtClean="0"/>
              <a:t>Allows multiple instances of a routing table to co-exist on a router concurrently</a:t>
            </a:r>
          </a:p>
          <a:p>
            <a:endParaRPr lang="en-NZ" sz="2500" dirty="0" smtClean="0"/>
          </a:p>
          <a:p>
            <a:r>
              <a:rPr lang="en-NZ" sz="2500" dirty="0" smtClean="0"/>
              <a:t>Each instance is called a VRF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38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b="1" u="sng" dirty="0" smtClean="0"/>
              <a:t>VRF</a:t>
            </a:r>
            <a:endParaRPr lang="en-NZ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410"/>
            <a:ext cx="8229600" cy="4831753"/>
          </a:xfrm>
        </p:spPr>
        <p:txBody>
          <a:bodyPr/>
          <a:lstStyle/>
          <a:p>
            <a:r>
              <a:rPr lang="en-NZ" sz="2500" dirty="0" smtClean="0"/>
              <a:t>Allows overlapping IP address space</a:t>
            </a:r>
          </a:p>
          <a:p>
            <a:r>
              <a:rPr lang="en-NZ" sz="2500" dirty="0" smtClean="0"/>
              <a:t>Typically used with MPLS VPNs on Provider Edge routers (PE)</a:t>
            </a:r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30" y="2968831"/>
            <a:ext cx="5672784" cy="305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61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Multi VRF CE / VRF </a:t>
            </a:r>
            <a:r>
              <a:rPr lang="en-NZ" altLang="en-US" sz="3200" b="1" u="sng" dirty="0" err="1" smtClean="0"/>
              <a:t>lite</a:t>
            </a:r>
            <a:endParaRPr lang="en-NZ" altLang="en-US" sz="3200" b="1" dirty="0" smtClean="0"/>
          </a:p>
        </p:txBody>
      </p:sp>
      <p:sp>
        <p:nvSpPr>
          <p:cNvPr id="14336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altLang="en-US" dirty="0" smtClean="0"/>
              <a:t>VRF supported on devices without MPLS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Extends limited PE functionality to </a:t>
            </a:r>
            <a:r>
              <a:rPr lang="en-NZ" altLang="en-US" dirty="0" smtClean="0"/>
              <a:t>Customer Edge (CE)</a:t>
            </a:r>
            <a:endParaRPr lang="en-NZ" altLang="en-US" dirty="0" smtClean="0"/>
          </a:p>
          <a:p>
            <a:endParaRPr lang="en-NZ" altLang="en-US" dirty="0"/>
          </a:p>
          <a:p>
            <a:r>
              <a:rPr lang="en-NZ" altLang="en-US" dirty="0" smtClean="0"/>
              <a:t>CE can be any router (not limited to edge)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Maintain multiple routing tables instances on a single device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Providing for increased privacy and security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Reduce cost (reuse existing hardware)</a:t>
            </a:r>
          </a:p>
          <a:p>
            <a:endParaRPr lang="en-NZ" altLang="en-US" dirty="0" smtClean="0"/>
          </a:p>
          <a:p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53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Multi VRF CE / VRF </a:t>
            </a:r>
            <a:r>
              <a:rPr lang="en-NZ" altLang="en-US" sz="3200" b="1" u="sng" dirty="0" err="1" smtClean="0"/>
              <a:t>lite</a:t>
            </a:r>
            <a:endParaRPr lang="en-NZ" altLang="en-US" sz="3200" dirty="0" smtClean="0"/>
          </a:p>
        </p:txBody>
      </p:sp>
      <p:sp>
        <p:nvSpPr>
          <p:cNvPr id="144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altLang="en-US" sz="2500" dirty="0" smtClean="0"/>
              <a:t>Separate circuits required for each VRF (no MPLS).</a:t>
            </a:r>
          </a:p>
          <a:p>
            <a:r>
              <a:rPr lang="en-NZ" altLang="en-US" sz="2500" dirty="0"/>
              <a:t>An interface can belong to a single VRF</a:t>
            </a:r>
          </a:p>
          <a:p>
            <a:r>
              <a:rPr lang="en-NZ" altLang="en-US" sz="2500" dirty="0" smtClean="0"/>
              <a:t>Separate routing protocol instance (or static) required for each VRF.</a:t>
            </a:r>
          </a:p>
          <a:p>
            <a:endParaRPr lang="en-NZ" altLang="en-US" dirty="0" smtClean="0"/>
          </a:p>
        </p:txBody>
      </p:sp>
      <p:pic>
        <p:nvPicPr>
          <p:cNvPr id="144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361" y="3893311"/>
            <a:ext cx="5338351" cy="279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Picture 7"/>
          <p:cNvSpPr>
            <a:spLocks noChangeAspect="1" noChangeArrowheads="1"/>
          </p:cNvSpPr>
          <p:nvPr/>
        </p:nvSpPr>
        <p:spPr bwMode="auto">
          <a:xfrm>
            <a:off x="684213" y="4005263"/>
            <a:ext cx="37433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026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altLang="en-US" smtClean="0"/>
          </a:p>
        </p:txBody>
      </p:sp>
      <p:pic>
        <p:nvPicPr>
          <p:cNvPr id="145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476250"/>
            <a:ext cx="8207375" cy="5905500"/>
          </a:xfrm>
          <a:noFill/>
        </p:spPr>
      </p:pic>
    </p:spTree>
    <p:extLst>
      <p:ext uri="{BB962C8B-B14F-4D97-AF65-F5344CB8AC3E}">
        <p14:creationId xmlns:p14="http://schemas.microsoft.com/office/powerpoint/2010/main" val="216779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3477" y="526574"/>
            <a:ext cx="6498512" cy="56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3200" b="1" u="sng" dirty="0" smtClean="0"/>
              <a:t>RD &amp; RT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AU" altLang="en-US" sz="2800" dirty="0" smtClean="0"/>
          </a:p>
          <a:p>
            <a:r>
              <a:rPr lang="en-AU" altLang="en-US" sz="2800" dirty="0" smtClean="0"/>
              <a:t>An RD (Route Distinguisher) is a 64-bit unique identifier that is prepended to each VRF route to uniquely identify it on a multi VRF router.</a:t>
            </a:r>
          </a:p>
          <a:p>
            <a:endParaRPr lang="en-AU" altLang="en-US" sz="2800" dirty="0" smtClean="0"/>
          </a:p>
          <a:p>
            <a:r>
              <a:rPr lang="en-AU" altLang="en-US" sz="2800" dirty="0" smtClean="0"/>
              <a:t>Route targets (RTs) are additional identifiers used in an MPLS VPN domain to identify VPN membership</a:t>
            </a:r>
          </a:p>
          <a:p>
            <a:pPr>
              <a:buFontTx/>
              <a:buNone/>
            </a:pPr>
            <a:endParaRPr lang="en-AU" altLang="en-US" sz="2800" dirty="0" smtClean="0"/>
          </a:p>
          <a:p>
            <a:r>
              <a:rPr lang="en-AU" altLang="en-US" sz="2800" dirty="0" smtClean="0"/>
              <a:t>RTs are used by MP-BGP to allow inter-VRF route exchange</a:t>
            </a:r>
          </a:p>
          <a:p>
            <a:pPr>
              <a:buFontTx/>
              <a:buNone/>
            </a:pPr>
            <a:endParaRPr lang="en-AU" altLang="en-US" sz="2800" dirty="0" smtClean="0"/>
          </a:p>
          <a:p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816706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21089</TotalTime>
  <Pages>28</Pages>
  <Words>666</Words>
  <Application>Microsoft Office PowerPoint</Application>
  <PresentationFormat>On-screen Show (4:3)</PresentationFormat>
  <Paragraphs>170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Wingdings</vt:lpstr>
      <vt:lpstr>Wingdings 2</vt:lpstr>
      <vt:lpstr>PPT-TMPLT-WHT_C</vt:lpstr>
      <vt:lpstr>Office Theme</vt:lpstr>
      <vt:lpstr>IN723 VRF Lite</vt:lpstr>
      <vt:lpstr> Resources</vt:lpstr>
      <vt:lpstr>VRF</vt:lpstr>
      <vt:lpstr>VRF</vt:lpstr>
      <vt:lpstr>Multi VRF CE / VRF lite</vt:lpstr>
      <vt:lpstr>Multi VRF CE / VRF lite</vt:lpstr>
      <vt:lpstr>PowerPoint Presentation</vt:lpstr>
      <vt:lpstr>PowerPoint Presentation</vt:lpstr>
      <vt:lpstr>RD &amp; RT</vt:lpstr>
      <vt:lpstr>VRF Configuration</vt:lpstr>
      <vt:lpstr>VRF Aware Commands</vt:lpstr>
      <vt:lpstr>VRF-Lite with OSPF</vt:lpstr>
      <vt:lpstr>MP-BGP</vt:lpstr>
      <vt:lpstr>Vrf-Lite With MP-BGP Config</vt:lpstr>
      <vt:lpstr>BGP VRF Aware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Michael Holtz</cp:lastModifiedBy>
  <cp:revision>981</cp:revision>
  <cp:lastPrinted>2014-07-29T02:35:53Z</cp:lastPrinted>
  <dcterms:created xsi:type="dcterms:W3CDTF">2006-10-23T15:07:30Z</dcterms:created>
  <dcterms:modified xsi:type="dcterms:W3CDTF">2016-09-20T19:30:04Z</dcterms:modified>
</cp:coreProperties>
</file>