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16" r:id="rId4"/>
    <p:sldMasterId id="2147484339" r:id="rId5"/>
    <p:sldMasterId id="2147484362" r:id="rId6"/>
    <p:sldMasterId id="2147484385" r:id="rId7"/>
  </p:sldMasterIdLst>
  <p:notesMasterIdLst>
    <p:notesMasterId r:id="rId59"/>
  </p:notesMasterIdLst>
  <p:handoutMasterIdLst>
    <p:handoutMasterId r:id="rId60"/>
  </p:handoutMasterIdLst>
  <p:sldIdLst>
    <p:sldId id="797" r:id="rId8"/>
    <p:sldId id="841" r:id="rId9"/>
    <p:sldId id="842" r:id="rId10"/>
    <p:sldId id="843" r:id="rId11"/>
    <p:sldId id="845" r:id="rId12"/>
    <p:sldId id="844" r:id="rId13"/>
    <p:sldId id="846" r:id="rId14"/>
    <p:sldId id="847" r:id="rId15"/>
    <p:sldId id="848" r:id="rId16"/>
    <p:sldId id="849" r:id="rId17"/>
    <p:sldId id="850" r:id="rId18"/>
    <p:sldId id="851" r:id="rId19"/>
    <p:sldId id="852" r:id="rId20"/>
    <p:sldId id="853" r:id="rId21"/>
    <p:sldId id="854" r:id="rId22"/>
    <p:sldId id="855" r:id="rId23"/>
    <p:sldId id="856" r:id="rId24"/>
    <p:sldId id="857" r:id="rId25"/>
    <p:sldId id="858" r:id="rId26"/>
    <p:sldId id="859" r:id="rId27"/>
    <p:sldId id="860" r:id="rId28"/>
    <p:sldId id="861" r:id="rId29"/>
    <p:sldId id="862" r:id="rId30"/>
    <p:sldId id="863" r:id="rId31"/>
    <p:sldId id="864" r:id="rId32"/>
    <p:sldId id="865" r:id="rId33"/>
    <p:sldId id="866" r:id="rId34"/>
    <p:sldId id="867" r:id="rId35"/>
    <p:sldId id="868" r:id="rId36"/>
    <p:sldId id="869" r:id="rId37"/>
    <p:sldId id="870" r:id="rId38"/>
    <p:sldId id="871" r:id="rId39"/>
    <p:sldId id="872" r:id="rId40"/>
    <p:sldId id="878" r:id="rId41"/>
    <p:sldId id="879" r:id="rId42"/>
    <p:sldId id="880" r:id="rId43"/>
    <p:sldId id="881" r:id="rId44"/>
    <p:sldId id="882" r:id="rId45"/>
    <p:sldId id="883" r:id="rId46"/>
    <p:sldId id="884" r:id="rId47"/>
    <p:sldId id="885" r:id="rId48"/>
    <p:sldId id="886" r:id="rId49"/>
    <p:sldId id="887" r:id="rId50"/>
    <p:sldId id="888" r:id="rId51"/>
    <p:sldId id="889" r:id="rId52"/>
    <p:sldId id="890" r:id="rId53"/>
    <p:sldId id="873" r:id="rId54"/>
    <p:sldId id="874" r:id="rId55"/>
    <p:sldId id="875" r:id="rId56"/>
    <p:sldId id="876" r:id="rId57"/>
    <p:sldId id="877" r:id="rId5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83394" autoAdjust="0"/>
  </p:normalViewPr>
  <p:slideViewPr>
    <p:cSldViewPr snapToGrid="0">
      <p:cViewPr varScale="1">
        <p:scale>
          <a:sx n="73" d="100"/>
          <a:sy n="73" d="100"/>
        </p:scale>
        <p:origin x="-1050"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7.2.2.2 </a:t>
            </a:r>
            <a:r>
              <a:rPr lang="en-US" b="1" dirty="0" smtClean="0">
                <a:ea typeface="ＭＳ Ｐゴシック" pitchFamily="34" charset="-128"/>
              </a:rPr>
              <a:t>GRE Tunnel Verification</a:t>
            </a:r>
            <a:endParaRPr lang="en-US" b="1" dirty="0" smtClean="0"/>
          </a:p>
          <a:p>
            <a:pPr>
              <a:buFontTx/>
              <a:buNone/>
            </a:pPr>
            <a:endParaRPr lang="en-US" b="1" dirty="0" smtClean="0"/>
          </a:p>
        </p:txBody>
      </p:sp>
    </p:spTree>
    <p:extLst>
      <p:ext uri="{BB962C8B-B14F-4D97-AF65-F5344CB8AC3E}">
        <p14:creationId xmlns:p14="http://schemas.microsoft.com/office/powerpoint/2010/main" val="269356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12</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1124387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IPsec provides two significant benefits:</a:t>
            </a:r>
          </a:p>
          <a:p>
            <a:pPr lvl="1"/>
            <a:r>
              <a:rPr lang="en-US" dirty="0" smtClean="0"/>
              <a:t>Encryption—Using a cryptographic algorithm, IPsec encrypts the data exchanged by the corporate offices that are using the public Internet.</a:t>
            </a:r>
          </a:p>
          <a:p>
            <a:pPr lvl="1"/>
            <a:r>
              <a:rPr lang="en-US" dirty="0" smtClean="0"/>
              <a:t>Encapsulation—Using tunneling technology, it encapsulate the data as it leaves a corporate site, thus protecting its original IP address and providing the illusion to the recipient that the sender is located within the organization.</a:t>
            </a:r>
          </a:p>
          <a:p>
            <a:r>
              <a:rPr lang="en-US" dirty="0" smtClean="0"/>
              <a:t>IPsec encryption provides three major services:</a:t>
            </a:r>
          </a:p>
          <a:p>
            <a:pPr lvl="1"/>
            <a:r>
              <a:rPr lang="en-US" dirty="0" smtClean="0"/>
              <a:t>Confidentiality—Confidentiality provides encryption during the exchange of the data. Only the recipient in possession of the valid key can decrypt the packets. Confidentiality is provided by cryptographic algorithms, such as Data Encryption </a:t>
            </a:r>
            <a:r>
              <a:rPr lang="fr-FR" dirty="0" smtClean="0"/>
              <a:t>Standard (DES), Triple DES (3DES), and Advanced Encryption Standard (AES).</a:t>
            </a:r>
          </a:p>
          <a:p>
            <a:pPr lvl="1"/>
            <a:r>
              <a:rPr lang="en-US" dirty="0" smtClean="0"/>
              <a:t>Integrity—Integrity provides a check to confirm that the data was not altered during the transmission. Integrity checks are provides by hashing algorithms such as message digest algorithm 5 (MD5) and Secure Hash (SHA).</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extLst>
      <p:ext uri="{BB962C8B-B14F-4D97-AF65-F5344CB8AC3E}">
        <p14:creationId xmlns:p14="http://schemas.microsoft.com/office/powerpoint/2010/main" val="235157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14</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7.3.1.2 </a:t>
            </a:r>
            <a:r>
              <a:rPr lang="en-US" b="1" dirty="0" smtClean="0">
                <a:ea typeface="ＭＳ Ｐゴシック" pitchFamily="34" charset="-128"/>
              </a:rPr>
              <a:t>IPsec Security Services</a:t>
            </a:r>
            <a:endParaRPr lang="en-US" b="1" dirty="0" smtClean="0"/>
          </a:p>
          <a:p>
            <a:pPr>
              <a:buFontTx/>
              <a:buNone/>
            </a:pPr>
            <a:endParaRPr lang="en-US" b="1" dirty="0" smtClean="0"/>
          </a:p>
        </p:txBody>
      </p:sp>
    </p:spTree>
    <p:extLst>
      <p:ext uri="{BB962C8B-B14F-4D97-AF65-F5344CB8AC3E}">
        <p14:creationId xmlns:p14="http://schemas.microsoft.com/office/powerpoint/2010/main" val="1106103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15</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7.3.2.1 </a:t>
            </a:r>
            <a:r>
              <a:rPr lang="en-US" b="1" dirty="0" smtClean="0">
                <a:ea typeface="ＭＳ Ｐゴシック" pitchFamily="34" charset="-128"/>
              </a:rPr>
              <a:t>Confidentiality</a:t>
            </a:r>
            <a:r>
              <a:rPr lang="en-US" b="1" baseline="0" dirty="0" smtClean="0">
                <a:ea typeface="ＭＳ Ｐゴシック" pitchFamily="34" charset="-128"/>
              </a:rPr>
              <a:t> with Encryption</a:t>
            </a:r>
            <a:endParaRPr lang="en-US" b="1" dirty="0" smtClean="0"/>
          </a:p>
          <a:p>
            <a:pPr>
              <a:buFontTx/>
              <a:buNone/>
            </a:pPr>
            <a:endParaRPr lang="en-US" b="1" dirty="0" smtClean="0"/>
          </a:p>
        </p:txBody>
      </p:sp>
    </p:spTree>
    <p:extLst>
      <p:ext uri="{BB962C8B-B14F-4D97-AF65-F5344CB8AC3E}">
        <p14:creationId xmlns:p14="http://schemas.microsoft.com/office/powerpoint/2010/main" val="3552187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16</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a:t>
            </a:r>
            <a:r>
              <a:rPr lang="en-US" b="1" dirty="0" smtClean="0">
                <a:ea typeface="ＭＳ Ｐゴシック" pitchFamily="34" charset="-128"/>
              </a:rPr>
              <a:t>Encryption Algorithms</a:t>
            </a:r>
            <a:endParaRPr lang="en-US" b="1" dirty="0" smtClean="0"/>
          </a:p>
        </p:txBody>
      </p:sp>
    </p:spTree>
    <p:extLst>
      <p:ext uri="{BB962C8B-B14F-4D97-AF65-F5344CB8AC3E}">
        <p14:creationId xmlns:p14="http://schemas.microsoft.com/office/powerpoint/2010/main" val="2435296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17</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extLst>
      <p:ext uri="{BB962C8B-B14F-4D97-AF65-F5344CB8AC3E}">
        <p14:creationId xmlns:p14="http://schemas.microsoft.com/office/powerpoint/2010/main" val="760968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18</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extLst>
      <p:ext uri="{BB962C8B-B14F-4D97-AF65-F5344CB8AC3E}">
        <p14:creationId xmlns:p14="http://schemas.microsoft.com/office/powerpoint/2010/main" val="27884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19</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extLst>
      <p:ext uri="{BB962C8B-B14F-4D97-AF65-F5344CB8AC3E}">
        <p14:creationId xmlns:p14="http://schemas.microsoft.com/office/powerpoint/2010/main" val="534664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p>
          <a:p>
            <a:pPr>
              <a:buFontTx/>
              <a:buNone/>
            </a:pPr>
            <a:endParaRPr lang="en-US" b="1" baseline="0" dirty="0" smtClean="0">
              <a:ea typeface="ＭＳ Ｐゴシック" pitchFamily="34" charset="-128"/>
            </a:endParaRPr>
          </a:p>
          <a:p>
            <a:pPr>
              <a:buFontTx/>
              <a:buNone/>
            </a:pPr>
            <a:r>
              <a:rPr lang="en-US" b="0" baseline="0" dirty="0" smtClean="0">
                <a:ea typeface="ＭＳ Ｐゴシック" pitchFamily="34" charset="-128"/>
              </a:rPr>
              <a:t>e.g. HMAC – hash based message authentication code</a:t>
            </a:r>
            <a:endParaRPr lang="en-US" b="0" dirty="0" smtClean="0"/>
          </a:p>
        </p:txBody>
      </p:sp>
    </p:spTree>
    <p:extLst>
      <p:ext uri="{BB962C8B-B14F-4D97-AF65-F5344CB8AC3E}">
        <p14:creationId xmlns:p14="http://schemas.microsoft.com/office/powerpoint/2010/main" val="189215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2</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1592343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29046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extLst>
      <p:ext uri="{BB962C8B-B14F-4D97-AF65-F5344CB8AC3E}">
        <p14:creationId xmlns:p14="http://schemas.microsoft.com/office/powerpoint/2010/main" val="3772018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extLst>
      <p:ext uri="{BB962C8B-B14F-4D97-AF65-F5344CB8AC3E}">
        <p14:creationId xmlns:p14="http://schemas.microsoft.com/office/powerpoint/2010/main" val="2875909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196377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3348451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3186220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extLst>
      <p:ext uri="{BB962C8B-B14F-4D97-AF65-F5344CB8AC3E}">
        <p14:creationId xmlns:p14="http://schemas.microsoft.com/office/powerpoint/2010/main" val="3889821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3913343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sz="1200" kern="1200" dirty="0" smtClean="0">
                <a:solidFill>
                  <a:schemeClr val="tx1"/>
                </a:solidFill>
                <a:latin typeface="Arial" charset="0"/>
                <a:ea typeface="+mn-ea"/>
                <a:cs typeface="+mn-cs"/>
              </a:rPr>
              <a:t>Here is a high-level overview of the configuration:</a:t>
            </a:r>
          </a:p>
          <a:p>
            <a:r>
              <a:rPr lang="en-US" sz="1200" kern="1200" dirty="0" smtClean="0">
                <a:solidFill>
                  <a:schemeClr val="tx1"/>
                </a:solidFill>
                <a:latin typeface="Arial" charset="0"/>
                <a:ea typeface="+mn-ea"/>
                <a:cs typeface="+mn-cs"/>
              </a:rPr>
              <a:t>The ISAKMP policy identifies the specifics for the initial key and secure parameters exchange.</a:t>
            </a:r>
          </a:p>
          <a:p>
            <a:r>
              <a:rPr lang="en-US" sz="1200" kern="1200" dirty="0" smtClean="0">
                <a:solidFill>
                  <a:schemeClr val="tx1"/>
                </a:solidFill>
                <a:latin typeface="Arial" charset="0"/>
                <a:ea typeface="+mn-ea"/>
                <a:cs typeface="+mn-cs"/>
              </a:rPr>
              <a:t>The IPsec details define how the IP packet will be encapsulated and how it will be identified by the named HQ VPN. </a:t>
            </a:r>
          </a:p>
          <a:p>
            <a:r>
              <a:rPr lang="en-US" sz="1200" kern="1200" dirty="0" smtClean="0">
                <a:solidFill>
                  <a:schemeClr val="tx1"/>
                </a:solidFill>
                <a:latin typeface="Arial" charset="0"/>
                <a:ea typeface="+mn-ea"/>
                <a:cs typeface="+mn-cs"/>
              </a:rPr>
              <a:t>The VPN tunnel information is identified in the crypto map named HQ-MAP, which combines the ISAKMP policies, IPsec packet detail, the peer address, and ACL 110.</a:t>
            </a:r>
          </a:p>
          <a:p>
            <a:r>
              <a:rPr lang="en-US" sz="1200" kern="1200" dirty="0" smtClean="0">
                <a:solidFill>
                  <a:schemeClr val="tx1"/>
                </a:solidFill>
                <a:latin typeface="Arial" charset="0"/>
                <a:ea typeface="+mn-ea"/>
                <a:cs typeface="+mn-cs"/>
              </a:rPr>
              <a:t>ACL 110 is the crypto access control list that identifies interesting traffic that will trigger the VPN to activate.</a:t>
            </a:r>
          </a:p>
          <a:p>
            <a:r>
              <a:rPr lang="en-US" sz="1200" kern="1200" dirty="0" smtClean="0">
                <a:solidFill>
                  <a:schemeClr val="tx1"/>
                </a:solidFill>
                <a:latin typeface="Arial" charset="0"/>
                <a:ea typeface="+mn-ea"/>
                <a:cs typeface="+mn-cs"/>
              </a:rPr>
              <a:t>Finally, the crypto map is applied to the tunnel interface.</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endParaRPr lang="en-US" sz="1200" kern="1200" dirty="0">
              <a:solidFill>
                <a:schemeClr val="tx1"/>
              </a:solidFill>
              <a:latin typeface="Arial" charset="0"/>
              <a:ea typeface="+mn-ea"/>
              <a:cs typeface="+mn-cs"/>
            </a:endParaRPr>
          </a:p>
        </p:txBody>
      </p:sp>
    </p:spTree>
    <p:extLst>
      <p:ext uri="{BB962C8B-B14F-4D97-AF65-F5344CB8AC3E}">
        <p14:creationId xmlns:p14="http://schemas.microsoft.com/office/powerpoint/2010/main" val="793469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dirty="0"/>
          </a:p>
        </p:txBody>
      </p:sp>
    </p:spTree>
    <p:extLst>
      <p:ext uri="{BB962C8B-B14F-4D97-AF65-F5344CB8AC3E}">
        <p14:creationId xmlns:p14="http://schemas.microsoft.com/office/powerpoint/2010/main" val="3374230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extLst>
      <p:ext uri="{BB962C8B-B14F-4D97-AF65-F5344CB8AC3E}">
        <p14:creationId xmlns:p14="http://schemas.microsoft.com/office/powerpoint/2010/main" val="1761834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extLst>
      <p:ext uri="{BB962C8B-B14F-4D97-AF65-F5344CB8AC3E}">
        <p14:creationId xmlns:p14="http://schemas.microsoft.com/office/powerpoint/2010/main" val="2809061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extLst>
      <p:ext uri="{BB962C8B-B14F-4D97-AF65-F5344CB8AC3E}">
        <p14:creationId xmlns:p14="http://schemas.microsoft.com/office/powerpoint/2010/main" val="905487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dirty="0"/>
          </a:p>
        </p:txBody>
      </p:sp>
    </p:spTree>
    <p:extLst>
      <p:ext uri="{BB962C8B-B14F-4D97-AF65-F5344CB8AC3E}">
        <p14:creationId xmlns:p14="http://schemas.microsoft.com/office/powerpoint/2010/main" val="734042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38</a:t>
            </a:fld>
            <a:endParaRPr lang="en-US" dirty="0"/>
          </a:p>
        </p:txBody>
      </p:sp>
    </p:spTree>
    <p:extLst>
      <p:ext uri="{BB962C8B-B14F-4D97-AF65-F5344CB8AC3E}">
        <p14:creationId xmlns:p14="http://schemas.microsoft.com/office/powerpoint/2010/main" val="1658400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39</a:t>
            </a:fld>
            <a:endParaRPr lang="en-US" dirty="0"/>
          </a:p>
        </p:txBody>
      </p:sp>
    </p:spTree>
    <p:extLst>
      <p:ext uri="{BB962C8B-B14F-4D97-AF65-F5344CB8AC3E}">
        <p14:creationId xmlns:p14="http://schemas.microsoft.com/office/powerpoint/2010/main" val="3119519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40</a:t>
            </a:fld>
            <a:endParaRPr lang="en-US" dirty="0"/>
          </a:p>
        </p:txBody>
      </p:sp>
    </p:spTree>
    <p:extLst>
      <p:ext uri="{BB962C8B-B14F-4D97-AF65-F5344CB8AC3E}">
        <p14:creationId xmlns:p14="http://schemas.microsoft.com/office/powerpoint/2010/main" val="1700622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The output from the </a:t>
            </a:r>
            <a:r>
              <a:rPr lang="en-US" sz="1200" b="1" kern="1200" dirty="0" smtClean="0">
                <a:solidFill>
                  <a:schemeClr val="tx1"/>
                </a:solidFill>
                <a:latin typeface="Arial" charset="0"/>
                <a:ea typeface="+mn-ea"/>
                <a:cs typeface="+mn-cs"/>
              </a:rPr>
              <a:t>debug crypto ipsec </a:t>
            </a:r>
            <a:r>
              <a:rPr lang="en-US" sz="1200" kern="1200" dirty="0" smtClean="0">
                <a:solidFill>
                  <a:schemeClr val="tx1"/>
                </a:solidFill>
                <a:latin typeface="Arial" charset="0"/>
                <a:ea typeface="+mn-ea"/>
                <a:cs typeface="+mn-cs"/>
              </a:rPr>
              <a:t>command indicates that the VPN link has been activated.” </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extLst>
      <p:ext uri="{BB962C8B-B14F-4D97-AF65-F5344CB8AC3E}">
        <p14:creationId xmlns:p14="http://schemas.microsoft.com/office/powerpoint/2010/main" val="286205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The output from the </a:t>
            </a:r>
            <a:r>
              <a:rPr lang="en-US" sz="1200" b="1" kern="1200" dirty="0" smtClean="0">
                <a:solidFill>
                  <a:schemeClr val="tx1"/>
                </a:solidFill>
                <a:latin typeface="Arial" charset="0"/>
                <a:ea typeface="+mn-ea"/>
                <a:cs typeface="+mn-cs"/>
              </a:rPr>
              <a:t>show crypto session </a:t>
            </a:r>
            <a:r>
              <a:rPr lang="en-US" sz="1200" kern="1200" dirty="0" smtClean="0">
                <a:solidFill>
                  <a:schemeClr val="tx1"/>
                </a:solidFill>
                <a:latin typeface="Arial" charset="0"/>
                <a:ea typeface="+mn-ea"/>
                <a:cs typeface="+mn-cs"/>
              </a:rPr>
              <a:t>command indicates that the VPN link is now up and active.</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42</a:t>
            </a:fld>
            <a:endParaRPr lang="en-US" dirty="0"/>
          </a:p>
        </p:txBody>
      </p:sp>
    </p:spTree>
    <p:extLst>
      <p:ext uri="{BB962C8B-B14F-4D97-AF65-F5344CB8AC3E}">
        <p14:creationId xmlns:p14="http://schemas.microsoft.com/office/powerpoint/2010/main" val="379328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The output from the </a:t>
            </a:r>
            <a:r>
              <a:rPr lang="en-US" sz="1200" b="1" kern="1200" dirty="0" smtClean="0">
                <a:solidFill>
                  <a:schemeClr val="tx1"/>
                </a:solidFill>
                <a:latin typeface="Arial" charset="0"/>
                <a:ea typeface="+mn-ea"/>
                <a:cs typeface="+mn-cs"/>
              </a:rPr>
              <a:t>show crypto ipsec sa </a:t>
            </a:r>
            <a:r>
              <a:rPr lang="en-US" sz="1200" kern="1200" dirty="0" smtClean="0">
                <a:solidFill>
                  <a:schemeClr val="tx1"/>
                </a:solidFill>
                <a:latin typeface="Arial" charset="0"/>
                <a:ea typeface="+mn-ea"/>
                <a:cs typeface="+mn-cs"/>
              </a:rPr>
              <a:t>command indicates that four packets have been encrypted and decrypted.</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extLst>
      <p:ext uri="{BB962C8B-B14F-4D97-AF65-F5344CB8AC3E}">
        <p14:creationId xmlns:p14="http://schemas.microsoft.com/office/powerpoint/2010/main" val="3588302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44</a:t>
            </a:fld>
            <a:endParaRPr lang="en-US" dirty="0"/>
          </a:p>
        </p:txBody>
      </p:sp>
    </p:spTree>
    <p:extLst>
      <p:ext uri="{BB962C8B-B14F-4D97-AF65-F5344CB8AC3E}">
        <p14:creationId xmlns:p14="http://schemas.microsoft.com/office/powerpoint/2010/main" val="207484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extLst>
      <p:ext uri="{BB962C8B-B14F-4D97-AF65-F5344CB8AC3E}">
        <p14:creationId xmlns:p14="http://schemas.microsoft.com/office/powerpoint/2010/main" val="1958497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extLst>
      <p:ext uri="{BB962C8B-B14F-4D97-AF65-F5344CB8AC3E}">
        <p14:creationId xmlns:p14="http://schemas.microsoft.com/office/powerpoint/2010/main" val="2610594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extLst>
      <p:ext uri="{BB962C8B-B14F-4D97-AF65-F5344CB8AC3E}">
        <p14:creationId xmlns:p14="http://schemas.microsoft.com/office/powerpoint/2010/main" val="2064399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47</a:t>
            </a:fld>
            <a:endParaRPr lang="en-US" dirty="0"/>
          </a:p>
        </p:txBody>
      </p:sp>
    </p:spTree>
    <p:extLst>
      <p:ext uri="{BB962C8B-B14F-4D97-AF65-F5344CB8AC3E}">
        <p14:creationId xmlns:p14="http://schemas.microsoft.com/office/powerpoint/2010/main" val="3983968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 adds an additional 24 bytes to the original packet.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49</a:t>
            </a:fld>
            <a:endParaRPr lang="en-US" dirty="0">
              <a:solidFill>
                <a:prstClr val="black"/>
              </a:solidFill>
            </a:endParaRPr>
          </a:p>
        </p:txBody>
      </p:sp>
    </p:spTree>
    <p:extLst>
      <p:ext uri="{BB962C8B-B14F-4D97-AF65-F5344CB8AC3E}">
        <p14:creationId xmlns:p14="http://schemas.microsoft.com/office/powerpoint/2010/main" val="3846868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50</a:t>
            </a:fld>
            <a:endParaRPr lang="en-US" dirty="0"/>
          </a:p>
        </p:txBody>
      </p:sp>
    </p:spTree>
    <p:extLst>
      <p:ext uri="{BB962C8B-B14F-4D97-AF65-F5344CB8AC3E}">
        <p14:creationId xmlns:p14="http://schemas.microsoft.com/office/powerpoint/2010/main" val="2853280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extLst>
      <p:ext uri="{BB962C8B-B14F-4D97-AF65-F5344CB8AC3E}">
        <p14:creationId xmlns:p14="http://schemas.microsoft.com/office/powerpoint/2010/main" val="267320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6</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802140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solidFill>
                  <a:prstClr val="black"/>
                </a:solidFill>
              </a:rPr>
              <a:pPr/>
              <a:t>7</a:t>
            </a:fld>
            <a:endParaRPr lang="en-US" dirty="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extLst>
      <p:ext uri="{BB962C8B-B14F-4D97-AF65-F5344CB8AC3E}">
        <p14:creationId xmlns:p14="http://schemas.microsoft.com/office/powerpoint/2010/main" val="396428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7.2.1.1 </a:t>
            </a:r>
            <a:r>
              <a:rPr lang="en-US" b="1" dirty="0" smtClean="0">
                <a:ea typeface="ＭＳ Ｐゴシック" pitchFamily="34" charset="-128"/>
              </a:rPr>
              <a:t>Introduction</a:t>
            </a:r>
            <a:r>
              <a:rPr lang="en-US" b="1" baseline="0" dirty="0" smtClean="0">
                <a:ea typeface="ＭＳ Ｐゴシック" pitchFamily="34" charset="-128"/>
              </a:rPr>
              <a:t> to GRE</a:t>
            </a:r>
            <a:endParaRPr lang="en-US" b="1" dirty="0" smtClean="0"/>
          </a:p>
          <a:p>
            <a:pPr marL="236538" indent="-236538" algn="l" defTabSz="814388">
              <a:lnSpc>
                <a:spcPct val="95000"/>
              </a:lnSpc>
              <a:spcBef>
                <a:spcPct val="50000"/>
              </a:spcBef>
              <a:buClr>
                <a:srgbClr val="708CA1"/>
              </a:buClr>
              <a:buFont typeface="Wingdings" pitchFamily="2" charset="2"/>
              <a:buChar char="§"/>
            </a:pPr>
            <a:r>
              <a:rPr lang="en-US" sz="1200" kern="1200" dirty="0" smtClean="0">
                <a:solidFill>
                  <a:schemeClr val="tx1"/>
                </a:solidFill>
                <a:latin typeface="Arial" charset="0"/>
                <a:ea typeface="+mn-ea"/>
                <a:cs typeface="+mn-cs"/>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1200" kern="1200" dirty="0" smtClean="0">
                <a:solidFill>
                  <a:schemeClr val="tx1"/>
                </a:solidFill>
                <a:latin typeface="Arial" charset="0"/>
                <a:ea typeface="+mn-ea"/>
                <a:cs typeface="+mn-cs"/>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1200" kern="1200" dirty="0" smtClean="0">
                <a:solidFill>
                  <a:schemeClr val="tx1"/>
                </a:solidFill>
                <a:latin typeface="Arial" charset="0"/>
                <a:ea typeface="+mn-ea"/>
                <a:cs typeface="+mn-cs"/>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1200" kern="1200" dirty="0" smtClean="0">
                <a:solidFill>
                  <a:schemeClr val="tx1"/>
                </a:solidFill>
                <a:latin typeface="Arial" charset="0"/>
                <a:ea typeface="+mn-ea"/>
                <a:cs typeface="+mn-cs"/>
              </a:rPr>
              <a:t>GRE itself is stateless; it does not include any flow-control mechanisms, by default.</a:t>
            </a:r>
          </a:p>
          <a:p>
            <a:pPr marL="236538" indent="-236538" algn="l" defTabSz="814388">
              <a:lnSpc>
                <a:spcPct val="95000"/>
              </a:lnSpc>
              <a:spcBef>
                <a:spcPct val="50000"/>
              </a:spcBef>
              <a:buClr>
                <a:srgbClr val="708CA1"/>
              </a:buClr>
              <a:buFont typeface="Wingdings" pitchFamily="2" charset="2"/>
              <a:buChar char="§"/>
            </a:pPr>
            <a:r>
              <a:rPr lang="en-US" sz="1200" kern="1200" dirty="0" smtClean="0">
                <a:solidFill>
                  <a:schemeClr val="tx1"/>
                </a:solidFill>
                <a:latin typeface="Arial" charset="0"/>
                <a:ea typeface="+mn-ea"/>
                <a:cs typeface="+mn-cs"/>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1200" kern="1200" dirty="0" smtClean="0">
                <a:solidFill>
                  <a:schemeClr val="tx1"/>
                </a:solidFill>
                <a:latin typeface="Arial" charset="0"/>
                <a:ea typeface="+mn-ea"/>
                <a:cs typeface="+mn-cs"/>
              </a:rPr>
              <a:t>The GRE header, together with the tunneling IP header, creates at least 24 bytes of additional overhead for tunneled packets.</a:t>
            </a:r>
          </a:p>
          <a:p>
            <a:pPr>
              <a:buFontTx/>
              <a:buNone/>
            </a:pPr>
            <a:endParaRPr lang="en-US" b="1" dirty="0" smtClean="0"/>
          </a:p>
        </p:txBody>
      </p:sp>
    </p:spTree>
    <p:extLst>
      <p:ext uri="{BB962C8B-B14F-4D97-AF65-F5344CB8AC3E}">
        <p14:creationId xmlns:p14="http://schemas.microsoft.com/office/powerpoint/2010/main" val="404654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extLst>
      <p:ext uri="{BB962C8B-B14F-4D97-AF65-F5344CB8AC3E}">
        <p14:creationId xmlns:p14="http://schemas.microsoft.com/office/powerpoint/2010/main" val="48433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0" dirty="0" smtClean="0"/>
          </a:p>
          <a:p>
            <a:pPr>
              <a:buFontTx/>
              <a:buNone/>
            </a:pPr>
            <a:r>
              <a:rPr lang="en-US" b="0" dirty="0" smtClean="0"/>
              <a:t>Tunnel </a:t>
            </a:r>
            <a:r>
              <a:rPr lang="en-US" b="0" dirty="0" err="1" smtClean="0"/>
              <a:t>src</a:t>
            </a:r>
            <a:r>
              <a:rPr lang="en-US" b="0" dirty="0" smtClean="0"/>
              <a:t> &amp; </a:t>
            </a:r>
            <a:r>
              <a:rPr lang="en-US" b="0" dirty="0" err="1" smtClean="0"/>
              <a:t>dst</a:t>
            </a:r>
            <a:r>
              <a:rPr lang="en-US" b="0" baseline="0" dirty="0" smtClean="0"/>
              <a:t> must be reachable (connectivity exist) before tunnel can be established</a:t>
            </a:r>
            <a:endParaRPr lang="en-US" b="0" dirty="0" smtClean="0"/>
          </a:p>
        </p:txBody>
      </p:sp>
    </p:spTree>
    <p:extLst>
      <p:ext uri="{BB962C8B-B14F-4D97-AF65-F5344CB8AC3E}">
        <p14:creationId xmlns:p14="http://schemas.microsoft.com/office/powerpoint/2010/main" val="227250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3668454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5011203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7</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4213232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6346921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5409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1472098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237093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4749338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7034540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13245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4521268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361946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40680786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9989929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9297265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3920026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33983195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5273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52629854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4501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2616573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5601456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50828603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940275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19/04/2017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19/04/2017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19/04/2017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19/04/2017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19/04/2017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19/04/2017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702628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33728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74431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811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562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86576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729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49699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4415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6902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93320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7</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65660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8469846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04235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9527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108821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7431960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9326750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2818189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35125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9239020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0614153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6840275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625307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70279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9316178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2268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1102361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079253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721540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044635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1155829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2417017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7</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141151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49217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330673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3333397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891564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8470130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5822721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433406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117356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480508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4203179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07235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9052142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3622188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1954331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2570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3881935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22302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9423241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48059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632348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4824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7</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6082497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6073290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382296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7995522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965818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42662214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3963108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1558937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769674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5104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3895493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5196246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768863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5454240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0188956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7335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8618395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017712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0561220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0628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image" Target="../media/image5.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theme" Target="../theme/theme4.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image" Target="../media/image5.png"/><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theme" Target="../theme/theme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image" Target="../media/image5.png"/><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theme" Target="../theme/theme6.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image" Target="../media/image5.png"/><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theme" Target="../theme/theme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19/04/2017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896151850"/>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7</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096470457"/>
      </p:ext>
    </p:extLst>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28" r:id="rId12"/>
    <p:sldLayoutId id="2147484329" r:id="rId13"/>
    <p:sldLayoutId id="2147484330" r:id="rId14"/>
    <p:sldLayoutId id="2147484331" r:id="rId15"/>
    <p:sldLayoutId id="2147484332" r:id="rId16"/>
    <p:sldLayoutId id="2147484333" r:id="rId17"/>
    <p:sldLayoutId id="2147484334" r:id="rId18"/>
    <p:sldLayoutId id="2147484335" r:id="rId19"/>
    <p:sldLayoutId id="2147484336" r:id="rId20"/>
    <p:sldLayoutId id="2147484337" r:id="rId21"/>
    <p:sldLayoutId id="2147484338"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7</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334869415"/>
      </p:ext>
    </p:extLst>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 id="2147484351" r:id="rId12"/>
    <p:sldLayoutId id="2147484352" r:id="rId13"/>
    <p:sldLayoutId id="2147484353" r:id="rId14"/>
    <p:sldLayoutId id="2147484354" r:id="rId15"/>
    <p:sldLayoutId id="2147484355" r:id="rId16"/>
    <p:sldLayoutId id="2147484356" r:id="rId17"/>
    <p:sldLayoutId id="2147484357" r:id="rId18"/>
    <p:sldLayoutId id="2147484358" r:id="rId19"/>
    <p:sldLayoutId id="2147484359" r:id="rId20"/>
    <p:sldLayoutId id="2147484360" r:id="rId21"/>
    <p:sldLayoutId id="2147484361"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7</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032677959"/>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0" r:id="rId18"/>
    <p:sldLayoutId id="2147484381" r:id="rId19"/>
    <p:sldLayoutId id="2147484382" r:id="rId20"/>
    <p:sldLayoutId id="2147484383" r:id="rId21"/>
    <p:sldLayoutId id="2147484384"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7</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958012777"/>
      </p:ext>
    </p:extLst>
  </p:cSld>
  <p:clrMap bg1="lt1" tx1="dk1" bg2="lt2" tx2="dk2" accent1="accent1" accent2="accent2" accent3="accent3" accent4="accent4" accent5="accent5" accent6="accent6" hlink="hlink" folHlink="folHlink"/>
  <p:sldLayoutIdLst>
    <p:sldLayoutId id="2147484386"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 id="2147484397" r:id="rId12"/>
    <p:sldLayoutId id="2147484398" r:id="rId13"/>
    <p:sldLayoutId id="2147484399" r:id="rId14"/>
    <p:sldLayoutId id="2147484400" r:id="rId15"/>
    <p:sldLayoutId id="2147484401" r:id="rId16"/>
    <p:sldLayoutId id="2147484402" r:id="rId17"/>
    <p:sldLayoutId id="2147484403" r:id="rId18"/>
    <p:sldLayoutId id="2147484404" r:id="rId19"/>
    <p:sldLayoutId id="2147484405" r:id="rId20"/>
    <p:sldLayoutId id="2147484406" r:id="rId21"/>
    <p:sldLayoutId id="2147484407"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60.xml"/><Relationship Id="rId5" Type="http://schemas.openxmlformats.org/officeDocument/2006/relationships/image" Target="../media/image24.wmf"/><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89.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11.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11.xml"/><Relationship Id="rId6"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VPN</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5" name="TextBox 4"/>
          <p:cNvSpPr txBox="1"/>
          <p:nvPr/>
        </p:nvSpPr>
        <p:spPr>
          <a:xfrm>
            <a:off x="938151" y="1757548"/>
            <a:ext cx="7196446" cy="1421928"/>
          </a:xfrm>
          <a:prstGeom prst="rect">
            <a:avLst/>
          </a:prstGeom>
          <a:noFill/>
        </p:spPr>
        <p:txBody>
          <a:bodyPr wrap="square" rtlCol="0">
            <a:spAutoFit/>
          </a:bodyPr>
          <a:lstStyle/>
          <a:p>
            <a:pPr algn="l"/>
            <a:r>
              <a:rPr lang="en-NZ" dirty="0" smtClean="0"/>
              <a:t>GRE</a:t>
            </a:r>
          </a:p>
          <a:p>
            <a:pPr algn="l"/>
            <a:r>
              <a:rPr lang="en-NZ" dirty="0" err="1" smtClean="0"/>
              <a:t>IPSec</a:t>
            </a:r>
            <a:endParaRPr lang="en-NZ" dirty="0" smtClean="0"/>
          </a:p>
          <a:p>
            <a:pPr algn="l"/>
            <a:r>
              <a:rPr lang="en-NZ" dirty="0" smtClean="0"/>
              <a:t>GRE over IPSEC</a:t>
            </a:r>
          </a:p>
          <a:p>
            <a:pPr algn="l"/>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80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smtClean="0"/>
              <a:t>Verify Tunnel </a:t>
            </a:r>
          </a:p>
          <a:p>
            <a:r>
              <a:rPr lang="en-US" dirty="0" smtClean="0"/>
              <a:t>Interface is Up</a:t>
            </a:r>
            <a:endParaRPr lang="en-US" dirty="0"/>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smtClean="0"/>
              <a:t>Verify OSPF Adjacency</a:t>
            </a:r>
            <a:endParaRPr lang="en-US" dirty="0"/>
          </a:p>
        </p:txBody>
      </p:sp>
    </p:spTree>
    <p:extLst>
      <p:ext uri="{BB962C8B-B14F-4D97-AF65-F5344CB8AC3E}">
        <p14:creationId xmlns:p14="http://schemas.microsoft.com/office/powerpoint/2010/main" val="2150266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03890"/>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VPNs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58" y="1384966"/>
            <a:ext cx="5832027" cy="472116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78385" y="1384966"/>
            <a:ext cx="2841325" cy="420115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solidFill>
                  <a:srgbClr val="000000"/>
                </a:solidFill>
                <a:latin typeface="Arial"/>
              </a:rPr>
              <a:t>Information </a:t>
            </a:r>
            <a:r>
              <a:rPr lang="en-US" sz="2000" dirty="0">
                <a:solidFill>
                  <a:srgbClr val="000000"/>
                </a:solidFill>
                <a:latin typeface="Arial"/>
              </a:rPr>
              <a:t>from a private network is securely transported over a public </a:t>
            </a:r>
            <a:r>
              <a:rPr lang="en-US" sz="2000" dirty="0" smtClean="0">
                <a:solidFill>
                  <a:srgbClr val="000000"/>
                </a:solidFill>
                <a:latin typeface="Arial"/>
              </a:rPr>
              <a:t>network.</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Forms a virtual network instead of using a dedicated Layer 2 </a:t>
            </a:r>
            <a:r>
              <a:rPr lang="en-US" sz="2000" dirty="0" smtClean="0">
                <a:solidFill>
                  <a:srgbClr val="000000"/>
                </a:solidFill>
                <a:latin typeface="Arial"/>
              </a:rPr>
              <a:t>connection.</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To remain private, the traffic is encrypted to keep the data </a:t>
            </a:r>
            <a:r>
              <a:rPr lang="en-US" sz="2000" dirty="0" smtClean="0">
                <a:solidFill>
                  <a:srgbClr val="000000"/>
                </a:solidFill>
                <a:latin typeface="Arial"/>
              </a:rPr>
              <a:t>confidential.</a:t>
            </a:r>
            <a:endParaRPr lang="en-US" sz="2000" dirty="0">
              <a:solidFill>
                <a:srgbClr val="000000"/>
              </a:solidFill>
              <a:latin typeface="Arial"/>
            </a:endParaRPr>
          </a:p>
        </p:txBody>
      </p:sp>
    </p:spTree>
    <p:extLst>
      <p:ext uri="{BB962C8B-B14F-4D97-AF65-F5344CB8AC3E}">
        <p14:creationId xmlns:p14="http://schemas.microsoft.com/office/powerpoint/2010/main" val="1451615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Technologies</a:t>
            </a:r>
            <a:endParaRPr lang="en-US" dirty="0"/>
          </a:p>
        </p:txBody>
      </p:sp>
      <p:sp>
        <p:nvSpPr>
          <p:cNvPr id="3" name="Content Placeholder 2"/>
          <p:cNvSpPr>
            <a:spLocks noGrp="1"/>
          </p:cNvSpPr>
          <p:nvPr>
            <p:ph idx="1"/>
          </p:nvPr>
        </p:nvSpPr>
        <p:spPr/>
        <p:txBody>
          <a:bodyPr>
            <a:normAutofit/>
          </a:bodyPr>
          <a:lstStyle/>
          <a:p>
            <a:r>
              <a:rPr lang="en-US" dirty="0" smtClean="0"/>
              <a:t>IPsec </a:t>
            </a:r>
            <a:r>
              <a:rPr lang="en-US" smtClean="0"/>
              <a:t>VPNs provide </a:t>
            </a:r>
            <a:r>
              <a:rPr lang="en-US" dirty="0" smtClean="0"/>
              <a:t>two significant benefits:</a:t>
            </a:r>
          </a:p>
          <a:p>
            <a:pPr lvl="1"/>
            <a:r>
              <a:rPr lang="en-US" dirty="0" smtClean="0"/>
              <a:t>Encryption</a:t>
            </a:r>
          </a:p>
          <a:p>
            <a:pPr lvl="1"/>
            <a:r>
              <a:rPr lang="en-US" dirty="0" smtClean="0"/>
              <a:t>Encapsulation</a:t>
            </a:r>
          </a:p>
          <a:p>
            <a:r>
              <a:rPr lang="en-US" dirty="0" smtClean="0"/>
              <a:t>IPsec encryption provides three major services:</a:t>
            </a:r>
          </a:p>
          <a:p>
            <a:pPr lvl="1"/>
            <a:r>
              <a:rPr lang="en-US" dirty="0" smtClean="0"/>
              <a:t>Confidentiality</a:t>
            </a:r>
            <a:endParaRPr lang="fr-FR" dirty="0" smtClean="0"/>
          </a:p>
          <a:p>
            <a:pPr lvl="1"/>
            <a:r>
              <a:rPr lang="en-US" dirty="0" smtClean="0"/>
              <a:t>Integrity</a:t>
            </a:r>
          </a:p>
          <a:p>
            <a:pPr lvl="1"/>
            <a:r>
              <a:rPr lang="en-US" dirty="0" smtClean="0"/>
              <a:t>Authentication</a:t>
            </a:r>
            <a:endParaRPr lang="en-US" dirty="0"/>
          </a:p>
        </p:txBody>
      </p:sp>
    </p:spTree>
    <p:extLst>
      <p:ext uri="{BB962C8B-B14F-4D97-AF65-F5344CB8AC3E}">
        <p14:creationId xmlns:p14="http://schemas.microsoft.com/office/powerpoint/2010/main" val="3528564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0981" y="46626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Security Services</a:t>
            </a:r>
          </a:p>
        </p:txBody>
      </p:sp>
      <p:sp>
        <p:nvSpPr>
          <p:cNvPr id="2" name="Rectangle 1"/>
          <p:cNvSpPr/>
          <p:nvPr/>
        </p:nvSpPr>
        <p:spPr>
          <a:xfrm>
            <a:off x="493485" y="1449610"/>
            <a:ext cx="8208409" cy="482285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a:solidFill>
                  <a:srgbClr val="000000"/>
                </a:solidFill>
                <a:latin typeface="Arial"/>
              </a:rPr>
              <a:t>Confidentiality (encryption)</a:t>
            </a:r>
            <a:r>
              <a:rPr lang="en-US" sz="2000" dirty="0">
                <a:solidFill>
                  <a:srgbClr val="000000"/>
                </a:solidFill>
                <a:latin typeface="Arial"/>
              </a:rPr>
              <a:t> – encrypt the data before transmitting across the network</a:t>
            </a:r>
          </a:p>
          <a:p>
            <a:pPr marL="236538" indent="-236538" algn="l" defTabSz="814388">
              <a:lnSpc>
                <a:spcPct val="95000"/>
              </a:lnSpc>
              <a:spcBef>
                <a:spcPct val="50000"/>
              </a:spcBef>
              <a:buClr>
                <a:srgbClr val="708CA1"/>
              </a:buClr>
              <a:buFont typeface="Wingdings" pitchFamily="2" charset="2"/>
              <a:buChar char="§"/>
            </a:pPr>
            <a:r>
              <a:rPr lang="en-US" sz="2000" b="1" dirty="0">
                <a:solidFill>
                  <a:srgbClr val="000000"/>
                </a:solidFill>
                <a:latin typeface="Arial"/>
              </a:rPr>
              <a:t>Data i</a:t>
            </a:r>
            <a:r>
              <a:rPr lang="en-US" sz="2000" b="1" dirty="0" smtClean="0">
                <a:solidFill>
                  <a:srgbClr val="000000"/>
                </a:solidFill>
                <a:latin typeface="Arial"/>
              </a:rPr>
              <a:t>ntegrity</a:t>
            </a:r>
            <a:r>
              <a:rPr lang="en-US" sz="2000" dirty="0">
                <a:solidFill>
                  <a:srgbClr val="000000"/>
                </a:solidFill>
                <a:latin typeface="Arial"/>
              </a:rPr>
              <a:t> </a:t>
            </a:r>
            <a:r>
              <a:rPr lang="en-US" sz="2000" dirty="0" smtClean="0">
                <a:solidFill>
                  <a:srgbClr val="000000"/>
                </a:solidFill>
                <a:latin typeface="Arial"/>
              </a:rPr>
              <a:t>– </a:t>
            </a:r>
            <a:r>
              <a:rPr lang="en-US" sz="2000" dirty="0">
                <a:solidFill>
                  <a:srgbClr val="000000"/>
                </a:solidFill>
                <a:latin typeface="Arial"/>
              </a:rPr>
              <a:t>verify that data has not been changed while in transit, if tampering is detected, the packet is dropped</a:t>
            </a:r>
          </a:p>
          <a:p>
            <a:pPr marL="236538" indent="-236538" algn="l" defTabSz="814388">
              <a:lnSpc>
                <a:spcPct val="95000"/>
              </a:lnSpc>
              <a:spcBef>
                <a:spcPct val="50000"/>
              </a:spcBef>
              <a:buClr>
                <a:srgbClr val="708CA1"/>
              </a:buClr>
              <a:buFont typeface="Wingdings" pitchFamily="2" charset="2"/>
              <a:buChar char="§"/>
            </a:pPr>
            <a:r>
              <a:rPr lang="en-US" sz="2000" b="1" dirty="0">
                <a:solidFill>
                  <a:srgbClr val="000000"/>
                </a:solidFill>
                <a:latin typeface="Arial"/>
              </a:rPr>
              <a:t>Authentication</a:t>
            </a:r>
            <a:r>
              <a:rPr lang="en-US" sz="2000" dirty="0">
                <a:solidFill>
                  <a:srgbClr val="000000"/>
                </a:solidFill>
                <a:latin typeface="Arial"/>
              </a:rPr>
              <a:t> </a:t>
            </a:r>
            <a:r>
              <a:rPr lang="en-US" sz="2000" dirty="0" smtClean="0">
                <a:solidFill>
                  <a:srgbClr val="000000"/>
                </a:solidFill>
                <a:latin typeface="Arial"/>
              </a:rPr>
              <a:t>– </a:t>
            </a:r>
            <a:r>
              <a:rPr lang="en-US" sz="2000" dirty="0">
                <a:solidFill>
                  <a:srgbClr val="000000"/>
                </a:solidFill>
                <a:latin typeface="Arial"/>
              </a:rPr>
              <a:t>verify the identity of the source of the data that is sent, ensures that the connection is made with the desired communication partner, IPsec uses Internet Key Exchange (IKE) to authenticate users and devices that can carry out communication independently.</a:t>
            </a:r>
          </a:p>
          <a:p>
            <a:pPr marL="236538" indent="-236538" algn="l" defTabSz="814388">
              <a:lnSpc>
                <a:spcPct val="95000"/>
              </a:lnSpc>
              <a:spcBef>
                <a:spcPct val="50000"/>
              </a:spcBef>
              <a:buClr>
                <a:srgbClr val="708CA1"/>
              </a:buClr>
              <a:buFont typeface="Wingdings" pitchFamily="2" charset="2"/>
              <a:buChar char="§"/>
            </a:pPr>
            <a:r>
              <a:rPr lang="en-US" sz="2000" b="1" dirty="0" smtClean="0">
                <a:solidFill>
                  <a:srgbClr val="000000"/>
                </a:solidFill>
                <a:latin typeface="Arial"/>
              </a:rPr>
              <a:t>Anti-Replay Protection</a:t>
            </a:r>
            <a:r>
              <a:rPr lang="en-US" sz="2000" dirty="0" smtClean="0">
                <a:solidFill>
                  <a:srgbClr val="000000"/>
                </a:solidFill>
              </a:rPr>
              <a:t> </a:t>
            </a:r>
            <a:r>
              <a:rPr lang="en-US" sz="2000" dirty="0">
                <a:solidFill>
                  <a:srgbClr val="000000"/>
                </a:solidFill>
              </a:rPr>
              <a:t>–</a:t>
            </a:r>
            <a:r>
              <a:rPr lang="en-US" sz="2000" dirty="0" smtClean="0">
                <a:solidFill>
                  <a:srgbClr val="000000"/>
                </a:solidFill>
                <a:latin typeface="Arial"/>
              </a:rPr>
              <a:t> </a:t>
            </a:r>
            <a:r>
              <a:rPr lang="en-US" sz="2000" dirty="0">
                <a:solidFill>
                  <a:srgbClr val="000000"/>
                </a:solidFill>
                <a:latin typeface="Arial"/>
              </a:rPr>
              <a:t>detect and reject replayed packets and helps prevent spoofing</a:t>
            </a:r>
          </a:p>
          <a:p>
            <a:pPr algn="l"/>
            <a:endParaRPr lang="en-US" dirty="0">
              <a:solidFill>
                <a:srgbClr val="000000"/>
              </a:solidFill>
            </a:endParaRPr>
          </a:p>
          <a:p>
            <a:r>
              <a:rPr lang="en-US" sz="2000" b="1" dirty="0" smtClean="0">
                <a:solidFill>
                  <a:srgbClr val="000000"/>
                </a:solidFill>
              </a:rPr>
              <a:t>CIA</a:t>
            </a:r>
            <a:r>
              <a:rPr lang="en-US" sz="2000" b="1" dirty="0">
                <a:solidFill>
                  <a:srgbClr val="000000"/>
                </a:solidFill>
              </a:rPr>
              <a:t>: confidentiality, integrity, and authentication</a:t>
            </a:r>
          </a:p>
          <a:p>
            <a:pPr algn="l"/>
            <a:endParaRPr lang="en-US" dirty="0">
              <a:solidFill>
                <a:srgbClr val="000000"/>
              </a:solidFill>
            </a:endParaRPr>
          </a:p>
        </p:txBody>
      </p:sp>
    </p:spTree>
    <p:extLst>
      <p:ext uri="{BB962C8B-B14F-4D97-AF65-F5344CB8AC3E}">
        <p14:creationId xmlns:p14="http://schemas.microsoft.com/office/powerpoint/2010/main" val="3873736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313" y="2782224"/>
            <a:ext cx="5225143" cy="39084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373665" y="42045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a:ea typeface="ＭＳ Ｐゴシック" pitchFamily="34" charset="-128"/>
              </a:rPr>
              <a:t>Confidentiality with </a:t>
            </a:r>
            <a:r>
              <a:rPr lang="en-US" dirty="0" smtClean="0">
                <a:ea typeface="ＭＳ Ｐゴシック" pitchFamily="34" charset="-128"/>
              </a:rPr>
              <a:t>Encryption</a:t>
            </a:r>
          </a:p>
        </p:txBody>
      </p:sp>
      <p:sp>
        <p:nvSpPr>
          <p:cNvPr id="3" name="Rectangle 2"/>
          <p:cNvSpPr/>
          <p:nvPr/>
        </p:nvSpPr>
        <p:spPr>
          <a:xfrm>
            <a:off x="444862" y="1258651"/>
            <a:ext cx="8641082"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For encryption to work, both the sender and the receiver must know the rules </a:t>
            </a:r>
            <a:r>
              <a:rPr lang="en-US" sz="2000" dirty="0" smtClean="0">
                <a:solidFill>
                  <a:srgbClr val="000000"/>
                </a:solidFill>
                <a:latin typeface="Arial"/>
              </a:rPr>
              <a:t>used </a:t>
            </a:r>
            <a:r>
              <a:rPr lang="en-US" sz="2000" dirty="0">
                <a:solidFill>
                  <a:srgbClr val="000000"/>
                </a:solidFill>
                <a:latin typeface="Arial"/>
              </a:rPr>
              <a:t>to transform the original message into its coded form. </a:t>
            </a: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Rules are based on algorithms and associated keys. </a:t>
            </a: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Decryption is extremely difficult </a:t>
            </a:r>
            <a:r>
              <a:rPr lang="en-US" sz="2000" dirty="0" smtClean="0">
                <a:solidFill>
                  <a:srgbClr val="000000"/>
                </a:solidFill>
                <a:latin typeface="Arial"/>
              </a:rPr>
              <a:t>(or impossible) </a:t>
            </a:r>
            <a:r>
              <a:rPr lang="en-US" sz="2000" dirty="0">
                <a:solidFill>
                  <a:srgbClr val="000000"/>
                </a:solidFill>
                <a:latin typeface="Arial"/>
              </a:rPr>
              <a:t>without the correct key.</a:t>
            </a:r>
          </a:p>
        </p:txBody>
      </p:sp>
    </p:spTree>
    <p:extLst>
      <p:ext uri="{BB962C8B-B14F-4D97-AF65-F5344CB8AC3E}">
        <p14:creationId xmlns:p14="http://schemas.microsoft.com/office/powerpoint/2010/main" val="507730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9246"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Encryption Algorithms</a:t>
            </a:r>
          </a:p>
        </p:txBody>
      </p:sp>
      <p:sp>
        <p:nvSpPr>
          <p:cNvPr id="2" name="Rectangle 1"/>
          <p:cNvSpPr/>
          <p:nvPr/>
        </p:nvSpPr>
        <p:spPr>
          <a:xfrm>
            <a:off x="519246" y="1522975"/>
            <a:ext cx="8044183" cy="28438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As key length increases, it becomes more difficult to break the encryption. </a:t>
            </a:r>
            <a:r>
              <a:rPr lang="en-US" sz="2000" dirty="0" smtClean="0">
                <a:solidFill>
                  <a:srgbClr val="000000"/>
                </a:solidFill>
                <a:latin typeface="Arial"/>
              </a:rPr>
              <a:t>However</a:t>
            </a:r>
            <a:r>
              <a:rPr lang="en-US" sz="2000" dirty="0">
                <a:solidFill>
                  <a:srgbClr val="000000"/>
                </a:solidFill>
                <a:latin typeface="Arial"/>
              </a:rPr>
              <a:t>, a longer key requires more processor resources when encrypting and decrypting </a:t>
            </a:r>
            <a:r>
              <a:rPr lang="en-US" sz="2000" dirty="0" smtClean="0">
                <a:solidFill>
                  <a:srgbClr val="000000"/>
                </a:solidFill>
                <a:latin typeface="Arial"/>
              </a:rPr>
              <a:t>data.</a:t>
            </a:r>
          </a:p>
          <a:p>
            <a:pPr marL="236538" indent="-236538" algn="l" defTabSz="814388">
              <a:lnSpc>
                <a:spcPct val="95000"/>
              </a:lnSpc>
              <a:spcBef>
                <a:spcPct val="50000"/>
              </a:spcBef>
              <a:buClr>
                <a:srgbClr val="708CA1"/>
              </a:buClr>
              <a:buFont typeface="Wingdings" pitchFamily="2" charset="2"/>
              <a:buChar char="§"/>
            </a:pPr>
            <a:r>
              <a:rPr lang="en-US" sz="2000" dirty="0" smtClean="0">
                <a:solidFill>
                  <a:srgbClr val="000000"/>
                </a:solidFill>
              </a:rPr>
              <a:t>Two main types of encryption are:</a:t>
            </a:r>
          </a:p>
          <a:p>
            <a:pPr marL="693738" lvl="1" indent="-236538" algn="l" defTabSz="814388">
              <a:lnSpc>
                <a:spcPct val="95000"/>
              </a:lnSpc>
              <a:spcBef>
                <a:spcPct val="50000"/>
              </a:spcBef>
              <a:buClr>
                <a:srgbClr val="708CA1"/>
              </a:buClr>
              <a:buFont typeface="Wingdings" pitchFamily="2" charset="2"/>
              <a:buChar char="§"/>
            </a:pPr>
            <a:r>
              <a:rPr lang="en-US" sz="2000" dirty="0" smtClean="0">
                <a:solidFill>
                  <a:srgbClr val="000000"/>
                </a:solidFill>
              </a:rPr>
              <a:t>Symmetric Encryption</a:t>
            </a:r>
          </a:p>
          <a:p>
            <a:pPr marL="693738" lvl="1" indent="-236538" algn="l" defTabSz="814388">
              <a:lnSpc>
                <a:spcPct val="95000"/>
              </a:lnSpc>
              <a:spcBef>
                <a:spcPct val="50000"/>
              </a:spcBef>
              <a:buClr>
                <a:srgbClr val="708CA1"/>
              </a:buClr>
              <a:buFont typeface="Wingdings" pitchFamily="2" charset="2"/>
              <a:buChar char="§"/>
            </a:pPr>
            <a:r>
              <a:rPr lang="en-US" sz="2000" dirty="0" smtClean="0">
                <a:solidFill>
                  <a:srgbClr val="000000"/>
                </a:solidFill>
              </a:rPr>
              <a:t>Asymmetric </a:t>
            </a:r>
            <a:r>
              <a:rPr lang="en-US" sz="2000" dirty="0">
                <a:solidFill>
                  <a:srgbClr val="000000"/>
                </a:solidFill>
              </a:rPr>
              <a:t>Encryption</a:t>
            </a:r>
          </a:p>
          <a:p>
            <a:pPr marL="236538" indent="-236538" algn="l" defTabSz="814388">
              <a:lnSpc>
                <a:spcPct val="95000"/>
              </a:lnSpc>
              <a:spcBef>
                <a:spcPct val="50000"/>
              </a:spcBef>
              <a:buClr>
                <a:srgbClr val="708CA1"/>
              </a:buClr>
              <a:buFont typeface="Wingdings" pitchFamily="2" charset="2"/>
              <a:buChar char="§"/>
            </a:pPr>
            <a:endParaRPr lang="en-US" dirty="0">
              <a:solidFill>
                <a:srgbClr val="000000"/>
              </a:solidFill>
            </a:endParaRPr>
          </a:p>
        </p:txBody>
      </p:sp>
    </p:spTree>
    <p:extLst>
      <p:ext uri="{BB962C8B-B14F-4D97-AF65-F5344CB8AC3E}">
        <p14:creationId xmlns:p14="http://schemas.microsoft.com/office/powerpoint/2010/main" val="4290725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
        <p:nvSpPr>
          <p:cNvPr id="2" name="Rectangle 1"/>
          <p:cNvSpPr/>
          <p:nvPr/>
        </p:nvSpPr>
        <p:spPr>
          <a:xfrm>
            <a:off x="432162" y="1522976"/>
            <a:ext cx="8389620" cy="3046988"/>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rPr>
              <a:t>Encryption and decryption use the same key.</a:t>
            </a: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rPr>
              <a:t>Each of the two networking devices must know the key to decode the information.</a:t>
            </a: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rPr>
              <a:t>Each device encrypts the information before sending it over the network to the other device.</a:t>
            </a: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rPr>
              <a:t>Typically used to encrypt the content of the message.</a:t>
            </a: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rPr>
              <a:t>Examples: DES and </a:t>
            </a:r>
            <a:r>
              <a:rPr lang="en-US" sz="2000" dirty="0" err="1">
                <a:solidFill>
                  <a:srgbClr val="000000"/>
                </a:solidFill>
              </a:rPr>
              <a:t>3DES</a:t>
            </a:r>
            <a:r>
              <a:rPr lang="en-US" sz="2000" dirty="0">
                <a:solidFill>
                  <a:srgbClr val="000000"/>
                </a:solidFill>
              </a:rPr>
              <a:t> (no longer considered secure) and AES (256-bit recommended for IPsec encryption).</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370"/>
          <a:stretch/>
        </p:blipFill>
        <p:spPr bwMode="auto">
          <a:xfrm>
            <a:off x="1996788" y="4569964"/>
            <a:ext cx="5260367" cy="20777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64999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
        <p:nvSpPr>
          <p:cNvPr id="2" name="Rectangle 1"/>
          <p:cNvSpPr/>
          <p:nvPr/>
        </p:nvSpPr>
        <p:spPr>
          <a:xfrm>
            <a:off x="388620" y="1305262"/>
            <a:ext cx="838962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solidFill>
                  <a:srgbClr val="000000"/>
                </a:solidFill>
                <a:latin typeface="Arial"/>
              </a:rPr>
              <a:t>Uses </a:t>
            </a:r>
            <a:r>
              <a:rPr lang="en-US" sz="2000" dirty="0">
                <a:solidFill>
                  <a:srgbClr val="000000"/>
                </a:solidFill>
                <a:latin typeface="Arial"/>
              </a:rPr>
              <a:t>different keys for encryption and </a:t>
            </a:r>
            <a:r>
              <a:rPr lang="en-US" sz="2000" dirty="0" smtClean="0">
                <a:solidFill>
                  <a:srgbClr val="000000"/>
                </a:solidFill>
                <a:latin typeface="Arial"/>
              </a:rPr>
              <a:t>decryption.</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Knowing one of the keys does not allow a hacker to deduce the second key and decode the </a:t>
            </a:r>
            <a:r>
              <a:rPr lang="en-US" sz="2000" dirty="0" smtClean="0">
                <a:solidFill>
                  <a:srgbClr val="000000"/>
                </a:solidFill>
                <a:latin typeface="Arial"/>
              </a:rPr>
              <a:t>information.</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One key encrypts the message, while a second key decrypts the </a:t>
            </a:r>
            <a:r>
              <a:rPr lang="en-US" sz="2000" dirty="0" smtClean="0">
                <a:solidFill>
                  <a:srgbClr val="000000"/>
                </a:solidFill>
                <a:latin typeface="Arial"/>
              </a:rPr>
              <a:t>message.</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Public key encryption is a variant of asymmetric encryption that uses a combination of a private key and a public </a:t>
            </a:r>
            <a:r>
              <a:rPr lang="en-US" sz="2000" dirty="0" smtClean="0">
                <a:solidFill>
                  <a:srgbClr val="000000"/>
                </a:solidFill>
                <a:latin typeface="Arial"/>
              </a:rPr>
              <a:t>key.</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Typically used in digital certification and key </a:t>
            </a:r>
            <a:r>
              <a:rPr lang="en-US" sz="2000" dirty="0" smtClean="0">
                <a:solidFill>
                  <a:srgbClr val="000000"/>
                </a:solidFill>
                <a:latin typeface="Arial"/>
              </a:rPr>
              <a:t>management</a:t>
            </a:r>
          </a:p>
          <a:p>
            <a:pPr marL="236538" indent="-236538" algn="l" defTabSz="814388">
              <a:lnSpc>
                <a:spcPct val="95000"/>
              </a:lnSpc>
              <a:spcBef>
                <a:spcPct val="50000"/>
              </a:spcBef>
              <a:buClr>
                <a:srgbClr val="708CA1"/>
              </a:buClr>
              <a:buFont typeface="Wingdings" pitchFamily="2" charset="2"/>
              <a:buChar char="§"/>
            </a:pPr>
            <a:r>
              <a:rPr lang="en-US" sz="2000" dirty="0" smtClean="0">
                <a:solidFill>
                  <a:srgbClr val="000000"/>
                </a:solidFill>
                <a:latin typeface="Arial"/>
              </a:rPr>
              <a:t>Example: </a:t>
            </a:r>
            <a:r>
              <a:rPr lang="en-US" sz="2000" dirty="0">
                <a:solidFill>
                  <a:srgbClr val="000000"/>
                </a:solidFill>
                <a:latin typeface="Arial"/>
              </a:rPr>
              <a:t>RSA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82" y="4381087"/>
            <a:ext cx="5524502" cy="23382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32600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2129" y="40389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sp>
        <p:nvSpPr>
          <p:cNvPr id="2" name="Rectangle 1"/>
          <p:cNvSpPr/>
          <p:nvPr/>
        </p:nvSpPr>
        <p:spPr>
          <a:xfrm>
            <a:off x="595084" y="1408675"/>
            <a:ext cx="8055430" cy="437042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Diffie-Hellman (DH) is not an encryption mechanism and is not typically used to encrypt </a:t>
            </a:r>
            <a:r>
              <a:rPr lang="en-US" sz="2000" dirty="0" smtClean="0">
                <a:solidFill>
                  <a:srgbClr val="000000"/>
                </a:solidFill>
                <a:latin typeface="Arial"/>
              </a:rPr>
              <a:t>data.</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DH is a method to securely exchange the keys that encrypt </a:t>
            </a:r>
            <a:r>
              <a:rPr lang="en-US" sz="2000" dirty="0" smtClean="0">
                <a:solidFill>
                  <a:srgbClr val="000000"/>
                </a:solidFill>
                <a:latin typeface="Arial"/>
              </a:rPr>
              <a:t>data.</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DH algorithms allow two parties to establish a shared secret key </a:t>
            </a:r>
            <a:r>
              <a:rPr lang="en-US" sz="2000" dirty="0" smtClean="0">
                <a:solidFill>
                  <a:srgbClr val="000000"/>
                </a:solidFill>
                <a:latin typeface="Arial"/>
              </a:rPr>
              <a:t>used </a:t>
            </a:r>
            <a:r>
              <a:rPr lang="en-US" sz="2000" dirty="0">
                <a:solidFill>
                  <a:srgbClr val="000000"/>
                </a:solidFill>
                <a:latin typeface="Arial"/>
              </a:rPr>
              <a:t>by encryption and hash </a:t>
            </a:r>
            <a:r>
              <a:rPr lang="en-US" sz="2000" dirty="0" smtClean="0">
                <a:solidFill>
                  <a:srgbClr val="000000"/>
                </a:solidFill>
                <a:latin typeface="Arial"/>
              </a:rPr>
              <a:t>algorithms.</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DH is part of the IPsec </a:t>
            </a:r>
            <a:r>
              <a:rPr lang="en-US" sz="2000" dirty="0" smtClean="0">
                <a:solidFill>
                  <a:srgbClr val="000000"/>
                </a:solidFill>
                <a:latin typeface="Arial"/>
              </a:rPr>
              <a:t>standard.</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Encryption </a:t>
            </a:r>
            <a:r>
              <a:rPr lang="en-US" sz="2000" dirty="0" smtClean="0">
                <a:solidFill>
                  <a:srgbClr val="000000"/>
                </a:solidFill>
                <a:latin typeface="Arial"/>
              </a:rPr>
              <a:t>algorithms, </a:t>
            </a:r>
            <a:r>
              <a:rPr lang="en-US" sz="2000" dirty="0">
                <a:solidFill>
                  <a:srgbClr val="000000"/>
                </a:solidFill>
                <a:latin typeface="Arial"/>
              </a:rPr>
              <a:t>such as DES, 3DES, and </a:t>
            </a:r>
            <a:r>
              <a:rPr lang="en-US" sz="2000" dirty="0" smtClean="0">
                <a:solidFill>
                  <a:srgbClr val="000000"/>
                </a:solidFill>
                <a:latin typeface="Arial"/>
              </a:rPr>
              <a:t>AES, </a:t>
            </a:r>
            <a:r>
              <a:rPr lang="en-US" sz="2000" dirty="0">
                <a:solidFill>
                  <a:srgbClr val="000000"/>
                </a:solidFill>
                <a:latin typeface="Arial"/>
              </a:rPr>
              <a:t>as well as the MD5 and SHA-1 hashing </a:t>
            </a:r>
            <a:r>
              <a:rPr lang="en-US" sz="2000" dirty="0" smtClean="0">
                <a:solidFill>
                  <a:srgbClr val="000000"/>
                </a:solidFill>
                <a:latin typeface="Arial"/>
              </a:rPr>
              <a:t>algorithms, </a:t>
            </a:r>
            <a:r>
              <a:rPr lang="en-US" sz="2000" dirty="0">
                <a:solidFill>
                  <a:srgbClr val="000000"/>
                </a:solidFill>
                <a:latin typeface="Arial"/>
              </a:rPr>
              <a:t>require a symmetric, shared secret key to perform encryption and </a:t>
            </a:r>
            <a:r>
              <a:rPr lang="en-US" sz="2000" dirty="0" smtClean="0">
                <a:solidFill>
                  <a:srgbClr val="000000"/>
                </a:solidFill>
                <a:latin typeface="Arial"/>
              </a:rPr>
              <a:t>decryption.</a:t>
            </a:r>
            <a:endParaRPr lang="en-US" sz="2000" dirty="0">
              <a:solidFill>
                <a:srgbClr val="000000"/>
              </a:solidFill>
              <a:latin typeface="Arial"/>
            </a:endParaRPr>
          </a:p>
          <a:p>
            <a:pPr marL="236538" indent="-236538" algn="l" defTabSz="814388">
              <a:lnSpc>
                <a:spcPct val="95000"/>
              </a:lnSpc>
              <a:spcBef>
                <a:spcPct val="50000"/>
              </a:spcBef>
              <a:buClr>
                <a:srgbClr val="708CA1"/>
              </a:buClr>
              <a:buFont typeface="Wingdings" pitchFamily="2" charset="2"/>
              <a:buChar char="§"/>
            </a:pPr>
            <a:r>
              <a:rPr lang="en-US" sz="2000" dirty="0">
                <a:solidFill>
                  <a:srgbClr val="000000"/>
                </a:solidFill>
                <a:latin typeface="Arial"/>
              </a:rPr>
              <a:t>DH algorithm specifies a public key exchange method that provides a way for two peers to establish a shared secret key that only they know, although they are communicating over an insecure </a:t>
            </a:r>
            <a:r>
              <a:rPr lang="en-US" sz="2000" dirty="0" smtClean="0">
                <a:solidFill>
                  <a:srgbClr val="000000"/>
                </a:solidFill>
                <a:latin typeface="Arial"/>
              </a:rPr>
              <a:t>channel.</a:t>
            </a:r>
            <a:endParaRPr lang="en-US" sz="2000" dirty="0">
              <a:solidFill>
                <a:srgbClr val="000000"/>
              </a:solidFill>
              <a:latin typeface="Arial"/>
            </a:endParaRPr>
          </a:p>
        </p:txBody>
      </p:sp>
    </p:spTree>
    <p:extLst>
      <p:ext uri="{BB962C8B-B14F-4D97-AF65-F5344CB8AC3E}">
        <p14:creationId xmlns:p14="http://schemas.microsoft.com/office/powerpoint/2010/main" val="238664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435656"/>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Introducing VPNs</a:t>
            </a:r>
          </a:p>
        </p:txBody>
      </p:sp>
      <p:sp>
        <p:nvSpPr>
          <p:cNvPr id="2" name="Content Placeholder 1"/>
          <p:cNvSpPr>
            <a:spLocks noGrp="1"/>
          </p:cNvSpPr>
          <p:nvPr>
            <p:ph idx="1"/>
          </p:nvPr>
        </p:nvSpPr>
        <p:spPr>
          <a:xfrm>
            <a:off x="362857" y="1259811"/>
            <a:ext cx="8287657" cy="1323736"/>
          </a:xfrm>
        </p:spPr>
        <p:txBody>
          <a:bodyPr/>
          <a:lstStyle/>
          <a:p>
            <a:r>
              <a:rPr lang="en-US" sz="2000" dirty="0" smtClean="0"/>
              <a:t>VPNs are used to </a:t>
            </a:r>
            <a:r>
              <a:rPr lang="en-US" sz="2000" dirty="0"/>
              <a:t>create an end-to-end private network connection over third-party </a:t>
            </a:r>
            <a:r>
              <a:rPr lang="en-US" sz="2000" dirty="0" smtClean="0"/>
              <a:t>networks, </a:t>
            </a:r>
            <a:r>
              <a:rPr lang="en-US" sz="2000" dirty="0"/>
              <a:t>such as the Internet or </a:t>
            </a:r>
            <a:r>
              <a:rPr lang="en-US" sz="2000" dirty="0" smtClean="0"/>
              <a:t>extranets.</a:t>
            </a:r>
          </a:p>
          <a:p>
            <a:r>
              <a:rPr lang="en-US" sz="2000" dirty="0"/>
              <a:t>To implement VPNs, a VPN gateway is </a:t>
            </a:r>
            <a:r>
              <a:rPr lang="en-US" sz="2000" dirty="0" smtClean="0"/>
              <a:t>necessary: Could </a:t>
            </a:r>
            <a:r>
              <a:rPr lang="en-US" sz="2000" dirty="0"/>
              <a:t>be a router, a firewall, or a Cisco Adaptive Security Appliance (ASA</a:t>
            </a:r>
            <a:r>
              <a:rPr lang="en-US" sz="2000" dirty="0" smtClean="0"/>
              <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63229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964" y="49097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a:t>
            </a:r>
          </a:p>
        </p:txBody>
      </p:sp>
      <p:sp>
        <p:nvSpPr>
          <p:cNvPr id="2" name="Rectangle 1"/>
          <p:cNvSpPr/>
          <p:nvPr/>
        </p:nvSpPr>
        <p:spPr>
          <a:xfrm>
            <a:off x="381964" y="1491269"/>
            <a:ext cx="8021256"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original sender generates a hash of the message and sends it with the message itself</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recipient parses the message and the hash, produces another hash from the received message, and compares the two hashes.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they are the same, the recipient can be reasonably sure of the integrity of the original message.</a:t>
            </a:r>
          </a:p>
        </p:txBody>
      </p:sp>
    </p:spTree>
    <p:extLst>
      <p:ext uri="{BB962C8B-B14F-4D97-AF65-F5344CB8AC3E}">
        <p14:creationId xmlns:p14="http://schemas.microsoft.com/office/powerpoint/2010/main" val="3059960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2"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502920" y="1397853"/>
            <a:ext cx="8206740" cy="3600986"/>
          </a:xfrm>
          <a:prstGeom prst="rect">
            <a:avLst/>
          </a:prstGeom>
        </p:spPr>
        <p:txBody>
          <a:bodyPr wrap="square">
            <a:spAutoFit/>
          </a:bodyPr>
          <a:lstStyle/>
          <a:p>
            <a:pPr algn="l"/>
            <a:r>
              <a:rPr lang="en-US" sz="2000" dirty="0" smtClean="0"/>
              <a:t>There are two common HMAC algorithms:</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MD5</a:t>
            </a:r>
            <a:r>
              <a:rPr lang="en-US" sz="2000" dirty="0">
                <a:latin typeface="+mn-lt"/>
              </a:rPr>
              <a:t> – Uses a 128-bit shared secret key. The variable-length message and 128-bit shared secret key are combined and run through the HMAC-MD5 hash algorithm. The output is a 128-bit hash. The hash is appended to the original message and forwarded to the remote end.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SHA</a:t>
            </a:r>
            <a:r>
              <a:rPr lang="en-US" sz="2000" dirty="0">
                <a:latin typeface="+mn-lt"/>
              </a:rPr>
              <a:t> – SHA-1 uses a 160-bit secret key. The variable-length message and the 160-bit shared secret key are combined and run through the HMAC-SHA1 hash algorithm. The output is a 160-bit hash. The hash is appended to the original message and forwarded to the remote end.</a:t>
            </a:r>
          </a:p>
        </p:txBody>
      </p:sp>
    </p:spTree>
    <p:extLst>
      <p:ext uri="{BB962C8B-B14F-4D97-AF65-F5344CB8AC3E}">
        <p14:creationId xmlns:p14="http://schemas.microsoft.com/office/powerpoint/2010/main" val="1267674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335569"/>
            <a:ext cx="8395707" cy="2739211"/>
          </a:xfrm>
          <a:prstGeom prst="rect">
            <a:avLst/>
          </a:prstGeom>
        </p:spPr>
        <p:txBody>
          <a:bodyPr wrap="square">
            <a:spAutoFit/>
          </a:bodyPr>
          <a:lstStyle/>
          <a:p>
            <a:pPr algn="l"/>
            <a:r>
              <a:rPr lang="en-US" sz="2000" dirty="0" smtClean="0">
                <a:latin typeface="+mn-lt"/>
              </a:rPr>
              <a:t>There </a:t>
            </a:r>
            <a:r>
              <a:rPr lang="en-US" sz="2000" dirty="0">
                <a:latin typeface="+mn-lt"/>
              </a:rPr>
              <a:t>are two peer authentication </a:t>
            </a:r>
            <a:r>
              <a:rPr lang="en-US" sz="2000" dirty="0" smtClean="0">
                <a:latin typeface="+mn-lt"/>
              </a:rPr>
              <a:t>methods, PSK and RSA signatures: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PSK</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secret key </a:t>
            </a:r>
            <a:r>
              <a:rPr lang="en-US" sz="2000" dirty="0" smtClean="0">
                <a:latin typeface="+mn-lt"/>
              </a:rPr>
              <a:t>shared </a:t>
            </a:r>
            <a:r>
              <a:rPr lang="en-US" sz="2000" dirty="0">
                <a:latin typeface="+mn-lt"/>
              </a:rPr>
              <a:t>between the two parties using a secure channel before it needs to be </a:t>
            </a:r>
            <a:r>
              <a:rPr lang="en-US" sz="2000" dirty="0" smtClean="0">
                <a:latin typeface="+mn-lt"/>
              </a:rPr>
              <a:t>used.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Use symmetric key cryptographic </a:t>
            </a:r>
            <a:r>
              <a:rPr lang="en-US" sz="2000" dirty="0" smtClean="0">
                <a:latin typeface="+mn-lt"/>
              </a:rPr>
              <a:t>algorithms.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PSK is entered into each peer manually and is used to authenticate the </a:t>
            </a:r>
            <a:r>
              <a:rPr lang="en-US" sz="2000" dirty="0" smtClean="0">
                <a:latin typeface="+mn-lt"/>
              </a:rPr>
              <a:t>peer.</a:t>
            </a:r>
            <a:endParaRPr lang="en-US" sz="2000" dirty="0">
              <a:latin typeface="+mn-lt"/>
            </a:endParaRPr>
          </a:p>
        </p:txBody>
      </p:sp>
    </p:spTree>
    <p:extLst>
      <p:ext uri="{BB962C8B-B14F-4D97-AF65-F5344CB8AC3E}">
        <p14:creationId xmlns:p14="http://schemas.microsoft.com/office/powerpoint/2010/main" val="237724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7379" y="46821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408011"/>
            <a:ext cx="833765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RSA </a:t>
            </a:r>
            <a:r>
              <a:rPr lang="en-US" sz="2000" b="1" dirty="0">
                <a:latin typeface="+mn-lt"/>
              </a:rPr>
              <a:t>signatures</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Digital certificates are exchanged to authenticate </a:t>
            </a:r>
            <a:r>
              <a:rPr lang="en-US" sz="2000" dirty="0" smtClean="0">
                <a:latin typeface="+mn-lt"/>
              </a:rPr>
              <a:t>peers.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Local device derives a hash </a:t>
            </a:r>
            <a:r>
              <a:rPr lang="en-US" sz="2000" dirty="0" smtClean="0">
                <a:latin typeface="+mn-lt"/>
              </a:rPr>
              <a:t>and </a:t>
            </a:r>
            <a:r>
              <a:rPr lang="en-US" sz="2000" dirty="0">
                <a:latin typeface="+mn-lt"/>
              </a:rPr>
              <a:t>encrypts it with its private </a:t>
            </a:r>
            <a:r>
              <a:rPr lang="en-US" sz="2000" dirty="0" smtClean="0">
                <a:latin typeface="+mn-lt"/>
              </a:rPr>
              <a:t>key.</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Encrypted hash, or digital signature, is attached to the message and forwarded to the remote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At the remote end, the encrypted hash is decrypted using the public key of the local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If the decrypted hash matches the recomputed hash, the signature is genuine.</a:t>
            </a:r>
          </a:p>
        </p:txBody>
      </p:sp>
    </p:spTree>
    <p:extLst>
      <p:ext uri="{BB962C8B-B14F-4D97-AF65-F5344CB8AC3E}">
        <p14:creationId xmlns:p14="http://schemas.microsoft.com/office/powerpoint/2010/main" val="198264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432919"/>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a:t>
            </a:r>
          </a:p>
        </p:txBody>
      </p:sp>
      <p:sp>
        <p:nvSpPr>
          <p:cNvPr id="3" name="Rectangle 2"/>
          <p:cNvSpPr/>
          <p:nvPr/>
        </p:nvSpPr>
        <p:spPr>
          <a:xfrm>
            <a:off x="342900" y="1380860"/>
            <a:ext cx="8389620" cy="4770537"/>
          </a:xfrm>
          <a:prstGeom prst="rect">
            <a:avLst/>
          </a:prstGeom>
        </p:spPr>
        <p:txBody>
          <a:bodyPr wrap="square">
            <a:spAutoFit/>
          </a:bodyPr>
          <a:lstStyle/>
          <a:p>
            <a:pPr algn="l"/>
            <a:r>
              <a:rPr lang="en-US" sz="2000" b="1" dirty="0" smtClean="0"/>
              <a:t>Authentication </a:t>
            </a:r>
            <a:r>
              <a:rPr lang="en-US" sz="2000" b="1" dirty="0"/>
              <a:t>Header (AH)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Appropriate protocol to use when confidentiality is not required or </a:t>
            </a:r>
            <a:r>
              <a:rPr lang="en-US" sz="2000" dirty="0" smtClean="0">
                <a:latin typeface="+mn-lt"/>
              </a:rPr>
              <a:t>permitted.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data authentication and integrity for IP packets that are passed between two </a:t>
            </a:r>
            <a:r>
              <a:rPr lang="en-US" sz="2000" dirty="0" smtClean="0">
                <a:latin typeface="+mn-lt"/>
              </a:rPr>
              <a:t>systems.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Does not provide data confidentiality (encryption) of </a:t>
            </a:r>
            <a:r>
              <a:rPr lang="en-US" sz="2000" dirty="0" smtClean="0">
                <a:latin typeface="+mn-lt"/>
              </a:rPr>
              <a:t>packets.</a:t>
            </a:r>
            <a:endParaRPr lang="en-US" sz="2000" dirty="0">
              <a:latin typeface="+mn-lt"/>
            </a:endParaRPr>
          </a:p>
          <a:p>
            <a:pPr algn="l"/>
            <a:endParaRPr lang="en-US" sz="2000" b="1" dirty="0" smtClean="0"/>
          </a:p>
          <a:p>
            <a:pPr algn="l"/>
            <a:r>
              <a:rPr lang="en-US" sz="2000" b="1" dirty="0" smtClean="0"/>
              <a:t>Encapsulating </a:t>
            </a:r>
            <a:r>
              <a:rPr lang="en-US" sz="2000" b="1" dirty="0"/>
              <a:t>Security Payload (ESP)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 security protocol that provides confidentiality and authentication by encrypting the IP </a:t>
            </a:r>
            <a:r>
              <a:rPr lang="en-US" sz="2000" dirty="0" smtClean="0">
                <a:latin typeface="+mn-lt"/>
              </a:rPr>
              <a:t>packet.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Authenticates the inner IP packet and ESP </a:t>
            </a:r>
            <a:r>
              <a:rPr lang="en-US" sz="2000" dirty="0" smtClean="0">
                <a:latin typeface="+mn-lt"/>
              </a:rPr>
              <a:t>header.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encryption and authentication are optional in ESP, at a minimum, one of them must be </a:t>
            </a:r>
            <a:r>
              <a:rPr lang="en-US" sz="2000" dirty="0" smtClean="0">
                <a:latin typeface="+mn-lt"/>
              </a:rPr>
              <a:t>selected.</a:t>
            </a:r>
            <a:endParaRPr lang="en-US" sz="2000" dirty="0">
              <a:latin typeface="+mn-lt"/>
            </a:endParaRPr>
          </a:p>
        </p:txBody>
      </p:sp>
    </p:spTree>
    <p:extLst>
      <p:ext uri="{BB962C8B-B14F-4D97-AF65-F5344CB8AC3E}">
        <p14:creationId xmlns:p14="http://schemas.microsoft.com/office/powerpoint/2010/main" val="2343393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1417449"/>
            <a:ext cx="6888480" cy="4900895"/>
          </a:xfrm>
          <a:prstGeom prst="rect">
            <a:avLst/>
          </a:prstGeom>
          <a:noFill/>
          <a:ln w="9525" cap="rnd">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84449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sp>
        <p:nvSpPr>
          <p:cNvPr id="3" name="Rectangle 2"/>
          <p:cNvSpPr/>
          <p:nvPr/>
        </p:nvSpPr>
        <p:spPr>
          <a:xfrm>
            <a:off x="344711" y="1259719"/>
            <a:ext cx="8493369" cy="4647426"/>
          </a:xfrm>
          <a:prstGeom prst="rect">
            <a:avLst/>
          </a:prstGeom>
        </p:spPr>
        <p:txBody>
          <a:bodyPr wrap="square">
            <a:spAutoFit/>
          </a:bodyPr>
          <a:lstStyle/>
          <a:p>
            <a:pPr algn="l"/>
            <a:r>
              <a:rPr lang="en-US" sz="2000" dirty="0" smtClean="0"/>
              <a:t>Four </a:t>
            </a:r>
            <a:r>
              <a:rPr lang="en-US" sz="2000" dirty="0"/>
              <a:t>basic building block of the IPsec framework that must be </a:t>
            </a:r>
            <a:r>
              <a:rPr lang="en-US" sz="2000" dirty="0" smtClean="0"/>
              <a:t>selected:</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IPsec framework protocol</a:t>
            </a:r>
            <a:r>
              <a:rPr lang="en-US" sz="2000" dirty="0">
                <a:latin typeface="+mn-lt"/>
              </a:rPr>
              <a:t> – </a:t>
            </a:r>
            <a:r>
              <a:rPr lang="en-US" sz="2000" dirty="0" smtClean="0">
                <a:latin typeface="+mn-lt"/>
              </a:rPr>
              <a:t>A combination </a:t>
            </a:r>
            <a:r>
              <a:rPr lang="en-US" sz="2000" dirty="0">
                <a:latin typeface="+mn-lt"/>
              </a:rPr>
              <a:t>of ESP and AH, ESP or ESP+AH options are almost always selected because AH itself does not provide </a:t>
            </a:r>
            <a:r>
              <a:rPr lang="en-US" sz="2000" dirty="0" smtClean="0">
                <a:latin typeface="+mn-lt"/>
              </a:rPr>
              <a:t>encryption.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a:t>
            </a:r>
            <a:r>
              <a:rPr lang="en-US" sz="2000" dirty="0">
                <a:latin typeface="+mn-lt"/>
              </a:rPr>
              <a:t> </a:t>
            </a:r>
            <a:r>
              <a:rPr lang="en-US" sz="2000" dirty="0" smtClean="0">
                <a:latin typeface="+mn-lt"/>
              </a:rPr>
              <a:t>(if </a:t>
            </a:r>
            <a:r>
              <a:rPr lang="en-US" sz="2000" dirty="0">
                <a:latin typeface="+mn-lt"/>
              </a:rPr>
              <a:t>IPsec is implemented with ESP) – DES, 3DES, or AES, AES is strongly recommended since provides the greatest </a:t>
            </a:r>
            <a:r>
              <a:rPr lang="en-US" sz="2000" dirty="0" smtClean="0">
                <a:latin typeface="+mn-lt"/>
              </a:rPr>
              <a:t>security.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Integrity </a:t>
            </a:r>
            <a:r>
              <a:rPr lang="en-US" sz="2000" dirty="0" smtClean="0">
                <a:latin typeface="+mn-lt"/>
              </a:rPr>
              <a:t>– </a:t>
            </a:r>
            <a:r>
              <a:rPr lang="en-US" sz="2000" dirty="0">
                <a:latin typeface="+mn-lt"/>
              </a:rPr>
              <a:t>Guarantees that the content has not been altered in transit using hash algorithms (MD5 or SHA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 Represents how devices on either end of the VPN tunnel are authenticated (PSK or RSA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DH algorithm group</a:t>
            </a:r>
            <a:r>
              <a:rPr lang="en-US" sz="2000" dirty="0">
                <a:latin typeface="+mn-lt"/>
              </a:rPr>
              <a:t> – Represents how a shared secret key is established between peers, DH24 provides the greatest </a:t>
            </a:r>
            <a:r>
              <a:rPr lang="en-US" sz="2000" dirty="0" smtClean="0">
                <a:latin typeface="+mn-lt"/>
              </a:rPr>
              <a:t>security.</a:t>
            </a:r>
            <a:endParaRPr lang="en-US" sz="2000" dirty="0">
              <a:latin typeface="+mn-lt"/>
            </a:endParaRPr>
          </a:p>
        </p:txBody>
      </p:sp>
    </p:spTree>
    <p:extLst>
      <p:ext uri="{BB962C8B-B14F-4D97-AF65-F5344CB8AC3E}">
        <p14:creationId xmlns:p14="http://schemas.microsoft.com/office/powerpoint/2010/main" val="3184763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1710" y="48925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181" y="1335314"/>
            <a:ext cx="5984510" cy="528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24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Encapsulation Example</a:t>
            </a:r>
            <a:endParaRPr lang="en-US" dirty="0"/>
          </a:p>
        </p:txBody>
      </p:sp>
      <p:sp>
        <p:nvSpPr>
          <p:cNvPr id="3" name="Content Placeholder 2"/>
          <p:cNvSpPr>
            <a:spLocks noGrp="1"/>
          </p:cNvSpPr>
          <p:nvPr>
            <p:ph idx="1"/>
          </p:nvPr>
        </p:nvSpPr>
        <p:spPr>
          <a:xfrm>
            <a:off x="279401" y="5361140"/>
            <a:ext cx="8520354" cy="953599"/>
          </a:xfrm>
        </p:spPr>
        <p:txBody>
          <a:bodyPr/>
          <a:lstStyle/>
          <a:p>
            <a:r>
              <a:rPr lang="en-US" dirty="0" smtClean="0"/>
              <a:t>The example displays how a packet is encapsulated.</a:t>
            </a:r>
            <a:endParaRPr lang="en-US" dirty="0"/>
          </a:p>
        </p:txBody>
      </p:sp>
      <p:sp>
        <p:nvSpPr>
          <p:cNvPr id="4" name="Trapezoid 3"/>
          <p:cNvSpPr/>
          <p:nvPr/>
        </p:nvSpPr>
        <p:spPr>
          <a:xfrm>
            <a:off x="1411288" y="1453497"/>
            <a:ext cx="6715125" cy="2643188"/>
          </a:xfrm>
          <a:prstGeom prst="trapezoid">
            <a:avLst>
              <a:gd name="adj" fmla="val 76931"/>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sp>
        <p:nvSpPr>
          <p:cNvPr id="5" name="Curved Up Arrow 4"/>
          <p:cNvSpPr/>
          <p:nvPr/>
        </p:nvSpPr>
        <p:spPr>
          <a:xfrm>
            <a:off x="285750" y="2182160"/>
            <a:ext cx="8643938" cy="2571750"/>
          </a:xfrm>
          <a:prstGeom prst="curvedUpArrow">
            <a:avLst>
              <a:gd name="adj1" fmla="val 12434"/>
              <a:gd name="adj2" fmla="val 29214"/>
              <a:gd name="adj3" fmla="val 2254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000000"/>
              </a:solidFill>
            </a:endParaRPr>
          </a:p>
        </p:txBody>
      </p:sp>
      <p:pic>
        <p:nvPicPr>
          <p:cNvPr id="6" name="Picture 25"/>
          <p:cNvPicPr>
            <a:picLocks noChangeArrowheads="1"/>
          </p:cNvPicPr>
          <p:nvPr/>
        </p:nvPicPr>
        <p:blipFill>
          <a:blip r:embed="rId2"/>
          <a:srcRect/>
          <a:stretch>
            <a:fillRect/>
          </a:stretch>
        </p:blipFill>
        <p:spPr bwMode="auto">
          <a:xfrm>
            <a:off x="3929063" y="2107547"/>
            <a:ext cx="1785937" cy="1085850"/>
          </a:xfrm>
          <a:prstGeom prst="rect">
            <a:avLst/>
          </a:prstGeom>
          <a:noFill/>
          <a:ln w="9525">
            <a:noFill/>
            <a:miter lim="800000"/>
            <a:headEnd/>
            <a:tailEnd/>
          </a:ln>
        </p:spPr>
      </p:pic>
      <p:sp>
        <p:nvSpPr>
          <p:cNvPr id="7" name="Freeform 9"/>
          <p:cNvSpPr>
            <a:spLocks/>
          </p:cNvSpPr>
          <p:nvPr/>
        </p:nvSpPr>
        <p:spPr bwMode="auto">
          <a:xfrm rot="-1800000">
            <a:off x="5095875" y="2002772"/>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solidFill>
                <a:srgbClr val="000000"/>
              </a:solidFill>
            </a:endParaRPr>
          </a:p>
        </p:txBody>
      </p:sp>
      <p:sp>
        <p:nvSpPr>
          <p:cNvPr id="8" name="Freeform 9"/>
          <p:cNvSpPr>
            <a:spLocks/>
          </p:cNvSpPr>
          <p:nvPr/>
        </p:nvSpPr>
        <p:spPr bwMode="auto">
          <a:xfrm rot="1800000" flipV="1">
            <a:off x="2389188" y="2085322"/>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solidFill>
                <a:srgbClr val="000000"/>
              </a:solidFill>
            </a:endParaRPr>
          </a:p>
        </p:txBody>
      </p:sp>
      <p:cxnSp>
        <p:nvCxnSpPr>
          <p:cNvPr id="9" name="Straight Connector 8"/>
          <p:cNvCxnSpPr/>
          <p:nvPr/>
        </p:nvCxnSpPr>
        <p:spPr>
          <a:xfrm rot="10800000">
            <a:off x="590550" y="1617010"/>
            <a:ext cx="1500188" cy="127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7308850" y="1626535"/>
            <a:ext cx="1163638"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37"/>
          <p:cNvPicPr>
            <a:picLocks noChangeArrowheads="1"/>
          </p:cNvPicPr>
          <p:nvPr/>
        </p:nvPicPr>
        <p:blipFill>
          <a:blip r:embed="rId3"/>
          <a:srcRect/>
          <a:stretch>
            <a:fillRect/>
          </a:stretch>
        </p:blipFill>
        <p:spPr bwMode="auto">
          <a:xfrm>
            <a:off x="2090738" y="1363010"/>
            <a:ext cx="906462" cy="533400"/>
          </a:xfrm>
          <a:prstGeom prst="rect">
            <a:avLst/>
          </a:prstGeom>
          <a:noFill/>
          <a:ln w="9525">
            <a:noFill/>
            <a:miter lim="800000"/>
            <a:headEnd/>
            <a:tailEnd/>
          </a:ln>
        </p:spPr>
      </p:pic>
      <p:pic>
        <p:nvPicPr>
          <p:cNvPr id="12" name="Picture 37"/>
          <p:cNvPicPr>
            <a:picLocks noChangeArrowheads="1"/>
          </p:cNvPicPr>
          <p:nvPr/>
        </p:nvPicPr>
        <p:blipFill>
          <a:blip r:embed="rId3"/>
          <a:srcRect/>
          <a:stretch>
            <a:fillRect/>
          </a:stretch>
        </p:blipFill>
        <p:spPr bwMode="auto">
          <a:xfrm>
            <a:off x="6705600" y="1363010"/>
            <a:ext cx="906463" cy="533400"/>
          </a:xfrm>
          <a:prstGeom prst="rect">
            <a:avLst/>
          </a:prstGeom>
          <a:noFill/>
          <a:ln w="9525">
            <a:noFill/>
            <a:miter lim="800000"/>
            <a:headEnd/>
            <a:tailEnd/>
          </a:ln>
        </p:spPr>
      </p:pic>
      <p:sp>
        <p:nvSpPr>
          <p:cNvPr id="13" name="TextBox 21"/>
          <p:cNvSpPr txBox="1">
            <a:spLocks noChangeArrowheads="1"/>
          </p:cNvSpPr>
          <p:nvPr/>
        </p:nvSpPr>
        <p:spPr bwMode="auto">
          <a:xfrm>
            <a:off x="2214563" y="1637647"/>
            <a:ext cx="625475" cy="246063"/>
          </a:xfrm>
          <a:prstGeom prst="rect">
            <a:avLst/>
          </a:prstGeom>
          <a:noFill/>
          <a:ln w="9525">
            <a:noFill/>
            <a:miter lim="800000"/>
            <a:headEnd/>
            <a:tailEnd/>
          </a:ln>
        </p:spPr>
        <p:txBody>
          <a:bodyPr wrap="none">
            <a:spAutoFit/>
          </a:bodyPr>
          <a:lstStyle/>
          <a:p>
            <a:r>
              <a:rPr lang="en-US" sz="1000" b="1" dirty="0">
                <a:solidFill>
                  <a:srgbClr val="FFFFFF"/>
                </a:solidFill>
              </a:rPr>
              <a:t>Branch</a:t>
            </a:r>
          </a:p>
        </p:txBody>
      </p:sp>
      <p:sp>
        <p:nvSpPr>
          <p:cNvPr id="14" name="TextBox 22"/>
          <p:cNvSpPr txBox="1">
            <a:spLocks noChangeArrowheads="1"/>
          </p:cNvSpPr>
          <p:nvPr/>
        </p:nvSpPr>
        <p:spPr bwMode="auto">
          <a:xfrm>
            <a:off x="7024688" y="1647172"/>
            <a:ext cx="377825" cy="246063"/>
          </a:xfrm>
          <a:prstGeom prst="rect">
            <a:avLst/>
          </a:prstGeom>
          <a:noFill/>
          <a:ln w="9525">
            <a:noFill/>
            <a:miter lim="800000"/>
            <a:headEnd/>
            <a:tailEnd/>
          </a:ln>
        </p:spPr>
        <p:txBody>
          <a:bodyPr wrap="none">
            <a:spAutoFit/>
          </a:bodyPr>
          <a:lstStyle/>
          <a:p>
            <a:r>
              <a:rPr lang="en-US" sz="1000" b="1" dirty="0">
                <a:solidFill>
                  <a:srgbClr val="FFFFFF"/>
                </a:solidFill>
              </a:rPr>
              <a:t>HQ</a:t>
            </a:r>
          </a:p>
        </p:txBody>
      </p:sp>
      <p:sp>
        <p:nvSpPr>
          <p:cNvPr id="15" name="TextBox 18"/>
          <p:cNvSpPr txBox="1">
            <a:spLocks noChangeArrowheads="1"/>
          </p:cNvSpPr>
          <p:nvPr/>
        </p:nvSpPr>
        <p:spPr bwMode="auto">
          <a:xfrm>
            <a:off x="4360863" y="2182160"/>
            <a:ext cx="1030287" cy="369887"/>
          </a:xfrm>
          <a:prstGeom prst="rect">
            <a:avLst/>
          </a:prstGeom>
          <a:noFill/>
          <a:ln w="9525">
            <a:noFill/>
            <a:miter lim="800000"/>
            <a:headEnd/>
            <a:tailEnd/>
          </a:ln>
        </p:spPr>
        <p:txBody>
          <a:bodyPr wrap="none">
            <a:spAutoFit/>
          </a:bodyPr>
          <a:lstStyle/>
          <a:p>
            <a:r>
              <a:rPr lang="en-US" b="1" dirty="0">
                <a:solidFill>
                  <a:srgbClr val="000000"/>
                </a:solidFill>
              </a:rPr>
              <a:t>Internet</a:t>
            </a:r>
          </a:p>
        </p:txBody>
      </p:sp>
      <p:pic>
        <p:nvPicPr>
          <p:cNvPr id="16" name="Picture 41"/>
          <p:cNvPicPr>
            <a:picLocks noChangeAspect="1" noChangeArrowheads="1"/>
          </p:cNvPicPr>
          <p:nvPr/>
        </p:nvPicPr>
        <p:blipFill>
          <a:blip r:embed="rId4"/>
          <a:srcRect/>
          <a:stretch>
            <a:fillRect/>
          </a:stretch>
        </p:blipFill>
        <p:spPr bwMode="auto">
          <a:xfrm>
            <a:off x="876300" y="1496360"/>
            <a:ext cx="735013" cy="314325"/>
          </a:xfrm>
          <a:prstGeom prst="rect">
            <a:avLst/>
          </a:prstGeom>
          <a:noFill/>
          <a:ln w="9525">
            <a:noFill/>
            <a:miter lim="800000"/>
            <a:headEnd/>
            <a:tailEnd/>
          </a:ln>
        </p:spPr>
      </p:pic>
      <p:sp>
        <p:nvSpPr>
          <p:cNvPr id="17" name="Rectangle 16"/>
          <p:cNvSpPr/>
          <p:nvPr/>
        </p:nvSpPr>
        <p:spPr>
          <a:xfrm>
            <a:off x="677863" y="1096310"/>
            <a:ext cx="1162050" cy="261937"/>
          </a:xfrm>
          <a:prstGeom prst="rect">
            <a:avLst/>
          </a:prstGeom>
        </p:spPr>
        <p:txBody>
          <a:bodyPr wrap="none">
            <a:spAutoFit/>
          </a:bodyPr>
          <a:lstStyle/>
          <a:p>
            <a:pPr>
              <a:defRPr/>
            </a:pPr>
            <a:r>
              <a:rPr lang="en-US" altLang="en-US" sz="1050" b="1" dirty="0">
                <a:solidFill>
                  <a:srgbClr val="000000"/>
                </a:solidFill>
                <a:ea typeface="ＭＳ Ｐゴシック" charset="-128"/>
              </a:rPr>
              <a:t>192.168.1.0 /24</a:t>
            </a:r>
            <a:endParaRPr lang="en-US" sz="1050" dirty="0">
              <a:solidFill>
                <a:srgbClr val="000000"/>
              </a:solidFill>
            </a:endParaRPr>
          </a:p>
        </p:txBody>
      </p:sp>
      <p:sp>
        <p:nvSpPr>
          <p:cNvPr id="18" name="Rectangle 17"/>
          <p:cNvSpPr/>
          <p:nvPr/>
        </p:nvSpPr>
        <p:spPr>
          <a:xfrm>
            <a:off x="7510463" y="1110597"/>
            <a:ext cx="1084262" cy="261938"/>
          </a:xfrm>
          <a:prstGeom prst="rect">
            <a:avLst/>
          </a:prstGeom>
        </p:spPr>
        <p:txBody>
          <a:bodyPr wrap="none">
            <a:spAutoFit/>
          </a:bodyPr>
          <a:lstStyle/>
          <a:p>
            <a:pPr>
              <a:defRPr/>
            </a:pPr>
            <a:r>
              <a:rPr lang="en-US" altLang="en-US" sz="1050" b="1" dirty="0">
                <a:solidFill>
                  <a:srgbClr val="000000"/>
                </a:solidFill>
                <a:ea typeface="ＭＳ Ｐゴシック" charset="-128"/>
              </a:rPr>
              <a:t>10.10.10.0 /24</a:t>
            </a:r>
            <a:endParaRPr lang="en-US" sz="1050" dirty="0">
              <a:solidFill>
                <a:srgbClr val="000000"/>
              </a:solidFill>
            </a:endParaRPr>
          </a:p>
        </p:txBody>
      </p:sp>
      <p:sp>
        <p:nvSpPr>
          <p:cNvPr id="19" name="Text Box 21"/>
          <p:cNvSpPr txBox="1">
            <a:spLocks noChangeArrowheads="1"/>
          </p:cNvSpPr>
          <p:nvPr/>
        </p:nvSpPr>
        <p:spPr bwMode="auto">
          <a:xfrm>
            <a:off x="2844800" y="1721785"/>
            <a:ext cx="550863" cy="246062"/>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S0/0/1</a:t>
            </a:r>
          </a:p>
        </p:txBody>
      </p:sp>
      <p:sp>
        <p:nvSpPr>
          <p:cNvPr id="20" name="Text Box 21"/>
          <p:cNvSpPr txBox="1">
            <a:spLocks noChangeArrowheads="1"/>
          </p:cNvSpPr>
          <p:nvPr/>
        </p:nvSpPr>
        <p:spPr bwMode="auto">
          <a:xfrm>
            <a:off x="1652588" y="1620185"/>
            <a:ext cx="509587" cy="246062"/>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Fa0/0</a:t>
            </a:r>
          </a:p>
        </p:txBody>
      </p:sp>
      <p:sp>
        <p:nvSpPr>
          <p:cNvPr id="21" name="Text Box 21"/>
          <p:cNvSpPr txBox="1">
            <a:spLocks noChangeArrowheads="1"/>
          </p:cNvSpPr>
          <p:nvPr/>
        </p:nvSpPr>
        <p:spPr bwMode="auto">
          <a:xfrm>
            <a:off x="2419350" y="1872597"/>
            <a:ext cx="431800" cy="247650"/>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.242</a:t>
            </a:r>
          </a:p>
        </p:txBody>
      </p:sp>
      <p:sp>
        <p:nvSpPr>
          <p:cNvPr id="22" name="Text Box 21"/>
          <p:cNvSpPr txBox="1">
            <a:spLocks noChangeArrowheads="1"/>
          </p:cNvSpPr>
          <p:nvPr/>
        </p:nvSpPr>
        <p:spPr bwMode="auto">
          <a:xfrm>
            <a:off x="1857375" y="1415397"/>
            <a:ext cx="290513" cy="246063"/>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.1</a:t>
            </a:r>
          </a:p>
        </p:txBody>
      </p:sp>
      <p:sp>
        <p:nvSpPr>
          <p:cNvPr id="23" name="Text Box 21"/>
          <p:cNvSpPr txBox="1">
            <a:spLocks noChangeArrowheads="1"/>
          </p:cNvSpPr>
          <p:nvPr/>
        </p:nvSpPr>
        <p:spPr bwMode="auto">
          <a:xfrm>
            <a:off x="7572375" y="1424922"/>
            <a:ext cx="290513" cy="246063"/>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.1</a:t>
            </a:r>
          </a:p>
        </p:txBody>
      </p:sp>
      <p:sp>
        <p:nvSpPr>
          <p:cNvPr id="24" name="Text Box 21"/>
          <p:cNvSpPr txBox="1">
            <a:spLocks noChangeArrowheads="1"/>
          </p:cNvSpPr>
          <p:nvPr/>
        </p:nvSpPr>
        <p:spPr bwMode="auto">
          <a:xfrm>
            <a:off x="7553325" y="1663047"/>
            <a:ext cx="509588" cy="246063"/>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Fa0/0</a:t>
            </a:r>
          </a:p>
        </p:txBody>
      </p:sp>
      <p:sp>
        <p:nvSpPr>
          <p:cNvPr id="25" name="Text Box 21"/>
          <p:cNvSpPr txBox="1">
            <a:spLocks noChangeArrowheads="1"/>
          </p:cNvSpPr>
          <p:nvPr/>
        </p:nvSpPr>
        <p:spPr bwMode="auto">
          <a:xfrm>
            <a:off x="2428875" y="2253597"/>
            <a:ext cx="1347788" cy="246063"/>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209.165.200.240 /29</a:t>
            </a:r>
          </a:p>
        </p:txBody>
      </p:sp>
      <p:sp>
        <p:nvSpPr>
          <p:cNvPr id="26" name="Text Box 21"/>
          <p:cNvSpPr txBox="1">
            <a:spLocks noChangeArrowheads="1"/>
          </p:cNvSpPr>
          <p:nvPr/>
        </p:nvSpPr>
        <p:spPr bwMode="auto">
          <a:xfrm>
            <a:off x="3919538" y="2518710"/>
            <a:ext cx="431800" cy="246062"/>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.241</a:t>
            </a:r>
          </a:p>
        </p:txBody>
      </p:sp>
      <p:sp>
        <p:nvSpPr>
          <p:cNvPr id="27" name="Text Box 21"/>
          <p:cNvSpPr txBox="1">
            <a:spLocks noChangeArrowheads="1"/>
          </p:cNvSpPr>
          <p:nvPr/>
        </p:nvSpPr>
        <p:spPr bwMode="auto">
          <a:xfrm>
            <a:off x="6205538" y="1718610"/>
            <a:ext cx="552450" cy="246062"/>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S0/0/1</a:t>
            </a:r>
          </a:p>
        </p:txBody>
      </p:sp>
      <p:sp>
        <p:nvSpPr>
          <p:cNvPr id="28" name="Text Box 21"/>
          <p:cNvSpPr txBox="1">
            <a:spLocks noChangeArrowheads="1"/>
          </p:cNvSpPr>
          <p:nvPr/>
        </p:nvSpPr>
        <p:spPr bwMode="auto">
          <a:xfrm>
            <a:off x="5976938" y="2253597"/>
            <a:ext cx="1347787" cy="246063"/>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209.165.200.224 /29</a:t>
            </a:r>
          </a:p>
        </p:txBody>
      </p:sp>
      <p:sp>
        <p:nvSpPr>
          <p:cNvPr id="29" name="Text Box 21"/>
          <p:cNvSpPr txBox="1">
            <a:spLocks noChangeArrowheads="1"/>
          </p:cNvSpPr>
          <p:nvPr/>
        </p:nvSpPr>
        <p:spPr bwMode="auto">
          <a:xfrm>
            <a:off x="6634163" y="1872597"/>
            <a:ext cx="431800" cy="247650"/>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.226</a:t>
            </a:r>
          </a:p>
        </p:txBody>
      </p:sp>
      <p:sp>
        <p:nvSpPr>
          <p:cNvPr id="30" name="Text Box 21"/>
          <p:cNvSpPr txBox="1">
            <a:spLocks noChangeArrowheads="1"/>
          </p:cNvSpPr>
          <p:nvPr/>
        </p:nvSpPr>
        <p:spPr bwMode="auto">
          <a:xfrm>
            <a:off x="5241925" y="2518710"/>
            <a:ext cx="431800" cy="246062"/>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.225</a:t>
            </a:r>
          </a:p>
        </p:txBody>
      </p:sp>
      <p:pic>
        <p:nvPicPr>
          <p:cNvPr id="31" name="Picture 37"/>
          <p:cNvPicPr>
            <a:picLocks noChangeArrowheads="1"/>
          </p:cNvPicPr>
          <p:nvPr/>
        </p:nvPicPr>
        <p:blipFill>
          <a:blip r:embed="rId3"/>
          <a:srcRect/>
          <a:stretch>
            <a:fillRect/>
          </a:stretch>
        </p:blipFill>
        <p:spPr bwMode="auto">
          <a:xfrm>
            <a:off x="4419600" y="2539347"/>
            <a:ext cx="906463" cy="533400"/>
          </a:xfrm>
          <a:prstGeom prst="rect">
            <a:avLst/>
          </a:prstGeom>
          <a:noFill/>
          <a:ln w="9525">
            <a:noFill/>
            <a:miter lim="800000"/>
            <a:headEnd/>
            <a:tailEnd/>
          </a:ln>
        </p:spPr>
      </p:pic>
      <p:sp>
        <p:nvSpPr>
          <p:cNvPr id="32" name="TextBox 22"/>
          <p:cNvSpPr txBox="1">
            <a:spLocks noChangeArrowheads="1"/>
          </p:cNvSpPr>
          <p:nvPr/>
        </p:nvSpPr>
        <p:spPr bwMode="auto">
          <a:xfrm>
            <a:off x="4725988" y="2828272"/>
            <a:ext cx="390525" cy="246063"/>
          </a:xfrm>
          <a:prstGeom prst="rect">
            <a:avLst/>
          </a:prstGeom>
          <a:noFill/>
          <a:ln w="9525">
            <a:noFill/>
            <a:miter lim="800000"/>
            <a:headEnd/>
            <a:tailEnd/>
          </a:ln>
        </p:spPr>
        <p:txBody>
          <a:bodyPr wrap="none">
            <a:spAutoFit/>
          </a:bodyPr>
          <a:lstStyle/>
          <a:p>
            <a:r>
              <a:rPr lang="en-US" sz="1000" b="1" dirty="0">
                <a:solidFill>
                  <a:srgbClr val="FFFFFF"/>
                </a:solidFill>
              </a:rPr>
              <a:t>ISP</a:t>
            </a:r>
          </a:p>
        </p:txBody>
      </p:sp>
      <p:pic>
        <p:nvPicPr>
          <p:cNvPr id="33" name="Picture 34"/>
          <p:cNvPicPr>
            <a:picLocks noChangeArrowheads="1"/>
          </p:cNvPicPr>
          <p:nvPr/>
        </p:nvPicPr>
        <p:blipFill>
          <a:blip r:embed="rId5"/>
          <a:srcRect/>
          <a:stretch>
            <a:fillRect/>
          </a:stretch>
        </p:blipFill>
        <p:spPr bwMode="auto">
          <a:xfrm>
            <a:off x="214313" y="1467785"/>
            <a:ext cx="500062" cy="465137"/>
          </a:xfrm>
          <a:prstGeom prst="rect">
            <a:avLst/>
          </a:prstGeom>
          <a:noFill/>
          <a:ln w="9525">
            <a:noFill/>
            <a:miter lim="800000"/>
            <a:headEnd/>
            <a:tailEnd/>
          </a:ln>
        </p:spPr>
      </p:pic>
      <p:sp>
        <p:nvSpPr>
          <p:cNvPr id="34" name="Text Box 21"/>
          <p:cNvSpPr txBox="1">
            <a:spLocks noChangeArrowheads="1"/>
          </p:cNvSpPr>
          <p:nvPr/>
        </p:nvSpPr>
        <p:spPr bwMode="auto">
          <a:xfrm>
            <a:off x="214313" y="1864660"/>
            <a:ext cx="360362" cy="246062"/>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.10</a:t>
            </a:r>
          </a:p>
        </p:txBody>
      </p:sp>
      <p:pic>
        <p:nvPicPr>
          <p:cNvPr id="35" name="Picture 34"/>
          <p:cNvPicPr>
            <a:picLocks noChangeArrowheads="1"/>
          </p:cNvPicPr>
          <p:nvPr/>
        </p:nvPicPr>
        <p:blipFill>
          <a:blip r:embed="rId5"/>
          <a:srcRect/>
          <a:stretch>
            <a:fillRect/>
          </a:stretch>
        </p:blipFill>
        <p:spPr bwMode="auto">
          <a:xfrm>
            <a:off x="8286750" y="1396347"/>
            <a:ext cx="500063" cy="465138"/>
          </a:xfrm>
          <a:prstGeom prst="rect">
            <a:avLst/>
          </a:prstGeom>
          <a:noFill/>
          <a:ln w="9525">
            <a:noFill/>
            <a:miter lim="800000"/>
            <a:headEnd/>
            <a:tailEnd/>
          </a:ln>
        </p:spPr>
      </p:pic>
      <p:sp>
        <p:nvSpPr>
          <p:cNvPr id="36" name="Text Box 21"/>
          <p:cNvSpPr txBox="1">
            <a:spLocks noChangeArrowheads="1"/>
          </p:cNvSpPr>
          <p:nvPr/>
        </p:nvSpPr>
        <p:spPr bwMode="auto">
          <a:xfrm>
            <a:off x="8355013" y="1936097"/>
            <a:ext cx="360362" cy="246063"/>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.10</a:t>
            </a:r>
          </a:p>
        </p:txBody>
      </p:sp>
      <p:sp>
        <p:nvSpPr>
          <p:cNvPr id="38" name="Line 41"/>
          <p:cNvSpPr>
            <a:spLocks noChangeShapeType="1"/>
          </p:cNvSpPr>
          <p:nvPr/>
        </p:nvSpPr>
        <p:spPr bwMode="auto">
          <a:xfrm flipH="1">
            <a:off x="142875" y="3326747"/>
            <a:ext cx="287338"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39" name="Line 42"/>
          <p:cNvSpPr>
            <a:spLocks noChangeShapeType="1"/>
          </p:cNvSpPr>
          <p:nvPr/>
        </p:nvSpPr>
        <p:spPr bwMode="auto">
          <a:xfrm flipH="1">
            <a:off x="214313" y="3253722"/>
            <a:ext cx="215900"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40" name="Line 43"/>
          <p:cNvSpPr>
            <a:spLocks noChangeShapeType="1"/>
          </p:cNvSpPr>
          <p:nvPr/>
        </p:nvSpPr>
        <p:spPr bwMode="auto">
          <a:xfrm flipH="1">
            <a:off x="287338" y="3182285"/>
            <a:ext cx="142875"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41" name="Line 44"/>
          <p:cNvSpPr>
            <a:spLocks noChangeShapeType="1"/>
          </p:cNvSpPr>
          <p:nvPr/>
        </p:nvSpPr>
        <p:spPr bwMode="auto">
          <a:xfrm flipH="1">
            <a:off x="358775" y="3110847"/>
            <a:ext cx="71438" cy="0"/>
          </a:xfrm>
          <a:prstGeom prst="line">
            <a:avLst/>
          </a:prstGeom>
          <a:noFill/>
          <a:ln w="28575">
            <a:solidFill>
              <a:schemeClr val="tx1"/>
            </a:solidFill>
            <a:round/>
            <a:headEnd/>
            <a:tailEnd/>
          </a:ln>
        </p:spPr>
        <p:txBody>
          <a:bodyPr/>
          <a:lstStyle/>
          <a:p>
            <a:endParaRPr lang="en-US" dirty="0">
              <a:solidFill>
                <a:srgbClr val="000000"/>
              </a:solidFill>
            </a:endParaRPr>
          </a:p>
        </p:txBody>
      </p:sp>
      <p:graphicFrame>
        <p:nvGraphicFramePr>
          <p:cNvPr id="42" name="Table 41"/>
          <p:cNvGraphicFramePr>
            <a:graphicFrameLocks noGrp="1"/>
          </p:cNvGraphicFramePr>
          <p:nvPr/>
        </p:nvGraphicFramePr>
        <p:xfrm>
          <a:off x="428625" y="2967972"/>
          <a:ext cx="2857520" cy="502920"/>
        </p:xfrm>
        <a:graphic>
          <a:graphicData uri="http://schemas.openxmlformats.org/drawingml/2006/table">
            <a:tbl>
              <a:tblPr firstRow="1" bandRow="1">
                <a:tableStyleId>{5C22544A-7EE6-4342-B048-85BDC9FD1C3A}</a:tableStyleId>
              </a:tblPr>
              <a:tblGrid>
                <a:gridCol w="1500198"/>
                <a:gridCol w="428628"/>
                <a:gridCol w="928694"/>
              </a:tblGrid>
              <a:tr h="314324">
                <a:tc>
                  <a:txBody>
                    <a:bodyPr/>
                    <a:lstStyle/>
                    <a:p>
                      <a:r>
                        <a:rPr lang="en-US" sz="900" b="1" dirty="0" smtClean="0">
                          <a:solidFill>
                            <a:schemeClr val="tx1"/>
                          </a:solidFill>
                        </a:rPr>
                        <a:t>Original IP Header</a:t>
                      </a:r>
                    </a:p>
                    <a:p>
                      <a:r>
                        <a:rPr lang="en-US" sz="900" b="0" dirty="0" smtClean="0">
                          <a:solidFill>
                            <a:schemeClr val="tx1"/>
                          </a:solidFill>
                        </a:rPr>
                        <a:t>Source IP: 192.168.1.10</a:t>
                      </a:r>
                    </a:p>
                    <a:p>
                      <a:r>
                        <a:rPr lang="en-US" sz="900" b="0" dirty="0" smtClean="0">
                          <a:solidFill>
                            <a:schemeClr val="tx1"/>
                          </a:solidFill>
                        </a:rPr>
                        <a:t>Destination: 10.10.10.10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TCP</a:t>
                      </a:r>
                      <a:endParaRPr 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Data</a:t>
                      </a:r>
                      <a:endParaRPr 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sp>
        <p:nvSpPr>
          <p:cNvPr id="44" name="Line 41"/>
          <p:cNvSpPr>
            <a:spLocks noChangeShapeType="1"/>
          </p:cNvSpPr>
          <p:nvPr/>
        </p:nvSpPr>
        <p:spPr bwMode="auto">
          <a:xfrm flipH="1">
            <a:off x="5715000" y="3326747"/>
            <a:ext cx="287338"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45" name="Line 42"/>
          <p:cNvSpPr>
            <a:spLocks noChangeShapeType="1"/>
          </p:cNvSpPr>
          <p:nvPr/>
        </p:nvSpPr>
        <p:spPr bwMode="auto">
          <a:xfrm flipH="1">
            <a:off x="5786438" y="3253722"/>
            <a:ext cx="215900"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46" name="Line 43"/>
          <p:cNvSpPr>
            <a:spLocks noChangeShapeType="1"/>
          </p:cNvSpPr>
          <p:nvPr/>
        </p:nvSpPr>
        <p:spPr bwMode="auto">
          <a:xfrm flipH="1">
            <a:off x="5859463" y="3182285"/>
            <a:ext cx="142875"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47" name="Line 44"/>
          <p:cNvSpPr>
            <a:spLocks noChangeShapeType="1"/>
          </p:cNvSpPr>
          <p:nvPr/>
        </p:nvSpPr>
        <p:spPr bwMode="auto">
          <a:xfrm flipH="1">
            <a:off x="5930900" y="3110847"/>
            <a:ext cx="71438" cy="0"/>
          </a:xfrm>
          <a:prstGeom prst="line">
            <a:avLst/>
          </a:prstGeom>
          <a:noFill/>
          <a:ln w="28575">
            <a:solidFill>
              <a:schemeClr val="tx1"/>
            </a:solidFill>
            <a:round/>
            <a:headEnd/>
            <a:tailEnd/>
          </a:ln>
        </p:spPr>
        <p:txBody>
          <a:bodyPr/>
          <a:lstStyle/>
          <a:p>
            <a:endParaRPr lang="en-US" dirty="0">
              <a:solidFill>
                <a:srgbClr val="000000"/>
              </a:solidFill>
            </a:endParaRPr>
          </a:p>
        </p:txBody>
      </p:sp>
      <p:graphicFrame>
        <p:nvGraphicFramePr>
          <p:cNvPr id="48" name="Table 47"/>
          <p:cNvGraphicFramePr>
            <a:graphicFrameLocks noGrp="1"/>
          </p:cNvGraphicFramePr>
          <p:nvPr/>
        </p:nvGraphicFramePr>
        <p:xfrm>
          <a:off x="6000750" y="2967972"/>
          <a:ext cx="2857520" cy="502920"/>
        </p:xfrm>
        <a:graphic>
          <a:graphicData uri="http://schemas.openxmlformats.org/drawingml/2006/table">
            <a:tbl>
              <a:tblPr firstRow="1" bandRow="1">
                <a:tableStyleId>{5C22544A-7EE6-4342-B048-85BDC9FD1C3A}</a:tableStyleId>
              </a:tblPr>
              <a:tblGrid>
                <a:gridCol w="1500198"/>
                <a:gridCol w="428628"/>
                <a:gridCol w="928694"/>
              </a:tblGrid>
              <a:tr h="314324">
                <a:tc>
                  <a:txBody>
                    <a:bodyPr/>
                    <a:lstStyle/>
                    <a:p>
                      <a:r>
                        <a:rPr lang="en-US" sz="900" b="1" dirty="0" smtClean="0">
                          <a:solidFill>
                            <a:schemeClr val="tx1"/>
                          </a:solidFill>
                        </a:rPr>
                        <a:t>Original IP Header</a:t>
                      </a:r>
                    </a:p>
                    <a:p>
                      <a:r>
                        <a:rPr lang="en-US" sz="900" b="0" dirty="0" smtClean="0">
                          <a:solidFill>
                            <a:schemeClr val="tx1"/>
                          </a:solidFill>
                        </a:rPr>
                        <a:t>Source IP: 192.168.1.10</a:t>
                      </a:r>
                    </a:p>
                    <a:p>
                      <a:r>
                        <a:rPr lang="en-US" sz="900" b="0" dirty="0" smtClean="0">
                          <a:solidFill>
                            <a:schemeClr val="tx1"/>
                          </a:solidFill>
                        </a:rPr>
                        <a:t>Destination: 10.10.10.10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TCP</a:t>
                      </a:r>
                      <a:endParaRPr 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Data</a:t>
                      </a:r>
                      <a:endParaRPr 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sp>
        <p:nvSpPr>
          <p:cNvPr id="50" name="Line 41"/>
          <p:cNvSpPr>
            <a:spLocks noChangeShapeType="1"/>
          </p:cNvSpPr>
          <p:nvPr/>
        </p:nvSpPr>
        <p:spPr bwMode="auto">
          <a:xfrm flipH="1">
            <a:off x="1143000" y="4503085"/>
            <a:ext cx="287338"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51" name="Line 42"/>
          <p:cNvSpPr>
            <a:spLocks noChangeShapeType="1"/>
          </p:cNvSpPr>
          <p:nvPr/>
        </p:nvSpPr>
        <p:spPr bwMode="auto">
          <a:xfrm flipH="1">
            <a:off x="1214438" y="4430060"/>
            <a:ext cx="215900"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52" name="Line 43"/>
          <p:cNvSpPr>
            <a:spLocks noChangeShapeType="1"/>
          </p:cNvSpPr>
          <p:nvPr/>
        </p:nvSpPr>
        <p:spPr bwMode="auto">
          <a:xfrm flipH="1">
            <a:off x="1287463" y="4358623"/>
            <a:ext cx="142875"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53" name="Line 44"/>
          <p:cNvSpPr>
            <a:spLocks noChangeShapeType="1"/>
          </p:cNvSpPr>
          <p:nvPr/>
        </p:nvSpPr>
        <p:spPr bwMode="auto">
          <a:xfrm flipH="1">
            <a:off x="1358900" y="4287185"/>
            <a:ext cx="71438" cy="0"/>
          </a:xfrm>
          <a:prstGeom prst="line">
            <a:avLst/>
          </a:prstGeom>
          <a:noFill/>
          <a:ln w="28575">
            <a:solidFill>
              <a:schemeClr val="tx1"/>
            </a:solidFill>
            <a:round/>
            <a:headEnd/>
            <a:tailEnd/>
          </a:ln>
        </p:spPr>
        <p:txBody>
          <a:bodyPr/>
          <a:lstStyle/>
          <a:p>
            <a:endParaRPr lang="en-US" dirty="0">
              <a:solidFill>
                <a:srgbClr val="000000"/>
              </a:solidFill>
            </a:endParaRPr>
          </a:p>
        </p:txBody>
      </p:sp>
      <p:sp>
        <p:nvSpPr>
          <p:cNvPr id="54" name="Can 53"/>
          <p:cNvSpPr/>
          <p:nvPr/>
        </p:nvSpPr>
        <p:spPr>
          <a:xfrm>
            <a:off x="4643438" y="-32424"/>
            <a:ext cx="285752" cy="3214710"/>
          </a:xfrm>
          <a:prstGeom prst="can">
            <a:avLst/>
          </a:prstGeom>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sp>
        <p:nvSpPr>
          <p:cNvPr id="55" name="Rectangle 54"/>
          <p:cNvSpPr/>
          <p:nvPr/>
        </p:nvSpPr>
        <p:spPr>
          <a:xfrm>
            <a:off x="4359275" y="1432860"/>
            <a:ext cx="852488" cy="254000"/>
          </a:xfrm>
          <a:prstGeom prst="rect">
            <a:avLst/>
          </a:prstGeom>
        </p:spPr>
        <p:txBody>
          <a:bodyPr wrap="none">
            <a:spAutoFit/>
          </a:bodyPr>
          <a:lstStyle/>
          <a:p>
            <a:pPr>
              <a:defRPr/>
            </a:pPr>
            <a:r>
              <a:rPr lang="en-US" altLang="en-US" sz="1050" b="1" dirty="0">
                <a:solidFill>
                  <a:srgbClr val="000000"/>
                </a:solidFill>
                <a:ea typeface="ＭＳ Ｐゴシック" charset="-128"/>
              </a:rPr>
              <a:t>IPsec VPN</a:t>
            </a:r>
            <a:endParaRPr lang="en-US" sz="1050" dirty="0">
              <a:solidFill>
                <a:srgbClr val="000000"/>
              </a:solidFill>
            </a:endParaRPr>
          </a:p>
        </p:txBody>
      </p:sp>
      <p:graphicFrame>
        <p:nvGraphicFramePr>
          <p:cNvPr id="56" name="Table 55"/>
          <p:cNvGraphicFramePr>
            <a:graphicFrameLocks noGrp="1"/>
          </p:cNvGraphicFramePr>
          <p:nvPr/>
        </p:nvGraphicFramePr>
        <p:xfrm>
          <a:off x="1438275" y="4095097"/>
          <a:ext cx="6688387" cy="502920"/>
        </p:xfrm>
        <a:graphic>
          <a:graphicData uri="http://schemas.openxmlformats.org/drawingml/2006/table">
            <a:tbl>
              <a:tblPr firstRow="1" bandRow="1">
                <a:tableStyleId>{5C22544A-7EE6-4342-B048-85BDC9FD1C3A}</a:tableStyleId>
              </a:tblPr>
              <a:tblGrid>
                <a:gridCol w="1687727"/>
                <a:gridCol w="571504"/>
                <a:gridCol w="1500198"/>
                <a:gridCol w="428628"/>
                <a:gridCol w="857255"/>
                <a:gridCol w="687591"/>
                <a:gridCol w="955484"/>
              </a:tblGrid>
              <a:tr h="314324">
                <a:tc>
                  <a:txBody>
                    <a:bodyPr/>
                    <a:lstStyle/>
                    <a:p>
                      <a:r>
                        <a:rPr lang="en-US" sz="900" b="1" dirty="0" smtClean="0">
                          <a:solidFill>
                            <a:schemeClr val="bg1"/>
                          </a:solidFill>
                        </a:rPr>
                        <a:t>New IP Header</a:t>
                      </a:r>
                    </a:p>
                    <a:p>
                      <a:r>
                        <a:rPr lang="en-US" sz="900" b="0" dirty="0" smtClean="0">
                          <a:solidFill>
                            <a:schemeClr val="bg1"/>
                          </a:solidFill>
                        </a:rPr>
                        <a:t>Source: 209.165.200.242</a:t>
                      </a:r>
                    </a:p>
                    <a:p>
                      <a:r>
                        <a:rPr lang="en-US" sz="900" b="0" dirty="0" smtClean="0">
                          <a:solidFill>
                            <a:schemeClr val="bg1"/>
                          </a:solidFill>
                        </a:rPr>
                        <a:t>Destination: 209.165.200.226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bg1"/>
                          </a:solidFill>
                        </a:rPr>
                        <a:t>ESP 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r>
                        <a:rPr lang="en-US" sz="900" b="1" dirty="0" smtClean="0">
                          <a:solidFill>
                            <a:schemeClr val="tx1"/>
                          </a:solidFill>
                        </a:rPr>
                        <a:t>Original IP Header</a:t>
                      </a:r>
                    </a:p>
                    <a:p>
                      <a:r>
                        <a:rPr lang="en-US" sz="900" b="0" dirty="0" smtClean="0">
                          <a:solidFill>
                            <a:schemeClr val="tx1"/>
                          </a:solidFill>
                        </a:rPr>
                        <a:t>Source IP: 192.168.1.10</a:t>
                      </a:r>
                    </a:p>
                    <a:p>
                      <a:r>
                        <a:rPr lang="en-US" sz="900" b="0" dirty="0" smtClean="0">
                          <a:solidFill>
                            <a:schemeClr val="tx1"/>
                          </a:solidFill>
                        </a:rPr>
                        <a:t>Destination: 10.10.10.10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TCP</a:t>
                      </a:r>
                      <a:endParaRPr 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Data</a:t>
                      </a:r>
                      <a:endParaRPr 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bg1"/>
                          </a:solidFill>
                        </a:rPr>
                        <a:t>ESP Trailer</a:t>
                      </a:r>
                      <a:endParaRPr lang="en-US" sz="9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r>
                        <a:rPr lang="en-US" sz="900" b="0" dirty="0" smtClean="0">
                          <a:solidFill>
                            <a:schemeClr val="bg1"/>
                          </a:solidFill>
                        </a:rPr>
                        <a:t>ESP </a:t>
                      </a:r>
                    </a:p>
                    <a:p>
                      <a:r>
                        <a:rPr lang="en-US" sz="900" b="0" dirty="0" smtClean="0">
                          <a:solidFill>
                            <a:schemeClr val="bg1"/>
                          </a:solidFill>
                        </a:rPr>
                        <a:t>Authentication</a:t>
                      </a:r>
                      <a:endParaRPr lang="en-US" sz="9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r>
            </a:tbl>
          </a:graphicData>
        </a:graphic>
      </p:graphicFrame>
    </p:spTree>
    <p:extLst>
      <p:ext uri="{BB962C8B-B14F-4D97-AF65-F5344CB8AC3E}">
        <p14:creationId xmlns:p14="http://schemas.microsoft.com/office/powerpoint/2010/main" val="3990586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Configuring an IPsec VPN</a:t>
            </a:r>
          </a:p>
        </p:txBody>
      </p:sp>
      <p:sp>
        <p:nvSpPr>
          <p:cNvPr id="93" name="Content Placeholder 82"/>
          <p:cNvSpPr>
            <a:spLocks noGrp="1"/>
          </p:cNvSpPr>
          <p:nvPr>
            <p:ph idx="11"/>
          </p:nvPr>
        </p:nvSpPr>
        <p:spPr>
          <a:xfrm>
            <a:off x="279400" y="4283075"/>
            <a:ext cx="8520354" cy="2141030"/>
          </a:xfrm>
        </p:spPr>
        <p:txBody>
          <a:bodyPr>
            <a:normAutofit/>
          </a:bodyPr>
          <a:lstStyle/>
          <a:p>
            <a:pPr marL="457200" indent="-457200">
              <a:buFont typeface="+mj-lt"/>
              <a:buAutoNum type="arabicPeriod"/>
            </a:pPr>
            <a:r>
              <a:rPr lang="en-US" sz="2000" dirty="0" smtClean="0"/>
              <a:t>Configure the initial key (ISAKMP policy) details.</a:t>
            </a:r>
          </a:p>
          <a:p>
            <a:pPr marL="457200" indent="-457200">
              <a:buFont typeface="+mj-lt"/>
              <a:buAutoNum type="arabicPeriod"/>
            </a:pPr>
            <a:r>
              <a:rPr lang="en-US" sz="2000" dirty="0" smtClean="0"/>
              <a:t>Configure the IPsec details.</a:t>
            </a:r>
          </a:p>
          <a:p>
            <a:pPr marL="457200" indent="-457200">
              <a:buFont typeface="+mj-lt"/>
              <a:buAutoNum type="arabicPeriod"/>
            </a:pPr>
            <a:r>
              <a:rPr lang="en-US" sz="2000" dirty="0" smtClean="0"/>
              <a:t>Configure the crypto ACL.</a:t>
            </a:r>
          </a:p>
          <a:p>
            <a:pPr marL="457200" indent="-457200">
              <a:buFont typeface="+mj-lt"/>
              <a:buAutoNum type="arabicPeriod"/>
            </a:pPr>
            <a:r>
              <a:rPr lang="en-US" sz="2000" dirty="0" smtClean="0"/>
              <a:t>Configure the VPN tunnel information.</a:t>
            </a:r>
          </a:p>
          <a:p>
            <a:pPr marL="457200" indent="-457200">
              <a:buFont typeface="+mj-lt"/>
              <a:buAutoNum type="arabicPeriod"/>
            </a:pPr>
            <a:r>
              <a:rPr lang="en-US" sz="2000" dirty="0" smtClean="0"/>
              <a:t>Apply the crypto map.</a:t>
            </a:r>
            <a:endParaRPr lang="en-US" sz="2000" dirty="0"/>
          </a:p>
        </p:txBody>
      </p:sp>
      <p:grpSp>
        <p:nvGrpSpPr>
          <p:cNvPr id="44" name="Group 43"/>
          <p:cNvGrpSpPr/>
          <p:nvPr/>
        </p:nvGrpSpPr>
        <p:grpSpPr>
          <a:xfrm>
            <a:off x="350511" y="71502"/>
            <a:ext cx="8431213" cy="3530950"/>
            <a:chOff x="212725" y="71502"/>
            <a:chExt cx="8431213" cy="3530950"/>
          </a:xfrm>
        </p:grpSpPr>
        <p:pic>
          <p:nvPicPr>
            <p:cNvPr id="26" name="Picture 468" descr="Network_Cloud_Standard"/>
            <p:cNvPicPr>
              <a:picLocks noChangeAspect="1" noChangeArrowheads="1"/>
            </p:cNvPicPr>
            <p:nvPr/>
          </p:nvPicPr>
          <p:blipFill>
            <a:blip r:embed="rId3"/>
            <a:srcRect/>
            <a:stretch>
              <a:fillRect/>
            </a:stretch>
          </p:blipFill>
          <p:spPr bwMode="auto">
            <a:xfrm>
              <a:off x="3597986" y="2367028"/>
              <a:ext cx="1983070" cy="1010086"/>
            </a:xfrm>
            <a:prstGeom prst="rect">
              <a:avLst/>
            </a:prstGeom>
            <a:noFill/>
            <a:ln w="9525">
              <a:noFill/>
              <a:miter lim="800000"/>
              <a:headEnd/>
              <a:tailEnd/>
            </a:ln>
          </p:spPr>
        </p:pic>
        <p:sp>
          <p:nvSpPr>
            <p:cNvPr id="27" name="TextBox 16"/>
            <p:cNvSpPr txBox="1">
              <a:spLocks noChangeArrowheads="1"/>
            </p:cNvSpPr>
            <p:nvPr/>
          </p:nvSpPr>
          <p:spPr bwMode="auto">
            <a:xfrm>
              <a:off x="4119563" y="2438465"/>
              <a:ext cx="938078" cy="313932"/>
            </a:xfrm>
            <a:prstGeom prst="rect">
              <a:avLst/>
            </a:prstGeom>
            <a:noFill/>
            <a:ln w="9525">
              <a:noFill/>
              <a:miter lim="800000"/>
              <a:headEnd/>
              <a:tailEnd/>
            </a:ln>
          </p:spPr>
          <p:txBody>
            <a:bodyPr wrap="none">
              <a:spAutoFit/>
            </a:bodyPr>
            <a:lstStyle/>
            <a:p>
              <a:r>
                <a:rPr lang="en-US" sz="1600" b="1" dirty="0" smtClean="0">
                  <a:solidFill>
                    <a:srgbClr val="000000"/>
                  </a:solidFill>
                </a:rPr>
                <a:t>Internet</a:t>
              </a:r>
              <a:endParaRPr lang="en-US" sz="1600" b="1" dirty="0">
                <a:solidFill>
                  <a:srgbClr val="000000"/>
                </a:solidFill>
              </a:endParaRPr>
            </a:p>
          </p:txBody>
        </p:sp>
        <p:sp>
          <p:nvSpPr>
            <p:cNvPr id="28" name="Freeform 9"/>
            <p:cNvSpPr>
              <a:spLocks/>
            </p:cNvSpPr>
            <p:nvPr/>
          </p:nvSpPr>
          <p:spPr bwMode="auto">
            <a:xfrm rot="-1800000">
              <a:off x="4843463" y="2216215"/>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solidFill>
                  <a:srgbClr val="000000"/>
                </a:solidFill>
              </a:endParaRPr>
            </a:p>
          </p:txBody>
        </p:sp>
        <p:sp>
          <p:nvSpPr>
            <p:cNvPr id="29" name="Freeform 9"/>
            <p:cNvSpPr>
              <a:spLocks/>
            </p:cNvSpPr>
            <p:nvPr/>
          </p:nvSpPr>
          <p:spPr bwMode="auto">
            <a:xfrm rot="1800000" flipV="1">
              <a:off x="2136775" y="2298765"/>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solidFill>
                  <a:srgbClr val="000000"/>
                </a:solidFill>
              </a:endParaRPr>
            </a:p>
          </p:txBody>
        </p:sp>
        <p:cxnSp>
          <p:nvCxnSpPr>
            <p:cNvPr id="52" name="Straight Connector 51"/>
            <p:cNvCxnSpPr/>
            <p:nvPr/>
          </p:nvCxnSpPr>
          <p:spPr>
            <a:xfrm rot="10800000">
              <a:off x="1011238" y="1841565"/>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7056438" y="1839977"/>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54" name="Picture 37"/>
            <p:cNvPicPr>
              <a:picLocks noChangeArrowheads="1"/>
            </p:cNvPicPr>
            <p:nvPr/>
          </p:nvPicPr>
          <p:blipFill>
            <a:blip r:embed="rId4"/>
            <a:srcRect/>
            <a:stretch>
              <a:fillRect/>
            </a:stretch>
          </p:blipFill>
          <p:spPr bwMode="auto">
            <a:xfrm>
              <a:off x="1838325" y="1576452"/>
              <a:ext cx="906463" cy="533400"/>
            </a:xfrm>
            <a:prstGeom prst="rect">
              <a:avLst/>
            </a:prstGeom>
            <a:noFill/>
            <a:ln w="9525">
              <a:noFill/>
              <a:miter lim="800000"/>
              <a:headEnd/>
              <a:tailEnd/>
            </a:ln>
          </p:spPr>
        </p:pic>
        <p:pic>
          <p:nvPicPr>
            <p:cNvPr id="55" name="Picture 37"/>
            <p:cNvPicPr>
              <a:picLocks noChangeArrowheads="1"/>
            </p:cNvPicPr>
            <p:nvPr/>
          </p:nvPicPr>
          <p:blipFill>
            <a:blip r:embed="rId4"/>
            <a:srcRect/>
            <a:stretch>
              <a:fillRect/>
            </a:stretch>
          </p:blipFill>
          <p:spPr bwMode="auto">
            <a:xfrm>
              <a:off x="6453188" y="1576452"/>
              <a:ext cx="906462" cy="533400"/>
            </a:xfrm>
            <a:prstGeom prst="rect">
              <a:avLst/>
            </a:prstGeom>
            <a:noFill/>
            <a:ln w="9525">
              <a:noFill/>
              <a:miter lim="800000"/>
              <a:headEnd/>
              <a:tailEnd/>
            </a:ln>
          </p:spPr>
        </p:pic>
        <p:cxnSp>
          <p:nvCxnSpPr>
            <p:cNvPr id="56" name="Straight Connector 55"/>
            <p:cNvCxnSpPr/>
            <p:nvPr/>
          </p:nvCxnSpPr>
          <p:spPr>
            <a:xfrm rot="5400000">
              <a:off x="715962" y="2066990"/>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TextBox 21"/>
            <p:cNvSpPr txBox="1">
              <a:spLocks noChangeArrowheads="1"/>
            </p:cNvSpPr>
            <p:nvPr/>
          </p:nvSpPr>
          <p:spPr bwMode="auto">
            <a:xfrm>
              <a:off x="1962150" y="1851090"/>
              <a:ext cx="625475" cy="246062"/>
            </a:xfrm>
            <a:prstGeom prst="rect">
              <a:avLst/>
            </a:prstGeom>
            <a:noFill/>
            <a:ln w="9525">
              <a:noFill/>
              <a:miter lim="800000"/>
              <a:headEnd/>
              <a:tailEnd/>
            </a:ln>
          </p:spPr>
          <p:txBody>
            <a:bodyPr wrap="none">
              <a:spAutoFit/>
            </a:bodyPr>
            <a:lstStyle/>
            <a:p>
              <a:r>
                <a:rPr lang="en-US" sz="1000" b="1" dirty="0">
                  <a:solidFill>
                    <a:srgbClr val="FFFFFF"/>
                  </a:solidFill>
                </a:rPr>
                <a:t>Branch</a:t>
              </a:r>
            </a:p>
          </p:txBody>
        </p:sp>
        <p:sp>
          <p:nvSpPr>
            <p:cNvPr id="58" name="TextBox 22"/>
            <p:cNvSpPr txBox="1">
              <a:spLocks noChangeArrowheads="1"/>
            </p:cNvSpPr>
            <p:nvPr/>
          </p:nvSpPr>
          <p:spPr bwMode="auto">
            <a:xfrm>
              <a:off x="6772275" y="1860615"/>
              <a:ext cx="377825" cy="246062"/>
            </a:xfrm>
            <a:prstGeom prst="rect">
              <a:avLst/>
            </a:prstGeom>
            <a:noFill/>
            <a:ln w="9525">
              <a:noFill/>
              <a:miter lim="800000"/>
              <a:headEnd/>
              <a:tailEnd/>
            </a:ln>
          </p:spPr>
          <p:txBody>
            <a:bodyPr wrap="none">
              <a:spAutoFit/>
            </a:bodyPr>
            <a:lstStyle/>
            <a:p>
              <a:r>
                <a:rPr lang="en-US" sz="1000" b="1" dirty="0">
                  <a:solidFill>
                    <a:srgbClr val="FFFFFF"/>
                  </a:solidFill>
                </a:rPr>
                <a:t>HQ</a:t>
              </a:r>
            </a:p>
          </p:txBody>
        </p:sp>
        <p:pic>
          <p:nvPicPr>
            <p:cNvPr id="59" name="Picture 42" descr="File Server_Updated2005"/>
            <p:cNvPicPr>
              <a:picLocks noChangeAspect="1" noChangeArrowheads="1"/>
            </p:cNvPicPr>
            <p:nvPr/>
          </p:nvPicPr>
          <p:blipFill>
            <a:blip r:embed="rId5"/>
            <a:srcRect/>
            <a:stretch>
              <a:fillRect/>
            </a:stretch>
          </p:blipFill>
          <p:spPr bwMode="auto">
            <a:xfrm>
              <a:off x="666750" y="2281302"/>
              <a:ext cx="471488" cy="627063"/>
            </a:xfrm>
            <a:prstGeom prst="rect">
              <a:avLst/>
            </a:prstGeom>
            <a:noFill/>
            <a:ln w="9525">
              <a:noFill/>
              <a:miter lim="800000"/>
              <a:headEnd/>
              <a:tailEnd/>
            </a:ln>
          </p:spPr>
        </p:pic>
        <p:pic>
          <p:nvPicPr>
            <p:cNvPr id="60" name="Picture 41"/>
            <p:cNvPicPr>
              <a:picLocks noChangeAspect="1" noChangeArrowheads="1"/>
            </p:cNvPicPr>
            <p:nvPr/>
          </p:nvPicPr>
          <p:blipFill>
            <a:blip r:embed="rId6"/>
            <a:srcRect/>
            <a:stretch>
              <a:fillRect/>
            </a:stretch>
          </p:blipFill>
          <p:spPr bwMode="auto">
            <a:xfrm>
              <a:off x="623888" y="1709802"/>
              <a:ext cx="735012" cy="314325"/>
            </a:xfrm>
            <a:prstGeom prst="rect">
              <a:avLst/>
            </a:prstGeom>
            <a:noFill/>
            <a:ln w="9525">
              <a:noFill/>
              <a:miter lim="800000"/>
              <a:headEnd/>
              <a:tailEnd/>
            </a:ln>
          </p:spPr>
        </p:pic>
        <p:sp>
          <p:nvSpPr>
            <p:cNvPr id="63" name="Rectangle 62"/>
            <p:cNvSpPr/>
            <p:nvPr/>
          </p:nvSpPr>
          <p:spPr>
            <a:xfrm>
              <a:off x="425450" y="1309752"/>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rPr>
                <a:t>192.168.1.0 /24</a:t>
              </a:r>
              <a:endParaRPr lang="en-US" sz="1050" dirty="0">
                <a:solidFill>
                  <a:srgbClr val="000000"/>
                </a:solidFill>
              </a:endParaRPr>
            </a:p>
          </p:txBody>
        </p:sp>
        <p:sp>
          <p:nvSpPr>
            <p:cNvPr id="65" name="Rectangle 64"/>
            <p:cNvSpPr/>
            <p:nvPr/>
          </p:nvSpPr>
          <p:spPr>
            <a:xfrm>
              <a:off x="7258050" y="1324040"/>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rPr>
                <a:t>10.10.10.0 /24</a:t>
              </a:r>
              <a:endParaRPr lang="en-US" sz="1050" dirty="0">
                <a:solidFill>
                  <a:srgbClr val="000000"/>
                </a:solidFill>
              </a:endParaRPr>
            </a:p>
          </p:txBody>
        </p:sp>
        <p:sp>
          <p:nvSpPr>
            <p:cNvPr id="66" name="Text Box 21"/>
            <p:cNvSpPr txBox="1">
              <a:spLocks noChangeArrowheads="1"/>
            </p:cNvSpPr>
            <p:nvPr/>
          </p:nvSpPr>
          <p:spPr bwMode="auto">
            <a:xfrm>
              <a:off x="2592388" y="1935227"/>
              <a:ext cx="550862" cy="246063"/>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S0/0/1</a:t>
              </a:r>
            </a:p>
          </p:txBody>
        </p:sp>
        <p:sp>
          <p:nvSpPr>
            <p:cNvPr id="67" name="Text Box 21"/>
            <p:cNvSpPr txBox="1">
              <a:spLocks noChangeArrowheads="1"/>
            </p:cNvSpPr>
            <p:nvPr/>
          </p:nvSpPr>
          <p:spPr bwMode="auto">
            <a:xfrm>
              <a:off x="1400175" y="1833627"/>
              <a:ext cx="509588" cy="246063"/>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Fa0/0</a:t>
              </a:r>
            </a:p>
          </p:txBody>
        </p:sp>
        <p:sp>
          <p:nvSpPr>
            <p:cNvPr id="68" name="Text Box 21"/>
            <p:cNvSpPr txBox="1">
              <a:spLocks noChangeArrowheads="1"/>
            </p:cNvSpPr>
            <p:nvPr/>
          </p:nvSpPr>
          <p:spPr bwMode="auto">
            <a:xfrm>
              <a:off x="2225675" y="2086040"/>
              <a:ext cx="431800" cy="247650"/>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.242</a:t>
              </a:r>
            </a:p>
          </p:txBody>
        </p:sp>
        <p:sp>
          <p:nvSpPr>
            <p:cNvPr id="70" name="Text Box 21"/>
            <p:cNvSpPr txBox="1">
              <a:spLocks noChangeArrowheads="1"/>
            </p:cNvSpPr>
            <p:nvPr/>
          </p:nvSpPr>
          <p:spPr bwMode="auto">
            <a:xfrm>
              <a:off x="1604963" y="1628840"/>
              <a:ext cx="290512" cy="246062"/>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.1</a:t>
              </a:r>
            </a:p>
          </p:txBody>
        </p:sp>
        <p:sp>
          <p:nvSpPr>
            <p:cNvPr id="71" name="Text Box 21"/>
            <p:cNvSpPr txBox="1">
              <a:spLocks noChangeArrowheads="1"/>
            </p:cNvSpPr>
            <p:nvPr/>
          </p:nvSpPr>
          <p:spPr bwMode="auto">
            <a:xfrm>
              <a:off x="7319963" y="1638365"/>
              <a:ext cx="290512" cy="246062"/>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.1</a:t>
              </a:r>
            </a:p>
          </p:txBody>
        </p:sp>
        <p:sp>
          <p:nvSpPr>
            <p:cNvPr id="73" name="Text Box 21"/>
            <p:cNvSpPr txBox="1">
              <a:spLocks noChangeArrowheads="1"/>
            </p:cNvSpPr>
            <p:nvPr/>
          </p:nvSpPr>
          <p:spPr bwMode="auto">
            <a:xfrm>
              <a:off x="7300913" y="1876490"/>
              <a:ext cx="509587" cy="246062"/>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Fa0/0</a:t>
              </a:r>
            </a:p>
          </p:txBody>
        </p:sp>
        <p:sp>
          <p:nvSpPr>
            <p:cNvPr id="75" name="Text Box 21"/>
            <p:cNvSpPr txBox="1">
              <a:spLocks noChangeArrowheads="1"/>
            </p:cNvSpPr>
            <p:nvPr/>
          </p:nvSpPr>
          <p:spPr bwMode="auto">
            <a:xfrm>
              <a:off x="5572125" y="2467040"/>
              <a:ext cx="1347788" cy="246062"/>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209.165.200.224 /29</a:t>
              </a:r>
            </a:p>
          </p:txBody>
        </p:sp>
        <p:sp>
          <p:nvSpPr>
            <p:cNvPr id="76" name="Text Box 21"/>
            <p:cNvSpPr txBox="1">
              <a:spLocks noChangeArrowheads="1"/>
            </p:cNvSpPr>
            <p:nvPr/>
          </p:nvSpPr>
          <p:spPr bwMode="auto">
            <a:xfrm>
              <a:off x="3667125" y="2732152"/>
              <a:ext cx="431800" cy="246063"/>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.241</a:t>
              </a:r>
            </a:p>
          </p:txBody>
        </p:sp>
        <p:sp>
          <p:nvSpPr>
            <p:cNvPr id="77" name="Text Box 21"/>
            <p:cNvSpPr txBox="1">
              <a:spLocks noChangeArrowheads="1"/>
            </p:cNvSpPr>
            <p:nvPr/>
          </p:nvSpPr>
          <p:spPr bwMode="auto">
            <a:xfrm>
              <a:off x="5953125" y="1932052"/>
              <a:ext cx="552450" cy="246063"/>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S0/0/1</a:t>
              </a:r>
            </a:p>
          </p:txBody>
        </p:sp>
        <p:sp>
          <p:nvSpPr>
            <p:cNvPr id="78" name="Text Box 21"/>
            <p:cNvSpPr txBox="1">
              <a:spLocks noChangeArrowheads="1"/>
            </p:cNvSpPr>
            <p:nvPr/>
          </p:nvSpPr>
          <p:spPr bwMode="auto">
            <a:xfrm>
              <a:off x="2224088" y="2467040"/>
              <a:ext cx="1347787" cy="246062"/>
            </a:xfrm>
            <a:prstGeom prst="rect">
              <a:avLst/>
            </a:prstGeom>
            <a:noFill/>
            <a:ln w="9525">
              <a:noFill/>
              <a:miter lim="800000"/>
              <a:headEnd/>
              <a:tailEnd/>
            </a:ln>
            <a:effectLst/>
          </p:spPr>
          <p:txBody>
            <a:bodyPr wrap="none">
              <a:spAutoFit/>
            </a:bodyPr>
            <a:lstStyle/>
            <a:p>
              <a:pPr>
                <a:defRPr/>
              </a:pPr>
              <a:r>
                <a:rPr lang="en-US" sz="1000" b="1" dirty="0">
                  <a:solidFill>
                    <a:srgbClr val="000000"/>
                  </a:solidFill>
                  <a:latin typeface="Arial"/>
                </a:rPr>
                <a:t>209.165.200.240 /29</a:t>
              </a:r>
            </a:p>
          </p:txBody>
        </p:sp>
        <p:sp>
          <p:nvSpPr>
            <p:cNvPr id="79" name="Text Box 21"/>
            <p:cNvSpPr txBox="1">
              <a:spLocks noChangeArrowheads="1"/>
            </p:cNvSpPr>
            <p:nvPr/>
          </p:nvSpPr>
          <p:spPr bwMode="auto">
            <a:xfrm>
              <a:off x="5000625" y="2733740"/>
              <a:ext cx="431800" cy="246062"/>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.225</a:t>
              </a:r>
            </a:p>
          </p:txBody>
        </p:sp>
        <p:sp>
          <p:nvSpPr>
            <p:cNvPr id="80" name="Text Box 21"/>
            <p:cNvSpPr txBox="1">
              <a:spLocks noChangeArrowheads="1"/>
            </p:cNvSpPr>
            <p:nvPr/>
          </p:nvSpPr>
          <p:spPr bwMode="auto">
            <a:xfrm>
              <a:off x="6397625" y="2078102"/>
              <a:ext cx="431800" cy="246063"/>
            </a:xfrm>
            <a:prstGeom prst="rect">
              <a:avLst/>
            </a:prstGeom>
            <a:noFill/>
            <a:ln w="9525">
              <a:noFill/>
              <a:miter lim="800000"/>
              <a:headEnd/>
              <a:tailEnd/>
            </a:ln>
            <a:effectLst/>
          </p:spPr>
          <p:txBody>
            <a:bodyPr wrap="none">
              <a:spAutoFit/>
            </a:bodyPr>
            <a:lstStyle/>
            <a:p>
              <a:pPr>
                <a:defRPr/>
              </a:pPr>
              <a:r>
                <a:rPr lang="en-US" sz="1000" dirty="0">
                  <a:solidFill>
                    <a:srgbClr val="000000"/>
                  </a:solidFill>
                  <a:latin typeface="Arial"/>
                </a:rPr>
                <a:t>.226</a:t>
              </a:r>
            </a:p>
          </p:txBody>
        </p:sp>
        <p:pic>
          <p:nvPicPr>
            <p:cNvPr id="81" name="Picture 37"/>
            <p:cNvPicPr>
              <a:picLocks noChangeArrowheads="1"/>
            </p:cNvPicPr>
            <p:nvPr/>
          </p:nvPicPr>
          <p:blipFill>
            <a:blip r:embed="rId4"/>
            <a:srcRect/>
            <a:stretch>
              <a:fillRect/>
            </a:stretch>
          </p:blipFill>
          <p:spPr bwMode="auto">
            <a:xfrm>
              <a:off x="4167188" y="2752790"/>
              <a:ext cx="906462" cy="533400"/>
            </a:xfrm>
            <a:prstGeom prst="rect">
              <a:avLst/>
            </a:prstGeom>
            <a:noFill/>
            <a:ln w="9525">
              <a:noFill/>
              <a:miter lim="800000"/>
              <a:headEnd/>
              <a:tailEnd/>
            </a:ln>
          </p:spPr>
        </p:pic>
        <p:sp>
          <p:nvSpPr>
            <p:cNvPr id="82" name="TextBox 22"/>
            <p:cNvSpPr txBox="1">
              <a:spLocks noChangeArrowheads="1"/>
            </p:cNvSpPr>
            <p:nvPr/>
          </p:nvSpPr>
          <p:spPr bwMode="auto">
            <a:xfrm>
              <a:off x="4473575" y="3041715"/>
              <a:ext cx="390525" cy="246062"/>
            </a:xfrm>
            <a:prstGeom prst="rect">
              <a:avLst/>
            </a:prstGeom>
            <a:noFill/>
            <a:ln w="9525">
              <a:noFill/>
              <a:miter lim="800000"/>
              <a:headEnd/>
              <a:tailEnd/>
            </a:ln>
          </p:spPr>
          <p:txBody>
            <a:bodyPr wrap="none">
              <a:spAutoFit/>
            </a:bodyPr>
            <a:lstStyle/>
            <a:p>
              <a:r>
                <a:rPr lang="en-US" sz="1000" b="1" dirty="0">
                  <a:solidFill>
                    <a:srgbClr val="FFFFFF"/>
                  </a:solidFill>
                </a:rPr>
                <a:t>ISP</a:t>
              </a:r>
            </a:p>
          </p:txBody>
        </p:sp>
        <p:cxnSp>
          <p:nvCxnSpPr>
            <p:cNvPr id="84" name="Straight Connector 83"/>
            <p:cNvCxnSpPr/>
            <p:nvPr/>
          </p:nvCxnSpPr>
          <p:spPr>
            <a:xfrm rot="5400000">
              <a:off x="7929562" y="2038415"/>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85" name="Picture 42" descr="File Server_Updated2005"/>
            <p:cNvPicPr>
              <a:picLocks noChangeAspect="1" noChangeArrowheads="1"/>
            </p:cNvPicPr>
            <p:nvPr/>
          </p:nvPicPr>
          <p:blipFill>
            <a:blip r:embed="rId5"/>
            <a:srcRect/>
            <a:stretch>
              <a:fillRect/>
            </a:stretch>
          </p:blipFill>
          <p:spPr bwMode="auto">
            <a:xfrm>
              <a:off x="7880350" y="2252727"/>
              <a:ext cx="471488" cy="627063"/>
            </a:xfrm>
            <a:prstGeom prst="rect">
              <a:avLst/>
            </a:prstGeom>
            <a:noFill/>
            <a:ln w="9525">
              <a:noFill/>
              <a:miter lim="800000"/>
              <a:headEnd/>
              <a:tailEnd/>
            </a:ln>
          </p:spPr>
        </p:pic>
        <p:pic>
          <p:nvPicPr>
            <p:cNvPr id="86" name="Picture 41"/>
            <p:cNvPicPr>
              <a:picLocks noChangeAspect="1" noChangeArrowheads="1"/>
            </p:cNvPicPr>
            <p:nvPr/>
          </p:nvPicPr>
          <p:blipFill>
            <a:blip r:embed="rId6"/>
            <a:srcRect/>
            <a:stretch>
              <a:fillRect/>
            </a:stretch>
          </p:blipFill>
          <p:spPr bwMode="auto">
            <a:xfrm>
              <a:off x="7837488" y="1681227"/>
              <a:ext cx="735012" cy="314325"/>
            </a:xfrm>
            <a:prstGeom prst="rect">
              <a:avLst/>
            </a:prstGeom>
            <a:noFill/>
            <a:ln w="9525">
              <a:noFill/>
              <a:miter lim="800000"/>
              <a:headEnd/>
              <a:tailEnd/>
            </a:ln>
          </p:spPr>
        </p:pic>
        <p:sp>
          <p:nvSpPr>
            <p:cNvPr id="87" name="Rectangle 86"/>
            <p:cNvSpPr/>
            <p:nvPr/>
          </p:nvSpPr>
          <p:spPr>
            <a:xfrm>
              <a:off x="7215188" y="2857565"/>
              <a:ext cx="1428750" cy="514350"/>
            </a:xfrm>
            <a:prstGeom prst="rect">
              <a:avLst/>
            </a:prstGeom>
          </p:spPr>
          <p:txBody>
            <a:bodyPr>
              <a:spAutoFit/>
            </a:bodyPr>
            <a:lstStyle/>
            <a:p>
              <a:pPr>
                <a:defRPr/>
              </a:pPr>
              <a:r>
                <a:rPr lang="en-US" altLang="en-US" sz="1050" b="1" dirty="0">
                  <a:solidFill>
                    <a:srgbClr val="000000"/>
                  </a:solidFill>
                  <a:ea typeface="ＭＳ Ｐゴシック" charset="-128"/>
                </a:rPr>
                <a:t>Email Server</a:t>
              </a:r>
            </a:p>
            <a:p>
              <a:pPr>
                <a:defRPr/>
              </a:pPr>
              <a:r>
                <a:rPr lang="en-US" altLang="en-US" sz="1000" b="1" dirty="0">
                  <a:solidFill>
                    <a:srgbClr val="000000"/>
                  </a:solidFill>
                  <a:ea typeface="ＭＳ Ｐゴシック" charset="-128"/>
                </a:rPr>
                <a:t>10.10.10.238</a:t>
              </a:r>
            </a:p>
            <a:p>
              <a:pPr>
                <a:defRPr/>
              </a:pPr>
              <a:r>
                <a:rPr lang="en-US" altLang="en-US" sz="1000" dirty="0">
                  <a:solidFill>
                    <a:srgbClr val="000000"/>
                  </a:solidFill>
                  <a:ea typeface="ＭＳ Ｐゴシック" charset="-128"/>
                </a:rPr>
                <a:t>(209.165.200.238)</a:t>
              </a:r>
            </a:p>
          </p:txBody>
        </p:sp>
        <p:sp>
          <p:nvSpPr>
            <p:cNvPr id="88" name="TextBox 51"/>
            <p:cNvSpPr txBox="1">
              <a:spLocks noChangeArrowheads="1"/>
            </p:cNvSpPr>
            <p:nvPr/>
          </p:nvSpPr>
          <p:spPr bwMode="auto">
            <a:xfrm>
              <a:off x="5991225" y="2895665"/>
              <a:ext cx="1347788" cy="535531"/>
            </a:xfrm>
            <a:prstGeom prst="rect">
              <a:avLst/>
            </a:prstGeom>
            <a:noFill/>
            <a:ln w="9525">
              <a:solidFill>
                <a:schemeClr val="tx2"/>
              </a:solidFill>
              <a:miter lim="800000"/>
              <a:headEnd/>
              <a:tailEnd/>
            </a:ln>
          </p:spPr>
          <p:txBody>
            <a:bodyPr wrap="square">
              <a:spAutoFit/>
            </a:bodyPr>
            <a:lstStyle/>
            <a:p>
              <a:r>
                <a:rPr lang="en-US" sz="1200" b="1" dirty="0">
                  <a:solidFill>
                    <a:srgbClr val="000000"/>
                  </a:solidFill>
                </a:rPr>
                <a:t>NAT Pool</a:t>
              </a:r>
            </a:p>
            <a:p>
              <a:r>
                <a:rPr lang="en-US" sz="1000" dirty="0">
                  <a:solidFill>
                    <a:srgbClr val="000000"/>
                  </a:solidFill>
                </a:rPr>
                <a:t>209.165.200.233 – </a:t>
              </a:r>
            </a:p>
            <a:p>
              <a:r>
                <a:rPr lang="en-US" sz="1000" dirty="0">
                  <a:solidFill>
                    <a:srgbClr val="000000"/>
                  </a:solidFill>
                </a:rPr>
                <a:t>209.165.200.237 /29</a:t>
              </a:r>
            </a:p>
          </p:txBody>
        </p:sp>
        <p:cxnSp>
          <p:nvCxnSpPr>
            <p:cNvPr id="89" name="Straight Arrow Connector 88"/>
            <p:cNvCxnSpPr/>
            <p:nvPr/>
          </p:nvCxnSpPr>
          <p:spPr>
            <a:xfrm rot="16200000" flipV="1">
              <a:off x="6600825" y="2514665"/>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2725" y="2876615"/>
              <a:ext cx="1428750" cy="514350"/>
            </a:xfrm>
            <a:prstGeom prst="rect">
              <a:avLst/>
            </a:prstGeom>
          </p:spPr>
          <p:txBody>
            <a:bodyPr>
              <a:spAutoFit/>
            </a:bodyPr>
            <a:lstStyle/>
            <a:p>
              <a:pPr>
                <a:defRPr/>
              </a:pPr>
              <a:r>
                <a:rPr lang="en-US" altLang="en-US" sz="1050" b="1" dirty="0">
                  <a:solidFill>
                    <a:srgbClr val="000000"/>
                  </a:solidFill>
                  <a:ea typeface="ＭＳ Ｐゴシック" charset="-128"/>
                </a:rPr>
                <a:t>Branch Server</a:t>
              </a:r>
            </a:p>
            <a:p>
              <a:pPr>
                <a:defRPr/>
              </a:pPr>
              <a:r>
                <a:rPr lang="en-US" altLang="en-US" sz="1000" b="1" dirty="0">
                  <a:solidFill>
                    <a:srgbClr val="000000"/>
                  </a:solidFill>
                  <a:ea typeface="ＭＳ Ｐゴシック" charset="-128"/>
                </a:rPr>
                <a:t>192.168.1.254</a:t>
              </a:r>
            </a:p>
            <a:p>
              <a:pPr>
                <a:defRPr/>
              </a:pPr>
              <a:r>
                <a:rPr lang="en-US" altLang="en-US" sz="1000" dirty="0">
                  <a:solidFill>
                    <a:srgbClr val="000000"/>
                  </a:solidFill>
                  <a:ea typeface="ＭＳ Ｐゴシック" charset="-128"/>
                </a:rPr>
                <a:t>(209.165.200.254)</a:t>
              </a:r>
              <a:endParaRPr lang="en-US" altLang="en-US" sz="1050" dirty="0">
                <a:solidFill>
                  <a:srgbClr val="000000"/>
                </a:solidFill>
                <a:ea typeface="ＭＳ Ｐゴシック" charset="-128"/>
              </a:endParaRPr>
            </a:p>
          </p:txBody>
        </p:sp>
        <p:sp>
          <p:nvSpPr>
            <p:cNvPr id="97" name="TextBox 49"/>
            <p:cNvSpPr txBox="1">
              <a:spLocks noChangeArrowheads="1"/>
            </p:cNvSpPr>
            <p:nvPr/>
          </p:nvSpPr>
          <p:spPr bwMode="auto">
            <a:xfrm>
              <a:off x="1766888" y="2867090"/>
              <a:ext cx="1312862" cy="584200"/>
            </a:xfrm>
            <a:prstGeom prst="rect">
              <a:avLst/>
            </a:prstGeom>
            <a:noFill/>
            <a:ln w="9525">
              <a:solidFill>
                <a:schemeClr val="tx2"/>
              </a:solidFill>
              <a:miter lim="800000"/>
              <a:headEnd/>
              <a:tailEnd/>
            </a:ln>
          </p:spPr>
          <p:txBody>
            <a:bodyPr wrap="none">
              <a:spAutoFit/>
            </a:bodyPr>
            <a:lstStyle/>
            <a:p>
              <a:r>
                <a:rPr lang="en-US" sz="1200" b="1" dirty="0">
                  <a:solidFill>
                    <a:srgbClr val="000000"/>
                  </a:solidFill>
                </a:rPr>
                <a:t>NAT Pool</a:t>
              </a:r>
            </a:p>
            <a:p>
              <a:r>
                <a:rPr lang="en-US" sz="1000" dirty="0">
                  <a:solidFill>
                    <a:srgbClr val="000000"/>
                  </a:solidFill>
                </a:rPr>
                <a:t>209.165.200.249 – </a:t>
              </a:r>
            </a:p>
            <a:p>
              <a:r>
                <a:rPr lang="en-US" sz="1000" dirty="0">
                  <a:solidFill>
                    <a:srgbClr val="000000"/>
                  </a:solidFill>
                </a:rPr>
                <a:t>209.165.200.253/29</a:t>
              </a:r>
            </a:p>
          </p:txBody>
        </p:sp>
        <p:cxnSp>
          <p:nvCxnSpPr>
            <p:cNvPr id="98" name="Straight Arrow Connector 97"/>
            <p:cNvCxnSpPr/>
            <p:nvPr/>
          </p:nvCxnSpPr>
          <p:spPr>
            <a:xfrm rot="16200000" flipV="1">
              <a:off x="1801812" y="2486090"/>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3" name="Can 82"/>
            <p:cNvSpPr/>
            <p:nvPr/>
          </p:nvSpPr>
          <p:spPr>
            <a:xfrm>
              <a:off x="4355848" y="71502"/>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sp>
          <p:nvSpPr>
            <p:cNvPr id="95" name="Rectangle 94"/>
            <p:cNvSpPr/>
            <p:nvPr/>
          </p:nvSpPr>
          <p:spPr>
            <a:xfrm>
              <a:off x="3521076" y="1682815"/>
              <a:ext cx="1952624" cy="313932"/>
            </a:xfrm>
            <a:prstGeom prst="rect">
              <a:avLst/>
            </a:prstGeom>
            <a:noFill/>
          </p:spPr>
          <p:txBody>
            <a:bodyPr wrap="square">
              <a:spAutoFit/>
            </a:bodyPr>
            <a:lstStyle/>
            <a:p>
              <a:pPr>
                <a:defRPr/>
              </a:pPr>
              <a:r>
                <a:rPr lang="en-US" altLang="en-US" sz="1600" b="1" dirty="0">
                  <a:solidFill>
                    <a:srgbClr val="000000"/>
                  </a:solidFill>
                  <a:ea typeface="ＭＳ Ｐゴシック" charset="-128"/>
                </a:rPr>
                <a:t>IPsec VPN</a:t>
              </a:r>
              <a:endParaRPr lang="en-US" sz="1600" dirty="0">
                <a:solidFill>
                  <a:srgbClr val="000000"/>
                </a:solidFill>
              </a:endParaRPr>
            </a:p>
          </p:txBody>
        </p:sp>
      </p:grpSp>
    </p:spTree>
    <p:extLst>
      <p:ext uri="{BB962C8B-B14F-4D97-AF65-F5344CB8AC3E}">
        <p14:creationId xmlns:p14="http://schemas.microsoft.com/office/powerpoint/2010/main" val="323470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smtClean="0"/>
              <a:t>Cost </a:t>
            </a:r>
            <a:r>
              <a:rPr lang="en-US" sz="2000" b="1" dirty="0"/>
              <a:t>savings </a:t>
            </a:r>
            <a:endParaRPr lang="en-US" sz="2000" dirty="0" smtClean="0"/>
          </a:p>
          <a:p>
            <a:pPr marL="682625" lvl="1" indent="-225425">
              <a:buFont typeface="Arial" panose="020B0604020202020204" pitchFamily="34" charset="0"/>
              <a:buChar char="•"/>
            </a:pPr>
            <a:r>
              <a:rPr lang="en-US" dirty="0" smtClean="0"/>
              <a:t>Enable organizations to use cost-effective, third-party Internet transport to connect remote offices and remote users to the main site.</a:t>
            </a:r>
          </a:p>
          <a:p>
            <a:r>
              <a:rPr lang="en-US" sz="2000" b="1" dirty="0" smtClean="0"/>
              <a:t>Scalability </a:t>
            </a:r>
            <a:endParaRPr lang="en-US" sz="2000" dirty="0" smtClean="0"/>
          </a:p>
          <a:p>
            <a:pPr marL="682625" lvl="1" indent="-225425">
              <a:buFont typeface="Arial" panose="020B0604020202020204" pitchFamily="34" charset="0"/>
              <a:buChar char="•"/>
              <a:tabLst>
                <a:tab pos="682625" algn="l"/>
              </a:tabLst>
            </a:pPr>
            <a:r>
              <a:rPr lang="en-US" dirty="0" smtClean="0"/>
              <a:t>Enable organizations to use the Internet infrastructure within ISPs and devices, which makes it easy to add new users.</a:t>
            </a:r>
          </a:p>
        </p:txBody>
      </p:sp>
    </p:spTree>
    <p:extLst>
      <p:ext uri="{BB962C8B-B14F-4D97-AF65-F5344CB8AC3E}">
        <p14:creationId xmlns:p14="http://schemas.microsoft.com/office/powerpoint/2010/main" val="2846701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IPsec VPN Components</a:t>
            </a:r>
            <a:endParaRPr lang="en-US" dirty="0"/>
          </a:p>
        </p:txBody>
      </p:sp>
      <p:sp>
        <p:nvSpPr>
          <p:cNvPr id="6" name="Content Placeholder 5"/>
          <p:cNvSpPr>
            <a:spLocks noGrp="1"/>
          </p:cNvSpPr>
          <p:nvPr>
            <p:ph idx="1"/>
          </p:nvPr>
        </p:nvSpPr>
        <p:spPr/>
        <p:txBody>
          <a:bodyPr>
            <a:normAutofit/>
          </a:bodyPr>
          <a:lstStyle/>
          <a:p>
            <a:r>
              <a:rPr lang="en-US" b="1" dirty="0" smtClean="0"/>
              <a:t>ISAKMP Policy</a:t>
            </a:r>
          </a:p>
          <a:p>
            <a:pPr lvl="1"/>
            <a:r>
              <a:rPr lang="en-US" dirty="0" smtClean="0"/>
              <a:t>Contains authentication, encryption and the hashing method commands that are first used to negotiate and exchange credentials with a VPN peer. </a:t>
            </a:r>
          </a:p>
          <a:p>
            <a:r>
              <a:rPr lang="en-US" b="1" dirty="0" smtClean="0"/>
              <a:t>IPsec Details</a:t>
            </a:r>
          </a:p>
          <a:p>
            <a:pPr lvl="1"/>
            <a:r>
              <a:rPr lang="en-US" dirty="0" smtClean="0"/>
              <a:t>Identifies an acceptable combination of security protocols, algorithms, and other settings.</a:t>
            </a:r>
          </a:p>
          <a:p>
            <a:r>
              <a:rPr lang="en-US" b="1" dirty="0" smtClean="0"/>
              <a:t>Crypto ACL</a:t>
            </a:r>
          </a:p>
          <a:p>
            <a:pPr lvl="1"/>
            <a:r>
              <a:rPr lang="en-US" dirty="0" smtClean="0"/>
              <a:t>Is an extended IP ACL that identifies the traffic to be protected. </a:t>
            </a:r>
          </a:p>
          <a:p>
            <a:pPr lvl="2"/>
            <a:r>
              <a:rPr lang="en-US" dirty="0" smtClean="0"/>
              <a:t>A permit statement results in the traffic being encrypted, while a deny statement sends traffic out in clear text.</a:t>
            </a:r>
          </a:p>
          <a:p>
            <a:pPr lvl="2"/>
            <a:r>
              <a:rPr lang="en-US" dirty="0" smtClean="0"/>
              <a:t>Both VPN peers must have reciprocating ACLs. </a:t>
            </a:r>
          </a:p>
        </p:txBody>
      </p:sp>
    </p:spTree>
    <p:extLst>
      <p:ext uri="{BB962C8B-B14F-4D97-AF65-F5344CB8AC3E}">
        <p14:creationId xmlns:p14="http://schemas.microsoft.com/office/powerpoint/2010/main" val="2253219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IPsec VPN Components</a:t>
            </a:r>
            <a:endParaRPr lang="en-US" dirty="0"/>
          </a:p>
        </p:txBody>
      </p:sp>
      <p:sp>
        <p:nvSpPr>
          <p:cNvPr id="6" name="Content Placeholder 5"/>
          <p:cNvSpPr>
            <a:spLocks noGrp="1"/>
          </p:cNvSpPr>
          <p:nvPr>
            <p:ph idx="1"/>
          </p:nvPr>
        </p:nvSpPr>
        <p:spPr/>
        <p:txBody>
          <a:bodyPr>
            <a:normAutofit/>
          </a:bodyPr>
          <a:lstStyle/>
          <a:p>
            <a:r>
              <a:rPr lang="en-US" b="1" dirty="0" smtClean="0"/>
              <a:t>VPN Tunnel Information</a:t>
            </a:r>
          </a:p>
          <a:p>
            <a:pPr lvl="1"/>
            <a:r>
              <a:rPr lang="en-US" dirty="0" smtClean="0"/>
              <a:t>Binds all tunnel information together.</a:t>
            </a:r>
          </a:p>
          <a:p>
            <a:pPr lvl="1"/>
            <a:r>
              <a:rPr lang="en-US" smtClean="0"/>
              <a:t>Identifies </a:t>
            </a:r>
            <a:r>
              <a:rPr lang="en-US" dirty="0" smtClean="0"/>
              <a:t>the IPsec transform set to use, the peer router, the ACL, and other tunnel information.</a:t>
            </a:r>
          </a:p>
          <a:p>
            <a:r>
              <a:rPr lang="en-US" b="1" dirty="0" smtClean="0"/>
              <a:t>Apply the Crypto Map</a:t>
            </a:r>
          </a:p>
          <a:p>
            <a:pPr lvl="1"/>
            <a:r>
              <a:rPr lang="en-US" dirty="0" smtClean="0"/>
              <a:t>The named crypto map must be applied to the Internet-facing </a:t>
            </a:r>
            <a:r>
              <a:rPr lang="en-US" smtClean="0"/>
              <a:t>interface to which the </a:t>
            </a:r>
            <a:r>
              <a:rPr lang="en-US" dirty="0" smtClean="0"/>
              <a:t>peering router will connect to. </a:t>
            </a:r>
          </a:p>
        </p:txBody>
      </p:sp>
    </p:spTree>
    <p:extLst>
      <p:ext uri="{BB962C8B-B14F-4D97-AF65-F5344CB8AC3E}">
        <p14:creationId xmlns:p14="http://schemas.microsoft.com/office/powerpoint/2010/main" val="654021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bwMode="auto">
          <a:xfrm>
            <a:off x="2006600" y="5651500"/>
            <a:ext cx="1714500" cy="203199"/>
          </a:xfrm>
          <a:prstGeom prst="rect">
            <a:avLst/>
          </a:prstGeom>
          <a:solidFill>
            <a:srgbClr val="CCCCFF"/>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2" name="Rectangle 51"/>
          <p:cNvSpPr/>
          <p:nvPr/>
        </p:nvSpPr>
        <p:spPr bwMode="auto">
          <a:xfrm>
            <a:off x="1739900" y="3543301"/>
            <a:ext cx="6362700" cy="228599"/>
          </a:xfrm>
          <a:prstGeom prst="rect">
            <a:avLst/>
          </a:prstGeom>
          <a:solidFill>
            <a:srgbClr val="99FFCC"/>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0" name="Rectangle 49"/>
          <p:cNvSpPr/>
          <p:nvPr/>
        </p:nvSpPr>
        <p:spPr bwMode="auto">
          <a:xfrm>
            <a:off x="2768600" y="4597400"/>
            <a:ext cx="2603500" cy="622300"/>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1" name="Rectangle 50"/>
          <p:cNvSpPr/>
          <p:nvPr/>
        </p:nvSpPr>
        <p:spPr bwMode="auto">
          <a:xfrm>
            <a:off x="1765300" y="4165601"/>
            <a:ext cx="3162300" cy="228600"/>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9" name="Rectangle 48"/>
          <p:cNvSpPr/>
          <p:nvPr/>
        </p:nvSpPr>
        <p:spPr bwMode="auto">
          <a:xfrm>
            <a:off x="1739900" y="2933700"/>
            <a:ext cx="5143500" cy="215900"/>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8" name="Rectangle 47"/>
          <p:cNvSpPr/>
          <p:nvPr/>
        </p:nvSpPr>
        <p:spPr bwMode="auto">
          <a:xfrm>
            <a:off x="1765300" y="2514600"/>
            <a:ext cx="4622800" cy="215900"/>
          </a:xfrm>
          <a:prstGeom prst="rect">
            <a:avLst/>
          </a:prstGeom>
          <a:solidFill>
            <a:srgbClr val="FFFF99"/>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7" name="Rectangle 46"/>
          <p:cNvSpPr/>
          <p:nvPr/>
        </p:nvSpPr>
        <p:spPr bwMode="auto">
          <a:xfrm>
            <a:off x="2413000" y="2120900"/>
            <a:ext cx="774700" cy="203200"/>
          </a:xfrm>
          <a:prstGeom prst="rect">
            <a:avLst/>
          </a:prstGeom>
          <a:solidFill>
            <a:srgbClr val="FFFF99"/>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6" name="Rectangle 45"/>
          <p:cNvSpPr/>
          <p:nvPr/>
        </p:nvSpPr>
        <p:spPr bwMode="auto">
          <a:xfrm>
            <a:off x="2400300" y="1879600"/>
            <a:ext cx="2286000" cy="254000"/>
          </a:xfrm>
          <a:prstGeom prst="rect">
            <a:avLst/>
          </a:prstGeom>
          <a:solidFill>
            <a:srgbClr val="FFFF99"/>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5" name="Rectangle 44"/>
          <p:cNvSpPr/>
          <p:nvPr/>
        </p:nvSpPr>
        <p:spPr bwMode="auto">
          <a:xfrm>
            <a:off x="2374900" y="1663700"/>
            <a:ext cx="1422400" cy="241300"/>
          </a:xfrm>
          <a:prstGeom prst="rect">
            <a:avLst/>
          </a:prstGeom>
          <a:solidFill>
            <a:srgbClr val="FFFF99"/>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4" name="Rectangle 43"/>
          <p:cNvSpPr/>
          <p:nvPr/>
        </p:nvSpPr>
        <p:spPr bwMode="auto">
          <a:xfrm>
            <a:off x="1765300" y="1460500"/>
            <a:ext cx="2133600" cy="215900"/>
          </a:xfrm>
          <a:prstGeom prst="rect">
            <a:avLst/>
          </a:prstGeom>
          <a:solidFill>
            <a:srgbClr val="FFFF99"/>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normAutofit/>
          </a:bodyPr>
          <a:lstStyle/>
          <a:p>
            <a:r>
              <a:rPr lang="en-US" dirty="0" smtClean="0"/>
              <a:t>Branch Router IPsec VPN Configuration</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a:xfrm>
            <a:off x="279399" y="1231900"/>
            <a:ext cx="8531114" cy="5105400"/>
          </a:xfrm>
          <a:ln w="12700"/>
        </p:spPr>
        <p:txBody>
          <a:bodyPr>
            <a:noAutofit/>
          </a:bodyPr>
          <a:lstStyle/>
          <a:p>
            <a:pPr>
              <a:spcBef>
                <a:spcPts val="100"/>
              </a:spcBef>
              <a:spcAft>
                <a:spcPts val="100"/>
              </a:spcAft>
            </a:pPr>
            <a:r>
              <a:rPr lang="en-US" sz="1200" dirty="0" smtClean="0"/>
              <a:t>Branch# </a:t>
            </a:r>
            <a:r>
              <a:rPr lang="en-US" sz="1200" b="1" dirty="0" smtClean="0"/>
              <a:t>conf t</a:t>
            </a:r>
          </a:p>
          <a:p>
            <a:pPr>
              <a:spcBef>
                <a:spcPts val="100"/>
              </a:spcBef>
              <a:spcAft>
                <a:spcPts val="100"/>
              </a:spcAft>
            </a:pPr>
            <a:r>
              <a:rPr lang="en-US" sz="1200" dirty="0" smtClean="0"/>
              <a:t>Branch(config)# </a:t>
            </a:r>
            <a:r>
              <a:rPr lang="en-US" sz="1200" b="1" dirty="0" smtClean="0"/>
              <a:t>crypto isakmp policy 1</a:t>
            </a:r>
            <a:endParaRPr lang="en-US" sz="1200" dirty="0" smtClean="0"/>
          </a:p>
          <a:p>
            <a:pPr>
              <a:spcBef>
                <a:spcPts val="100"/>
              </a:spcBef>
              <a:spcAft>
                <a:spcPts val="100"/>
              </a:spcAft>
            </a:pPr>
            <a:r>
              <a:rPr lang="en-US" sz="1200" dirty="0" smtClean="0"/>
              <a:t>Branch(config-isakmp)# </a:t>
            </a:r>
            <a:r>
              <a:rPr lang="en-US" sz="1200" b="1" dirty="0" smtClean="0"/>
              <a:t>encryption aes</a:t>
            </a:r>
            <a:endParaRPr lang="en-US" sz="1200" dirty="0" smtClean="0"/>
          </a:p>
          <a:p>
            <a:pPr>
              <a:spcBef>
                <a:spcPts val="100"/>
              </a:spcBef>
              <a:spcAft>
                <a:spcPts val="100"/>
              </a:spcAft>
            </a:pPr>
            <a:r>
              <a:rPr lang="en-US" sz="1200" dirty="0" smtClean="0"/>
              <a:t>Branch(config-isakmp)# </a:t>
            </a:r>
            <a:r>
              <a:rPr lang="en-US" sz="1200" b="1" dirty="0" smtClean="0"/>
              <a:t>authentication pre-share </a:t>
            </a:r>
            <a:endParaRPr lang="en-US" sz="1200" dirty="0" smtClean="0"/>
          </a:p>
          <a:p>
            <a:pPr>
              <a:spcBef>
                <a:spcPts val="100"/>
              </a:spcBef>
              <a:spcAft>
                <a:spcPts val="100"/>
              </a:spcAft>
            </a:pPr>
            <a:r>
              <a:rPr lang="en-US" sz="1200" dirty="0" smtClean="0"/>
              <a:t>Branch(config-isakmp)# </a:t>
            </a:r>
            <a:r>
              <a:rPr lang="en-US" sz="1200" b="1" dirty="0" smtClean="0"/>
              <a:t>group 2</a:t>
            </a:r>
            <a:endParaRPr lang="en-US" sz="1200" dirty="0" smtClean="0"/>
          </a:p>
          <a:p>
            <a:pPr>
              <a:spcBef>
                <a:spcPts val="100"/>
              </a:spcBef>
              <a:spcAft>
                <a:spcPts val="100"/>
              </a:spcAft>
            </a:pPr>
            <a:r>
              <a:rPr lang="en-US" sz="1200" dirty="0" smtClean="0"/>
              <a:t>Branch(config-isakmp)# </a:t>
            </a:r>
            <a:r>
              <a:rPr lang="en-US" sz="1200" b="1" dirty="0" smtClean="0"/>
              <a:t>exit</a:t>
            </a:r>
            <a:endParaRPr lang="en-US" sz="1200" dirty="0" smtClean="0"/>
          </a:p>
          <a:p>
            <a:pPr>
              <a:spcBef>
                <a:spcPts val="100"/>
              </a:spcBef>
              <a:spcAft>
                <a:spcPts val="100"/>
              </a:spcAft>
            </a:pPr>
            <a:r>
              <a:rPr lang="en-US" sz="1200" dirty="0" smtClean="0"/>
              <a:t>Branch(config)# </a:t>
            </a:r>
            <a:r>
              <a:rPr lang="en-US" sz="1200" b="1" dirty="0" smtClean="0"/>
              <a:t>crypto isakmp key cisco123 address 209.165.200.226</a:t>
            </a:r>
            <a:endParaRPr lang="en-US" sz="1200" dirty="0" smtClean="0"/>
          </a:p>
          <a:p>
            <a:pPr>
              <a:spcBef>
                <a:spcPts val="100"/>
              </a:spcBef>
              <a:spcAft>
                <a:spcPts val="100"/>
              </a:spcAft>
            </a:pPr>
            <a:r>
              <a:rPr lang="en-US" sz="1200" dirty="0" smtClean="0"/>
              <a:t>Branch(config)# </a:t>
            </a:r>
          </a:p>
          <a:p>
            <a:pPr>
              <a:spcBef>
                <a:spcPts val="100"/>
              </a:spcBef>
              <a:spcAft>
                <a:spcPts val="100"/>
              </a:spcAft>
            </a:pPr>
            <a:r>
              <a:rPr lang="en-US" sz="1200" dirty="0" smtClean="0"/>
              <a:t>Branch(config)# </a:t>
            </a:r>
            <a:r>
              <a:rPr lang="en-US" sz="1200" b="1" dirty="0" smtClean="0"/>
              <a:t>crypto ipsec transform-set HQ-VPN esp-sha-hmac esp-3des </a:t>
            </a:r>
            <a:endParaRPr lang="en-US" sz="1200" dirty="0" smtClean="0"/>
          </a:p>
          <a:p>
            <a:pPr>
              <a:spcBef>
                <a:spcPts val="100"/>
              </a:spcBef>
              <a:spcAft>
                <a:spcPts val="100"/>
              </a:spcAft>
            </a:pPr>
            <a:r>
              <a:rPr lang="en-US" sz="1200" dirty="0" smtClean="0"/>
              <a:t>Branch(cfg-crypto-trans)# </a:t>
            </a:r>
            <a:r>
              <a:rPr lang="en-US" sz="1200" b="1" dirty="0" smtClean="0"/>
              <a:t>exit</a:t>
            </a:r>
            <a:endParaRPr lang="en-US" sz="1200" dirty="0" smtClean="0"/>
          </a:p>
          <a:p>
            <a:pPr>
              <a:spcBef>
                <a:spcPts val="100"/>
              </a:spcBef>
              <a:spcAft>
                <a:spcPts val="100"/>
              </a:spcAft>
            </a:pPr>
            <a:r>
              <a:rPr lang="en-US" sz="1200" dirty="0" smtClean="0"/>
              <a:t>Branch(config)# </a:t>
            </a:r>
          </a:p>
          <a:p>
            <a:pPr>
              <a:spcBef>
                <a:spcPts val="100"/>
              </a:spcBef>
              <a:spcAft>
                <a:spcPts val="100"/>
              </a:spcAft>
            </a:pPr>
            <a:r>
              <a:rPr lang="en-US" sz="1200" dirty="0" smtClean="0"/>
              <a:t>Branch(config)# </a:t>
            </a:r>
            <a:r>
              <a:rPr lang="en-US" sz="1200" b="1" dirty="0" smtClean="0"/>
              <a:t>access-list 110 permit ip 192.168.1.0 0.0.0.255 10.10.10.0 0.0.0.255</a:t>
            </a:r>
            <a:endParaRPr lang="en-US" sz="1200" dirty="0" smtClean="0"/>
          </a:p>
          <a:p>
            <a:pPr>
              <a:spcBef>
                <a:spcPts val="100"/>
              </a:spcBef>
              <a:spcAft>
                <a:spcPts val="100"/>
              </a:spcAft>
            </a:pPr>
            <a:r>
              <a:rPr lang="en-US" sz="1200" dirty="0" smtClean="0"/>
              <a:t>Branch(config)# </a:t>
            </a:r>
          </a:p>
          <a:p>
            <a:pPr>
              <a:spcBef>
                <a:spcPts val="100"/>
              </a:spcBef>
              <a:spcAft>
                <a:spcPts val="100"/>
              </a:spcAft>
            </a:pPr>
            <a:r>
              <a:rPr lang="en-US" sz="1200" dirty="0" smtClean="0"/>
              <a:t>Branch(config)# </a:t>
            </a:r>
          </a:p>
          <a:p>
            <a:pPr>
              <a:spcBef>
                <a:spcPts val="100"/>
              </a:spcBef>
              <a:spcAft>
                <a:spcPts val="100"/>
              </a:spcAft>
            </a:pPr>
            <a:r>
              <a:rPr lang="en-US" sz="1200" dirty="0" smtClean="0"/>
              <a:t>Branch(config)# </a:t>
            </a:r>
            <a:r>
              <a:rPr lang="en-US" sz="1200" b="1" dirty="0" smtClean="0"/>
              <a:t>crypto map HQ-MAP 10 ipsec-isakmp</a:t>
            </a:r>
            <a:r>
              <a:rPr lang="en-US" sz="1200" dirty="0" smtClean="0"/>
              <a:t> </a:t>
            </a:r>
          </a:p>
          <a:p>
            <a:pPr>
              <a:spcBef>
                <a:spcPts val="100"/>
              </a:spcBef>
              <a:spcAft>
                <a:spcPts val="100"/>
              </a:spcAft>
            </a:pPr>
            <a:r>
              <a:rPr lang="en-US" sz="1200" dirty="0" smtClean="0"/>
              <a:t>% NOTE: This new crypto map will remain disabled until a peer</a:t>
            </a:r>
          </a:p>
          <a:p>
            <a:pPr>
              <a:spcBef>
                <a:spcPts val="100"/>
              </a:spcBef>
              <a:spcAft>
                <a:spcPts val="100"/>
              </a:spcAft>
            </a:pPr>
            <a:r>
              <a:rPr lang="en-US" sz="1200" dirty="0" smtClean="0"/>
              <a:t>Branch(config-crypto-map)# </a:t>
            </a:r>
            <a:r>
              <a:rPr lang="en-US" sz="1200" b="1" dirty="0" smtClean="0"/>
              <a:t>set transform-set HQ-VPN</a:t>
            </a:r>
            <a:endParaRPr lang="en-US" sz="1200" dirty="0" smtClean="0"/>
          </a:p>
          <a:p>
            <a:pPr>
              <a:spcBef>
                <a:spcPts val="100"/>
              </a:spcBef>
              <a:spcAft>
                <a:spcPts val="100"/>
              </a:spcAft>
            </a:pPr>
            <a:r>
              <a:rPr lang="en-US" sz="1200" dirty="0" smtClean="0"/>
              <a:t>Branch(config-crypto-map)# </a:t>
            </a:r>
            <a:r>
              <a:rPr lang="en-US" sz="1200" b="1" dirty="0" smtClean="0"/>
              <a:t>set peer 209.165.200.226</a:t>
            </a:r>
            <a:endParaRPr lang="en-US" sz="1200" dirty="0" smtClean="0"/>
          </a:p>
          <a:p>
            <a:pPr>
              <a:spcBef>
                <a:spcPts val="100"/>
              </a:spcBef>
              <a:spcAft>
                <a:spcPts val="100"/>
              </a:spcAft>
            </a:pPr>
            <a:r>
              <a:rPr lang="en-US" sz="1200" dirty="0" smtClean="0"/>
              <a:t>Branch(config-crypto-map)# </a:t>
            </a:r>
            <a:r>
              <a:rPr lang="en-US" sz="1200" b="1" dirty="0" smtClean="0"/>
              <a:t>match address 110 </a:t>
            </a:r>
            <a:endParaRPr lang="en-US" sz="1200" dirty="0" smtClean="0"/>
          </a:p>
          <a:p>
            <a:pPr>
              <a:spcBef>
                <a:spcPts val="100"/>
              </a:spcBef>
              <a:spcAft>
                <a:spcPts val="100"/>
              </a:spcAft>
            </a:pPr>
            <a:r>
              <a:rPr lang="en-US" sz="1200" dirty="0" smtClean="0"/>
              <a:t>Branch(config-crypto-map)# </a:t>
            </a:r>
            <a:r>
              <a:rPr lang="en-US" sz="1200" b="1" dirty="0" smtClean="0"/>
              <a:t>exit</a:t>
            </a:r>
            <a:endParaRPr lang="en-US" sz="1200" dirty="0" smtClean="0"/>
          </a:p>
          <a:p>
            <a:pPr>
              <a:spcBef>
                <a:spcPts val="100"/>
              </a:spcBef>
              <a:spcAft>
                <a:spcPts val="100"/>
              </a:spcAft>
            </a:pPr>
            <a:r>
              <a:rPr lang="en-US" sz="1200" dirty="0" smtClean="0"/>
              <a:t>Branch(config)# </a:t>
            </a:r>
            <a:r>
              <a:rPr lang="en-US" sz="1200" b="1" dirty="0" smtClean="0"/>
              <a:t>int s0/0/1</a:t>
            </a:r>
            <a:endParaRPr lang="en-US" sz="1200" dirty="0" smtClean="0"/>
          </a:p>
          <a:p>
            <a:pPr>
              <a:spcBef>
                <a:spcPts val="100"/>
              </a:spcBef>
              <a:spcAft>
                <a:spcPts val="100"/>
              </a:spcAft>
            </a:pPr>
            <a:r>
              <a:rPr lang="en-US" sz="1200" dirty="0" smtClean="0"/>
              <a:t>Branch(config-if)# </a:t>
            </a:r>
            <a:r>
              <a:rPr lang="en-US" sz="1200" b="1" dirty="0" smtClean="0"/>
              <a:t>crypto map HQ-MAP</a:t>
            </a:r>
            <a:endParaRPr lang="en-US" sz="1200" dirty="0" smtClean="0"/>
          </a:p>
          <a:p>
            <a:pPr>
              <a:spcBef>
                <a:spcPts val="100"/>
              </a:spcBef>
              <a:spcAft>
                <a:spcPts val="100"/>
              </a:spcAft>
            </a:pPr>
            <a:r>
              <a:rPr lang="en-US" sz="1200" dirty="0" smtClean="0"/>
              <a:t>Branch(config-if)# </a:t>
            </a:r>
            <a:r>
              <a:rPr lang="en-US" sz="1200" b="1" dirty="0" smtClean="0"/>
              <a:t>^Z</a:t>
            </a:r>
          </a:p>
          <a:p>
            <a:pPr>
              <a:spcBef>
                <a:spcPts val="100"/>
              </a:spcBef>
              <a:spcAft>
                <a:spcPts val="100"/>
              </a:spcAft>
            </a:pPr>
            <a:r>
              <a:rPr lang="en-US" sz="1200" dirty="0" smtClean="0"/>
              <a:t>Branch# </a:t>
            </a:r>
            <a:endParaRPr lang="en-US" sz="1200" dirty="0"/>
          </a:p>
        </p:txBody>
      </p:sp>
      <p:sp>
        <p:nvSpPr>
          <p:cNvPr id="32" name="TextBox 13"/>
          <p:cNvSpPr txBox="1">
            <a:spLocks noChangeArrowheads="1"/>
          </p:cNvSpPr>
          <p:nvPr/>
        </p:nvSpPr>
        <p:spPr bwMode="auto">
          <a:xfrm>
            <a:off x="5930900" y="1524000"/>
            <a:ext cx="2874897" cy="536575"/>
          </a:xfrm>
          <a:prstGeom prst="rect">
            <a:avLst/>
          </a:prstGeom>
          <a:solidFill>
            <a:srgbClr val="FFFF99"/>
          </a:solidFill>
          <a:ln w="9525">
            <a:solidFill>
              <a:schemeClr val="tx1">
                <a:lumMod val="95000"/>
                <a:lumOff val="5000"/>
              </a:schemeClr>
            </a:solidFill>
            <a:miter lim="800000"/>
            <a:headEnd/>
            <a:tailEnd/>
          </a:ln>
        </p:spPr>
        <p:txBody>
          <a:bodyPr/>
          <a:lstStyle/>
          <a:p>
            <a:pPr algn="l">
              <a:defRPr/>
            </a:pPr>
            <a:r>
              <a:rPr lang="en-US" sz="1200" b="1" dirty="0">
                <a:solidFill>
                  <a:srgbClr val="000000"/>
                </a:solidFill>
                <a:cs typeface="Arial" charset="0"/>
              </a:rPr>
              <a:t>ISAKMP Policy</a:t>
            </a:r>
          </a:p>
          <a:p>
            <a:pPr algn="l">
              <a:defRPr/>
            </a:pPr>
            <a:r>
              <a:rPr lang="en-US" sz="1200" dirty="0">
                <a:solidFill>
                  <a:srgbClr val="000000"/>
                </a:solidFill>
                <a:cs typeface="Arial" charset="0"/>
              </a:rPr>
              <a:t>Specifies the initial VPN security details </a:t>
            </a:r>
            <a:endParaRPr lang="en-US" dirty="0">
              <a:solidFill>
                <a:srgbClr val="000000"/>
              </a:solidFill>
              <a:cs typeface="Arial" charset="0"/>
            </a:endParaRPr>
          </a:p>
        </p:txBody>
      </p:sp>
      <p:sp>
        <p:nvSpPr>
          <p:cNvPr id="34" name="TextBox 13"/>
          <p:cNvSpPr txBox="1">
            <a:spLocks noChangeArrowheads="1"/>
          </p:cNvSpPr>
          <p:nvPr/>
        </p:nvSpPr>
        <p:spPr bwMode="auto">
          <a:xfrm>
            <a:off x="7340600" y="2489200"/>
            <a:ext cx="1465197" cy="939801"/>
          </a:xfrm>
          <a:prstGeom prst="rect">
            <a:avLst/>
          </a:prstGeom>
          <a:solidFill>
            <a:schemeClr val="tx2">
              <a:lumMod val="20000"/>
              <a:lumOff val="80000"/>
            </a:schemeClr>
          </a:solidFill>
          <a:ln w="9525">
            <a:solidFill>
              <a:schemeClr val="tx1">
                <a:lumMod val="95000"/>
                <a:lumOff val="5000"/>
              </a:schemeClr>
            </a:solidFill>
            <a:miter lim="800000"/>
            <a:headEnd/>
            <a:tailEnd/>
          </a:ln>
        </p:spPr>
        <p:txBody>
          <a:bodyPr/>
          <a:lstStyle/>
          <a:p>
            <a:pPr algn="l">
              <a:defRPr/>
            </a:pPr>
            <a:r>
              <a:rPr lang="en-US" sz="1200" b="1" dirty="0">
                <a:solidFill>
                  <a:srgbClr val="000000"/>
                </a:solidFill>
                <a:cs typeface="Arial" charset="0"/>
              </a:rPr>
              <a:t>IPsec Details</a:t>
            </a:r>
          </a:p>
          <a:p>
            <a:pPr algn="l">
              <a:defRPr/>
            </a:pPr>
            <a:r>
              <a:rPr lang="en-US" sz="1200" dirty="0">
                <a:solidFill>
                  <a:srgbClr val="000000"/>
                </a:solidFill>
                <a:cs typeface="Arial" charset="0"/>
              </a:rPr>
              <a:t>Specifies how the IPsec packet will be encapsulated</a:t>
            </a:r>
            <a:endParaRPr lang="en-US" dirty="0">
              <a:solidFill>
                <a:srgbClr val="000000"/>
              </a:solidFill>
              <a:cs typeface="Arial" charset="0"/>
            </a:endParaRPr>
          </a:p>
        </p:txBody>
      </p:sp>
      <p:sp>
        <p:nvSpPr>
          <p:cNvPr id="35" name="TextBox 13"/>
          <p:cNvSpPr txBox="1">
            <a:spLocks noChangeArrowheads="1"/>
          </p:cNvSpPr>
          <p:nvPr/>
        </p:nvSpPr>
        <p:spPr bwMode="auto">
          <a:xfrm>
            <a:off x="6478588" y="4546601"/>
            <a:ext cx="2327209" cy="1003300"/>
          </a:xfrm>
          <a:prstGeom prst="rect">
            <a:avLst/>
          </a:prstGeom>
          <a:solidFill>
            <a:schemeClr val="accent2">
              <a:lumMod val="20000"/>
              <a:lumOff val="80000"/>
            </a:schemeClr>
          </a:solidFill>
          <a:ln w="9525">
            <a:solidFill>
              <a:schemeClr val="tx1">
                <a:lumMod val="95000"/>
                <a:lumOff val="5000"/>
              </a:schemeClr>
            </a:solidFill>
            <a:miter lim="800000"/>
            <a:headEnd/>
            <a:tailEnd/>
          </a:ln>
        </p:spPr>
        <p:txBody>
          <a:bodyPr/>
          <a:lstStyle/>
          <a:p>
            <a:pPr algn="l">
              <a:defRPr/>
            </a:pPr>
            <a:r>
              <a:rPr lang="en-US" sz="1200" b="1" dirty="0">
                <a:solidFill>
                  <a:srgbClr val="000000"/>
                </a:solidFill>
                <a:cs typeface="Arial" charset="0"/>
              </a:rPr>
              <a:t>VPN Tunnel Information</a:t>
            </a:r>
          </a:p>
          <a:p>
            <a:pPr algn="l">
              <a:defRPr/>
            </a:pPr>
            <a:r>
              <a:rPr lang="en-US" sz="1200" dirty="0">
                <a:solidFill>
                  <a:srgbClr val="000000"/>
                </a:solidFill>
                <a:cs typeface="Arial" charset="0"/>
              </a:rPr>
              <a:t>Creates the crypto map </a:t>
            </a:r>
            <a:r>
              <a:rPr lang="en-US" sz="1200">
                <a:solidFill>
                  <a:srgbClr val="000000"/>
                </a:solidFill>
                <a:cs typeface="Arial" charset="0"/>
              </a:rPr>
              <a:t>that </a:t>
            </a:r>
            <a:r>
              <a:rPr lang="en-US" sz="1200" smtClean="0">
                <a:solidFill>
                  <a:srgbClr val="000000"/>
                </a:solidFill>
                <a:cs typeface="Arial" charset="0"/>
              </a:rPr>
              <a:t>combines </a:t>
            </a:r>
            <a:r>
              <a:rPr lang="en-US" sz="1200" dirty="0">
                <a:solidFill>
                  <a:srgbClr val="000000"/>
                </a:solidFill>
                <a:cs typeface="Arial" charset="0"/>
              </a:rPr>
              <a:t>the ISAKMP policy, IPsec transform set, VPN peer address, and crypto ACL</a:t>
            </a:r>
            <a:endParaRPr lang="en-US" dirty="0">
              <a:solidFill>
                <a:srgbClr val="000000"/>
              </a:solidFill>
              <a:cs typeface="Arial" charset="0"/>
            </a:endParaRPr>
          </a:p>
        </p:txBody>
      </p:sp>
      <p:sp>
        <p:nvSpPr>
          <p:cNvPr id="36" name="TextBox 13"/>
          <p:cNvSpPr txBox="1">
            <a:spLocks noChangeArrowheads="1"/>
          </p:cNvSpPr>
          <p:nvPr/>
        </p:nvSpPr>
        <p:spPr bwMode="auto">
          <a:xfrm>
            <a:off x="6197600" y="3860800"/>
            <a:ext cx="2608197" cy="558800"/>
          </a:xfrm>
          <a:prstGeom prst="rect">
            <a:avLst/>
          </a:prstGeom>
          <a:solidFill>
            <a:srgbClr val="99FFCC"/>
          </a:solidFill>
          <a:ln w="9525">
            <a:solidFill>
              <a:schemeClr val="tx1">
                <a:lumMod val="95000"/>
                <a:lumOff val="5000"/>
              </a:schemeClr>
            </a:solidFill>
            <a:miter lim="800000"/>
            <a:headEnd/>
            <a:tailEnd/>
          </a:ln>
        </p:spPr>
        <p:txBody>
          <a:bodyPr/>
          <a:lstStyle/>
          <a:p>
            <a:pPr algn="l">
              <a:defRPr/>
            </a:pPr>
            <a:r>
              <a:rPr lang="en-US" sz="1200" b="1" dirty="0">
                <a:solidFill>
                  <a:srgbClr val="000000"/>
                </a:solidFill>
                <a:cs typeface="Arial" charset="0"/>
              </a:rPr>
              <a:t>Crypto ACL</a:t>
            </a:r>
          </a:p>
          <a:p>
            <a:pPr algn="l">
              <a:defRPr/>
            </a:pPr>
            <a:r>
              <a:rPr lang="en-US" sz="1200" dirty="0">
                <a:solidFill>
                  <a:srgbClr val="000000"/>
                </a:solidFill>
                <a:cs typeface="Arial" charset="0"/>
              </a:rPr>
              <a:t>Specifies the traffic that will trigger the VPN to activate</a:t>
            </a:r>
            <a:endParaRPr lang="en-US" dirty="0">
              <a:solidFill>
                <a:srgbClr val="000000"/>
              </a:solidFill>
              <a:cs typeface="Arial" charset="0"/>
            </a:endParaRPr>
          </a:p>
        </p:txBody>
      </p:sp>
      <p:sp>
        <p:nvSpPr>
          <p:cNvPr id="37" name="TextBox 13"/>
          <p:cNvSpPr txBox="1">
            <a:spLocks noChangeArrowheads="1"/>
          </p:cNvSpPr>
          <p:nvPr/>
        </p:nvSpPr>
        <p:spPr bwMode="auto">
          <a:xfrm>
            <a:off x="4635500" y="5676900"/>
            <a:ext cx="4182823" cy="523484"/>
          </a:xfrm>
          <a:prstGeom prst="rect">
            <a:avLst/>
          </a:prstGeom>
          <a:solidFill>
            <a:srgbClr val="CCCCFF"/>
          </a:solidFill>
          <a:ln w="9525">
            <a:solidFill>
              <a:schemeClr val="tx1">
                <a:lumMod val="95000"/>
                <a:lumOff val="5000"/>
              </a:schemeClr>
            </a:solidFill>
            <a:miter lim="800000"/>
            <a:headEnd/>
            <a:tailEnd/>
          </a:ln>
        </p:spPr>
        <p:txBody>
          <a:bodyPr/>
          <a:lstStyle/>
          <a:p>
            <a:pPr algn="l">
              <a:defRPr/>
            </a:pPr>
            <a:r>
              <a:rPr lang="en-US" sz="1200" b="1" dirty="0">
                <a:solidFill>
                  <a:srgbClr val="000000"/>
                </a:solidFill>
                <a:cs typeface="Arial" charset="0"/>
              </a:rPr>
              <a:t>Apply the Crypto Map</a:t>
            </a:r>
          </a:p>
          <a:p>
            <a:pPr algn="l">
              <a:defRPr/>
            </a:pPr>
            <a:r>
              <a:rPr lang="en-US" sz="1200" dirty="0">
                <a:solidFill>
                  <a:srgbClr val="000000"/>
                </a:solidFill>
                <a:cs typeface="Arial" charset="0"/>
              </a:rPr>
              <a:t>Identifies which interface is actively looking to create a VPN</a:t>
            </a:r>
            <a:endParaRPr lang="en-US" dirty="0">
              <a:solidFill>
                <a:srgbClr val="000000"/>
              </a:solidFill>
              <a:cs typeface="Arial" charset="0"/>
            </a:endParaRPr>
          </a:p>
        </p:txBody>
      </p:sp>
      <p:sp>
        <p:nvSpPr>
          <p:cNvPr id="54" name="Rectangle 53"/>
          <p:cNvSpPr/>
          <p:nvPr/>
        </p:nvSpPr>
        <p:spPr>
          <a:xfrm>
            <a:off x="4170097" y="5664559"/>
            <a:ext cx="458779" cy="424732"/>
          </a:xfrm>
          <a:prstGeom prst="rect">
            <a:avLst/>
          </a:prstGeom>
        </p:spPr>
        <p:txBody>
          <a:bodyPr wrap="none">
            <a:spAutoFit/>
          </a:bodyPr>
          <a:lstStyle/>
          <a:p>
            <a:r>
              <a:rPr lang="en-US" dirty="0" smtClean="0">
                <a:solidFill>
                  <a:srgbClr val="000000"/>
                </a:solidFill>
                <a:sym typeface="Wingdings"/>
              </a:rPr>
              <a:t></a:t>
            </a:r>
            <a:endParaRPr lang="en-US" dirty="0">
              <a:solidFill>
                <a:srgbClr val="000000"/>
              </a:solidFill>
            </a:endParaRPr>
          </a:p>
        </p:txBody>
      </p:sp>
      <p:sp>
        <p:nvSpPr>
          <p:cNvPr id="55" name="Rectangle 54"/>
          <p:cNvSpPr/>
          <p:nvPr/>
        </p:nvSpPr>
        <p:spPr>
          <a:xfrm>
            <a:off x="6009485" y="4543784"/>
            <a:ext cx="458780" cy="424732"/>
          </a:xfrm>
          <a:prstGeom prst="rect">
            <a:avLst/>
          </a:prstGeom>
        </p:spPr>
        <p:txBody>
          <a:bodyPr wrap="none">
            <a:spAutoFit/>
          </a:bodyPr>
          <a:lstStyle/>
          <a:p>
            <a:r>
              <a:rPr lang="en-US" dirty="0" smtClean="0">
                <a:solidFill>
                  <a:srgbClr val="000000"/>
                </a:solidFill>
                <a:sym typeface="Wingdings"/>
              </a:rPr>
              <a:t></a:t>
            </a:r>
            <a:endParaRPr lang="en-US" dirty="0">
              <a:solidFill>
                <a:srgbClr val="000000"/>
              </a:solidFill>
            </a:endParaRPr>
          </a:p>
        </p:txBody>
      </p:sp>
      <p:sp>
        <p:nvSpPr>
          <p:cNvPr id="56" name="Rectangle 55"/>
          <p:cNvSpPr/>
          <p:nvPr/>
        </p:nvSpPr>
        <p:spPr>
          <a:xfrm>
            <a:off x="5742785" y="3850047"/>
            <a:ext cx="458780" cy="424732"/>
          </a:xfrm>
          <a:prstGeom prst="rect">
            <a:avLst/>
          </a:prstGeom>
        </p:spPr>
        <p:txBody>
          <a:bodyPr wrap="none">
            <a:spAutoFit/>
          </a:bodyPr>
          <a:lstStyle/>
          <a:p>
            <a:r>
              <a:rPr lang="en-US" dirty="0" smtClean="0">
                <a:solidFill>
                  <a:srgbClr val="000000"/>
                </a:solidFill>
                <a:sym typeface="Wingdings"/>
              </a:rPr>
              <a:t></a:t>
            </a:r>
            <a:endParaRPr lang="en-US" dirty="0">
              <a:solidFill>
                <a:srgbClr val="000000"/>
              </a:solidFill>
            </a:endParaRPr>
          </a:p>
        </p:txBody>
      </p:sp>
      <p:sp>
        <p:nvSpPr>
          <p:cNvPr id="57" name="Rectangle 56"/>
          <p:cNvSpPr/>
          <p:nvPr/>
        </p:nvSpPr>
        <p:spPr>
          <a:xfrm>
            <a:off x="5457035" y="1511659"/>
            <a:ext cx="458780" cy="424732"/>
          </a:xfrm>
          <a:prstGeom prst="rect">
            <a:avLst/>
          </a:prstGeom>
        </p:spPr>
        <p:txBody>
          <a:bodyPr wrap="none">
            <a:spAutoFit/>
          </a:bodyPr>
          <a:lstStyle/>
          <a:p>
            <a:r>
              <a:rPr lang="en-US" dirty="0" smtClean="0">
                <a:solidFill>
                  <a:srgbClr val="000000"/>
                </a:solidFill>
                <a:sym typeface="Wingdings"/>
              </a:rPr>
              <a:t></a:t>
            </a:r>
            <a:endParaRPr lang="en-US" dirty="0">
              <a:solidFill>
                <a:srgbClr val="000000"/>
              </a:solidFill>
            </a:endParaRPr>
          </a:p>
        </p:txBody>
      </p:sp>
      <p:sp>
        <p:nvSpPr>
          <p:cNvPr id="58" name="Rectangle 57"/>
          <p:cNvSpPr/>
          <p:nvPr/>
        </p:nvSpPr>
        <p:spPr>
          <a:xfrm>
            <a:off x="6873085" y="2486384"/>
            <a:ext cx="458780" cy="424732"/>
          </a:xfrm>
          <a:prstGeom prst="rect">
            <a:avLst/>
          </a:prstGeom>
        </p:spPr>
        <p:txBody>
          <a:bodyPr wrap="none">
            <a:spAutoFit/>
          </a:bodyPr>
          <a:lstStyle/>
          <a:p>
            <a:r>
              <a:rPr lang="en-US" dirty="0" smtClean="0">
                <a:solidFill>
                  <a:srgbClr val="000000"/>
                </a:solidFill>
                <a:sym typeface="Wingdings"/>
              </a:rPr>
              <a:t></a:t>
            </a:r>
            <a:endParaRPr lang="en-US" dirty="0">
              <a:solidFill>
                <a:srgbClr val="000000"/>
              </a:solidFill>
            </a:endParaRPr>
          </a:p>
        </p:txBody>
      </p:sp>
    </p:spTree>
    <p:extLst>
      <p:ext uri="{BB962C8B-B14F-4D97-AF65-F5344CB8AC3E}">
        <p14:creationId xmlns:p14="http://schemas.microsoft.com/office/powerpoint/2010/main" val="1511658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8"/>
          <p:cNvSpPr>
            <a:spLocks noGrp="1" noChangeArrowheads="1"/>
          </p:cNvSpPr>
          <p:nvPr>
            <p:ph type="title"/>
          </p:nvPr>
        </p:nvSpPr>
        <p:spPr/>
        <p:txBody>
          <a:bodyPr/>
          <a:lstStyle/>
          <a:p>
            <a:r>
              <a:rPr lang="en-US" dirty="0" smtClean="0"/>
              <a:t>Verifying and Troubleshooting IPsec</a:t>
            </a:r>
          </a:p>
        </p:txBody>
      </p:sp>
      <p:graphicFrame>
        <p:nvGraphicFramePr>
          <p:cNvPr id="5" name="Content Placeholder 4"/>
          <p:cNvGraphicFramePr>
            <a:graphicFrameLocks noGrp="1"/>
          </p:cNvGraphicFramePr>
          <p:nvPr>
            <p:ph idx="1"/>
          </p:nvPr>
        </p:nvGraphicFramePr>
        <p:xfrm>
          <a:off x="279400" y="1182688"/>
          <a:ext cx="8537054" cy="2979931"/>
        </p:xfrm>
        <a:graphic>
          <a:graphicData uri="http://schemas.openxmlformats.org/drawingml/2006/table">
            <a:tbl>
              <a:tblPr firstRow="1" bandRow="1">
                <a:tableStyleId>{5C22544A-7EE6-4342-B048-85BDC9FD1C3A}</a:tableStyleId>
              </a:tblPr>
              <a:tblGrid>
                <a:gridCol w="2984500"/>
                <a:gridCol w="5552554"/>
              </a:tblGrid>
              <a:tr h="519739">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2000" u="none" strike="noStrike" cap="none" normalizeH="0" baseline="0" dirty="0" smtClean="0">
                          <a:ln>
                            <a:noFill/>
                          </a:ln>
                          <a:effectLst/>
                        </a:rPr>
                        <a:t>Command</a:t>
                      </a:r>
                      <a:endParaRPr kumimoji="0" lang="en-US" sz="2000" b="1" i="0" u="none" strike="noStrike" cap="none" normalizeH="0" baseline="0" dirty="0" smtClean="0">
                        <a:ln>
                          <a:noFill/>
                        </a:ln>
                        <a:solidFill>
                          <a:schemeClr val="tx1"/>
                        </a:solidFill>
                        <a:effectLst/>
                        <a:latin typeface="Arial" charset="0"/>
                      </a:endParaRPr>
                    </a:p>
                  </a:txBody>
                  <a:tcPr marL="82124" marR="82124" marT="41061" marB="41061" anchor="ctr" horzOverflow="overflow"/>
                </a:tc>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2000" u="none" strike="noStrike" cap="none" normalizeH="0" baseline="0" dirty="0" smtClean="0">
                          <a:ln>
                            <a:noFill/>
                          </a:ln>
                          <a:effectLst/>
                        </a:rPr>
                        <a:t>Description</a:t>
                      </a:r>
                      <a:endParaRPr kumimoji="0" lang="en-US" sz="2000" b="1" i="0" u="none" strike="noStrike" cap="none" normalizeH="0" baseline="0" dirty="0" smtClean="0">
                        <a:ln>
                          <a:noFill/>
                        </a:ln>
                        <a:solidFill>
                          <a:schemeClr val="tx1"/>
                        </a:solidFill>
                        <a:effectLst/>
                        <a:latin typeface="Arial" charset="0"/>
                      </a:endParaRPr>
                    </a:p>
                  </a:txBody>
                  <a:tcPr marL="82124" marR="82124" marT="41061" marB="41061" anchor="ctr" horzOverflow="overflow"/>
                </a:tc>
              </a:tr>
              <a:tr h="711535">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show crypto map</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Displays display the specifics contained in a crypto map configuration.</a:t>
                      </a:r>
                    </a:p>
                  </a:txBody>
                  <a:tcPr marL="82124" marR="82124" marT="41061" marB="41061" anchor="ctr" horzOverflow="overflow"/>
                </a:tc>
              </a:tr>
              <a:tr h="711535">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show crypto session</a:t>
                      </a:r>
                    </a:p>
                  </a:txBody>
                  <a:tcPr marL="82124" marR="82124" marT="41061" marB="41061"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Displays the status information of the active crypto sessions.</a:t>
                      </a:r>
                    </a:p>
                  </a:txBody>
                  <a:tcPr marL="82124" marR="82124" marT="41061" marB="41061" anchor="ctr" horzOverflow="overflow"/>
                </a:tc>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show crypto ipsec sa</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Displays the settings used by current SAs.</a:t>
                      </a:r>
                    </a:p>
                  </a:txBody>
                  <a:tcPr marL="82124" marR="82124" marT="41061" marB="41061" anchor="ctr" horzOverflow="overflow"/>
                </a:tc>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debug crypto ipsec</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defRPr/>
                      </a:pPr>
                      <a:r>
                        <a:rPr kumimoji="0" lang="en-US" sz="1600" u="none" strike="noStrike" kern="1200" cap="none" normalizeH="0" baseline="0" dirty="0" smtClean="0">
                          <a:ln>
                            <a:noFill/>
                          </a:ln>
                          <a:solidFill>
                            <a:schemeClr val="dk1"/>
                          </a:solidFill>
                          <a:effectLst/>
                          <a:latin typeface="+mn-lt"/>
                          <a:ea typeface="+mn-ea"/>
                          <a:cs typeface="+mn-cs"/>
                        </a:rPr>
                        <a:t>View real time IPsec events.</a:t>
                      </a:r>
                    </a:p>
                  </a:txBody>
                  <a:tcPr marL="82124" marR="82124" marT="41061" marB="41061" anchor="ctr" horzOverflow="overflow"/>
                </a:tc>
              </a:tr>
            </a:tbl>
          </a:graphicData>
        </a:graphic>
      </p:graphicFrame>
    </p:spTree>
    <p:extLst>
      <p:ext uri="{BB962C8B-B14F-4D97-AF65-F5344CB8AC3E}">
        <p14:creationId xmlns:p14="http://schemas.microsoft.com/office/powerpoint/2010/main" val="889002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VPN Verification Example</a:t>
            </a:r>
          </a:p>
        </p:txBody>
      </p:sp>
      <p:sp>
        <p:nvSpPr>
          <p:cNvPr id="47" name="Content Placeholder 82"/>
          <p:cNvSpPr>
            <a:spLocks noGrp="1"/>
          </p:cNvSpPr>
          <p:nvPr>
            <p:ph idx="11"/>
          </p:nvPr>
        </p:nvSpPr>
        <p:spPr>
          <a:xfrm>
            <a:off x="279400" y="5257800"/>
            <a:ext cx="8520354" cy="1166304"/>
          </a:xfrm>
        </p:spPr>
        <p:txBody>
          <a:bodyPr>
            <a:normAutofit fontScale="92500" lnSpcReduction="20000"/>
          </a:bodyPr>
          <a:lstStyle/>
          <a:p>
            <a:r>
              <a:rPr lang="en-US" sz="2000" dirty="0" smtClean="0"/>
              <a:t>Enable IPsec debugging and generate interesting VPN traffic.</a:t>
            </a:r>
          </a:p>
          <a:p>
            <a:r>
              <a:rPr lang="en-US" sz="2000" dirty="0" smtClean="0"/>
              <a:t>Notice that the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ping </a:t>
            </a:r>
            <a:r>
              <a:rPr lang="en-US" sz="2000" dirty="0" smtClean="0"/>
              <a:t>traffic matches the crypto ACL 110 however, no debug output is generated.</a:t>
            </a:r>
          </a:p>
          <a:p>
            <a:pPr lvl="1"/>
            <a:r>
              <a:rPr lang="en-US" sz="1500" b="1" dirty="0" smtClean="0">
                <a:latin typeface="Courier New" pitchFamily="49" charset="0"/>
                <a:cs typeface="Courier New" pitchFamily="49" charset="0"/>
              </a:rPr>
              <a:t>access-list 110 permit ip 192.168.1.0 0.0.0.255 10.10.10.0 0.0.0.255</a:t>
            </a:r>
            <a:endParaRPr lang="en-US" sz="1500" dirty="0"/>
          </a:p>
        </p:txBody>
      </p:sp>
      <p:grpSp>
        <p:nvGrpSpPr>
          <p:cNvPr id="48" name="Group 47"/>
          <p:cNvGrpSpPr/>
          <p:nvPr/>
        </p:nvGrpSpPr>
        <p:grpSpPr>
          <a:xfrm>
            <a:off x="350511" y="-229122"/>
            <a:ext cx="8431213" cy="3530950"/>
            <a:chOff x="212725" y="-266700"/>
            <a:chExt cx="8431213" cy="3530950"/>
          </a:xfrm>
        </p:grpSpPr>
        <p:pic>
          <p:nvPicPr>
            <p:cNvPr id="26"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27"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28"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29"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52" name="Straight Connector 51"/>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5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55"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56" name="Straight Connector 55"/>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58"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59"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60"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63" name="Rectangle 62"/>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65" name="Rectangle 64"/>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66"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67"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68"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70"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71"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73"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75"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76"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77"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78"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79"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80"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81"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82"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84" name="Straight Connector 83"/>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85"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86"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87" name="Rectangle 86"/>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88"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89" name="Straight Arrow Connector 88"/>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97"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98" name="Straight Arrow Connector 97"/>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3" name="Can 82"/>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5" name="Rectangle 94"/>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
        <p:nvSpPr>
          <p:cNvPr id="44" name="Rectangle 43"/>
          <p:cNvSpPr/>
          <p:nvPr/>
        </p:nvSpPr>
        <p:spPr bwMode="auto">
          <a:xfrm>
            <a:off x="381000" y="4786508"/>
            <a:ext cx="76073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Rectangle 44"/>
          <p:cNvSpPr/>
          <p:nvPr/>
        </p:nvSpPr>
        <p:spPr bwMode="auto">
          <a:xfrm>
            <a:off x="381000" y="4608708"/>
            <a:ext cx="546100" cy="2159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Text Placeholder 14"/>
          <p:cNvSpPr txBox="1">
            <a:spLocks/>
          </p:cNvSpPr>
          <p:nvPr/>
        </p:nvSpPr>
        <p:spPr>
          <a:xfrm>
            <a:off x="330199" y="3478408"/>
            <a:ext cx="8531114" cy="17018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debug crypto ipsec</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Crypto IPSEC debugging is on</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ping 10.10.10.1 source 192.168.1.1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Type escape sequence to abort.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Sending 5, 100-byte ICMP Echos to 10.10.10.1, timeout is 2 seconds: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Packet sent with a source address of 192.168.1.1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Success rate is 100 percent (5/5), round-trip min/avg/max = 56/56/60 ms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a:t>
            </a:r>
          </a:p>
        </p:txBody>
      </p:sp>
    </p:spTree>
    <p:extLst>
      <p:ext uri="{BB962C8B-B14F-4D97-AF65-F5344CB8AC3E}">
        <p14:creationId xmlns:p14="http://schemas.microsoft.com/office/powerpoint/2010/main" val="3138697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VPN Verification Example</a:t>
            </a:r>
          </a:p>
        </p:txBody>
      </p:sp>
      <p:sp>
        <p:nvSpPr>
          <p:cNvPr id="47" name="Content Placeholder 82"/>
          <p:cNvSpPr>
            <a:spLocks noGrp="1"/>
          </p:cNvSpPr>
          <p:nvPr>
            <p:ph idx="11"/>
          </p:nvPr>
        </p:nvSpPr>
        <p:spPr>
          <a:xfrm>
            <a:off x="279400" y="5257800"/>
            <a:ext cx="8520354" cy="1166304"/>
          </a:xfrm>
        </p:spPr>
        <p:txBody>
          <a:bodyPr>
            <a:normAutofit/>
          </a:bodyPr>
          <a:lstStyle/>
          <a:p>
            <a:r>
              <a:rPr lang="en-US" sz="2000" dirty="0" smtClean="0"/>
              <a:t>Although the ping was successful, it appears that the tunnel is down. </a:t>
            </a:r>
          </a:p>
          <a:p>
            <a:r>
              <a:rPr lang="en-US" sz="2000" dirty="0" smtClean="0"/>
              <a:t>NAT has also been implemented. </a:t>
            </a:r>
            <a:endParaRPr lang="en-US" sz="2000" dirty="0" smtClean="0"/>
          </a:p>
          <a:p>
            <a:pPr lvl="1"/>
            <a:r>
              <a:rPr lang="en-US" sz="1600" dirty="0" smtClean="0"/>
              <a:t>Perhaps this is causing some problems with the IPsec tunnel being created.</a:t>
            </a:r>
            <a:endParaRPr lang="en-US" sz="1100" dirty="0"/>
          </a:p>
        </p:txBody>
      </p:sp>
      <p:grpSp>
        <p:nvGrpSpPr>
          <p:cNvPr id="3" name="Group 47"/>
          <p:cNvGrpSpPr/>
          <p:nvPr/>
        </p:nvGrpSpPr>
        <p:grpSpPr>
          <a:xfrm>
            <a:off x="350511" y="-229122"/>
            <a:ext cx="8431213" cy="3530950"/>
            <a:chOff x="212725" y="-266700"/>
            <a:chExt cx="8431213" cy="3530950"/>
          </a:xfrm>
        </p:grpSpPr>
        <p:pic>
          <p:nvPicPr>
            <p:cNvPr id="26"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27"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28"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29"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52" name="Straight Connector 51"/>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5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55"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56" name="Straight Connector 55"/>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58"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59"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60"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63" name="Rectangle 62"/>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65" name="Rectangle 64"/>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66"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67"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68"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70"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71"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73"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75"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76"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77"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78"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79"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80"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81"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82"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84" name="Straight Connector 83"/>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85"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86"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87" name="Rectangle 86"/>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88"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89" name="Straight Arrow Connector 88"/>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97"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98" name="Straight Arrow Connector 97"/>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3" name="Can 82"/>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5" name="Rectangle 94"/>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
        <p:nvSpPr>
          <p:cNvPr id="45" name="Rectangle 44"/>
          <p:cNvSpPr/>
          <p:nvPr/>
        </p:nvSpPr>
        <p:spPr bwMode="auto">
          <a:xfrm>
            <a:off x="1809750" y="4048638"/>
            <a:ext cx="546100" cy="2159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Text Placeholder 14"/>
          <p:cNvSpPr txBox="1">
            <a:spLocks/>
          </p:cNvSpPr>
          <p:nvPr/>
        </p:nvSpPr>
        <p:spPr>
          <a:xfrm>
            <a:off x="330199" y="3478408"/>
            <a:ext cx="8531114" cy="17018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show crypto session</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Crypto session current status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Interface: Serial0/0/1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Session status: DOWN</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Peer: 209.165.200.226 port 500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IPSEC FLOW: permit ip 192.168.1.0/255.255.255.0 10.10.10.0/255.255.255.0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Active SAs: 0, origin: crypto map</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&lt;output omitted&gt;</a:t>
            </a:r>
          </a:p>
        </p:txBody>
      </p:sp>
    </p:spTree>
    <p:extLst>
      <p:ext uri="{BB962C8B-B14F-4D97-AF65-F5344CB8AC3E}">
        <p14:creationId xmlns:p14="http://schemas.microsoft.com/office/powerpoint/2010/main" val="696721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VPN Verification Example</a:t>
            </a:r>
          </a:p>
        </p:txBody>
      </p:sp>
      <p:sp>
        <p:nvSpPr>
          <p:cNvPr id="47" name="Content Placeholder 82"/>
          <p:cNvSpPr>
            <a:spLocks noGrp="1"/>
          </p:cNvSpPr>
          <p:nvPr>
            <p:ph idx="11"/>
          </p:nvPr>
        </p:nvSpPr>
        <p:spPr>
          <a:xfrm>
            <a:off x="279400" y="5511800"/>
            <a:ext cx="8520354" cy="912304"/>
          </a:xfrm>
        </p:spPr>
        <p:txBody>
          <a:bodyPr>
            <a:normAutofit/>
          </a:bodyPr>
          <a:lstStyle/>
          <a:p>
            <a:r>
              <a:rPr lang="en-US" sz="2000" dirty="0" smtClean="0"/>
              <a:t>Enable NAT debugging and</a:t>
            </a:r>
            <a:r>
              <a:rPr lang="en-US" sz="2000" b="1" dirty="0" smtClean="0">
                <a:latin typeface="Courier New" pitchFamily="49" charset="0"/>
                <a:cs typeface="Courier New" pitchFamily="49" charset="0"/>
              </a:rPr>
              <a:t> ping </a:t>
            </a:r>
            <a:r>
              <a:rPr lang="en-US" sz="2000" dirty="0" smtClean="0"/>
              <a:t>again.</a:t>
            </a:r>
          </a:p>
          <a:p>
            <a:r>
              <a:rPr lang="en-US" sz="2000" dirty="0" smtClean="0"/>
              <a:t>The pings are again successful.</a:t>
            </a:r>
          </a:p>
        </p:txBody>
      </p:sp>
      <p:sp>
        <p:nvSpPr>
          <p:cNvPr id="45" name="Rectangle 44"/>
          <p:cNvSpPr/>
          <p:nvPr/>
        </p:nvSpPr>
        <p:spPr bwMode="auto">
          <a:xfrm>
            <a:off x="368300" y="4773982"/>
            <a:ext cx="546100" cy="2159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Text Placeholder 14"/>
          <p:cNvSpPr txBox="1">
            <a:spLocks/>
          </p:cNvSpPr>
          <p:nvPr/>
        </p:nvSpPr>
        <p:spPr>
          <a:xfrm>
            <a:off x="330199" y="3465882"/>
            <a:ext cx="8531114" cy="19685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debug ip nat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IP NAT debugging is on</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ping 10.10.10.1 source 192.168.1.1</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Type escape sequence to abort.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Sending 5, 100-byte ICMP Echos to 10.10.10.1, timeout is 2 seconds: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Packet sent with a source address of 192.168.1.1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Success rate is 100 percent (5/5), round-trip min/avg/max = 56/57/60 ms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a:t>
            </a:r>
          </a:p>
        </p:txBody>
      </p:sp>
      <p:grpSp>
        <p:nvGrpSpPr>
          <p:cNvPr id="48" name="Group 47"/>
          <p:cNvGrpSpPr/>
          <p:nvPr/>
        </p:nvGrpSpPr>
        <p:grpSpPr>
          <a:xfrm>
            <a:off x="350511" y="-229122"/>
            <a:ext cx="8431213" cy="3530950"/>
            <a:chOff x="212725" y="-266700"/>
            <a:chExt cx="8431213" cy="3530950"/>
          </a:xfrm>
        </p:grpSpPr>
        <p:pic>
          <p:nvPicPr>
            <p:cNvPr id="49"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50"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51"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61"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2" name="Straight Connector 61"/>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69"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72"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74" name="Straight Connector 73"/>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0"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1"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2"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3"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6" name="Rectangle 95"/>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99" name="Rectangle 98"/>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0"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1"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2"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3"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4"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5"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6"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7"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8"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9"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0"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1"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2"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3"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4" name="Straight Connector 113"/>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5"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6"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7" name="Rectangle 116"/>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8"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19" name="Straight Arrow Connector 118"/>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1"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2" name="Straight Arrow Connector 121"/>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3" name="Can 122"/>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4" name="Rectangle 123"/>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2827575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2870200" y="3619500"/>
            <a:ext cx="2819400" cy="1778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47" name="Content Placeholder 82"/>
          <p:cNvSpPr>
            <a:spLocks noGrp="1"/>
          </p:cNvSpPr>
          <p:nvPr>
            <p:ph idx="11"/>
          </p:nvPr>
        </p:nvSpPr>
        <p:spPr>
          <a:xfrm>
            <a:off x="279400" y="5715000"/>
            <a:ext cx="8520354" cy="709104"/>
          </a:xfrm>
        </p:spPr>
        <p:txBody>
          <a:bodyPr>
            <a:normAutofit/>
          </a:bodyPr>
          <a:lstStyle/>
          <a:p>
            <a:r>
              <a:rPr lang="en-US" sz="2000" dirty="0" smtClean="0"/>
              <a:t>The NAT debug output indicates that the internal IP address 192.168.1.1 is being translated to 209.165.200.249.</a:t>
            </a:r>
          </a:p>
        </p:txBody>
      </p:sp>
      <p:sp>
        <p:nvSpPr>
          <p:cNvPr id="46" name="Text Placeholder 14"/>
          <p:cNvSpPr txBox="1">
            <a:spLocks/>
          </p:cNvSpPr>
          <p:nvPr/>
        </p:nvSpPr>
        <p:spPr>
          <a:xfrm>
            <a:off x="330199" y="3378200"/>
            <a:ext cx="8531114" cy="22352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Branch#</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16:35:21.251: NAT: s=192.168.1.1-&gt;209.165.200.249, d=10.10.10.1 [35]</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16:35:21.307: NAT*: s=209.165.200.238, d=209.165.200.249-&gt;192.168.1.1 [35]</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16:35:21.307: NAT: s=192.168.1.1-&gt;209.165.200.249, d=10.10.10.1 [36]</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16:35:21.367: NAT*: s=209.165.200.238, d=209.165.200.249-&gt;192.168.1.1 [36]</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16:35:21.367: NAT: s=192.168.1.1-&gt;209.165.200.249, d=10.10.10.1 [37]</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16:35:21.423: NAT*: s=209.165.200.238, d=209.165.200.249-&gt;192.168.1.1 [37]</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16:35:21.423: NAT: s=192.168.1.1-&gt;209.165.200.249, d=10.10.10.1 [38]</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16:35:21.479: NAT*: s=209.165.200.238, d=209.165.200.249-&gt;192.168.1.1 [38]</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16:35:21.483: NAT: s=192.168.1.1-&gt;209.165.200.249, d=10.10.10.1 [39]</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*Mar 26 16:35:21.539: NAT*: s=209.165.200.238, d=209.165.200.249-&gt;192.168.1.1 [39]</a:t>
            </a:r>
          </a:p>
          <a:p>
            <a:pPr marL="236538" lvl="0" indent="-236538" algn="l" defTabSz="814388" eaLnBrk="1" hangingPunct="1">
              <a:lnSpc>
                <a:spcPct val="100000"/>
              </a:lnSpc>
              <a:spcBef>
                <a:spcPts val="0"/>
              </a:spcBef>
              <a:buClr>
                <a:srgbClr val="708CA1"/>
              </a:buClr>
            </a:pPr>
            <a:r>
              <a:rPr lang="pt-BR" sz="1200" kern="0" dirty="0" smtClean="0">
                <a:latin typeface="Courier New" pitchFamily="49" charset="0"/>
                <a:cs typeface="Courier New" pitchFamily="49" charset="0"/>
              </a:rPr>
              <a:t>Branch#</a:t>
            </a:r>
          </a:p>
        </p:txBody>
      </p:sp>
      <p:grpSp>
        <p:nvGrpSpPr>
          <p:cNvPr id="48" name="Group 47"/>
          <p:cNvGrpSpPr/>
          <p:nvPr/>
        </p:nvGrpSpPr>
        <p:grpSpPr>
          <a:xfrm>
            <a:off x="350511" y="-229122"/>
            <a:ext cx="8431213" cy="3530950"/>
            <a:chOff x="212725" y="-266700"/>
            <a:chExt cx="8431213" cy="3530950"/>
          </a:xfrm>
        </p:grpSpPr>
        <p:pic>
          <p:nvPicPr>
            <p:cNvPr id="49"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51"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61"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62"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4" name="Straight Connector 63"/>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72"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74"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90" name="Straight Connector 89"/>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1"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2"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3"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6"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9" name="Rectangle 98"/>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100" name="Rectangle 99"/>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1"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2"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3"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4"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5"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6"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7"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8"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9"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10"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1"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2"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3"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4"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5" name="Straight Connector 114"/>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6"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7"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8" name="Rectangle 117"/>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9"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20" name="Straight Arrow Connector 119"/>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2"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3" name="Straight Arrow Connector 122"/>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4" name="Can 123"/>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5" name="Rectangle 124"/>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2007486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2552700" y="4024856"/>
            <a:ext cx="1346200"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Rectangle 49"/>
          <p:cNvSpPr/>
          <p:nvPr/>
        </p:nvSpPr>
        <p:spPr bwMode="auto">
          <a:xfrm>
            <a:off x="2527300" y="3681956"/>
            <a:ext cx="431800"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47" name="Content Placeholder 82"/>
          <p:cNvSpPr>
            <a:spLocks noGrp="1"/>
          </p:cNvSpPr>
          <p:nvPr>
            <p:ph idx="11"/>
          </p:nvPr>
        </p:nvSpPr>
        <p:spPr>
          <a:xfrm>
            <a:off x="279400" y="4851400"/>
            <a:ext cx="8520354" cy="1572704"/>
          </a:xfrm>
        </p:spPr>
        <p:txBody>
          <a:bodyPr>
            <a:normAutofit/>
          </a:bodyPr>
          <a:lstStyle/>
          <a:p>
            <a:r>
              <a:rPr lang="en-US" sz="2000" dirty="0" smtClean="0"/>
              <a:t>BRANCH-NAT-ACL identifies traffic to translate and has one match.</a:t>
            </a:r>
          </a:p>
          <a:p>
            <a:pPr lvl="1"/>
            <a:r>
              <a:rPr lang="en-US" sz="1600" dirty="0" smtClean="0"/>
              <a:t>ACL 110 is for the IPsec VPN.</a:t>
            </a:r>
          </a:p>
          <a:p>
            <a:r>
              <a:rPr lang="en-US" sz="2000" dirty="0" smtClean="0"/>
              <a:t>What is the solution to this problem?</a:t>
            </a:r>
          </a:p>
        </p:txBody>
      </p:sp>
      <p:sp>
        <p:nvSpPr>
          <p:cNvPr id="46" name="Text Placeholder 14"/>
          <p:cNvSpPr txBox="1">
            <a:spLocks/>
          </p:cNvSpPr>
          <p:nvPr/>
        </p:nvSpPr>
        <p:spPr>
          <a:xfrm>
            <a:off x="330199" y="3453356"/>
            <a:ext cx="8531114" cy="12700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show access-lists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Extended IP access list 110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10 permit ip 192.168.1.0 0.0.0.255 10.10.10.0 0.0.0.255</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Extended IP access list BRANCH-NAT-ACL</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10 permit ip 192.168.1.0 0.0.0.255 any (1 match)</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a:t>
            </a:r>
          </a:p>
        </p:txBody>
      </p:sp>
      <p:grpSp>
        <p:nvGrpSpPr>
          <p:cNvPr id="49" name="Group 48"/>
          <p:cNvGrpSpPr/>
          <p:nvPr/>
        </p:nvGrpSpPr>
        <p:grpSpPr>
          <a:xfrm>
            <a:off x="350511" y="-229122"/>
            <a:ext cx="8431213" cy="3530950"/>
            <a:chOff x="212725" y="-266700"/>
            <a:chExt cx="8431213" cy="3530950"/>
          </a:xfrm>
        </p:grpSpPr>
        <p:pic>
          <p:nvPicPr>
            <p:cNvPr id="51"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61"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62"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64"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9" name="Straight Connector 68"/>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7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90"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91" name="Straight Connector 90"/>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2"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3"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6"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9"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100" name="Rectangle 99"/>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101" name="Rectangle 100"/>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2"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3"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4"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5"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6"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7"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8"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9"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10"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11"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2"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3"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4"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5"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6" name="Straight Connector 115"/>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7"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8"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9" name="Rectangle 118"/>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20"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21" name="Straight Arrow Connector 120"/>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3"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4" name="Straight Arrow Connector 123"/>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5" name="Can 124"/>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6" name="Rectangle 125"/>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90241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3035300" y="3910556"/>
            <a:ext cx="5346700" cy="2413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51" name="Content Placeholder 82"/>
          <p:cNvSpPr>
            <a:spLocks noGrp="1"/>
          </p:cNvSpPr>
          <p:nvPr>
            <p:ph idx="11"/>
          </p:nvPr>
        </p:nvSpPr>
        <p:spPr>
          <a:xfrm>
            <a:off x="279400" y="5067300"/>
            <a:ext cx="8520354" cy="1356804"/>
          </a:xfrm>
        </p:spPr>
        <p:txBody>
          <a:bodyPr>
            <a:normAutofit/>
          </a:bodyPr>
          <a:lstStyle/>
          <a:p>
            <a:r>
              <a:rPr lang="en-US" sz="2000" dirty="0" smtClean="0"/>
              <a:t>Alter the NAT ACL to exempt VPN traffic.</a:t>
            </a:r>
          </a:p>
          <a:p>
            <a:pPr lvl="1"/>
            <a:r>
              <a:rPr lang="en-US" sz="1600" dirty="0" smtClean="0"/>
              <a:t>The ACL should ignore the Branch LAN traffic going to the HQ LAN!</a:t>
            </a:r>
          </a:p>
          <a:p>
            <a:endParaRPr lang="en-US" sz="2000" dirty="0" smtClean="0"/>
          </a:p>
        </p:txBody>
      </p:sp>
      <p:sp>
        <p:nvSpPr>
          <p:cNvPr id="46" name="Text Placeholder 14"/>
          <p:cNvSpPr txBox="1">
            <a:spLocks/>
          </p:cNvSpPr>
          <p:nvPr/>
        </p:nvSpPr>
        <p:spPr>
          <a:xfrm>
            <a:off x="330199" y="3453356"/>
            <a:ext cx="8531114" cy="14478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 </a:t>
            </a:r>
            <a:r>
              <a:rPr lang="en-US" sz="1400" b="1" kern="0" dirty="0" smtClean="0">
                <a:latin typeface="Courier New" pitchFamily="49" charset="0"/>
                <a:cs typeface="Courier New" pitchFamily="49" charset="0"/>
              </a:rPr>
              <a:t>no ip access-list extended BRANCH-NAT-ACL</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 </a:t>
            </a:r>
            <a:r>
              <a:rPr lang="en-US" sz="1400" b="1" kern="0" dirty="0" smtClean="0">
                <a:latin typeface="Courier New" pitchFamily="49" charset="0"/>
                <a:cs typeface="Courier New" pitchFamily="49" charset="0"/>
              </a:rPr>
              <a:t>ip access-list extended BRANCH-NAT-ACL   </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Branch(config-ext-nacl)# </a:t>
            </a:r>
            <a:r>
              <a:rPr lang="en-US" sz="1400" b="1" kern="0" dirty="0" smtClean="0">
                <a:latin typeface="Courier New" pitchFamily="49" charset="0"/>
                <a:cs typeface="Courier New" pitchFamily="49" charset="0"/>
              </a:rPr>
              <a:t>deny ip 192.168.1.0 0.0.0.255 10.10.10.0 0.0.0.255</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Branch(config-ext-nacl)# </a:t>
            </a:r>
            <a:r>
              <a:rPr lang="en-US" sz="1400" b="1" kern="0" dirty="0" smtClean="0">
                <a:latin typeface="Courier New" pitchFamily="49" charset="0"/>
                <a:cs typeface="Courier New" pitchFamily="49" charset="0"/>
              </a:rPr>
              <a:t>permit ip 192.168.1.0 0.0.0.255 any</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Branch(config-ext-nacl)# </a:t>
            </a:r>
            <a:r>
              <a:rPr lang="en-US" sz="1400" b="1" kern="0" dirty="0" smtClean="0">
                <a:latin typeface="Courier New" pitchFamily="49" charset="0"/>
                <a:cs typeface="Courier New" pitchFamily="49" charset="0"/>
              </a:rPr>
              <a:t>^Z</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a:t>
            </a:r>
          </a:p>
        </p:txBody>
      </p:sp>
      <p:grpSp>
        <p:nvGrpSpPr>
          <p:cNvPr id="47" name="Group 46"/>
          <p:cNvGrpSpPr/>
          <p:nvPr/>
        </p:nvGrpSpPr>
        <p:grpSpPr>
          <a:xfrm>
            <a:off x="350511" y="-229122"/>
            <a:ext cx="8431213" cy="3530950"/>
            <a:chOff x="212725" y="-266700"/>
            <a:chExt cx="8431213" cy="3530950"/>
          </a:xfrm>
        </p:grpSpPr>
        <p:pic>
          <p:nvPicPr>
            <p:cNvPr id="48"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49"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61"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62"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4" name="Straight Connector 63"/>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72"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74"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90" name="Straight Connector 89"/>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1"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2"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3"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6"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9" name="Rectangle 98"/>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100" name="Rectangle 99"/>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1"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2"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3"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4"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5"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6"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7"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8"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9"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10"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1"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2"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3"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4"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5" name="Straight Connector 114"/>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6"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7"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8" name="Rectangle 117"/>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9"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20" name="Straight Arrow Connector 119"/>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2"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3" name="Straight Arrow Connector 122"/>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4" name="Can 123"/>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5" name="Rectangle 124"/>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3468450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smtClean="0"/>
              <a:t>Compatibility </a:t>
            </a:r>
            <a:r>
              <a:rPr lang="en-US" sz="2000" b="1" dirty="0"/>
              <a:t>with broadband technology </a:t>
            </a:r>
            <a:endParaRPr lang="en-US" sz="2000" dirty="0" smtClean="0"/>
          </a:p>
          <a:p>
            <a:pPr marL="682625" lvl="1" indent="-225425">
              <a:buFont typeface="Arial" pitchFamily="34" charset="0"/>
              <a:buChar char="•"/>
            </a:pPr>
            <a:r>
              <a:rPr lang="en-US" dirty="0"/>
              <a:t>A</a:t>
            </a:r>
            <a:r>
              <a:rPr lang="en-US" dirty="0" smtClean="0"/>
              <a:t>llow </a:t>
            </a:r>
            <a:r>
              <a:rPr lang="en-US" dirty="0"/>
              <a:t>mobile </a:t>
            </a:r>
            <a:r>
              <a:rPr lang="en-US" dirty="0" smtClean="0"/>
              <a:t>workers and telecommuters </a:t>
            </a:r>
            <a:r>
              <a:rPr lang="en-US" dirty="0"/>
              <a:t>to take advantage of high-speed, broadband connectivity, such as DSL and cable, to gain access to the networks of their organization, </a:t>
            </a:r>
            <a:r>
              <a:rPr lang="en-US" dirty="0" smtClean="0"/>
              <a:t>providing workers flexibility </a:t>
            </a:r>
            <a:r>
              <a:rPr lang="en-US" dirty="0"/>
              <a:t>and </a:t>
            </a:r>
            <a:r>
              <a:rPr lang="en-US" dirty="0" smtClean="0"/>
              <a:t>efficiency.</a:t>
            </a:r>
          </a:p>
          <a:p>
            <a:pPr marL="682625" lvl="1" indent="-225425">
              <a:buFont typeface="Arial" pitchFamily="34" charset="0"/>
              <a:buChar char="•"/>
            </a:pPr>
            <a:r>
              <a:rPr lang="en-US" dirty="0" smtClean="0"/>
              <a:t>Provide </a:t>
            </a:r>
            <a:r>
              <a:rPr lang="en-US" dirty="0"/>
              <a:t>a cost-effective solution for connecting remote offices.</a:t>
            </a:r>
          </a:p>
          <a:p>
            <a:r>
              <a:rPr lang="en-US" sz="2000" b="1" dirty="0" smtClean="0"/>
              <a:t>Security </a:t>
            </a:r>
            <a:endParaRPr lang="en-US" sz="2000" dirty="0" smtClean="0"/>
          </a:p>
          <a:p>
            <a:pPr marL="682625" lvl="1" indent="-225425">
              <a:buFont typeface="Arial" pitchFamily="34" charset="0"/>
              <a:buChar char="•"/>
            </a:pPr>
            <a:r>
              <a:rPr lang="en-US" dirty="0" smtClean="0"/>
              <a:t>Can include security mechanisms that provide the highest level of security by using advanced encryption and authentication protocols that protect data from unauthorized access.</a:t>
            </a:r>
            <a:endParaRPr lang="en-US" dirty="0"/>
          </a:p>
        </p:txBody>
      </p:sp>
    </p:spTree>
    <p:extLst>
      <p:ext uri="{BB962C8B-B14F-4D97-AF65-F5344CB8AC3E}">
        <p14:creationId xmlns:p14="http://schemas.microsoft.com/office/powerpoint/2010/main" val="24129593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066800" y="3707182"/>
            <a:ext cx="1917700" cy="2159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Rectangle 47"/>
          <p:cNvSpPr/>
          <p:nvPr/>
        </p:nvSpPr>
        <p:spPr bwMode="auto">
          <a:xfrm>
            <a:off x="1066800" y="3897682"/>
            <a:ext cx="1587500" cy="1651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Rectangle 49"/>
          <p:cNvSpPr/>
          <p:nvPr/>
        </p:nvSpPr>
        <p:spPr bwMode="auto">
          <a:xfrm>
            <a:off x="1079500" y="3503982"/>
            <a:ext cx="2501900" cy="2159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45" name="Content Placeholder 82"/>
          <p:cNvSpPr>
            <a:spLocks noGrp="1"/>
          </p:cNvSpPr>
          <p:nvPr>
            <p:ph idx="11"/>
          </p:nvPr>
        </p:nvSpPr>
        <p:spPr>
          <a:xfrm>
            <a:off x="279400" y="5486400"/>
            <a:ext cx="8520354" cy="937704"/>
          </a:xfrm>
        </p:spPr>
        <p:txBody>
          <a:bodyPr>
            <a:normAutofit/>
          </a:bodyPr>
          <a:lstStyle/>
          <a:p>
            <a:r>
              <a:rPr lang="en-US" sz="2000" dirty="0" smtClean="0"/>
              <a:t>Clear the NAT translations and IPsec SAs and generate interesting VPN traffic.</a:t>
            </a:r>
          </a:p>
        </p:txBody>
      </p:sp>
      <p:sp>
        <p:nvSpPr>
          <p:cNvPr id="46" name="Text Placeholder 14"/>
          <p:cNvSpPr txBox="1">
            <a:spLocks/>
          </p:cNvSpPr>
          <p:nvPr/>
        </p:nvSpPr>
        <p:spPr>
          <a:xfrm>
            <a:off x="330199" y="3465882"/>
            <a:ext cx="8531114" cy="19431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clear ip nat translation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clear crypto isakmp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clear crypto sa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ping 10.10.10.1 source 192.168.1.1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Type escape sequence to abort.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Sending 5, 100-byte ICMP Echos to 10.10.10.1, timeout is 2 seconds: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Packet sent with a source address of 192.168.1.1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Success rate is 100 percent (5/5), round-trip min/avg/max = 56/57/60 ms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p:txBody>
      </p:sp>
      <p:grpSp>
        <p:nvGrpSpPr>
          <p:cNvPr id="49" name="Group 48"/>
          <p:cNvGrpSpPr/>
          <p:nvPr/>
        </p:nvGrpSpPr>
        <p:grpSpPr>
          <a:xfrm>
            <a:off x="350511" y="-229122"/>
            <a:ext cx="8431213" cy="3530950"/>
            <a:chOff x="212725" y="-266700"/>
            <a:chExt cx="8431213" cy="3530950"/>
          </a:xfrm>
        </p:grpSpPr>
        <p:pic>
          <p:nvPicPr>
            <p:cNvPr id="51"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61"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62"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64"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9" name="Straight Connector 68"/>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7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90"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91" name="Straight Connector 90"/>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2"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3"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6"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9"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100" name="Rectangle 99"/>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101" name="Rectangle 100"/>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2"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3"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4"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5"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6"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7"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8"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9"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10"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11"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2"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3"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4"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5"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6" name="Straight Connector 115"/>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7"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8"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9" name="Rectangle 118"/>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20"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21" name="Straight Arrow Connector 120"/>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3"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4" name="Straight Arrow Connector 123"/>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5" name="Can 124"/>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6" name="Rectangle 125"/>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1556126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393699" y="5783580"/>
            <a:ext cx="3035301" cy="1905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Rectangle 60"/>
          <p:cNvSpPr/>
          <p:nvPr/>
        </p:nvSpPr>
        <p:spPr bwMode="auto">
          <a:xfrm>
            <a:off x="3835400" y="5600700"/>
            <a:ext cx="401320" cy="18288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Rectangle 46"/>
          <p:cNvSpPr/>
          <p:nvPr/>
        </p:nvSpPr>
        <p:spPr bwMode="auto">
          <a:xfrm>
            <a:off x="736599" y="3771900"/>
            <a:ext cx="3919451" cy="22710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Rectangle 47"/>
          <p:cNvSpPr/>
          <p:nvPr/>
        </p:nvSpPr>
        <p:spPr bwMode="auto">
          <a:xfrm>
            <a:off x="736600" y="3975100"/>
            <a:ext cx="3924300"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Rectangle 49"/>
          <p:cNvSpPr/>
          <p:nvPr/>
        </p:nvSpPr>
        <p:spPr bwMode="auto">
          <a:xfrm>
            <a:off x="1993900" y="3581400"/>
            <a:ext cx="5257800" cy="2413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46" name="Text Placeholder 14"/>
          <p:cNvSpPr txBox="1">
            <a:spLocks/>
          </p:cNvSpPr>
          <p:nvPr/>
        </p:nvSpPr>
        <p:spPr>
          <a:xfrm>
            <a:off x="330199" y="3378200"/>
            <a:ext cx="8531114" cy="28956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*Mar 26 18:28:45.166: IPSEC(sa_request):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(key eng. msg.) OUTBOUND local= 209.165.200.242, remote= 209.165.200.226,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local_proxy= 192.168.1.0/255.255.255.0/0/0 (type=4),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remote_proxy= 10.10.10.0/255.255.255.0/0/0 (type=4),</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protocol= ESP, transform= esp-3des esp-sha-hmac  (Tunnel),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lifedur= 3600s and 4608000kb,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spi= 0x0(0), conn_id= 0, keysize= 0, flags= 0x0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*Mar 26 18:28:45.730: IPSEC(validate_proposal_request): proposal part #1</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&lt;output omitted&gt;</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*Mar 26 18:28:45.738: IPSEC(update_current_outbound_sa): updated peer 209.165.200.226 current outbound sa to SPI 1C838B72!!!!</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Success rate is 80 percent (4/5), round-trip min/avg/max = 88/89/92 ms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a:t>
            </a:r>
          </a:p>
        </p:txBody>
      </p:sp>
      <p:grpSp>
        <p:nvGrpSpPr>
          <p:cNvPr id="51" name="Group 50"/>
          <p:cNvGrpSpPr/>
          <p:nvPr/>
        </p:nvGrpSpPr>
        <p:grpSpPr>
          <a:xfrm>
            <a:off x="350511" y="-229122"/>
            <a:ext cx="8431213" cy="3530950"/>
            <a:chOff x="212725" y="-266700"/>
            <a:chExt cx="8431213" cy="3530950"/>
          </a:xfrm>
        </p:grpSpPr>
        <p:pic>
          <p:nvPicPr>
            <p:cNvPr id="62"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64"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69"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72"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74" name="Straight Connector 73"/>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1"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92"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93" name="Straight Connector 92"/>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6"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9"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100"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101"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102" name="Rectangle 101"/>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103" name="Rectangle 102"/>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4"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5"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6"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7"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8"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9"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10"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11"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12"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13"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4"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5"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6"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7"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8" name="Straight Connector 117"/>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9"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20"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21" name="Rectangle 120"/>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22"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23" name="Straight Arrow Connector 122"/>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5"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6" name="Straight Arrow Connector 125"/>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7" name="Can 126"/>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8" name="Rectangle 127"/>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2067824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368300" y="4202830"/>
            <a:ext cx="2413000"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46" name="Text Placeholder 14"/>
          <p:cNvSpPr txBox="1">
            <a:spLocks/>
          </p:cNvSpPr>
          <p:nvPr/>
        </p:nvSpPr>
        <p:spPr>
          <a:xfrm>
            <a:off x="330199" y="3440830"/>
            <a:ext cx="8531114" cy="21336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show crypto session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Crypto session current status</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Interface: Serial0/0/1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Session status: UP-ACTIVE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Peer: 209.165.200.226 port 500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IKE SA: local 209.165.200.242/500 remote 209.165.200.226/500 Active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IPSEC FLOW: permit ip 192.168.1.0/255.255.255.0 10.10.10.0/255.255.255.0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Active SAs: 2, origin: crypto map</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a:t>
            </a:r>
          </a:p>
        </p:txBody>
      </p:sp>
      <p:grpSp>
        <p:nvGrpSpPr>
          <p:cNvPr id="45" name="Group 44"/>
          <p:cNvGrpSpPr/>
          <p:nvPr/>
        </p:nvGrpSpPr>
        <p:grpSpPr>
          <a:xfrm>
            <a:off x="350511" y="-229122"/>
            <a:ext cx="8431213" cy="3530950"/>
            <a:chOff x="212725" y="-266700"/>
            <a:chExt cx="8431213" cy="3530950"/>
          </a:xfrm>
        </p:grpSpPr>
        <p:pic>
          <p:nvPicPr>
            <p:cNvPr id="47"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48"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49"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51"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1" name="Straight Connector 60"/>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6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69"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72" name="Straight Connector 71"/>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0"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1"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2"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3" name="Rectangle 92"/>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96" name="Rectangle 95"/>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99"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0"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1"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2"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3"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4"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5"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6"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7"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8"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09"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0"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1"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2"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3" name="Straight Connector 112"/>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4"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5"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6" name="Rectangle 115"/>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7"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18" name="Straight Arrow Connector 117"/>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0"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1" name="Straight Arrow Connector 120"/>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2" name="Can 121"/>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3" name="Rectangle 122"/>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21865044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736600" y="5332956"/>
            <a:ext cx="3136900" cy="36830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IPsec VPN Verification Example</a:t>
            </a:r>
          </a:p>
        </p:txBody>
      </p:sp>
      <p:sp>
        <p:nvSpPr>
          <p:cNvPr id="46" name="Text Placeholder 14"/>
          <p:cNvSpPr txBox="1">
            <a:spLocks/>
          </p:cNvSpPr>
          <p:nvPr/>
        </p:nvSpPr>
        <p:spPr>
          <a:xfrm>
            <a:off x="330199" y="3453356"/>
            <a:ext cx="8531114" cy="300990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Branch# </a:t>
            </a:r>
            <a:r>
              <a:rPr lang="en-US" sz="1200" b="1" kern="0" dirty="0" smtClean="0">
                <a:latin typeface="Courier New" pitchFamily="49" charset="0"/>
                <a:cs typeface="Courier New" pitchFamily="49" charset="0"/>
              </a:rPr>
              <a:t>show crypto ipsec sa</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interface: Serial0/0/1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Crypto map tag: HQ-MAP, local addr 209.165.200.242</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protected vrf: (none)</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local  ident (addr/mask/prot/port): (192.168.1.0/255.255.255.0/0/0)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remote ident (addr/mask/prot/port): (10.10.10.0/255.255.255.0/0/0)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current_peer 209.165.200.226 port 500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PERMIT, flags={origin_is_acl,}</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#pkts encaps: 4, #pkts encrypt: 4, #pkts digest: 4</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#pkts decaps: 4, #pkts decrypt: 4, #pkts verify: 4</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#pkts compressed: 0, #pkts decompressed: 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    #pkts not compressed: 0, #pkts compr. failed: 0</a:t>
            </a:r>
          </a:p>
          <a:p>
            <a:pPr marL="236538" lvl="0" indent="-236538" algn="l" defTabSz="814388" eaLnBrk="1" hangingPunct="1">
              <a:lnSpc>
                <a:spcPct val="100000"/>
              </a:lnSpc>
              <a:spcBef>
                <a:spcPts val="0"/>
              </a:spcBef>
              <a:buClr>
                <a:srgbClr val="708CA1"/>
              </a:buClr>
            </a:pPr>
            <a:endParaRPr lang="en-US" sz="1200" kern="0" dirty="0" smtClean="0">
              <a:latin typeface="Courier New" pitchFamily="49" charset="0"/>
              <a:cs typeface="Courier New" pitchFamily="49" charset="0"/>
            </a:endParaRP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&lt;output omitted&gt;</a:t>
            </a:r>
          </a:p>
        </p:txBody>
      </p:sp>
      <p:grpSp>
        <p:nvGrpSpPr>
          <p:cNvPr id="45" name="Group 44"/>
          <p:cNvGrpSpPr/>
          <p:nvPr/>
        </p:nvGrpSpPr>
        <p:grpSpPr>
          <a:xfrm>
            <a:off x="350511" y="-229122"/>
            <a:ext cx="8431213" cy="3530950"/>
            <a:chOff x="212725" y="-266700"/>
            <a:chExt cx="8431213" cy="3530950"/>
          </a:xfrm>
        </p:grpSpPr>
        <p:pic>
          <p:nvPicPr>
            <p:cNvPr id="47"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48"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49"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51"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61" name="Straight Connector 60"/>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6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69"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72" name="Straight Connector 71"/>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0"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91"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2"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3" name="Rectangle 92"/>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96" name="Rectangle 95"/>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99"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0"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1"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2"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3"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4"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5"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6"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7"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8"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09"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0"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1"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2"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3" name="Straight Connector 112"/>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4"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5"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6" name="Rectangle 115"/>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7"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18" name="Straight Arrow Connector 117"/>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0"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1" name="Straight Arrow Connector 120"/>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2" name="Can 121"/>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3" name="Rectangle 122"/>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437924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VPN Verification Example</a:t>
            </a:r>
          </a:p>
        </p:txBody>
      </p:sp>
      <p:sp>
        <p:nvSpPr>
          <p:cNvPr id="45" name="Content Placeholder 5"/>
          <p:cNvSpPr>
            <a:spLocks noGrp="1"/>
          </p:cNvSpPr>
          <p:nvPr>
            <p:ph idx="11"/>
          </p:nvPr>
        </p:nvSpPr>
        <p:spPr>
          <a:xfrm>
            <a:off x="279401" y="3770334"/>
            <a:ext cx="8520354" cy="2544405"/>
          </a:xfrm>
          <a:prstGeom prst="rect">
            <a:avLst/>
          </a:prstGeom>
        </p:spPr>
        <p:txBody>
          <a:bodyPr>
            <a:normAutofit/>
          </a:bodyPr>
          <a:lstStyle/>
          <a:p>
            <a:r>
              <a:rPr lang="en-US" sz="2000" dirty="0" smtClean="0"/>
              <a:t>The example confirmed that the Branch router and HQ router have an established VPN. </a:t>
            </a:r>
          </a:p>
          <a:p>
            <a:r>
              <a:rPr lang="en-US" sz="2000" dirty="0" smtClean="0"/>
              <a:t>Notice how a service such as NAT could impact the creation of the VPN tunnel.</a:t>
            </a:r>
          </a:p>
        </p:txBody>
      </p:sp>
      <p:grpSp>
        <p:nvGrpSpPr>
          <p:cNvPr id="44" name="Group 43"/>
          <p:cNvGrpSpPr/>
          <p:nvPr/>
        </p:nvGrpSpPr>
        <p:grpSpPr>
          <a:xfrm>
            <a:off x="350511" y="-229122"/>
            <a:ext cx="8431213" cy="3530950"/>
            <a:chOff x="212725" y="-266700"/>
            <a:chExt cx="8431213" cy="3530950"/>
          </a:xfrm>
        </p:grpSpPr>
        <p:pic>
          <p:nvPicPr>
            <p:cNvPr id="46"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47"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48"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49"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50" name="Straight Connector 49"/>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61"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62"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64" name="Straight Connector 63"/>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72"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74"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0"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1" name="Rectangle 90"/>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92" name="Rectangle 91"/>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93"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96"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99"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0"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1"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2"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3"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4"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5"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6"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07"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08"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09"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0"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1" name="Straight Connector 110"/>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2"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3"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4" name="Rectangle 113"/>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5"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16" name="Straight Arrow Connector 115"/>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18"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19" name="Straight Arrow Connector 118"/>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0" name="Can 119"/>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1" name="Rectangle 120"/>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36575977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IPsec VPN Verification Example</a:t>
            </a:r>
            <a:endParaRPr lang="en-US" dirty="0" smtClean="0"/>
          </a:p>
        </p:txBody>
      </p:sp>
      <p:sp>
        <p:nvSpPr>
          <p:cNvPr id="45" name="Content Placeholder 5"/>
          <p:cNvSpPr>
            <a:spLocks noGrp="1"/>
          </p:cNvSpPr>
          <p:nvPr>
            <p:ph idx="11"/>
          </p:nvPr>
        </p:nvSpPr>
        <p:spPr/>
        <p:txBody>
          <a:bodyPr/>
          <a:lstStyle/>
          <a:p>
            <a:r>
              <a:rPr lang="en-US" smtClean="0"/>
              <a:t>Currently the VPN link is only enabled due to static routing.</a:t>
            </a:r>
          </a:p>
          <a:p>
            <a:r>
              <a:rPr lang="en-US" smtClean="0"/>
              <a:t>What would happen if EIGRP was configured to operate over the link?	</a:t>
            </a:r>
          </a:p>
          <a:p>
            <a:pPr lvl="1"/>
            <a:r>
              <a:rPr lang="en-US" smtClean="0"/>
              <a:t>Would it work?</a:t>
            </a:r>
            <a:endParaRPr lang="en-US" dirty="0" smtClean="0"/>
          </a:p>
        </p:txBody>
      </p:sp>
      <p:grpSp>
        <p:nvGrpSpPr>
          <p:cNvPr id="44" name="Group 43"/>
          <p:cNvGrpSpPr/>
          <p:nvPr/>
        </p:nvGrpSpPr>
        <p:grpSpPr>
          <a:xfrm>
            <a:off x="350511" y="-229122"/>
            <a:ext cx="8431213" cy="3530950"/>
            <a:chOff x="212725" y="-266700"/>
            <a:chExt cx="8431213" cy="3530950"/>
          </a:xfrm>
        </p:grpSpPr>
        <p:pic>
          <p:nvPicPr>
            <p:cNvPr id="46"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47"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48"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49"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50" name="Straight Connector 49"/>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61"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62"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64" name="Straight Connector 63"/>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72"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74"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0"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1" name="Rectangle 90"/>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92" name="Rectangle 91"/>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93"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96"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99"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0"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1"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2"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3"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4"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5"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6"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07"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08"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09"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0"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1" name="Straight Connector 110"/>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2"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3"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4" name="Rectangle 113"/>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5"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16" name="Straight Arrow Connector 115"/>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18"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19" name="Straight Arrow Connector 118"/>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0" name="Can 119"/>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1" name="Rectangle 120"/>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845521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VPN Verification Example</a:t>
            </a:r>
          </a:p>
        </p:txBody>
      </p:sp>
      <p:sp>
        <p:nvSpPr>
          <p:cNvPr id="45" name="Content Placeholder 5"/>
          <p:cNvSpPr>
            <a:spLocks noGrp="1"/>
          </p:cNvSpPr>
          <p:nvPr>
            <p:ph idx="11"/>
          </p:nvPr>
        </p:nvSpPr>
        <p:spPr>
          <a:xfrm>
            <a:off x="279401" y="3720230"/>
            <a:ext cx="8520354" cy="2594509"/>
          </a:xfrm>
          <a:prstGeom prst="rect">
            <a:avLst/>
          </a:prstGeom>
        </p:spPr>
        <p:txBody>
          <a:bodyPr>
            <a:normAutofit/>
          </a:bodyPr>
          <a:lstStyle/>
          <a:p>
            <a:r>
              <a:rPr lang="en-US" sz="2000" dirty="0" smtClean="0"/>
              <a:t>A significant drawback of an IPsec VPN is that it cannot route multicast and broadcast packets and therefore cannot support IGPs. </a:t>
            </a:r>
          </a:p>
          <a:p>
            <a:r>
              <a:rPr lang="en-US" sz="2000" dirty="0" smtClean="0"/>
              <a:t>However, IPsec can be combined with generic routing encapsulation (GRE) to create a tunnel to circumvent the issue.</a:t>
            </a:r>
            <a:endParaRPr lang="en-US" sz="1800" dirty="0" smtClean="0"/>
          </a:p>
        </p:txBody>
      </p:sp>
      <p:grpSp>
        <p:nvGrpSpPr>
          <p:cNvPr id="44" name="Group 43"/>
          <p:cNvGrpSpPr/>
          <p:nvPr/>
        </p:nvGrpSpPr>
        <p:grpSpPr>
          <a:xfrm>
            <a:off x="350511" y="-229122"/>
            <a:ext cx="8431213" cy="3530950"/>
            <a:chOff x="212725" y="-266700"/>
            <a:chExt cx="8431213" cy="3530950"/>
          </a:xfrm>
        </p:grpSpPr>
        <p:pic>
          <p:nvPicPr>
            <p:cNvPr id="46"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47"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48"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49"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50" name="Straight Connector 49"/>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61"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62"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64" name="Straight Connector 63"/>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72"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74"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90"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91" name="Rectangle 90"/>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92" name="Rectangle 91"/>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93"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96"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99"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0"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1"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2"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3"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04"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05"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6"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07"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08"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09"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0"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1" name="Straight Connector 110"/>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2"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13"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14" name="Rectangle 113"/>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15"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16" name="Straight Arrow Connector 115"/>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18"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19" name="Straight Arrow Connector 118"/>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0" name="Can 119"/>
            <p:cNvSpPr/>
            <p:nvPr/>
          </p:nvSpPr>
          <p:spPr>
            <a:xfrm>
              <a:off x="4355848" y="-266700"/>
              <a:ext cx="472407" cy="3530950"/>
            </a:xfrm>
            <a:prstGeom prst="can">
              <a:avLst/>
            </a:prstGeom>
            <a:solidFill>
              <a:schemeClr val="accent1">
                <a:lumMod val="75000"/>
                <a:alpha val="64000"/>
              </a:schemeClr>
            </a:solidFill>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1" name="Rectangle 120"/>
            <p:cNvSpPr/>
            <p:nvPr/>
          </p:nvSpPr>
          <p:spPr>
            <a:xfrm>
              <a:off x="3521076" y="1344613"/>
              <a:ext cx="1952624" cy="313932"/>
            </a:xfrm>
            <a:prstGeom prst="rect">
              <a:avLst/>
            </a:prstGeom>
            <a:noFill/>
          </p:spPr>
          <p:txBody>
            <a:bodyPr wrap="square">
              <a:spAutoFit/>
            </a:bodyPr>
            <a:lstStyle/>
            <a:p>
              <a:pPr algn="ctr">
                <a:defRPr/>
              </a:pPr>
              <a:r>
                <a:rPr lang="en-US" altLang="en-US" sz="1600" b="1" dirty="0">
                  <a:solidFill>
                    <a:schemeClr val="bg2"/>
                  </a:solidFill>
                  <a:ea typeface="ＭＳ Ｐゴシック" charset="-128"/>
                  <a:cs typeface="+mn-cs"/>
                </a:rPr>
                <a:t>IPsec VPN</a:t>
              </a:r>
              <a:endParaRPr lang="en-US" sz="1600" dirty="0">
                <a:solidFill>
                  <a:schemeClr val="bg2"/>
                </a:solidFill>
                <a:cs typeface="+mn-cs"/>
              </a:endParaRPr>
            </a:p>
          </p:txBody>
        </p:sp>
      </p:grpSp>
    </p:spTree>
    <p:extLst>
      <p:ext uri="{BB962C8B-B14F-4D97-AF65-F5344CB8AC3E}">
        <p14:creationId xmlns:p14="http://schemas.microsoft.com/office/powerpoint/2010/main" val="1768174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IGP Traffic Over IPsec</a:t>
            </a:r>
            <a:endParaRPr lang="en-US" dirty="0"/>
          </a:p>
        </p:txBody>
      </p:sp>
      <p:sp>
        <p:nvSpPr>
          <p:cNvPr id="3" name="Content Placeholder 2"/>
          <p:cNvSpPr>
            <a:spLocks noGrp="1"/>
          </p:cNvSpPr>
          <p:nvPr>
            <p:ph idx="1"/>
          </p:nvPr>
        </p:nvSpPr>
        <p:spPr/>
        <p:txBody>
          <a:bodyPr/>
          <a:lstStyle/>
          <a:p>
            <a:r>
              <a:rPr lang="en-US" dirty="0" smtClean="0"/>
              <a:t>IPsec does not support multicast, therefore does not support routing protocols.</a:t>
            </a:r>
          </a:p>
          <a:p>
            <a:r>
              <a:rPr lang="en-US" dirty="0" smtClean="0"/>
              <a:t>Routing protocols are encapsulated with a GRE header.</a:t>
            </a:r>
          </a:p>
          <a:p>
            <a:r>
              <a:rPr lang="en-US" dirty="0" smtClean="0"/>
              <a:t>The packet encapsulated by GRE is then encapsulated with IPsec.</a:t>
            </a:r>
          </a:p>
          <a:p>
            <a:r>
              <a:rPr lang="en-US" dirty="0" smtClean="0"/>
              <a:t>Therefore, IPsec encrypts the GRE packet which contains the routing update.</a:t>
            </a:r>
            <a:endParaRPr lang="en-US" dirty="0"/>
          </a:p>
        </p:txBody>
      </p:sp>
      <p:grpSp>
        <p:nvGrpSpPr>
          <p:cNvPr id="28" name="Group 27"/>
          <p:cNvGrpSpPr/>
          <p:nvPr/>
        </p:nvGrpSpPr>
        <p:grpSpPr>
          <a:xfrm>
            <a:off x="245193" y="4017963"/>
            <a:ext cx="8684489" cy="2297112"/>
            <a:chOff x="245193" y="4017963"/>
            <a:chExt cx="8684489" cy="2297112"/>
          </a:xfrm>
        </p:grpSpPr>
        <p:sp>
          <p:nvSpPr>
            <p:cNvPr id="54" name="AutoShape 29"/>
            <p:cNvSpPr>
              <a:spLocks noChangeArrowheads="1"/>
            </p:cNvSpPr>
            <p:nvPr/>
          </p:nvSpPr>
          <p:spPr bwMode="auto">
            <a:xfrm>
              <a:off x="6537319" y="4187373"/>
              <a:ext cx="2392363" cy="1835150"/>
            </a:xfrm>
            <a:prstGeom prst="rightArrow">
              <a:avLst>
                <a:gd name="adj1" fmla="val 50000"/>
                <a:gd name="adj2" fmla="val 49642"/>
              </a:avLst>
            </a:prstGeom>
            <a:solidFill>
              <a:schemeClr val="bg2">
                <a:lumMod val="50000"/>
                <a:lumOff val="50000"/>
              </a:schemeClr>
            </a:solidFill>
            <a:ln w="19050" algn="ctr">
              <a:solidFill>
                <a:schemeClr val="tx1"/>
              </a:solidFill>
              <a:miter lim="800000"/>
              <a:headEnd type="none" w="sm" len="sm"/>
              <a:tailEnd/>
            </a:ln>
          </p:spPr>
          <p:txBody>
            <a:bodyPr wrap="none" lIns="73025" tIns="36511" rIns="73025" bIns="36511" anchor="ctr"/>
            <a:lstStyle/>
            <a:p>
              <a:endParaRPr lang="en-US" sz="3000" b="1" i="1" dirty="0">
                <a:solidFill>
                  <a:srgbClr val="000000"/>
                </a:solidFill>
                <a:ea typeface="MS PGothic" pitchFamily="34" charset="-128"/>
              </a:endParaRPr>
            </a:p>
          </p:txBody>
        </p:sp>
        <p:grpSp>
          <p:nvGrpSpPr>
            <p:cNvPr id="59" name="Group 58"/>
            <p:cNvGrpSpPr/>
            <p:nvPr/>
          </p:nvGrpSpPr>
          <p:grpSpPr>
            <a:xfrm>
              <a:off x="4214813" y="4017963"/>
              <a:ext cx="2228850" cy="2297112"/>
              <a:chOff x="4214813" y="4017963"/>
              <a:chExt cx="2228850" cy="2297112"/>
            </a:xfrm>
          </p:grpSpPr>
          <p:sp>
            <p:nvSpPr>
              <p:cNvPr id="32" name="Oval 7"/>
              <p:cNvSpPr>
                <a:spLocks noChangeArrowheads="1"/>
              </p:cNvSpPr>
              <p:nvPr/>
            </p:nvSpPr>
            <p:spPr bwMode="auto">
              <a:xfrm>
                <a:off x="4214813" y="4029075"/>
                <a:ext cx="292100" cy="2286000"/>
              </a:xfrm>
              <a:prstGeom prst="ellipse">
                <a:avLst/>
              </a:prstGeom>
              <a:solidFill>
                <a:srgbClr val="47B0D5"/>
              </a:solidFill>
              <a:ln w="38100">
                <a:solidFill>
                  <a:schemeClr val="tx1"/>
                </a:solidFill>
                <a:round/>
                <a:headEnd type="none" w="sm" len="sm"/>
                <a:tailEnd/>
              </a:ln>
            </p:spPr>
            <p:txBody>
              <a:bodyPr wrap="none" anchor="ctr">
                <a:spAutoFit/>
              </a:bodyPr>
              <a:lstStyle/>
              <a:p>
                <a:endParaRPr lang="en-US" sz="3000" b="1" i="1" dirty="0">
                  <a:solidFill>
                    <a:srgbClr val="000000"/>
                  </a:solidFill>
                  <a:ea typeface="MS PGothic" pitchFamily="34" charset="-128"/>
                </a:endParaRPr>
              </a:p>
            </p:txBody>
          </p:sp>
          <p:sp>
            <p:nvSpPr>
              <p:cNvPr id="34" name="Line 9"/>
              <p:cNvSpPr>
                <a:spLocks noChangeShapeType="1"/>
              </p:cNvSpPr>
              <p:nvPr/>
            </p:nvSpPr>
            <p:spPr bwMode="auto">
              <a:xfrm>
                <a:off x="4354513" y="4029075"/>
                <a:ext cx="241300" cy="0"/>
              </a:xfrm>
              <a:prstGeom prst="line">
                <a:avLst/>
              </a:prstGeom>
              <a:noFill/>
              <a:ln w="38100">
                <a:solidFill>
                  <a:schemeClr val="tx1"/>
                </a:solidFill>
                <a:round/>
                <a:headEnd type="none" w="sm" len="sm"/>
                <a:tailEnd/>
              </a:ln>
            </p:spPr>
            <p:txBody>
              <a:bodyPr anchor="ctr">
                <a:spAutoFit/>
              </a:bodyPr>
              <a:lstStyle/>
              <a:p>
                <a:endParaRPr lang="en-US" dirty="0">
                  <a:solidFill>
                    <a:srgbClr val="000000"/>
                  </a:solidFill>
                </a:endParaRPr>
              </a:p>
            </p:txBody>
          </p:sp>
          <p:sp>
            <p:nvSpPr>
              <p:cNvPr id="35" name="Line 10"/>
              <p:cNvSpPr>
                <a:spLocks noChangeShapeType="1"/>
              </p:cNvSpPr>
              <p:nvPr/>
            </p:nvSpPr>
            <p:spPr bwMode="auto">
              <a:xfrm>
                <a:off x="4367213" y="6315075"/>
                <a:ext cx="241300" cy="0"/>
              </a:xfrm>
              <a:prstGeom prst="line">
                <a:avLst/>
              </a:prstGeom>
              <a:noFill/>
              <a:ln w="38100">
                <a:solidFill>
                  <a:schemeClr val="tx1"/>
                </a:solidFill>
                <a:round/>
                <a:headEnd type="none" w="sm" len="sm"/>
                <a:tailEnd/>
              </a:ln>
            </p:spPr>
            <p:txBody>
              <a:bodyPr anchor="ctr">
                <a:spAutoFit/>
              </a:bodyPr>
              <a:lstStyle/>
              <a:p>
                <a:endParaRPr lang="en-US" dirty="0">
                  <a:solidFill>
                    <a:srgbClr val="000000"/>
                  </a:solidFill>
                </a:endParaRPr>
              </a:p>
            </p:txBody>
          </p:sp>
          <p:sp>
            <p:nvSpPr>
              <p:cNvPr id="48" name="Arc 12"/>
              <p:cNvSpPr>
                <a:spLocks/>
              </p:cNvSpPr>
              <p:nvPr/>
            </p:nvSpPr>
            <p:spPr bwMode="auto">
              <a:xfrm>
                <a:off x="4610101" y="4041775"/>
                <a:ext cx="178867" cy="11303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p:spPr>
            <p:txBody>
              <a:bodyPr wrap="none" anchor="ctr">
                <a:spAutoFit/>
              </a:bodyPr>
              <a:lstStyle/>
              <a:p>
                <a:endParaRPr lang="en-US" dirty="0">
                  <a:solidFill>
                    <a:srgbClr val="000000"/>
                  </a:solidFill>
                </a:endParaRPr>
              </a:p>
            </p:txBody>
          </p:sp>
          <p:sp>
            <p:nvSpPr>
              <p:cNvPr id="49" name="Arc 13"/>
              <p:cNvSpPr>
                <a:spLocks/>
              </p:cNvSpPr>
              <p:nvPr/>
            </p:nvSpPr>
            <p:spPr bwMode="auto">
              <a:xfrm flipV="1">
                <a:off x="4605858" y="5154612"/>
                <a:ext cx="178867" cy="11557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p:spPr>
            <p:txBody>
              <a:bodyPr anchor="ctr">
                <a:spAutoFit/>
              </a:bodyPr>
              <a:lstStyle/>
              <a:p>
                <a:endParaRPr lang="en-US" dirty="0">
                  <a:solidFill>
                    <a:srgbClr val="000000"/>
                  </a:solidFill>
                </a:endParaRPr>
              </a:p>
            </p:txBody>
          </p:sp>
          <p:sp>
            <p:nvSpPr>
              <p:cNvPr id="37" name="Line 14"/>
              <p:cNvSpPr>
                <a:spLocks noChangeShapeType="1"/>
              </p:cNvSpPr>
              <p:nvPr/>
            </p:nvSpPr>
            <p:spPr bwMode="auto">
              <a:xfrm flipV="1">
                <a:off x="4595813" y="5387975"/>
                <a:ext cx="1143000" cy="927100"/>
              </a:xfrm>
              <a:prstGeom prst="line">
                <a:avLst/>
              </a:prstGeom>
              <a:noFill/>
              <a:ln w="38100">
                <a:solidFill>
                  <a:schemeClr val="tx1"/>
                </a:solidFill>
                <a:round/>
                <a:headEnd type="none" w="sm" len="sm"/>
                <a:tailEnd/>
              </a:ln>
            </p:spPr>
            <p:txBody>
              <a:bodyPr anchor="ctr">
                <a:spAutoFit/>
              </a:bodyPr>
              <a:lstStyle/>
              <a:p>
                <a:endParaRPr lang="en-US" dirty="0">
                  <a:solidFill>
                    <a:srgbClr val="000000"/>
                  </a:solidFill>
                </a:endParaRPr>
              </a:p>
            </p:txBody>
          </p:sp>
          <p:sp>
            <p:nvSpPr>
              <p:cNvPr id="38" name="Line 15"/>
              <p:cNvSpPr>
                <a:spLocks noChangeShapeType="1"/>
              </p:cNvSpPr>
              <p:nvPr/>
            </p:nvSpPr>
            <p:spPr bwMode="auto">
              <a:xfrm>
                <a:off x="4583114" y="4017963"/>
                <a:ext cx="1147763" cy="942975"/>
              </a:xfrm>
              <a:prstGeom prst="line">
                <a:avLst/>
              </a:prstGeom>
              <a:noFill/>
              <a:ln w="38100">
                <a:solidFill>
                  <a:schemeClr val="tx1"/>
                </a:solidFill>
                <a:round/>
                <a:headEnd type="none" w="sm" len="sm"/>
                <a:tailEnd/>
              </a:ln>
            </p:spPr>
            <p:txBody>
              <a:bodyPr anchor="ctr">
                <a:spAutoFit/>
              </a:bodyPr>
              <a:lstStyle/>
              <a:p>
                <a:endParaRPr lang="en-US" dirty="0">
                  <a:solidFill>
                    <a:srgbClr val="000000"/>
                  </a:solidFill>
                </a:endParaRPr>
              </a:p>
            </p:txBody>
          </p:sp>
          <p:grpSp>
            <p:nvGrpSpPr>
              <p:cNvPr id="39" name="Group 16"/>
              <p:cNvGrpSpPr>
                <a:grpSpLocks/>
              </p:cNvGrpSpPr>
              <p:nvPr/>
            </p:nvGrpSpPr>
            <p:grpSpPr bwMode="auto">
              <a:xfrm>
                <a:off x="5673725" y="4913312"/>
                <a:ext cx="88900" cy="520700"/>
                <a:chOff x="3068" y="2168"/>
                <a:chExt cx="120" cy="1432"/>
              </a:xfrm>
            </p:grpSpPr>
            <p:sp>
              <p:nvSpPr>
                <p:cNvPr id="46" name="Arc 17"/>
                <p:cNvSpPr>
                  <a:spLocks/>
                </p:cNvSpPr>
                <p:nvPr/>
              </p:nvSpPr>
              <p:spPr bwMode="auto">
                <a:xfrm>
                  <a:off x="3068" y="2168"/>
                  <a:ext cx="120" cy="7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p:spPr>
              <p:txBody>
                <a:bodyPr wrap="none" anchor="ctr">
                  <a:spAutoFit/>
                </a:bodyPr>
                <a:lstStyle/>
                <a:p>
                  <a:endParaRPr lang="en-US" dirty="0">
                    <a:solidFill>
                      <a:srgbClr val="000000"/>
                    </a:solidFill>
                  </a:endParaRPr>
                </a:p>
              </p:txBody>
            </p:sp>
            <p:sp>
              <p:nvSpPr>
                <p:cNvPr id="47" name="Arc 18"/>
                <p:cNvSpPr>
                  <a:spLocks/>
                </p:cNvSpPr>
                <p:nvPr/>
              </p:nvSpPr>
              <p:spPr bwMode="auto">
                <a:xfrm flipV="1">
                  <a:off x="3068" y="2872"/>
                  <a:ext cx="120" cy="7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p:spPr>
              <p:txBody>
                <a:bodyPr anchor="ctr">
                  <a:spAutoFit/>
                </a:bodyPr>
                <a:lstStyle/>
                <a:p>
                  <a:endParaRPr lang="en-US" dirty="0">
                    <a:solidFill>
                      <a:srgbClr val="000000"/>
                    </a:solidFill>
                  </a:endParaRPr>
                </a:p>
              </p:txBody>
            </p:sp>
          </p:grpSp>
          <p:grpSp>
            <p:nvGrpSpPr>
              <p:cNvPr id="40" name="Group 19"/>
              <p:cNvGrpSpPr>
                <a:grpSpLocks/>
              </p:cNvGrpSpPr>
              <p:nvPr/>
            </p:nvGrpSpPr>
            <p:grpSpPr bwMode="auto">
              <a:xfrm>
                <a:off x="6367463" y="5016500"/>
                <a:ext cx="76200" cy="255588"/>
                <a:chOff x="3074" y="2168"/>
                <a:chExt cx="120" cy="1430"/>
              </a:xfrm>
            </p:grpSpPr>
            <p:sp>
              <p:nvSpPr>
                <p:cNvPr id="44" name="Arc 20"/>
                <p:cNvSpPr>
                  <a:spLocks/>
                </p:cNvSpPr>
                <p:nvPr/>
              </p:nvSpPr>
              <p:spPr bwMode="auto">
                <a:xfrm>
                  <a:off x="3074" y="2168"/>
                  <a:ext cx="120" cy="7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p:spPr>
              <p:txBody>
                <a:bodyPr wrap="none" anchor="ctr">
                  <a:spAutoFit/>
                </a:bodyPr>
                <a:lstStyle/>
                <a:p>
                  <a:endParaRPr lang="en-US" dirty="0">
                    <a:solidFill>
                      <a:srgbClr val="000000"/>
                    </a:solidFill>
                  </a:endParaRPr>
                </a:p>
              </p:txBody>
            </p:sp>
            <p:sp>
              <p:nvSpPr>
                <p:cNvPr id="45" name="Arc 21"/>
                <p:cNvSpPr>
                  <a:spLocks/>
                </p:cNvSpPr>
                <p:nvPr/>
              </p:nvSpPr>
              <p:spPr bwMode="auto">
                <a:xfrm flipV="1">
                  <a:off x="3074" y="2871"/>
                  <a:ext cx="120" cy="7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p:spPr>
              <p:txBody>
                <a:bodyPr anchor="ctr">
                  <a:spAutoFit/>
                </a:bodyPr>
                <a:lstStyle/>
                <a:p>
                  <a:endParaRPr lang="en-US" dirty="0">
                    <a:solidFill>
                      <a:srgbClr val="000000"/>
                    </a:solidFill>
                  </a:endParaRPr>
                </a:p>
              </p:txBody>
            </p:sp>
          </p:grpSp>
          <p:sp>
            <p:nvSpPr>
              <p:cNvPr id="41" name="Line 22"/>
              <p:cNvSpPr>
                <a:spLocks noChangeShapeType="1"/>
              </p:cNvSpPr>
              <p:nvPr/>
            </p:nvSpPr>
            <p:spPr bwMode="auto">
              <a:xfrm>
                <a:off x="5688013" y="5400675"/>
                <a:ext cx="0" cy="0"/>
              </a:xfrm>
              <a:prstGeom prst="line">
                <a:avLst/>
              </a:prstGeom>
              <a:noFill/>
              <a:ln w="38100">
                <a:solidFill>
                  <a:schemeClr val="tx1"/>
                </a:solidFill>
                <a:round/>
                <a:headEnd type="none" w="sm" len="sm"/>
                <a:tailEnd/>
              </a:ln>
            </p:spPr>
            <p:txBody>
              <a:bodyPr wrap="none" anchor="ctr">
                <a:spAutoFit/>
              </a:bodyPr>
              <a:lstStyle/>
              <a:p>
                <a:endParaRPr lang="en-US" dirty="0">
                  <a:solidFill>
                    <a:srgbClr val="000000"/>
                  </a:solidFill>
                </a:endParaRPr>
              </a:p>
            </p:txBody>
          </p:sp>
          <p:sp>
            <p:nvSpPr>
              <p:cNvPr id="42" name="Line 23"/>
              <p:cNvSpPr>
                <a:spLocks noChangeShapeType="1"/>
              </p:cNvSpPr>
              <p:nvPr/>
            </p:nvSpPr>
            <p:spPr bwMode="auto">
              <a:xfrm flipV="1">
                <a:off x="5713413" y="5273675"/>
                <a:ext cx="660400" cy="127000"/>
              </a:xfrm>
              <a:prstGeom prst="line">
                <a:avLst/>
              </a:prstGeom>
              <a:noFill/>
              <a:ln w="38100">
                <a:solidFill>
                  <a:schemeClr val="tx1"/>
                </a:solidFill>
                <a:round/>
                <a:headEnd type="none" w="sm" len="sm"/>
                <a:tailEnd/>
              </a:ln>
            </p:spPr>
            <p:txBody>
              <a:bodyPr anchor="ctr">
                <a:spAutoFit/>
              </a:bodyPr>
              <a:lstStyle/>
              <a:p>
                <a:endParaRPr lang="en-US" dirty="0">
                  <a:solidFill>
                    <a:srgbClr val="000000"/>
                  </a:solidFill>
                </a:endParaRPr>
              </a:p>
            </p:txBody>
          </p:sp>
          <p:sp>
            <p:nvSpPr>
              <p:cNvPr id="43" name="Line 24"/>
              <p:cNvSpPr>
                <a:spLocks noChangeShapeType="1"/>
              </p:cNvSpPr>
              <p:nvPr/>
            </p:nvSpPr>
            <p:spPr bwMode="auto">
              <a:xfrm>
                <a:off x="5653088" y="4895850"/>
                <a:ext cx="738188" cy="122236"/>
              </a:xfrm>
              <a:prstGeom prst="line">
                <a:avLst/>
              </a:prstGeom>
              <a:noFill/>
              <a:ln w="38100">
                <a:solidFill>
                  <a:schemeClr val="tx1"/>
                </a:solidFill>
                <a:round/>
                <a:headEnd type="none" w="sm" len="sm"/>
                <a:tailEnd/>
              </a:ln>
            </p:spPr>
            <p:txBody>
              <a:bodyPr wrap="square" anchor="ctr">
                <a:spAutoFit/>
              </a:bodyPr>
              <a:lstStyle/>
              <a:p>
                <a:endParaRPr lang="en-US" dirty="0">
                  <a:solidFill>
                    <a:srgbClr val="000000"/>
                  </a:solidFill>
                </a:endParaRPr>
              </a:p>
            </p:txBody>
          </p:sp>
          <p:sp>
            <p:nvSpPr>
              <p:cNvPr id="51" name="Text Box 26"/>
              <p:cNvSpPr txBox="1">
                <a:spLocks noChangeArrowheads="1"/>
              </p:cNvSpPr>
              <p:nvPr/>
            </p:nvSpPr>
            <p:spPr bwMode="auto">
              <a:xfrm>
                <a:off x="4813300" y="4727575"/>
                <a:ext cx="788988" cy="862013"/>
              </a:xfrm>
              <a:prstGeom prst="rect">
                <a:avLst/>
              </a:prstGeom>
              <a:noFill/>
              <a:ln w="38100">
                <a:noFill/>
                <a:miter lim="800000"/>
                <a:headEnd type="none" w="sm" len="sm"/>
                <a:tailEnd/>
              </a:ln>
            </p:spPr>
            <p:txBody>
              <a:bodyPr wrap="none">
                <a:spAutoFit/>
              </a:bodyPr>
              <a:lstStyle/>
              <a:p>
                <a:r>
                  <a:rPr lang="en-US" sz="1600" dirty="0">
                    <a:solidFill>
                      <a:srgbClr val="000000"/>
                    </a:solidFill>
                    <a:ea typeface="MS PGothic" pitchFamily="34" charset="-128"/>
                  </a:rPr>
                  <a:t>IPsec</a:t>
                </a:r>
              </a:p>
              <a:p>
                <a:r>
                  <a:rPr lang="en-US" sz="1600" dirty="0">
                    <a:solidFill>
                      <a:srgbClr val="000000"/>
                    </a:solidFill>
                    <a:ea typeface="MS PGothic" pitchFamily="34" charset="-128"/>
                  </a:rPr>
                  <a:t>Crypto</a:t>
                </a:r>
              </a:p>
              <a:p>
                <a:r>
                  <a:rPr lang="en-US" sz="1600" dirty="0">
                    <a:solidFill>
                      <a:srgbClr val="000000"/>
                    </a:solidFill>
                    <a:ea typeface="MS PGothic" pitchFamily="34" charset="-128"/>
                  </a:rPr>
                  <a:t>Map</a:t>
                </a:r>
              </a:p>
            </p:txBody>
          </p:sp>
        </p:grpSp>
        <p:sp>
          <p:nvSpPr>
            <p:cNvPr id="50" name="AutoShape 25"/>
            <p:cNvSpPr>
              <a:spLocks noChangeArrowheads="1"/>
            </p:cNvSpPr>
            <p:nvPr/>
          </p:nvSpPr>
          <p:spPr bwMode="auto">
            <a:xfrm>
              <a:off x="2286000" y="4546601"/>
              <a:ext cx="2143125" cy="1219200"/>
            </a:xfrm>
            <a:prstGeom prst="rightArrow">
              <a:avLst>
                <a:gd name="adj1" fmla="val 50000"/>
                <a:gd name="adj2" fmla="val 37563"/>
              </a:avLst>
            </a:prstGeom>
            <a:solidFill>
              <a:schemeClr val="hlink"/>
            </a:solidFill>
            <a:ln w="19050">
              <a:solidFill>
                <a:schemeClr val="tx1"/>
              </a:solidFill>
              <a:miter lim="800000"/>
              <a:headEnd type="none" w="sm" len="sm"/>
              <a:tailEnd/>
            </a:ln>
          </p:spPr>
          <p:txBody>
            <a:bodyPr anchor="ctr"/>
            <a:lstStyle/>
            <a:p>
              <a:endParaRPr lang="en-US" sz="3000" b="1" i="1" dirty="0">
                <a:solidFill>
                  <a:srgbClr val="000000"/>
                </a:solidFill>
                <a:ea typeface="MS PGothic" pitchFamily="34" charset="-128"/>
              </a:endParaRPr>
            </a:p>
          </p:txBody>
        </p:sp>
        <p:sp>
          <p:nvSpPr>
            <p:cNvPr id="53" name="Text Box 28"/>
            <p:cNvSpPr txBox="1">
              <a:spLocks noChangeArrowheads="1"/>
            </p:cNvSpPr>
            <p:nvPr/>
          </p:nvSpPr>
          <p:spPr bwMode="auto">
            <a:xfrm>
              <a:off x="2624138" y="4994275"/>
              <a:ext cx="1643062" cy="313932"/>
            </a:xfrm>
            <a:prstGeom prst="rect">
              <a:avLst/>
            </a:prstGeom>
            <a:noFill/>
            <a:ln w="38100">
              <a:noFill/>
              <a:miter lim="800000"/>
              <a:headEnd type="none" w="sm" len="sm"/>
              <a:tailEnd/>
            </a:ln>
          </p:spPr>
          <p:txBody>
            <a:bodyPr>
              <a:spAutoFit/>
            </a:bodyPr>
            <a:lstStyle/>
            <a:p>
              <a:r>
                <a:rPr lang="en-US" sz="1600" b="1" dirty="0">
                  <a:solidFill>
                    <a:srgbClr val="FFFFFF"/>
                  </a:solidFill>
                  <a:ea typeface="MS PGothic" pitchFamily="34" charset="-128"/>
                </a:rPr>
                <a:t>GRE Tunnel</a:t>
              </a:r>
            </a:p>
          </p:txBody>
        </p:sp>
        <p:sp>
          <p:nvSpPr>
            <p:cNvPr id="55" name="Text Box 30"/>
            <p:cNvSpPr txBox="1">
              <a:spLocks noChangeArrowheads="1"/>
            </p:cNvSpPr>
            <p:nvPr/>
          </p:nvSpPr>
          <p:spPr bwMode="auto">
            <a:xfrm>
              <a:off x="6510338" y="4968875"/>
              <a:ext cx="2406650" cy="338138"/>
            </a:xfrm>
            <a:prstGeom prst="rect">
              <a:avLst/>
            </a:prstGeom>
            <a:noFill/>
            <a:ln w="38100">
              <a:noFill/>
              <a:miter lim="800000"/>
              <a:headEnd type="none" w="sm" len="sm"/>
              <a:tailEnd/>
            </a:ln>
          </p:spPr>
          <p:txBody>
            <a:bodyPr>
              <a:spAutoFit/>
            </a:bodyPr>
            <a:lstStyle/>
            <a:p>
              <a:r>
                <a:rPr lang="en-US" sz="1600" dirty="0">
                  <a:solidFill>
                    <a:srgbClr val="FFFFFF"/>
                  </a:solidFill>
                  <a:ea typeface="MS PGothic" pitchFamily="34" charset="-128"/>
                </a:rPr>
                <a:t>IPsec Encrypted Traffic</a:t>
              </a:r>
            </a:p>
          </p:txBody>
        </p:sp>
        <p:sp>
          <p:nvSpPr>
            <p:cNvPr id="56" name="AutoShape 32"/>
            <p:cNvSpPr>
              <a:spLocks noChangeArrowheads="1"/>
            </p:cNvSpPr>
            <p:nvPr/>
          </p:nvSpPr>
          <p:spPr bwMode="auto">
            <a:xfrm>
              <a:off x="245193" y="4891088"/>
              <a:ext cx="2460625" cy="520700"/>
            </a:xfrm>
            <a:prstGeom prst="rightArrow">
              <a:avLst>
                <a:gd name="adj1" fmla="val 50000"/>
                <a:gd name="adj2" fmla="val 50319"/>
              </a:avLst>
            </a:prstGeom>
            <a:solidFill>
              <a:srgbClr val="FFC000"/>
            </a:solidFill>
            <a:ln w="9525" algn="ctr">
              <a:solidFill>
                <a:schemeClr val="tx1"/>
              </a:solidFill>
              <a:miter lim="800000"/>
              <a:headEnd type="none" w="sm" len="sm"/>
              <a:tailEnd/>
            </a:ln>
          </p:spPr>
          <p:txBody>
            <a:bodyPr wrap="none" lIns="73025" tIns="36511" rIns="73025" bIns="36511" anchor="ctr"/>
            <a:lstStyle/>
            <a:p>
              <a:endParaRPr lang="en-US" sz="3000" b="1" i="1" dirty="0">
                <a:solidFill>
                  <a:srgbClr val="000000"/>
                </a:solidFill>
                <a:ea typeface="MS PGothic" pitchFamily="34" charset="-128"/>
              </a:endParaRPr>
            </a:p>
          </p:txBody>
        </p:sp>
        <p:sp>
          <p:nvSpPr>
            <p:cNvPr id="57" name="Text Box 31"/>
            <p:cNvSpPr txBox="1">
              <a:spLocks noChangeArrowheads="1"/>
            </p:cNvSpPr>
            <p:nvPr/>
          </p:nvSpPr>
          <p:spPr bwMode="auto">
            <a:xfrm>
              <a:off x="255609" y="5007202"/>
              <a:ext cx="2365375" cy="307975"/>
            </a:xfrm>
            <a:prstGeom prst="rect">
              <a:avLst/>
            </a:prstGeom>
            <a:noFill/>
            <a:ln w="38100">
              <a:noFill/>
              <a:miter lim="800000"/>
              <a:headEnd type="none" w="sm" len="sm"/>
              <a:tailEnd/>
            </a:ln>
          </p:spPr>
          <p:txBody>
            <a:bodyPr>
              <a:spAutoFit/>
            </a:bodyPr>
            <a:lstStyle/>
            <a:p>
              <a:r>
                <a:rPr lang="en-US" sz="1400" dirty="0">
                  <a:solidFill>
                    <a:srgbClr val="000000"/>
                  </a:solidFill>
                  <a:ea typeface="MS PGothic" pitchFamily="34" charset="-128"/>
                </a:rPr>
                <a:t>Routing Protocol Updates</a:t>
              </a:r>
            </a:p>
          </p:txBody>
        </p:sp>
      </p:grpSp>
    </p:spTree>
    <p:extLst>
      <p:ext uri="{BB962C8B-B14F-4D97-AF65-F5344CB8AC3E}">
        <p14:creationId xmlns:p14="http://schemas.microsoft.com/office/powerpoint/2010/main" val="3951120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Transport, Carrier, Passenger Protocols</a:t>
            </a:r>
            <a:endParaRPr lang="en-US" dirty="0"/>
          </a:p>
        </p:txBody>
      </p:sp>
      <p:sp>
        <p:nvSpPr>
          <p:cNvPr id="3" name="Content Placeholder 2"/>
          <p:cNvSpPr>
            <a:spLocks noGrp="1"/>
          </p:cNvSpPr>
          <p:nvPr>
            <p:ph idx="1"/>
          </p:nvPr>
        </p:nvSpPr>
        <p:spPr/>
        <p:txBody>
          <a:bodyPr>
            <a:normAutofit/>
          </a:bodyPr>
          <a:lstStyle/>
          <a:p>
            <a:r>
              <a:rPr lang="en-US" dirty="0" smtClean="0"/>
              <a:t>In our scenario, the payload of GRE packets </a:t>
            </a:r>
            <a:r>
              <a:rPr lang="en-US" smtClean="0"/>
              <a:t>will be EIGRP </a:t>
            </a:r>
            <a:r>
              <a:rPr lang="en-US" dirty="0" smtClean="0"/>
              <a:t>routing updates and LAN-to-LAN corporate traffic.</a:t>
            </a:r>
          </a:p>
          <a:p>
            <a:pPr lvl="1"/>
            <a:r>
              <a:rPr lang="en-US" dirty="0" smtClean="0"/>
              <a:t>The GRE packet will then be encapsulated inside an IPsec packet. </a:t>
            </a:r>
          </a:p>
          <a:p>
            <a:r>
              <a:rPr lang="en-US" dirty="0" smtClean="0"/>
              <a:t>Therefore, IPsec is the “transport protocol,” and GRE is the “carrier protocol” used to carry other “passenger protocols,” such as  IP broadcast or IP multicast, and non-IP protocols</a:t>
            </a:r>
            <a:endParaRPr lang="en-US" dirty="0"/>
          </a:p>
        </p:txBody>
      </p:sp>
      <p:graphicFrame>
        <p:nvGraphicFramePr>
          <p:cNvPr id="4" name="Table 3"/>
          <p:cNvGraphicFramePr>
            <a:graphicFrameLocks noGrp="1"/>
          </p:cNvGraphicFramePr>
          <p:nvPr/>
        </p:nvGraphicFramePr>
        <p:xfrm>
          <a:off x="1640114" y="4660484"/>
          <a:ext cx="6096000" cy="746116"/>
        </p:xfrm>
        <a:graphic>
          <a:graphicData uri="http://schemas.openxmlformats.org/drawingml/2006/table">
            <a:tbl>
              <a:tblPr firstRow="1" bandRow="1">
                <a:tableStyleId>{5C22544A-7EE6-4342-B048-85BDC9FD1C3A}</a:tableStyleId>
              </a:tblPr>
              <a:tblGrid>
                <a:gridCol w="1619240"/>
                <a:gridCol w="1428760"/>
                <a:gridCol w="3048000"/>
              </a:tblGrid>
              <a:tr h="746116">
                <a:tc>
                  <a:txBody>
                    <a:bodyPr/>
                    <a:lstStyle/>
                    <a:p>
                      <a:pPr algn="ctr"/>
                      <a:r>
                        <a:rPr lang="en-US" dirty="0" smtClean="0">
                          <a:solidFill>
                            <a:schemeClr val="bg2"/>
                          </a:solidFill>
                        </a:rPr>
                        <a:t>IPsec</a:t>
                      </a:r>
                    </a:p>
                    <a:p>
                      <a:pPr algn="ctr"/>
                      <a:r>
                        <a:rPr lang="en-US" sz="1400" b="0" dirty="0" smtClean="0">
                          <a:solidFill>
                            <a:schemeClr val="bg2"/>
                          </a:solidFill>
                        </a:rPr>
                        <a:t>(New IP Header)</a:t>
                      </a:r>
                      <a:endParaRPr lang="en-US" b="0" dirty="0">
                        <a:solidFill>
                          <a:schemeClr val="bg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solidFill>
                            <a:schemeClr val="tx1"/>
                          </a:solidFill>
                        </a:rPr>
                        <a:t>GRE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solidFill>
                            <a:schemeClr val="tx1"/>
                          </a:solidFill>
                        </a:rPr>
                        <a:t>Network Packet</a:t>
                      </a:r>
                    </a:p>
                    <a:p>
                      <a:pPr algn="ctr"/>
                      <a:r>
                        <a:rPr lang="en-US" sz="1200" b="0" dirty="0" smtClean="0">
                          <a:solidFill>
                            <a:schemeClr val="tx1"/>
                          </a:solidFill>
                        </a:rPr>
                        <a:t>(Original IP header and Data)</a:t>
                      </a:r>
                      <a:endParaRPr 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5" name="TextBox 5"/>
          <p:cNvSpPr txBox="1">
            <a:spLocks noChangeArrowheads="1"/>
          </p:cNvSpPr>
          <p:nvPr/>
        </p:nvSpPr>
        <p:spPr bwMode="auto">
          <a:xfrm>
            <a:off x="1572759" y="4071728"/>
            <a:ext cx="1643062" cy="585788"/>
          </a:xfrm>
          <a:prstGeom prst="rect">
            <a:avLst/>
          </a:prstGeom>
          <a:noFill/>
          <a:ln w="9525">
            <a:noFill/>
            <a:miter lim="800000"/>
            <a:headEnd/>
            <a:tailEnd/>
          </a:ln>
        </p:spPr>
        <p:txBody>
          <a:bodyPr>
            <a:spAutoFit/>
          </a:bodyPr>
          <a:lstStyle/>
          <a:p>
            <a:r>
              <a:rPr lang="en-US" sz="1600" dirty="0">
                <a:solidFill>
                  <a:srgbClr val="000000"/>
                </a:solidFill>
              </a:rPr>
              <a:t>Transport </a:t>
            </a:r>
          </a:p>
          <a:p>
            <a:r>
              <a:rPr lang="en-US" sz="1600" dirty="0">
                <a:solidFill>
                  <a:srgbClr val="000000"/>
                </a:solidFill>
              </a:rPr>
              <a:t>Protocol</a:t>
            </a:r>
          </a:p>
        </p:txBody>
      </p:sp>
      <p:sp>
        <p:nvSpPr>
          <p:cNvPr id="6" name="TextBox 6"/>
          <p:cNvSpPr txBox="1">
            <a:spLocks noChangeArrowheads="1"/>
          </p:cNvSpPr>
          <p:nvPr/>
        </p:nvSpPr>
        <p:spPr bwMode="auto">
          <a:xfrm>
            <a:off x="3215821" y="4071728"/>
            <a:ext cx="1428750" cy="585788"/>
          </a:xfrm>
          <a:prstGeom prst="rect">
            <a:avLst/>
          </a:prstGeom>
          <a:noFill/>
          <a:ln w="9525">
            <a:noFill/>
            <a:miter lim="800000"/>
            <a:headEnd/>
            <a:tailEnd/>
          </a:ln>
        </p:spPr>
        <p:txBody>
          <a:bodyPr>
            <a:spAutoFit/>
          </a:bodyPr>
          <a:lstStyle/>
          <a:p>
            <a:r>
              <a:rPr lang="en-US" sz="1600" dirty="0">
                <a:solidFill>
                  <a:srgbClr val="000000"/>
                </a:solidFill>
              </a:rPr>
              <a:t>Carrier</a:t>
            </a:r>
          </a:p>
          <a:p>
            <a:r>
              <a:rPr lang="en-US" sz="1600" dirty="0">
                <a:solidFill>
                  <a:srgbClr val="000000"/>
                </a:solidFill>
              </a:rPr>
              <a:t>Protocol</a:t>
            </a:r>
          </a:p>
        </p:txBody>
      </p:sp>
      <p:sp>
        <p:nvSpPr>
          <p:cNvPr id="7" name="TextBox 7"/>
          <p:cNvSpPr txBox="1">
            <a:spLocks noChangeArrowheads="1"/>
          </p:cNvSpPr>
          <p:nvPr/>
        </p:nvSpPr>
        <p:spPr bwMode="auto">
          <a:xfrm>
            <a:off x="4644571" y="4071728"/>
            <a:ext cx="3071813" cy="585788"/>
          </a:xfrm>
          <a:prstGeom prst="rect">
            <a:avLst/>
          </a:prstGeom>
          <a:noFill/>
          <a:ln w="9525">
            <a:noFill/>
            <a:miter lim="800000"/>
            <a:headEnd/>
            <a:tailEnd/>
          </a:ln>
        </p:spPr>
        <p:txBody>
          <a:bodyPr>
            <a:spAutoFit/>
          </a:bodyPr>
          <a:lstStyle/>
          <a:p>
            <a:r>
              <a:rPr lang="en-US" sz="1600" dirty="0">
                <a:solidFill>
                  <a:srgbClr val="000000"/>
                </a:solidFill>
              </a:rPr>
              <a:t>Passenger</a:t>
            </a:r>
          </a:p>
          <a:p>
            <a:r>
              <a:rPr lang="en-US" sz="1600" dirty="0">
                <a:solidFill>
                  <a:srgbClr val="000000"/>
                </a:solidFill>
              </a:rPr>
              <a:t>Protocol</a:t>
            </a:r>
          </a:p>
        </p:txBody>
      </p:sp>
    </p:spTree>
    <p:extLst>
      <p:ext uri="{BB962C8B-B14F-4D97-AF65-F5344CB8AC3E}">
        <p14:creationId xmlns:p14="http://schemas.microsoft.com/office/powerpoint/2010/main" val="2104912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 Encapsulation</a:t>
            </a:r>
            <a:endParaRPr lang="en-US" dirty="0"/>
          </a:p>
        </p:txBody>
      </p:sp>
      <p:sp>
        <p:nvSpPr>
          <p:cNvPr id="4" name="TextBox 7"/>
          <p:cNvSpPr txBox="1">
            <a:spLocks noChangeArrowheads="1"/>
          </p:cNvSpPr>
          <p:nvPr/>
        </p:nvSpPr>
        <p:spPr bwMode="auto">
          <a:xfrm>
            <a:off x="5703661" y="2610967"/>
            <a:ext cx="3008313" cy="366712"/>
          </a:xfrm>
          <a:prstGeom prst="rect">
            <a:avLst/>
          </a:prstGeom>
          <a:noFill/>
          <a:ln w="9525">
            <a:noFill/>
            <a:miter lim="800000"/>
            <a:headEnd/>
            <a:tailEnd/>
          </a:ln>
        </p:spPr>
        <p:txBody>
          <a:bodyPr>
            <a:spAutoFit/>
          </a:bodyPr>
          <a:lstStyle/>
          <a:p>
            <a:pPr algn="l"/>
            <a:r>
              <a:rPr lang="en-US" sz="2000" dirty="0">
                <a:solidFill>
                  <a:srgbClr val="000000"/>
                </a:solidFill>
                <a:ea typeface="MS PGothic" pitchFamily="34" charset="-128"/>
              </a:rPr>
              <a:t>GRE Encapsulation</a:t>
            </a:r>
          </a:p>
        </p:txBody>
      </p:sp>
      <p:sp>
        <p:nvSpPr>
          <p:cNvPr id="5" name="Down Arrow 8"/>
          <p:cNvSpPr>
            <a:spLocks noChangeArrowheads="1"/>
          </p:cNvSpPr>
          <p:nvPr/>
        </p:nvSpPr>
        <p:spPr bwMode="auto">
          <a:xfrm>
            <a:off x="5392738" y="2599856"/>
            <a:ext cx="349250" cy="506413"/>
          </a:xfrm>
          <a:prstGeom prst="downArrow">
            <a:avLst>
              <a:gd name="adj1" fmla="val 50000"/>
              <a:gd name="adj2" fmla="val 50059"/>
            </a:avLst>
          </a:prstGeom>
          <a:solidFill>
            <a:schemeClr val="bg2"/>
          </a:solidFill>
          <a:ln w="28575" algn="ctr">
            <a:solidFill>
              <a:srgbClr val="000000"/>
            </a:solidFill>
            <a:round/>
            <a:headEnd/>
            <a:tailEnd type="triangle" w="med" len="med"/>
          </a:ln>
        </p:spPr>
        <p:txBody>
          <a:bodyPr lIns="82124" tIns="41061" rIns="82124" bIns="41061"/>
          <a:lstStyle/>
          <a:p>
            <a:pPr defTabSz="814388"/>
            <a:endParaRPr lang="en-US" sz="3000" dirty="0">
              <a:solidFill>
                <a:srgbClr val="000000"/>
              </a:solidFill>
              <a:ea typeface="MS PGothic" pitchFamily="34" charset="-128"/>
            </a:endParaRPr>
          </a:p>
        </p:txBody>
      </p:sp>
      <p:sp>
        <p:nvSpPr>
          <p:cNvPr id="6" name="TextBox 9"/>
          <p:cNvSpPr txBox="1">
            <a:spLocks noChangeArrowheads="1"/>
          </p:cNvSpPr>
          <p:nvPr/>
        </p:nvSpPr>
        <p:spPr bwMode="auto">
          <a:xfrm>
            <a:off x="5878286" y="4296229"/>
            <a:ext cx="2927577" cy="646330"/>
          </a:xfrm>
          <a:prstGeom prst="rect">
            <a:avLst/>
          </a:prstGeom>
          <a:noFill/>
          <a:ln w="9525">
            <a:noFill/>
            <a:miter lim="800000"/>
            <a:headEnd/>
            <a:tailEnd/>
          </a:ln>
        </p:spPr>
        <p:txBody>
          <a:bodyPr wrap="square">
            <a:spAutoFit/>
          </a:bodyPr>
          <a:lstStyle/>
          <a:p>
            <a:pPr algn="l"/>
            <a:r>
              <a:rPr lang="en-US" sz="2000" dirty="0">
                <a:solidFill>
                  <a:srgbClr val="000000"/>
                </a:solidFill>
                <a:ea typeface="MS PGothic" pitchFamily="34" charset="-128"/>
              </a:rPr>
              <a:t>IPsec Encapsulation</a:t>
            </a:r>
          </a:p>
          <a:p>
            <a:pPr algn="l"/>
            <a:r>
              <a:rPr lang="en-US" sz="2000" dirty="0">
                <a:solidFill>
                  <a:srgbClr val="000000"/>
                </a:solidFill>
                <a:ea typeface="MS PGothic" pitchFamily="34" charset="-128"/>
              </a:rPr>
              <a:t>(Tunnel Mode)</a:t>
            </a:r>
          </a:p>
        </p:txBody>
      </p:sp>
      <p:sp>
        <p:nvSpPr>
          <p:cNvPr id="7" name="Down Arrow 10"/>
          <p:cNvSpPr>
            <a:spLocks noChangeArrowheads="1"/>
          </p:cNvSpPr>
          <p:nvPr/>
        </p:nvSpPr>
        <p:spPr bwMode="auto">
          <a:xfrm>
            <a:off x="5424488" y="4456997"/>
            <a:ext cx="349250" cy="504825"/>
          </a:xfrm>
          <a:prstGeom prst="downArrow">
            <a:avLst>
              <a:gd name="adj1" fmla="val 50000"/>
              <a:gd name="adj2" fmla="val 49902"/>
            </a:avLst>
          </a:prstGeom>
          <a:solidFill>
            <a:schemeClr val="bg2"/>
          </a:solidFill>
          <a:ln w="28575" algn="ctr">
            <a:solidFill>
              <a:srgbClr val="000000"/>
            </a:solidFill>
            <a:round/>
            <a:headEnd/>
            <a:tailEnd type="triangle" w="med" len="med"/>
          </a:ln>
        </p:spPr>
        <p:txBody>
          <a:bodyPr lIns="82124" tIns="41061" rIns="82124" bIns="41061"/>
          <a:lstStyle/>
          <a:p>
            <a:pPr defTabSz="814388"/>
            <a:endParaRPr lang="en-US" sz="3000" dirty="0">
              <a:solidFill>
                <a:srgbClr val="000000"/>
              </a:solidFill>
              <a:ea typeface="MS PGothic" pitchFamily="34" charset="-128"/>
            </a:endParaRPr>
          </a:p>
        </p:txBody>
      </p:sp>
      <p:sp>
        <p:nvSpPr>
          <p:cNvPr id="9" name="Rectangle 6"/>
          <p:cNvSpPr>
            <a:spLocks noChangeArrowheads="1"/>
          </p:cNvSpPr>
          <p:nvPr/>
        </p:nvSpPr>
        <p:spPr bwMode="auto">
          <a:xfrm>
            <a:off x="1413908" y="5206295"/>
            <a:ext cx="7588371" cy="1219200"/>
          </a:xfrm>
          <a:prstGeom prst="rect">
            <a:avLst/>
          </a:prstGeom>
          <a:solidFill>
            <a:schemeClr val="tx2">
              <a:lumMod val="40000"/>
              <a:lumOff val="60000"/>
            </a:schemeClr>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10" name="Rectangle 9"/>
          <p:cNvSpPr>
            <a:spLocks noChangeArrowheads="1"/>
          </p:cNvSpPr>
          <p:nvPr/>
        </p:nvSpPr>
        <p:spPr bwMode="auto">
          <a:xfrm>
            <a:off x="6948199" y="5453945"/>
            <a:ext cx="766024" cy="619125"/>
          </a:xfrm>
          <a:prstGeom prst="rect">
            <a:avLst/>
          </a:prstGeom>
          <a:solidFill>
            <a:schemeClr val="tx2">
              <a:lumMod val="20000"/>
              <a:lumOff val="80000"/>
            </a:schemeClr>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11" name="Rectangle 10"/>
          <p:cNvSpPr>
            <a:spLocks noChangeArrowheads="1"/>
          </p:cNvSpPr>
          <p:nvPr/>
        </p:nvSpPr>
        <p:spPr bwMode="auto">
          <a:xfrm>
            <a:off x="7727463" y="5453945"/>
            <a:ext cx="1131068" cy="619125"/>
          </a:xfrm>
          <a:prstGeom prst="rect">
            <a:avLst/>
          </a:prstGeom>
          <a:solidFill>
            <a:schemeClr val="tx2">
              <a:lumMod val="20000"/>
              <a:lumOff val="80000"/>
            </a:schemeClr>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17" name="Rectangle 15"/>
          <p:cNvSpPr>
            <a:spLocks noChangeArrowheads="1"/>
          </p:cNvSpPr>
          <p:nvPr/>
        </p:nvSpPr>
        <p:spPr bwMode="auto">
          <a:xfrm>
            <a:off x="1425257" y="5453945"/>
            <a:ext cx="962732" cy="619125"/>
          </a:xfrm>
          <a:prstGeom prst="rect">
            <a:avLst/>
          </a:prstGeom>
          <a:solidFill>
            <a:schemeClr val="tx2">
              <a:lumMod val="20000"/>
              <a:lumOff val="80000"/>
            </a:schemeClr>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18" name="Text Box 16"/>
          <p:cNvSpPr txBox="1">
            <a:spLocks noChangeArrowheads="1"/>
          </p:cNvSpPr>
          <p:nvPr/>
        </p:nvSpPr>
        <p:spPr bwMode="auto">
          <a:xfrm>
            <a:off x="1504697" y="5587295"/>
            <a:ext cx="817093" cy="358775"/>
          </a:xfrm>
          <a:prstGeom prst="rect">
            <a:avLst/>
          </a:prstGeom>
          <a:solidFill>
            <a:schemeClr val="tx2">
              <a:lumMod val="20000"/>
              <a:lumOff val="80000"/>
            </a:schemeClr>
          </a:solidFill>
          <a:ln w="28575" algn="ctr">
            <a:noFill/>
            <a:miter lim="800000"/>
            <a:headEnd/>
            <a:tailEnd/>
          </a:ln>
        </p:spPr>
        <p:txBody>
          <a:bodyPr lIns="0" tIns="0" rIns="0" bIns="0">
            <a:spAutoFit/>
          </a:bodyPr>
          <a:lstStyle/>
          <a:p>
            <a:pPr defTabSz="814388">
              <a:spcBef>
                <a:spcPct val="50000"/>
              </a:spcBef>
            </a:pPr>
            <a:r>
              <a:rPr lang="en-US" sz="1300" dirty="0">
                <a:solidFill>
                  <a:srgbClr val="000000"/>
                </a:solidFill>
                <a:ea typeface="MS PGothic" pitchFamily="34" charset="-128"/>
              </a:rPr>
              <a:t>ESP Header</a:t>
            </a:r>
          </a:p>
        </p:txBody>
      </p:sp>
      <p:sp>
        <p:nvSpPr>
          <p:cNvPr id="13" name="Text Box 19"/>
          <p:cNvSpPr txBox="1">
            <a:spLocks noChangeArrowheads="1"/>
          </p:cNvSpPr>
          <p:nvPr/>
        </p:nvSpPr>
        <p:spPr bwMode="auto">
          <a:xfrm>
            <a:off x="6971434" y="5587295"/>
            <a:ext cx="726305" cy="358775"/>
          </a:xfrm>
          <a:prstGeom prst="rect">
            <a:avLst/>
          </a:prstGeom>
          <a:noFill/>
          <a:ln w="28575" algn="ctr">
            <a:noFill/>
            <a:miter lim="800000"/>
            <a:headEnd/>
            <a:tailEnd/>
          </a:ln>
        </p:spPr>
        <p:txBody>
          <a:bodyPr lIns="0" tIns="0" rIns="0" bIns="0">
            <a:spAutoFit/>
          </a:bodyPr>
          <a:lstStyle/>
          <a:p>
            <a:pPr defTabSz="814388">
              <a:spcBef>
                <a:spcPct val="50000"/>
              </a:spcBef>
            </a:pPr>
            <a:r>
              <a:rPr lang="en-US" sz="1300" dirty="0">
                <a:solidFill>
                  <a:srgbClr val="000000"/>
                </a:solidFill>
                <a:ea typeface="MS PGothic" pitchFamily="34" charset="-128"/>
              </a:rPr>
              <a:t>ESP Trailer</a:t>
            </a:r>
          </a:p>
        </p:txBody>
      </p:sp>
      <p:sp>
        <p:nvSpPr>
          <p:cNvPr id="14" name="Text Box 20"/>
          <p:cNvSpPr txBox="1">
            <a:spLocks noChangeArrowheads="1"/>
          </p:cNvSpPr>
          <p:nvPr/>
        </p:nvSpPr>
        <p:spPr bwMode="auto">
          <a:xfrm>
            <a:off x="7710440" y="5563709"/>
            <a:ext cx="1142417" cy="415925"/>
          </a:xfrm>
          <a:prstGeom prst="rect">
            <a:avLst/>
          </a:prstGeom>
          <a:noFill/>
          <a:ln w="28575" algn="ctr">
            <a:noFill/>
            <a:miter lim="800000"/>
            <a:headEnd/>
            <a:tailEnd/>
          </a:ln>
        </p:spPr>
        <p:txBody>
          <a:bodyPr wrap="square" lIns="82124" tIns="41061" rIns="82124" bIns="41061">
            <a:spAutoFit/>
          </a:bodyPr>
          <a:lstStyle/>
          <a:p>
            <a:pPr defTabSz="814388">
              <a:spcBef>
                <a:spcPct val="50000"/>
              </a:spcBef>
            </a:pPr>
            <a:r>
              <a:rPr lang="en-US" sz="1200" dirty="0">
                <a:solidFill>
                  <a:srgbClr val="000000"/>
                </a:solidFill>
                <a:ea typeface="MS PGothic" pitchFamily="34" charset="-128"/>
              </a:rPr>
              <a:t>ESP Authentication</a:t>
            </a:r>
          </a:p>
        </p:txBody>
      </p:sp>
      <p:sp>
        <p:nvSpPr>
          <p:cNvPr id="15" name="Rectangle 28"/>
          <p:cNvSpPr>
            <a:spLocks noChangeArrowheads="1"/>
          </p:cNvSpPr>
          <p:nvPr/>
        </p:nvSpPr>
        <p:spPr bwMode="auto">
          <a:xfrm>
            <a:off x="142875" y="5206295"/>
            <a:ext cx="1271033" cy="1219200"/>
          </a:xfrm>
          <a:prstGeom prst="rect">
            <a:avLst/>
          </a:prstGeom>
          <a:solidFill>
            <a:schemeClr val="tx2">
              <a:lumMod val="40000"/>
              <a:lumOff val="60000"/>
            </a:schemeClr>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16" name="Text Box 29"/>
          <p:cNvSpPr txBox="1">
            <a:spLocks noChangeArrowheads="1"/>
          </p:cNvSpPr>
          <p:nvPr/>
        </p:nvSpPr>
        <p:spPr bwMode="auto">
          <a:xfrm>
            <a:off x="199618" y="5511095"/>
            <a:ext cx="1157548" cy="442913"/>
          </a:xfrm>
          <a:prstGeom prst="rect">
            <a:avLst/>
          </a:prstGeom>
          <a:solidFill>
            <a:schemeClr val="tx2">
              <a:lumMod val="40000"/>
              <a:lumOff val="60000"/>
            </a:schemeClr>
          </a:solidFill>
          <a:ln w="28575" algn="ctr">
            <a:noFill/>
            <a:miter lim="800000"/>
            <a:headEnd/>
            <a:tailEnd/>
          </a:ln>
        </p:spPr>
        <p:txBody>
          <a:bodyPr lIns="82124" tIns="41061" rIns="82124" bIns="41061">
            <a:spAutoFit/>
          </a:bodyPr>
          <a:lstStyle/>
          <a:p>
            <a:pPr defTabSz="814388">
              <a:spcBef>
                <a:spcPct val="50000"/>
              </a:spcBef>
            </a:pPr>
            <a:r>
              <a:rPr lang="en-US" sz="1300" dirty="0">
                <a:solidFill>
                  <a:srgbClr val="000000"/>
                </a:solidFill>
                <a:ea typeface="MS PGothic" pitchFamily="34" charset="-128"/>
              </a:rPr>
              <a:t>New IP / UDP Header</a:t>
            </a:r>
          </a:p>
        </p:txBody>
      </p:sp>
      <p:grpSp>
        <p:nvGrpSpPr>
          <p:cNvPr id="19" name="Group 33"/>
          <p:cNvGrpSpPr>
            <a:grpSpLocks/>
          </p:cNvGrpSpPr>
          <p:nvPr/>
        </p:nvGrpSpPr>
        <p:grpSpPr bwMode="auto">
          <a:xfrm>
            <a:off x="4237038" y="1565039"/>
            <a:ext cx="2705100" cy="619125"/>
            <a:chOff x="1696" y="1883"/>
            <a:chExt cx="2064" cy="480"/>
          </a:xfrm>
          <a:solidFill>
            <a:srgbClr val="FFC000"/>
          </a:solidFill>
        </p:grpSpPr>
        <p:sp>
          <p:nvSpPr>
            <p:cNvPr id="20" name="Rectangle 7"/>
            <p:cNvSpPr>
              <a:spLocks noChangeArrowheads="1"/>
            </p:cNvSpPr>
            <p:nvPr/>
          </p:nvSpPr>
          <p:spPr bwMode="auto">
            <a:xfrm>
              <a:off x="2704" y="1883"/>
              <a:ext cx="528" cy="480"/>
            </a:xfrm>
            <a:prstGeom prst="rect">
              <a:avLst/>
            </a:prstGeom>
            <a:grp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21" name="Rectangle 8"/>
            <p:cNvSpPr>
              <a:spLocks noChangeArrowheads="1"/>
            </p:cNvSpPr>
            <p:nvPr/>
          </p:nvSpPr>
          <p:spPr bwMode="auto">
            <a:xfrm>
              <a:off x="3232" y="1883"/>
              <a:ext cx="528" cy="480"/>
            </a:xfrm>
            <a:prstGeom prst="rect">
              <a:avLst/>
            </a:prstGeom>
            <a:grp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grpSp>
          <p:nvGrpSpPr>
            <p:cNvPr id="22" name="Group 11"/>
            <p:cNvGrpSpPr>
              <a:grpSpLocks/>
            </p:cNvGrpSpPr>
            <p:nvPr/>
          </p:nvGrpSpPr>
          <p:grpSpPr bwMode="auto">
            <a:xfrm>
              <a:off x="1696" y="1883"/>
              <a:ext cx="1008" cy="480"/>
              <a:chOff x="960" y="2976"/>
              <a:chExt cx="1008" cy="480"/>
            </a:xfrm>
            <a:grpFill/>
          </p:grpSpPr>
          <p:sp>
            <p:nvSpPr>
              <p:cNvPr id="25" name="Rectangle 12"/>
              <p:cNvSpPr>
                <a:spLocks noChangeArrowheads="1"/>
              </p:cNvSpPr>
              <p:nvPr/>
            </p:nvSpPr>
            <p:spPr bwMode="auto">
              <a:xfrm>
                <a:off x="960" y="2976"/>
                <a:ext cx="1008" cy="480"/>
              </a:xfrm>
              <a:prstGeom prst="rect">
                <a:avLst/>
              </a:prstGeom>
              <a:grp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26" name="Text Box 13"/>
              <p:cNvSpPr txBox="1">
                <a:spLocks noChangeArrowheads="1"/>
              </p:cNvSpPr>
              <p:nvPr/>
            </p:nvSpPr>
            <p:spPr bwMode="auto">
              <a:xfrm>
                <a:off x="1152" y="3072"/>
                <a:ext cx="720" cy="278"/>
              </a:xfrm>
              <a:prstGeom prst="rect">
                <a:avLst/>
              </a:prstGeom>
              <a:grpFill/>
              <a:ln w="28575" algn="ctr">
                <a:noFill/>
                <a:miter lim="800000"/>
                <a:headEnd/>
                <a:tailEnd/>
              </a:ln>
            </p:spPr>
            <p:txBody>
              <a:bodyPr lIns="82124" tIns="41061" rIns="82124" bIns="41061">
                <a:spAutoFit/>
              </a:bodyPr>
              <a:lstStyle/>
              <a:p>
                <a:pPr defTabSz="814388">
                  <a:spcBef>
                    <a:spcPct val="50000"/>
                  </a:spcBef>
                </a:pPr>
                <a:r>
                  <a:rPr lang="en-US" sz="1300" dirty="0">
                    <a:solidFill>
                      <a:srgbClr val="000000"/>
                    </a:solidFill>
                    <a:ea typeface="MS PGothic" pitchFamily="34" charset="-128"/>
                  </a:rPr>
                  <a:t>Original IP Header</a:t>
                </a:r>
              </a:p>
            </p:txBody>
          </p:sp>
        </p:grpSp>
        <p:sp>
          <p:nvSpPr>
            <p:cNvPr id="23" name="Text Box 17"/>
            <p:cNvSpPr txBox="1">
              <a:spLocks noChangeArrowheads="1"/>
            </p:cNvSpPr>
            <p:nvPr/>
          </p:nvSpPr>
          <p:spPr bwMode="auto">
            <a:xfrm>
              <a:off x="2799" y="2027"/>
              <a:ext cx="337" cy="177"/>
            </a:xfrm>
            <a:prstGeom prst="rect">
              <a:avLst/>
            </a:prstGeom>
            <a:grpFill/>
            <a:ln w="28575" algn="ctr">
              <a:noFill/>
              <a:miter lim="800000"/>
              <a:headEnd/>
              <a:tailEnd/>
            </a:ln>
          </p:spPr>
          <p:txBody>
            <a:bodyPr lIns="82124" tIns="41061" rIns="82124" bIns="41061">
              <a:spAutoFit/>
            </a:bodyPr>
            <a:lstStyle/>
            <a:p>
              <a:pPr defTabSz="814388">
                <a:spcBef>
                  <a:spcPct val="50000"/>
                </a:spcBef>
                <a:defRPr/>
              </a:pPr>
              <a:r>
                <a:rPr lang="en-US" sz="1050" dirty="0">
                  <a:solidFill>
                    <a:srgbClr val="000000"/>
                  </a:solidFill>
                  <a:latin typeface="Arial" pitchFamily="34" charset="0"/>
                  <a:ea typeface="ＭＳ Ｐゴシック" pitchFamily="34" charset="-128"/>
                </a:rPr>
                <a:t>TCP</a:t>
              </a:r>
            </a:p>
          </p:txBody>
        </p:sp>
        <p:sp>
          <p:nvSpPr>
            <p:cNvPr id="24" name="Text Box 18"/>
            <p:cNvSpPr txBox="1">
              <a:spLocks noChangeArrowheads="1"/>
            </p:cNvSpPr>
            <p:nvPr/>
          </p:nvSpPr>
          <p:spPr bwMode="auto">
            <a:xfrm>
              <a:off x="3277" y="2027"/>
              <a:ext cx="436" cy="182"/>
            </a:xfrm>
            <a:prstGeom prst="rect">
              <a:avLst/>
            </a:prstGeom>
            <a:grpFill/>
            <a:ln w="28575" algn="ctr">
              <a:noFill/>
              <a:miter lim="800000"/>
              <a:headEnd/>
              <a:tailEnd/>
            </a:ln>
          </p:spPr>
          <p:txBody>
            <a:bodyPr lIns="82124" tIns="41061" rIns="82124" bIns="41061">
              <a:spAutoFit/>
            </a:bodyPr>
            <a:lstStyle/>
            <a:p>
              <a:pPr defTabSz="814388">
                <a:spcBef>
                  <a:spcPct val="50000"/>
                </a:spcBef>
              </a:pPr>
              <a:r>
                <a:rPr lang="en-US" sz="1100" dirty="0">
                  <a:solidFill>
                    <a:srgbClr val="000000"/>
                  </a:solidFill>
                  <a:ea typeface="MS PGothic" pitchFamily="34" charset="-128"/>
                </a:rPr>
                <a:t>Data</a:t>
              </a:r>
            </a:p>
          </p:txBody>
        </p:sp>
      </p:grpSp>
      <p:grpSp>
        <p:nvGrpSpPr>
          <p:cNvPr id="27" name="Group 33"/>
          <p:cNvGrpSpPr>
            <a:grpSpLocks/>
          </p:cNvGrpSpPr>
          <p:nvPr/>
        </p:nvGrpSpPr>
        <p:grpSpPr bwMode="auto">
          <a:xfrm>
            <a:off x="4237038" y="3381376"/>
            <a:ext cx="2705100" cy="642937"/>
            <a:chOff x="1696" y="1883"/>
            <a:chExt cx="2064" cy="480"/>
          </a:xfrm>
          <a:solidFill>
            <a:srgbClr val="FFC000"/>
          </a:solidFill>
        </p:grpSpPr>
        <p:sp>
          <p:nvSpPr>
            <p:cNvPr id="28" name="Rectangle 7"/>
            <p:cNvSpPr>
              <a:spLocks noChangeArrowheads="1"/>
            </p:cNvSpPr>
            <p:nvPr/>
          </p:nvSpPr>
          <p:spPr bwMode="auto">
            <a:xfrm>
              <a:off x="2704" y="1883"/>
              <a:ext cx="528" cy="480"/>
            </a:xfrm>
            <a:prstGeom prst="rect">
              <a:avLst/>
            </a:prstGeom>
            <a:grp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29" name="Rectangle 8"/>
            <p:cNvSpPr>
              <a:spLocks noChangeArrowheads="1"/>
            </p:cNvSpPr>
            <p:nvPr/>
          </p:nvSpPr>
          <p:spPr bwMode="auto">
            <a:xfrm>
              <a:off x="3232" y="1883"/>
              <a:ext cx="528" cy="480"/>
            </a:xfrm>
            <a:prstGeom prst="rect">
              <a:avLst/>
            </a:prstGeom>
            <a:grp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grpSp>
          <p:nvGrpSpPr>
            <p:cNvPr id="30" name="Group 11"/>
            <p:cNvGrpSpPr>
              <a:grpSpLocks/>
            </p:cNvGrpSpPr>
            <p:nvPr/>
          </p:nvGrpSpPr>
          <p:grpSpPr bwMode="auto">
            <a:xfrm>
              <a:off x="1696" y="1883"/>
              <a:ext cx="1008" cy="480"/>
              <a:chOff x="960" y="2976"/>
              <a:chExt cx="1008" cy="480"/>
            </a:xfrm>
            <a:grpFill/>
          </p:grpSpPr>
          <p:sp>
            <p:nvSpPr>
              <p:cNvPr id="33" name="Rectangle 12"/>
              <p:cNvSpPr>
                <a:spLocks noChangeArrowheads="1"/>
              </p:cNvSpPr>
              <p:nvPr/>
            </p:nvSpPr>
            <p:spPr bwMode="auto">
              <a:xfrm>
                <a:off x="960" y="2976"/>
                <a:ext cx="1008" cy="480"/>
              </a:xfrm>
              <a:prstGeom prst="rect">
                <a:avLst/>
              </a:prstGeom>
              <a:grp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34" name="Text Box 13"/>
              <p:cNvSpPr txBox="1">
                <a:spLocks noChangeArrowheads="1"/>
              </p:cNvSpPr>
              <p:nvPr/>
            </p:nvSpPr>
            <p:spPr bwMode="auto">
              <a:xfrm>
                <a:off x="1152" y="3072"/>
                <a:ext cx="720" cy="278"/>
              </a:xfrm>
              <a:prstGeom prst="rect">
                <a:avLst/>
              </a:prstGeom>
              <a:grpFill/>
              <a:ln w="28575" algn="ctr">
                <a:noFill/>
                <a:miter lim="800000"/>
                <a:headEnd/>
                <a:tailEnd/>
              </a:ln>
            </p:spPr>
            <p:txBody>
              <a:bodyPr lIns="82124" tIns="41061" rIns="82124" bIns="41061">
                <a:spAutoFit/>
              </a:bodyPr>
              <a:lstStyle/>
              <a:p>
                <a:pPr defTabSz="814388">
                  <a:spcBef>
                    <a:spcPct val="50000"/>
                  </a:spcBef>
                </a:pPr>
                <a:r>
                  <a:rPr lang="en-US" sz="1300" dirty="0">
                    <a:solidFill>
                      <a:srgbClr val="000000"/>
                    </a:solidFill>
                    <a:ea typeface="MS PGothic" pitchFamily="34" charset="-128"/>
                  </a:rPr>
                  <a:t>Original IP Header</a:t>
                </a:r>
              </a:p>
            </p:txBody>
          </p:sp>
        </p:grpSp>
        <p:sp>
          <p:nvSpPr>
            <p:cNvPr id="31" name="Text Box 17"/>
            <p:cNvSpPr txBox="1">
              <a:spLocks noChangeArrowheads="1"/>
            </p:cNvSpPr>
            <p:nvPr/>
          </p:nvSpPr>
          <p:spPr bwMode="auto">
            <a:xfrm>
              <a:off x="2799" y="2027"/>
              <a:ext cx="337" cy="177"/>
            </a:xfrm>
            <a:prstGeom prst="rect">
              <a:avLst/>
            </a:prstGeom>
            <a:grpFill/>
            <a:ln w="28575" algn="ctr">
              <a:noFill/>
              <a:miter lim="800000"/>
              <a:headEnd/>
              <a:tailEnd/>
            </a:ln>
          </p:spPr>
          <p:txBody>
            <a:bodyPr lIns="82124" tIns="41061" rIns="82124" bIns="41061">
              <a:spAutoFit/>
            </a:bodyPr>
            <a:lstStyle/>
            <a:p>
              <a:pPr defTabSz="814388">
                <a:spcBef>
                  <a:spcPct val="50000"/>
                </a:spcBef>
                <a:defRPr/>
              </a:pPr>
              <a:r>
                <a:rPr lang="en-US" sz="1050" dirty="0">
                  <a:solidFill>
                    <a:srgbClr val="000000"/>
                  </a:solidFill>
                  <a:latin typeface="Arial" pitchFamily="34" charset="0"/>
                  <a:ea typeface="ＭＳ Ｐゴシック" pitchFamily="34" charset="-128"/>
                </a:rPr>
                <a:t>TCP</a:t>
              </a:r>
            </a:p>
          </p:txBody>
        </p:sp>
        <p:sp>
          <p:nvSpPr>
            <p:cNvPr id="32" name="Text Box 18"/>
            <p:cNvSpPr txBox="1">
              <a:spLocks noChangeArrowheads="1"/>
            </p:cNvSpPr>
            <p:nvPr/>
          </p:nvSpPr>
          <p:spPr bwMode="auto">
            <a:xfrm>
              <a:off x="3277" y="2027"/>
              <a:ext cx="436" cy="182"/>
            </a:xfrm>
            <a:prstGeom prst="rect">
              <a:avLst/>
            </a:prstGeom>
            <a:grpFill/>
            <a:ln w="28575" algn="ctr">
              <a:noFill/>
              <a:miter lim="800000"/>
              <a:headEnd/>
              <a:tailEnd/>
            </a:ln>
          </p:spPr>
          <p:txBody>
            <a:bodyPr lIns="82124" tIns="41061" rIns="82124" bIns="41061">
              <a:spAutoFit/>
            </a:bodyPr>
            <a:lstStyle/>
            <a:p>
              <a:pPr defTabSz="814388">
                <a:spcBef>
                  <a:spcPct val="50000"/>
                </a:spcBef>
              </a:pPr>
              <a:r>
                <a:rPr lang="en-US" sz="1100" dirty="0">
                  <a:solidFill>
                    <a:srgbClr val="000000"/>
                  </a:solidFill>
                  <a:ea typeface="MS PGothic" pitchFamily="34" charset="-128"/>
                </a:rPr>
                <a:t>Data</a:t>
              </a:r>
            </a:p>
          </p:txBody>
        </p:sp>
      </p:grpSp>
      <p:sp>
        <p:nvSpPr>
          <p:cNvPr id="36" name="Rectangle 7"/>
          <p:cNvSpPr>
            <a:spLocks noChangeArrowheads="1"/>
          </p:cNvSpPr>
          <p:nvPr/>
        </p:nvSpPr>
        <p:spPr bwMode="auto">
          <a:xfrm>
            <a:off x="2569030" y="3385667"/>
            <a:ext cx="1677534" cy="619125"/>
          </a:xfrm>
          <a:prstGeom prst="rect">
            <a:avLst/>
          </a:prstGeom>
          <a:solidFill>
            <a:schemeClr val="accent6">
              <a:lumMod val="40000"/>
              <a:lumOff val="60000"/>
            </a:schemeClr>
          </a:solidFill>
          <a:ln w="28575" algn="ctr">
            <a:solidFill>
              <a:schemeClr val="tx1"/>
            </a:solidFill>
            <a:miter lim="800000"/>
            <a:headEnd/>
            <a:tailEnd/>
          </a:ln>
        </p:spPr>
        <p:txBody>
          <a:bodyPr wrap="none" lIns="82124" tIns="41061" rIns="82124" bIns="41061" anchor="ctr"/>
          <a:lstStyle/>
          <a:p>
            <a:pPr>
              <a:defRPr/>
            </a:pPr>
            <a:r>
              <a:rPr lang="en-US" sz="2000" dirty="0">
                <a:solidFill>
                  <a:srgbClr val="000000"/>
                </a:solidFill>
                <a:latin typeface="Arial" pitchFamily="34" charset="0"/>
                <a:ea typeface="ＭＳ Ｐゴシック" pitchFamily="34" charset="-128"/>
              </a:rPr>
              <a:t>GRE</a:t>
            </a:r>
            <a:endParaRPr lang="en-US" sz="3000" dirty="0">
              <a:solidFill>
                <a:srgbClr val="000000"/>
              </a:solidFill>
              <a:latin typeface="Arial" pitchFamily="34" charset="0"/>
              <a:ea typeface="ＭＳ Ｐゴシック" pitchFamily="34" charset="-128"/>
            </a:endParaRPr>
          </a:p>
        </p:txBody>
      </p:sp>
      <p:sp>
        <p:nvSpPr>
          <p:cNvPr id="39" name="Rectangle 7"/>
          <p:cNvSpPr>
            <a:spLocks noChangeArrowheads="1"/>
          </p:cNvSpPr>
          <p:nvPr/>
        </p:nvSpPr>
        <p:spPr bwMode="auto">
          <a:xfrm>
            <a:off x="5543845" y="5453945"/>
            <a:ext cx="692002" cy="619125"/>
          </a:xfrm>
          <a:prstGeom prst="rect">
            <a:avLst/>
          </a:prstGeom>
          <a:solidFill>
            <a:srgbClr val="FFC000"/>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40" name="Rectangle 8"/>
          <p:cNvSpPr>
            <a:spLocks noChangeArrowheads="1"/>
          </p:cNvSpPr>
          <p:nvPr/>
        </p:nvSpPr>
        <p:spPr bwMode="auto">
          <a:xfrm>
            <a:off x="6235848" y="5453945"/>
            <a:ext cx="692002" cy="619125"/>
          </a:xfrm>
          <a:prstGeom prst="rect">
            <a:avLst/>
          </a:prstGeom>
          <a:solidFill>
            <a:srgbClr val="FFC000"/>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44" name="Rectangle 12"/>
          <p:cNvSpPr>
            <a:spLocks noChangeArrowheads="1"/>
          </p:cNvSpPr>
          <p:nvPr/>
        </p:nvSpPr>
        <p:spPr bwMode="auto">
          <a:xfrm>
            <a:off x="4222750" y="5453945"/>
            <a:ext cx="1321095" cy="619125"/>
          </a:xfrm>
          <a:prstGeom prst="rect">
            <a:avLst/>
          </a:prstGeom>
          <a:solidFill>
            <a:srgbClr val="FFC000"/>
          </a:solidFill>
          <a:ln w="28575" algn="ctr">
            <a:solidFill>
              <a:schemeClr val="tx1"/>
            </a:solidFill>
            <a:miter lim="800000"/>
            <a:headEnd/>
            <a:tailEnd/>
          </a:ln>
        </p:spPr>
        <p:txBody>
          <a:bodyPr wrap="none" lIns="82124" tIns="41061" rIns="82124" bIns="41061" anchor="ctr"/>
          <a:lstStyle/>
          <a:p>
            <a:endParaRPr lang="en-US" sz="3000" i="1" dirty="0">
              <a:solidFill>
                <a:srgbClr val="000000"/>
              </a:solidFill>
              <a:ea typeface="MS PGothic" pitchFamily="34" charset="-128"/>
            </a:endParaRPr>
          </a:p>
        </p:txBody>
      </p:sp>
      <p:sp>
        <p:nvSpPr>
          <p:cNvPr id="45" name="Text Box 13"/>
          <p:cNvSpPr txBox="1">
            <a:spLocks noChangeArrowheads="1"/>
          </p:cNvSpPr>
          <p:nvPr/>
        </p:nvSpPr>
        <p:spPr bwMode="auto">
          <a:xfrm>
            <a:off x="4474387" y="5577770"/>
            <a:ext cx="943639" cy="358577"/>
          </a:xfrm>
          <a:prstGeom prst="rect">
            <a:avLst/>
          </a:prstGeom>
          <a:solidFill>
            <a:srgbClr val="FFC000"/>
          </a:solidFill>
          <a:ln w="28575" algn="ctr">
            <a:noFill/>
            <a:miter lim="800000"/>
            <a:headEnd/>
            <a:tailEnd/>
          </a:ln>
        </p:spPr>
        <p:txBody>
          <a:bodyPr lIns="82124" tIns="41061" rIns="82124" bIns="41061">
            <a:spAutoFit/>
          </a:bodyPr>
          <a:lstStyle/>
          <a:p>
            <a:pPr defTabSz="814388">
              <a:spcBef>
                <a:spcPct val="50000"/>
              </a:spcBef>
            </a:pPr>
            <a:r>
              <a:rPr lang="en-US" sz="1300" dirty="0">
                <a:solidFill>
                  <a:srgbClr val="000000"/>
                </a:solidFill>
                <a:ea typeface="MS PGothic" pitchFamily="34" charset="-128"/>
              </a:rPr>
              <a:t>Original IP Header</a:t>
            </a:r>
          </a:p>
        </p:txBody>
      </p:sp>
      <p:sp>
        <p:nvSpPr>
          <p:cNvPr id="42" name="Text Box 17"/>
          <p:cNvSpPr txBox="1">
            <a:spLocks noChangeArrowheads="1"/>
          </p:cNvSpPr>
          <p:nvPr/>
        </p:nvSpPr>
        <p:spPr bwMode="auto">
          <a:xfrm>
            <a:off x="5668353" y="5639683"/>
            <a:ext cx="441676" cy="228302"/>
          </a:xfrm>
          <a:prstGeom prst="rect">
            <a:avLst/>
          </a:prstGeom>
          <a:solidFill>
            <a:srgbClr val="FFC000"/>
          </a:solidFill>
          <a:ln w="28575" algn="ctr">
            <a:noFill/>
            <a:miter lim="800000"/>
            <a:headEnd/>
            <a:tailEnd/>
          </a:ln>
        </p:spPr>
        <p:txBody>
          <a:bodyPr lIns="82124" tIns="41061" rIns="82124" bIns="41061">
            <a:spAutoFit/>
          </a:bodyPr>
          <a:lstStyle/>
          <a:p>
            <a:pPr defTabSz="814388">
              <a:spcBef>
                <a:spcPct val="50000"/>
              </a:spcBef>
              <a:defRPr/>
            </a:pPr>
            <a:r>
              <a:rPr lang="en-US" sz="1050" dirty="0">
                <a:solidFill>
                  <a:srgbClr val="000000"/>
                </a:solidFill>
                <a:latin typeface="Arial" pitchFamily="34" charset="0"/>
                <a:ea typeface="ＭＳ Ｐゴシック" pitchFamily="34" charset="-128"/>
              </a:rPr>
              <a:t>TCP</a:t>
            </a:r>
          </a:p>
        </p:txBody>
      </p:sp>
      <p:sp>
        <p:nvSpPr>
          <p:cNvPr id="43" name="Text Box 18"/>
          <p:cNvSpPr txBox="1">
            <a:spLocks noChangeArrowheads="1"/>
          </p:cNvSpPr>
          <p:nvPr/>
        </p:nvSpPr>
        <p:spPr bwMode="auto">
          <a:xfrm>
            <a:off x="6294825" y="5639683"/>
            <a:ext cx="571426" cy="234752"/>
          </a:xfrm>
          <a:prstGeom prst="rect">
            <a:avLst/>
          </a:prstGeom>
          <a:solidFill>
            <a:srgbClr val="FFC000"/>
          </a:solidFill>
          <a:ln w="28575" algn="ctr">
            <a:noFill/>
            <a:miter lim="800000"/>
            <a:headEnd/>
            <a:tailEnd/>
          </a:ln>
        </p:spPr>
        <p:txBody>
          <a:bodyPr lIns="82124" tIns="41061" rIns="82124" bIns="41061">
            <a:spAutoFit/>
          </a:bodyPr>
          <a:lstStyle/>
          <a:p>
            <a:pPr defTabSz="814388">
              <a:spcBef>
                <a:spcPct val="50000"/>
              </a:spcBef>
            </a:pPr>
            <a:r>
              <a:rPr lang="en-US" sz="1100" dirty="0">
                <a:solidFill>
                  <a:srgbClr val="000000"/>
                </a:solidFill>
                <a:ea typeface="MS PGothic" pitchFamily="34" charset="-128"/>
              </a:rPr>
              <a:t>Data</a:t>
            </a:r>
          </a:p>
        </p:txBody>
      </p:sp>
      <p:sp>
        <p:nvSpPr>
          <p:cNvPr id="47" name="Rectangle 7"/>
          <p:cNvSpPr>
            <a:spLocks noChangeArrowheads="1"/>
          </p:cNvSpPr>
          <p:nvPr/>
        </p:nvSpPr>
        <p:spPr bwMode="auto">
          <a:xfrm>
            <a:off x="2394858" y="5453945"/>
            <a:ext cx="1837418" cy="619125"/>
          </a:xfrm>
          <a:prstGeom prst="rect">
            <a:avLst/>
          </a:prstGeom>
          <a:solidFill>
            <a:schemeClr val="accent6">
              <a:lumMod val="40000"/>
              <a:lumOff val="60000"/>
            </a:schemeClr>
          </a:solidFill>
          <a:ln w="28575" algn="ctr">
            <a:solidFill>
              <a:schemeClr val="tx1"/>
            </a:solidFill>
            <a:miter lim="800000"/>
            <a:headEnd/>
            <a:tailEnd/>
          </a:ln>
        </p:spPr>
        <p:txBody>
          <a:bodyPr wrap="none" lIns="82124" tIns="41061" rIns="82124" bIns="41061" anchor="ctr"/>
          <a:lstStyle/>
          <a:p>
            <a:pPr>
              <a:defRPr/>
            </a:pPr>
            <a:r>
              <a:rPr lang="en-US" sz="2000" dirty="0">
                <a:solidFill>
                  <a:srgbClr val="000000"/>
                </a:solidFill>
                <a:latin typeface="Arial" pitchFamily="34" charset="0"/>
                <a:ea typeface="ＭＳ Ｐゴシック" pitchFamily="34" charset="-128"/>
              </a:rPr>
              <a:t>GRE</a:t>
            </a:r>
            <a:endParaRPr lang="en-US" sz="3000" dirty="0">
              <a:solidFill>
                <a:srgbClr val="000000"/>
              </a:solidFill>
              <a:latin typeface="Arial" pitchFamily="34" charset="0"/>
              <a:ea typeface="ＭＳ Ｐゴシック" pitchFamily="34" charset="-128"/>
            </a:endParaRPr>
          </a:p>
        </p:txBody>
      </p:sp>
      <p:sp>
        <p:nvSpPr>
          <p:cNvPr id="49" name="TextBox 77"/>
          <p:cNvSpPr txBox="1">
            <a:spLocks noChangeArrowheads="1"/>
          </p:cNvSpPr>
          <p:nvPr/>
        </p:nvSpPr>
        <p:spPr bwMode="auto">
          <a:xfrm>
            <a:off x="131534" y="4887207"/>
            <a:ext cx="2928938" cy="313932"/>
          </a:xfrm>
          <a:prstGeom prst="rect">
            <a:avLst/>
          </a:prstGeom>
          <a:noFill/>
          <a:ln w="9525">
            <a:noFill/>
            <a:miter lim="800000"/>
            <a:headEnd/>
            <a:tailEnd/>
          </a:ln>
        </p:spPr>
        <p:txBody>
          <a:bodyPr>
            <a:spAutoFit/>
          </a:bodyPr>
          <a:lstStyle/>
          <a:p>
            <a:pPr algn="l"/>
            <a:r>
              <a:rPr lang="en-US" sz="1600" dirty="0">
                <a:solidFill>
                  <a:srgbClr val="000000"/>
                </a:solidFill>
              </a:rPr>
              <a:t>Transport Protocol</a:t>
            </a:r>
          </a:p>
        </p:txBody>
      </p:sp>
      <p:sp>
        <p:nvSpPr>
          <p:cNvPr id="50" name="TextBox 78"/>
          <p:cNvSpPr txBox="1">
            <a:spLocks noChangeArrowheads="1"/>
          </p:cNvSpPr>
          <p:nvPr/>
        </p:nvSpPr>
        <p:spPr bwMode="auto">
          <a:xfrm>
            <a:off x="2412998" y="3025759"/>
            <a:ext cx="2071688" cy="313932"/>
          </a:xfrm>
          <a:prstGeom prst="rect">
            <a:avLst/>
          </a:prstGeom>
          <a:noFill/>
          <a:ln w="9525">
            <a:noFill/>
            <a:miter lim="800000"/>
            <a:headEnd/>
            <a:tailEnd/>
          </a:ln>
        </p:spPr>
        <p:txBody>
          <a:bodyPr>
            <a:spAutoFit/>
          </a:bodyPr>
          <a:lstStyle/>
          <a:p>
            <a:pPr algn="l"/>
            <a:r>
              <a:rPr lang="en-US" sz="1600" dirty="0">
                <a:solidFill>
                  <a:srgbClr val="000000"/>
                </a:solidFill>
              </a:rPr>
              <a:t>Carrier Protocol</a:t>
            </a:r>
          </a:p>
        </p:txBody>
      </p:sp>
      <p:sp>
        <p:nvSpPr>
          <p:cNvPr id="51" name="TextBox 79"/>
          <p:cNvSpPr txBox="1">
            <a:spLocks noChangeArrowheads="1"/>
          </p:cNvSpPr>
          <p:nvPr/>
        </p:nvSpPr>
        <p:spPr bwMode="auto">
          <a:xfrm>
            <a:off x="4235448" y="1239601"/>
            <a:ext cx="3071813" cy="313932"/>
          </a:xfrm>
          <a:prstGeom prst="rect">
            <a:avLst/>
          </a:prstGeom>
          <a:noFill/>
          <a:ln w="9525">
            <a:noFill/>
            <a:miter lim="800000"/>
            <a:headEnd/>
            <a:tailEnd/>
          </a:ln>
        </p:spPr>
        <p:txBody>
          <a:bodyPr>
            <a:spAutoFit/>
          </a:bodyPr>
          <a:lstStyle/>
          <a:p>
            <a:pPr algn="l"/>
            <a:r>
              <a:rPr lang="en-US" sz="1600" dirty="0">
                <a:solidFill>
                  <a:srgbClr val="000000"/>
                </a:solidFill>
              </a:rPr>
              <a:t>Passenger Protocol</a:t>
            </a:r>
          </a:p>
        </p:txBody>
      </p:sp>
      <p:sp>
        <p:nvSpPr>
          <p:cNvPr id="56" name="Rectangle 7"/>
          <p:cNvSpPr>
            <a:spLocks noChangeArrowheads="1"/>
          </p:cNvSpPr>
          <p:nvPr/>
        </p:nvSpPr>
        <p:spPr bwMode="auto">
          <a:xfrm>
            <a:off x="3375662" y="5459034"/>
            <a:ext cx="979712" cy="608392"/>
          </a:xfrm>
          <a:prstGeom prst="rect">
            <a:avLst/>
          </a:prstGeom>
          <a:solidFill>
            <a:schemeClr val="accent6">
              <a:lumMod val="40000"/>
              <a:lumOff val="60000"/>
            </a:schemeClr>
          </a:solidFill>
          <a:ln w="28575" algn="ctr">
            <a:solidFill>
              <a:schemeClr val="tx1"/>
            </a:solidFill>
            <a:miter lim="800000"/>
            <a:headEnd/>
            <a:tailEnd/>
          </a:ln>
        </p:spPr>
        <p:txBody>
          <a:bodyPr wrap="none" lIns="82124" tIns="41061" rIns="82124" bIns="41061" anchor="ctr"/>
          <a:lstStyle/>
          <a:p>
            <a:pPr>
              <a:defRPr/>
            </a:pPr>
            <a:r>
              <a:rPr lang="en-US" sz="1600" b="1" dirty="0">
                <a:solidFill>
                  <a:srgbClr val="000000"/>
                </a:solidFill>
                <a:latin typeface="Arial" pitchFamily="34" charset="0"/>
                <a:ea typeface="ＭＳ Ｐゴシック" pitchFamily="34" charset="-128"/>
              </a:rPr>
              <a:t>GRE</a:t>
            </a:r>
            <a:endParaRPr lang="en-US" sz="3000" b="1" dirty="0">
              <a:solidFill>
                <a:srgbClr val="000000"/>
              </a:solidFill>
              <a:latin typeface="Arial" pitchFamily="34" charset="0"/>
              <a:ea typeface="ＭＳ Ｐゴシック" pitchFamily="34" charset="-128"/>
            </a:endParaRPr>
          </a:p>
        </p:txBody>
      </p:sp>
      <p:sp>
        <p:nvSpPr>
          <p:cNvPr id="57" name="Rectangle 7"/>
          <p:cNvSpPr>
            <a:spLocks noChangeArrowheads="1"/>
          </p:cNvSpPr>
          <p:nvPr/>
        </p:nvSpPr>
        <p:spPr bwMode="auto">
          <a:xfrm>
            <a:off x="2395946" y="5458671"/>
            <a:ext cx="980850" cy="608392"/>
          </a:xfrm>
          <a:prstGeom prst="rect">
            <a:avLst/>
          </a:prstGeom>
          <a:solidFill>
            <a:schemeClr val="accent6">
              <a:lumMod val="40000"/>
              <a:lumOff val="60000"/>
            </a:schemeClr>
          </a:solidFill>
          <a:ln w="28575" algn="ctr">
            <a:solidFill>
              <a:schemeClr val="tx1"/>
            </a:solidFill>
            <a:miter lim="800000"/>
            <a:headEnd/>
            <a:tailEnd/>
          </a:ln>
        </p:spPr>
        <p:txBody>
          <a:bodyPr wrap="none" lIns="82124" tIns="41061" rIns="82124" bIns="41061" anchor="ctr"/>
          <a:lstStyle/>
          <a:p>
            <a:pPr>
              <a:defRPr/>
            </a:pPr>
            <a:r>
              <a:rPr lang="en-US" sz="1600" b="1" dirty="0" smtClean="0">
                <a:solidFill>
                  <a:srgbClr val="000000"/>
                </a:solidFill>
                <a:latin typeface="Arial" pitchFamily="34" charset="0"/>
                <a:ea typeface="ＭＳ Ｐゴシック" pitchFamily="34" charset="-128"/>
              </a:rPr>
              <a:t>GRE</a:t>
            </a:r>
          </a:p>
          <a:p>
            <a:pPr>
              <a:defRPr/>
            </a:pPr>
            <a:r>
              <a:rPr lang="en-US" sz="1400" dirty="0" smtClean="0">
                <a:solidFill>
                  <a:srgbClr val="000000"/>
                </a:solidFill>
                <a:latin typeface="Arial" pitchFamily="34" charset="0"/>
                <a:ea typeface="ＭＳ Ｐゴシック" pitchFamily="34" charset="-128"/>
              </a:rPr>
              <a:t>IP Header</a:t>
            </a:r>
            <a:endParaRPr lang="en-US" sz="2000" dirty="0">
              <a:solidFill>
                <a:srgbClr val="000000"/>
              </a:solidFill>
              <a:latin typeface="Arial" pitchFamily="34" charset="0"/>
              <a:ea typeface="ＭＳ Ｐゴシック" pitchFamily="34" charset="-128"/>
            </a:endParaRPr>
          </a:p>
        </p:txBody>
      </p:sp>
      <p:sp>
        <p:nvSpPr>
          <p:cNvPr id="58" name="Rectangle 7"/>
          <p:cNvSpPr>
            <a:spLocks noChangeArrowheads="1"/>
          </p:cNvSpPr>
          <p:nvPr/>
        </p:nvSpPr>
        <p:spPr bwMode="auto">
          <a:xfrm>
            <a:off x="3385187" y="3382583"/>
            <a:ext cx="979712" cy="641730"/>
          </a:xfrm>
          <a:prstGeom prst="rect">
            <a:avLst/>
          </a:prstGeom>
          <a:solidFill>
            <a:schemeClr val="accent6">
              <a:lumMod val="40000"/>
              <a:lumOff val="60000"/>
            </a:schemeClr>
          </a:solidFill>
          <a:ln w="28575" algn="ctr">
            <a:solidFill>
              <a:schemeClr val="tx1"/>
            </a:solidFill>
            <a:miter lim="800000"/>
            <a:headEnd/>
            <a:tailEnd/>
          </a:ln>
        </p:spPr>
        <p:txBody>
          <a:bodyPr wrap="none" lIns="82124" tIns="41061" rIns="82124" bIns="41061" anchor="ctr"/>
          <a:lstStyle/>
          <a:p>
            <a:pPr>
              <a:defRPr/>
            </a:pPr>
            <a:r>
              <a:rPr lang="en-US" sz="1600" b="1" dirty="0">
                <a:solidFill>
                  <a:srgbClr val="000000"/>
                </a:solidFill>
                <a:latin typeface="Arial" pitchFamily="34" charset="0"/>
                <a:ea typeface="ＭＳ Ｐゴシック" pitchFamily="34" charset="-128"/>
              </a:rPr>
              <a:t>GRE</a:t>
            </a:r>
            <a:endParaRPr lang="en-US" sz="3000" b="1" dirty="0">
              <a:solidFill>
                <a:srgbClr val="000000"/>
              </a:solidFill>
              <a:latin typeface="Arial" pitchFamily="34" charset="0"/>
              <a:ea typeface="ＭＳ Ｐゴシック" pitchFamily="34" charset="-128"/>
            </a:endParaRPr>
          </a:p>
        </p:txBody>
      </p:sp>
      <p:sp>
        <p:nvSpPr>
          <p:cNvPr id="59" name="Rectangle 7"/>
          <p:cNvSpPr>
            <a:spLocks noChangeArrowheads="1"/>
          </p:cNvSpPr>
          <p:nvPr/>
        </p:nvSpPr>
        <p:spPr bwMode="auto">
          <a:xfrm>
            <a:off x="2405471" y="3382221"/>
            <a:ext cx="980850" cy="637330"/>
          </a:xfrm>
          <a:prstGeom prst="rect">
            <a:avLst/>
          </a:prstGeom>
          <a:solidFill>
            <a:schemeClr val="accent6">
              <a:lumMod val="40000"/>
              <a:lumOff val="60000"/>
            </a:schemeClr>
          </a:solidFill>
          <a:ln w="28575" algn="ctr">
            <a:solidFill>
              <a:schemeClr val="tx1"/>
            </a:solidFill>
            <a:miter lim="800000"/>
            <a:headEnd/>
            <a:tailEnd/>
          </a:ln>
        </p:spPr>
        <p:txBody>
          <a:bodyPr wrap="none" lIns="82124" tIns="41061" rIns="82124" bIns="41061" anchor="ctr"/>
          <a:lstStyle/>
          <a:p>
            <a:pPr>
              <a:defRPr/>
            </a:pPr>
            <a:r>
              <a:rPr lang="en-US" sz="1600" b="1" dirty="0" smtClean="0">
                <a:solidFill>
                  <a:srgbClr val="000000"/>
                </a:solidFill>
                <a:latin typeface="Arial" pitchFamily="34" charset="0"/>
                <a:ea typeface="ＭＳ Ｐゴシック" pitchFamily="34" charset="-128"/>
              </a:rPr>
              <a:t>GRE</a:t>
            </a:r>
          </a:p>
          <a:p>
            <a:pPr>
              <a:defRPr/>
            </a:pPr>
            <a:r>
              <a:rPr lang="en-US" sz="1400" dirty="0" smtClean="0">
                <a:solidFill>
                  <a:srgbClr val="000000"/>
                </a:solidFill>
                <a:latin typeface="Arial" pitchFamily="34" charset="0"/>
                <a:ea typeface="ＭＳ Ｐゴシック" pitchFamily="34" charset="-128"/>
              </a:rPr>
              <a:t>IP Header</a:t>
            </a:r>
            <a:endParaRPr lang="en-US" sz="2000" dirty="0">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3321124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VPN Solutions</a:t>
            </a:r>
            <a:endParaRPr lang="en-US" dirty="0"/>
          </a:p>
        </p:txBody>
      </p:sp>
      <p:sp>
        <p:nvSpPr>
          <p:cNvPr id="3" name="Content Placeholder 2"/>
          <p:cNvSpPr>
            <a:spLocks noGrp="1"/>
          </p:cNvSpPr>
          <p:nvPr>
            <p:ph idx="1"/>
          </p:nvPr>
        </p:nvSpPr>
        <p:spPr/>
        <p:txBody>
          <a:bodyPr/>
          <a:lstStyle/>
          <a:p>
            <a:r>
              <a:rPr lang="en-US" smtClean="0"/>
              <a:t>There are basically two VPN solutions:</a:t>
            </a:r>
          </a:p>
          <a:p>
            <a:pPr lvl="1"/>
            <a:r>
              <a:rPr lang="en-US" smtClean="0"/>
              <a:t>Site-to-site VPNs</a:t>
            </a:r>
          </a:p>
          <a:p>
            <a:pPr lvl="2"/>
            <a:r>
              <a:rPr lang="en-US" smtClean="0"/>
              <a:t>VPN endpoints are devices such as routers.</a:t>
            </a:r>
          </a:p>
          <a:p>
            <a:pPr lvl="2"/>
            <a:r>
              <a:rPr lang="en-US" smtClean="0"/>
              <a:t>The VPN is completely hidden from the users.</a:t>
            </a:r>
          </a:p>
          <a:p>
            <a:pPr lvl="1"/>
            <a:r>
              <a:rPr lang="en-US" smtClean="0"/>
              <a:t>Remote-access VPNs</a:t>
            </a:r>
          </a:p>
          <a:p>
            <a:pPr lvl="2"/>
            <a:r>
              <a:rPr lang="en-US" smtClean="0"/>
              <a:t>A mobile user initiates a VPN connection request using either VPN client software or an Internet browser and SSL connection.</a:t>
            </a:r>
          </a:p>
          <a:p>
            <a:pPr lvl="2"/>
            <a:endParaRPr lang="en-US" smtClean="0"/>
          </a:p>
          <a:p>
            <a:pPr lvl="1"/>
            <a:endParaRPr lang="en-US" dirty="0"/>
          </a:p>
        </p:txBody>
      </p:sp>
      <p:pic>
        <p:nvPicPr>
          <p:cNvPr id="11" name="Picture 4"/>
          <p:cNvPicPr>
            <a:picLocks noGrp="1" noChangeAspect="1" noChangeArrowheads="1"/>
          </p:cNvPicPr>
          <p:nvPr>
            <p:ph idx="10"/>
          </p:nvPr>
        </p:nvPicPr>
        <p:blipFill>
          <a:blip r:embed="rId2"/>
          <a:stretch>
            <a:fillRect/>
          </a:stretch>
        </p:blipFill>
        <p:spPr>
          <a:xfrm>
            <a:off x="4271279" y="2054269"/>
            <a:ext cx="4498071" cy="3146538"/>
          </a:xfrm>
        </p:spPr>
      </p:pic>
      <p:sp>
        <p:nvSpPr>
          <p:cNvPr id="6" name="Content Placeholder 2"/>
          <p:cNvSpPr txBox="1">
            <a:spLocks/>
          </p:cNvSpPr>
          <p:nvPr/>
        </p:nvSpPr>
        <p:spPr bwMode="auto">
          <a:xfrm>
            <a:off x="301175" y="1191000"/>
            <a:ext cx="8508996" cy="5191792"/>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marL="236538" indent="-236538" algn="l" defTabSz="814388" eaLnBrk="1" hangingPunct="1">
              <a:lnSpc>
                <a:spcPct val="95000"/>
              </a:lnSpc>
              <a:spcBef>
                <a:spcPct val="50000"/>
              </a:spcBef>
              <a:buClr>
                <a:srgbClr val="708CA1"/>
              </a:buClr>
              <a:buFont typeface="Wingdings" pitchFamily="2" charset="2"/>
              <a:buChar char="§"/>
              <a:defRPr/>
            </a:pPr>
            <a:endParaRPr lang="en-US" kern="0" dirty="0">
              <a:solidFill>
                <a:srgbClr val="000000"/>
              </a:solidFill>
              <a:latin typeface="Arial"/>
            </a:endParaRPr>
          </a:p>
        </p:txBody>
      </p:sp>
    </p:spTree>
    <p:extLst>
      <p:ext uri="{BB962C8B-B14F-4D97-AF65-F5344CB8AC3E}">
        <p14:creationId xmlns:p14="http://schemas.microsoft.com/office/powerpoint/2010/main" val="1897263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Configuring GRE</a:t>
            </a:r>
          </a:p>
        </p:txBody>
      </p:sp>
      <p:sp>
        <p:nvSpPr>
          <p:cNvPr id="93" name="Content Placeholder 82"/>
          <p:cNvSpPr>
            <a:spLocks noGrp="1"/>
          </p:cNvSpPr>
          <p:nvPr>
            <p:ph idx="11"/>
          </p:nvPr>
        </p:nvSpPr>
        <p:spPr>
          <a:xfrm>
            <a:off x="279400" y="3720230"/>
            <a:ext cx="8520354" cy="2703875"/>
          </a:xfrm>
        </p:spPr>
        <p:txBody>
          <a:bodyPr>
            <a:normAutofit/>
          </a:bodyPr>
          <a:lstStyle/>
          <a:p>
            <a:pPr marL="457200" indent="-457200">
              <a:buFont typeface="+mj-lt"/>
              <a:buAutoNum type="arabicPeriod"/>
            </a:pPr>
            <a:r>
              <a:rPr lang="en-US" sz="2000" dirty="0" smtClean="0"/>
              <a:t>Create a tunnel interface for GRE.</a:t>
            </a:r>
          </a:p>
          <a:p>
            <a:pPr marL="457200" indent="-457200">
              <a:buFont typeface="+mj-lt"/>
              <a:buAutoNum type="arabicPeriod"/>
            </a:pPr>
            <a:r>
              <a:rPr lang="en-US" sz="2000" dirty="0" smtClean="0"/>
              <a:t>Configure GRE tunnel parameters including IP address, source and destination tunnel addresses, and tunnel mode. </a:t>
            </a:r>
          </a:p>
          <a:p>
            <a:pPr marL="457200" indent="-457200">
              <a:buFont typeface="+mj-lt"/>
              <a:buAutoNum type="arabicPeriod"/>
            </a:pPr>
            <a:r>
              <a:rPr lang="en-US" sz="2000" dirty="0" smtClean="0"/>
              <a:t>Change the crypto ACL to encrypt GRE traffic.</a:t>
            </a:r>
          </a:p>
          <a:p>
            <a:pPr marL="457200" indent="-457200">
              <a:buFont typeface="+mj-lt"/>
              <a:buAutoNum type="arabicPeriod"/>
            </a:pPr>
            <a:r>
              <a:rPr lang="en-US" sz="2000" dirty="0" smtClean="0"/>
              <a:t>Configure routing protocols to route through the GRE tunnel.</a:t>
            </a:r>
            <a:endParaRPr lang="en-US" sz="2000" dirty="0"/>
          </a:p>
        </p:txBody>
      </p:sp>
      <p:grpSp>
        <p:nvGrpSpPr>
          <p:cNvPr id="48" name="Group 47"/>
          <p:cNvGrpSpPr/>
          <p:nvPr/>
        </p:nvGrpSpPr>
        <p:grpSpPr>
          <a:xfrm>
            <a:off x="350511" y="1163910"/>
            <a:ext cx="8431213" cy="2174646"/>
            <a:chOff x="212725" y="938442"/>
            <a:chExt cx="8431213" cy="2174646"/>
          </a:xfrm>
        </p:grpSpPr>
        <p:pic>
          <p:nvPicPr>
            <p:cNvPr id="26"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27"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28"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29"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52" name="Straight Connector 51"/>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54"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55"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56" name="Straight Connector 55"/>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58"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59"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60"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63" name="Rectangle 62"/>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65" name="Rectangle 64"/>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66"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67"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68"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70"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71"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73"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75"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76"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77"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78"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79"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80"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81"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82"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84" name="Straight Connector 83"/>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85"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86"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87" name="Rectangle 86"/>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88"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89" name="Straight Arrow Connector 88"/>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97"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98" name="Straight Arrow Connector 97"/>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Left-Right Arrow 43"/>
            <p:cNvSpPr/>
            <p:nvPr/>
          </p:nvSpPr>
          <p:spPr>
            <a:xfrm>
              <a:off x="2830286" y="938442"/>
              <a:ext cx="3500438" cy="642938"/>
            </a:xfrm>
            <a:prstGeom prst="leftRightArrow">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5" name="TextBox 52"/>
            <p:cNvSpPr txBox="1">
              <a:spLocks noChangeArrowheads="1"/>
            </p:cNvSpPr>
            <p:nvPr/>
          </p:nvSpPr>
          <p:spPr bwMode="auto">
            <a:xfrm>
              <a:off x="2842986" y="1171805"/>
              <a:ext cx="857250" cy="231775"/>
            </a:xfrm>
            <a:prstGeom prst="rect">
              <a:avLst/>
            </a:prstGeom>
            <a:noFill/>
            <a:ln w="9525">
              <a:noFill/>
              <a:miter lim="800000"/>
              <a:headEnd/>
              <a:tailEnd/>
            </a:ln>
          </p:spPr>
          <p:txBody>
            <a:bodyPr wrap="none">
              <a:spAutoFit/>
            </a:bodyPr>
            <a:lstStyle/>
            <a:p>
              <a:r>
                <a:rPr lang="en-US" sz="900" dirty="0"/>
                <a:t>172.16.100.2</a:t>
              </a:r>
            </a:p>
          </p:txBody>
        </p:sp>
        <p:sp>
          <p:nvSpPr>
            <p:cNvPr id="46" name="TextBox 53"/>
            <p:cNvSpPr txBox="1">
              <a:spLocks noChangeArrowheads="1"/>
            </p:cNvSpPr>
            <p:nvPr/>
          </p:nvSpPr>
          <p:spPr bwMode="auto">
            <a:xfrm>
              <a:off x="5352824" y="1152755"/>
              <a:ext cx="954087" cy="230187"/>
            </a:xfrm>
            <a:prstGeom prst="rect">
              <a:avLst/>
            </a:prstGeom>
            <a:noFill/>
            <a:ln w="9525">
              <a:noFill/>
              <a:miter lim="800000"/>
              <a:headEnd/>
              <a:tailEnd/>
            </a:ln>
          </p:spPr>
          <p:txBody>
            <a:bodyPr wrap="none">
              <a:spAutoFit/>
            </a:bodyPr>
            <a:lstStyle/>
            <a:p>
              <a:r>
                <a:rPr lang="en-US" sz="900" dirty="0"/>
                <a:t>172.16.100.0.1</a:t>
              </a:r>
            </a:p>
          </p:txBody>
        </p:sp>
        <p:sp>
          <p:nvSpPr>
            <p:cNvPr id="47" name="Rectangle 46"/>
            <p:cNvSpPr/>
            <p:nvPr/>
          </p:nvSpPr>
          <p:spPr>
            <a:xfrm>
              <a:off x="2820761" y="1028930"/>
              <a:ext cx="3522663" cy="458787"/>
            </a:xfrm>
            <a:prstGeom prst="rect">
              <a:avLst/>
            </a:prstGeom>
            <a:noFill/>
            <a:ln>
              <a:noFill/>
            </a:ln>
          </p:spPr>
          <p:txBody>
            <a:bodyPr anchor="ctr"/>
            <a:lstStyle/>
            <a:p>
              <a:pPr algn="ctr">
                <a:defRPr/>
              </a:pPr>
              <a:r>
                <a:rPr lang="en-US" altLang="en-US" sz="1050" b="1" dirty="0">
                  <a:ea typeface="ＭＳ Ｐゴシック" charset="-128"/>
                  <a:cs typeface="+mn-cs"/>
                </a:rPr>
                <a:t>GRE Tunnel</a:t>
              </a:r>
            </a:p>
            <a:p>
              <a:pPr algn="ctr">
                <a:defRPr/>
              </a:pPr>
              <a:r>
                <a:rPr lang="en-US" altLang="en-US" sz="1000" b="1" dirty="0">
                  <a:ea typeface="ＭＳ Ｐゴシック" charset="-128"/>
                  <a:cs typeface="+mn-cs"/>
                </a:rPr>
                <a:t>172.16.100.0/30</a:t>
              </a:r>
            </a:p>
          </p:txBody>
        </p:sp>
      </p:grpSp>
    </p:spTree>
    <p:extLst>
      <p:ext uri="{BB962C8B-B14F-4D97-AF65-F5344CB8AC3E}">
        <p14:creationId xmlns:p14="http://schemas.microsoft.com/office/powerpoint/2010/main" val="8783304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2814867" y="4449822"/>
            <a:ext cx="3208562" cy="41365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Configuring GRE Example</a:t>
            </a:r>
          </a:p>
        </p:txBody>
      </p:sp>
      <p:sp>
        <p:nvSpPr>
          <p:cNvPr id="48" name="Content Placeholder 47"/>
          <p:cNvSpPr>
            <a:spLocks noGrp="1"/>
          </p:cNvSpPr>
          <p:nvPr>
            <p:ph idx="11"/>
          </p:nvPr>
        </p:nvSpPr>
        <p:spPr>
          <a:xfrm>
            <a:off x="279400" y="5536504"/>
            <a:ext cx="8520354" cy="887600"/>
          </a:xfrm>
        </p:spPr>
        <p:txBody>
          <a:bodyPr>
            <a:normAutofit/>
          </a:bodyPr>
          <a:lstStyle/>
          <a:p>
            <a:r>
              <a:rPr lang="en-US" dirty="0" smtClean="0"/>
              <a:t>Change the ACL and add the Internet link and GRE tunnel network to EIGRP on the Branch router.</a:t>
            </a:r>
            <a:endParaRPr lang="en-US" dirty="0"/>
          </a:p>
        </p:txBody>
      </p:sp>
      <p:sp>
        <p:nvSpPr>
          <p:cNvPr id="49" name="Rectangle 48"/>
          <p:cNvSpPr/>
          <p:nvPr/>
        </p:nvSpPr>
        <p:spPr bwMode="auto">
          <a:xfrm>
            <a:off x="2075543" y="3600735"/>
            <a:ext cx="2012043" cy="20047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2044700" y="3789421"/>
            <a:ext cx="5589814" cy="26125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Rectangle 60"/>
          <p:cNvSpPr/>
          <p:nvPr/>
        </p:nvSpPr>
        <p:spPr bwMode="auto">
          <a:xfrm>
            <a:off x="586923" y="4007136"/>
            <a:ext cx="1735364" cy="211365"/>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Text Placeholder 14"/>
          <p:cNvSpPr txBox="1">
            <a:spLocks/>
          </p:cNvSpPr>
          <p:nvPr/>
        </p:nvSpPr>
        <p:spPr>
          <a:xfrm>
            <a:off x="330199" y="3553564"/>
            <a:ext cx="8531114" cy="1832430"/>
          </a:xfrm>
          <a:prstGeom prst="rect">
            <a:avLst/>
          </a:prstGeom>
          <a:ln w="12700">
            <a:solidFill>
              <a:schemeClr val="bg2"/>
            </a:solidFill>
          </a:ln>
        </p:spPr>
        <p:txBody>
          <a:bodyPr>
            <a:noAutofit/>
          </a:bodyPr>
          <a:lstStyle/>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 </a:t>
            </a:r>
            <a:r>
              <a:rPr lang="en-US" sz="1400" b="1" kern="0" dirty="0" smtClean="0">
                <a:latin typeface="Courier New" pitchFamily="49" charset="0"/>
                <a:cs typeface="Courier New" pitchFamily="49" charset="0"/>
              </a:rPr>
              <a:t>no access-list 110</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 </a:t>
            </a:r>
            <a:r>
              <a:rPr lang="en-US" sz="1400" b="1" kern="0" dirty="0" smtClean="0">
                <a:latin typeface="Courier New" pitchFamily="49" charset="0"/>
                <a:cs typeface="Courier New" pitchFamily="49" charset="0"/>
              </a:rPr>
              <a:t>access-list 110 permit gre host 209.165.200.242 host 209.165.200.226</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 </a:t>
            </a:r>
            <a:r>
              <a:rPr lang="en-US" sz="1400" b="1" kern="0" dirty="0" smtClean="0">
                <a:latin typeface="Courier New" pitchFamily="49" charset="0"/>
                <a:cs typeface="Courier New" pitchFamily="49" charset="0"/>
              </a:rPr>
              <a:t>router eigrp 1</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Branch(config-router)# </a:t>
            </a:r>
            <a:r>
              <a:rPr lang="en-US" sz="1400" b="1" kern="0" dirty="0" smtClean="0">
                <a:latin typeface="Courier New" pitchFamily="49" charset="0"/>
                <a:cs typeface="Courier New" pitchFamily="49" charset="0"/>
              </a:rPr>
              <a:t>network 192.168.1.0 0.0.0.255</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Branch(config-router)# </a:t>
            </a:r>
            <a:r>
              <a:rPr lang="en-US" sz="1400" b="1" kern="0" dirty="0" smtClean="0">
                <a:latin typeface="Courier New" pitchFamily="49" charset="0"/>
                <a:cs typeface="Courier New" pitchFamily="49" charset="0"/>
              </a:rPr>
              <a:t>network 172.16.100.0 0.0.0.3</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Branch(config-router)# </a:t>
            </a:r>
            <a:r>
              <a:rPr lang="en-US" sz="1400" b="1" kern="0" dirty="0" smtClean="0">
                <a:latin typeface="Courier New" pitchFamily="49" charset="0"/>
                <a:cs typeface="Courier New" pitchFamily="49" charset="0"/>
              </a:rPr>
              <a:t>no auto-summary</a:t>
            </a:r>
          </a:p>
          <a:p>
            <a:pPr marL="236538" lvl="0" indent="-236538" algn="l" defTabSz="814388" eaLnBrk="1" hangingPunct="1">
              <a:lnSpc>
                <a:spcPct val="100000"/>
              </a:lnSpc>
              <a:spcBef>
                <a:spcPts val="0"/>
              </a:spcBef>
              <a:buClr>
                <a:srgbClr val="708CA1"/>
              </a:buClr>
            </a:pPr>
            <a:r>
              <a:rPr lang="en-US" sz="1400" kern="0" dirty="0" smtClean="0">
                <a:latin typeface="Courier New" pitchFamily="49" charset="0"/>
                <a:cs typeface="Courier New" pitchFamily="49" charset="0"/>
              </a:rPr>
              <a:t>Branch(config-router)#</a:t>
            </a:r>
          </a:p>
          <a:p>
            <a:pPr marL="236538" lvl="0" indent="-236538" algn="l" defTabSz="814388" eaLnBrk="1" hangingPunct="1">
              <a:lnSpc>
                <a:spcPct val="100000"/>
              </a:lnSpc>
              <a:spcBef>
                <a:spcPts val="0"/>
              </a:spcBef>
              <a:buClr>
                <a:srgbClr val="708CA1"/>
              </a:buClr>
            </a:pPr>
            <a:endParaRPr lang="en-US" sz="1400" kern="0" dirty="0" smtClean="0">
              <a:latin typeface="Courier New" pitchFamily="49" charset="0"/>
              <a:cs typeface="Courier New" pitchFamily="49" charset="0"/>
            </a:endParaRPr>
          </a:p>
        </p:txBody>
      </p:sp>
      <p:grpSp>
        <p:nvGrpSpPr>
          <p:cNvPr id="64" name="Group 63"/>
          <p:cNvGrpSpPr/>
          <p:nvPr/>
        </p:nvGrpSpPr>
        <p:grpSpPr>
          <a:xfrm>
            <a:off x="350511" y="1163910"/>
            <a:ext cx="8431213" cy="2174646"/>
            <a:chOff x="212725" y="938442"/>
            <a:chExt cx="8431213" cy="2174646"/>
          </a:xfrm>
        </p:grpSpPr>
        <p:pic>
          <p:nvPicPr>
            <p:cNvPr id="69" name="Picture 468" descr="Network_Cloud_Standard"/>
            <p:cNvPicPr>
              <a:picLocks noChangeAspect="1" noChangeArrowheads="1"/>
            </p:cNvPicPr>
            <p:nvPr/>
          </p:nvPicPr>
          <p:blipFill>
            <a:blip r:embed="rId3"/>
            <a:srcRect/>
            <a:stretch>
              <a:fillRect/>
            </a:stretch>
          </p:blipFill>
          <p:spPr bwMode="auto">
            <a:xfrm>
              <a:off x="3597986" y="2028826"/>
              <a:ext cx="1983070" cy="1010086"/>
            </a:xfrm>
            <a:prstGeom prst="rect">
              <a:avLst/>
            </a:prstGeom>
            <a:noFill/>
            <a:ln w="9525">
              <a:noFill/>
              <a:miter lim="800000"/>
              <a:headEnd/>
              <a:tailEnd/>
            </a:ln>
          </p:spPr>
        </p:pic>
        <p:sp>
          <p:nvSpPr>
            <p:cNvPr id="72" name="TextBox 16"/>
            <p:cNvSpPr txBox="1">
              <a:spLocks noChangeArrowheads="1"/>
            </p:cNvSpPr>
            <p:nvPr/>
          </p:nvSpPr>
          <p:spPr bwMode="auto">
            <a:xfrm>
              <a:off x="4119563" y="2100263"/>
              <a:ext cx="938078" cy="313932"/>
            </a:xfrm>
            <a:prstGeom prst="rect">
              <a:avLst/>
            </a:prstGeom>
            <a:noFill/>
            <a:ln w="9525">
              <a:noFill/>
              <a:miter lim="800000"/>
              <a:headEnd/>
              <a:tailEnd/>
            </a:ln>
          </p:spPr>
          <p:txBody>
            <a:bodyPr wrap="none">
              <a:spAutoFit/>
            </a:bodyPr>
            <a:lstStyle/>
            <a:p>
              <a:r>
                <a:rPr lang="en-US" sz="1600" b="1" dirty="0" smtClean="0"/>
                <a:t>Internet</a:t>
              </a:r>
              <a:endParaRPr lang="en-US" sz="1600" b="1" dirty="0"/>
            </a:p>
          </p:txBody>
        </p:sp>
        <p:sp>
          <p:nvSpPr>
            <p:cNvPr id="74" name="Freeform 9"/>
            <p:cNvSpPr>
              <a:spLocks/>
            </p:cNvSpPr>
            <p:nvPr/>
          </p:nvSpPr>
          <p:spPr bwMode="auto">
            <a:xfrm rot="-1800000">
              <a:off x="4843463" y="1878013"/>
              <a:ext cx="2235200" cy="187325"/>
            </a:xfrm>
            <a:custGeom>
              <a:avLst/>
              <a:gdLst>
                <a:gd name="T0" fmla="*/ 0 w 2017"/>
                <a:gd name="T1" fmla="*/ 0 h 97"/>
                <a:gd name="T2" fmla="*/ 1237888811 w 2017"/>
                <a:gd name="T3" fmla="*/ 0 h 97"/>
                <a:gd name="T4" fmla="*/ 1119994784 w 2017"/>
                <a:gd name="T5" fmla="*/ 358030225 h 97"/>
                <a:gd name="T6" fmla="*/ 2147483647 w 2017"/>
                <a:gd name="T7" fmla="*/ 358030225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sp>
          <p:nvSpPr>
            <p:cNvPr id="83" name="Freeform 9"/>
            <p:cNvSpPr>
              <a:spLocks/>
            </p:cNvSpPr>
            <p:nvPr/>
          </p:nvSpPr>
          <p:spPr bwMode="auto">
            <a:xfrm rot="1800000" flipV="1">
              <a:off x="2136775" y="1960563"/>
              <a:ext cx="2235200" cy="193675"/>
            </a:xfrm>
            <a:custGeom>
              <a:avLst/>
              <a:gdLst>
                <a:gd name="T0" fmla="*/ 0 w 2017"/>
                <a:gd name="T1" fmla="*/ 0 h 97"/>
                <a:gd name="T2" fmla="*/ 1237888811 w 2017"/>
                <a:gd name="T3" fmla="*/ 0 h 97"/>
                <a:gd name="T4" fmla="*/ 1119994784 w 2017"/>
                <a:gd name="T5" fmla="*/ 382713784 h 97"/>
                <a:gd name="T6" fmla="*/ 2147483647 w 2017"/>
                <a:gd name="T7" fmla="*/ 382713784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p:spPr>
          <p:txBody>
            <a:bodyPr/>
            <a:lstStyle/>
            <a:p>
              <a:endParaRPr lang="en-US" dirty="0"/>
            </a:p>
          </p:txBody>
        </p:sp>
        <p:cxnSp>
          <p:nvCxnSpPr>
            <p:cNvPr id="90" name="Straight Connector 89"/>
            <p:cNvCxnSpPr/>
            <p:nvPr/>
          </p:nvCxnSpPr>
          <p:spPr>
            <a:xfrm rot="10800000">
              <a:off x="1011238" y="1503363"/>
              <a:ext cx="827087"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a:off x="7056438" y="1501775"/>
              <a:ext cx="8255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2" name="Picture 37"/>
            <p:cNvPicPr>
              <a:picLocks noChangeArrowheads="1"/>
            </p:cNvPicPr>
            <p:nvPr/>
          </p:nvPicPr>
          <p:blipFill>
            <a:blip r:embed="rId4"/>
            <a:srcRect/>
            <a:stretch>
              <a:fillRect/>
            </a:stretch>
          </p:blipFill>
          <p:spPr bwMode="auto">
            <a:xfrm>
              <a:off x="1838325" y="1238250"/>
              <a:ext cx="906463" cy="533400"/>
            </a:xfrm>
            <a:prstGeom prst="rect">
              <a:avLst/>
            </a:prstGeom>
            <a:noFill/>
            <a:ln w="9525">
              <a:noFill/>
              <a:miter lim="800000"/>
              <a:headEnd/>
              <a:tailEnd/>
            </a:ln>
          </p:spPr>
        </p:pic>
        <p:pic>
          <p:nvPicPr>
            <p:cNvPr id="93" name="Picture 37"/>
            <p:cNvPicPr>
              <a:picLocks noChangeArrowheads="1"/>
            </p:cNvPicPr>
            <p:nvPr/>
          </p:nvPicPr>
          <p:blipFill>
            <a:blip r:embed="rId4"/>
            <a:srcRect/>
            <a:stretch>
              <a:fillRect/>
            </a:stretch>
          </p:blipFill>
          <p:spPr bwMode="auto">
            <a:xfrm>
              <a:off x="6453188" y="1238250"/>
              <a:ext cx="906462" cy="533400"/>
            </a:xfrm>
            <a:prstGeom prst="rect">
              <a:avLst/>
            </a:prstGeom>
            <a:noFill/>
            <a:ln w="9525">
              <a:noFill/>
              <a:miter lim="800000"/>
              <a:headEnd/>
              <a:tailEnd/>
            </a:ln>
          </p:spPr>
        </p:pic>
        <p:cxnSp>
          <p:nvCxnSpPr>
            <p:cNvPr id="95" name="Straight Connector 94"/>
            <p:cNvCxnSpPr/>
            <p:nvPr/>
          </p:nvCxnSpPr>
          <p:spPr>
            <a:xfrm rot="5400000">
              <a:off x="715962" y="1728788"/>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6" name="TextBox 21"/>
            <p:cNvSpPr txBox="1">
              <a:spLocks noChangeArrowheads="1"/>
            </p:cNvSpPr>
            <p:nvPr/>
          </p:nvSpPr>
          <p:spPr bwMode="auto">
            <a:xfrm>
              <a:off x="1962150" y="1512888"/>
              <a:ext cx="625475" cy="246062"/>
            </a:xfrm>
            <a:prstGeom prst="rect">
              <a:avLst/>
            </a:prstGeom>
            <a:noFill/>
            <a:ln w="9525">
              <a:noFill/>
              <a:miter lim="800000"/>
              <a:headEnd/>
              <a:tailEnd/>
            </a:ln>
          </p:spPr>
          <p:txBody>
            <a:bodyPr wrap="none">
              <a:spAutoFit/>
            </a:bodyPr>
            <a:lstStyle/>
            <a:p>
              <a:r>
                <a:rPr lang="en-US" sz="1000" b="1" dirty="0">
                  <a:solidFill>
                    <a:schemeClr val="bg1"/>
                  </a:solidFill>
                </a:rPr>
                <a:t>Branch</a:t>
              </a:r>
            </a:p>
          </p:txBody>
        </p:sp>
        <p:sp>
          <p:nvSpPr>
            <p:cNvPr id="99" name="TextBox 22"/>
            <p:cNvSpPr txBox="1">
              <a:spLocks noChangeArrowheads="1"/>
            </p:cNvSpPr>
            <p:nvPr/>
          </p:nvSpPr>
          <p:spPr bwMode="auto">
            <a:xfrm>
              <a:off x="6772275" y="1522413"/>
              <a:ext cx="377825" cy="246062"/>
            </a:xfrm>
            <a:prstGeom prst="rect">
              <a:avLst/>
            </a:prstGeom>
            <a:noFill/>
            <a:ln w="9525">
              <a:noFill/>
              <a:miter lim="800000"/>
              <a:headEnd/>
              <a:tailEnd/>
            </a:ln>
          </p:spPr>
          <p:txBody>
            <a:bodyPr wrap="none">
              <a:spAutoFit/>
            </a:bodyPr>
            <a:lstStyle/>
            <a:p>
              <a:r>
                <a:rPr lang="en-US" sz="1000" b="1" dirty="0">
                  <a:solidFill>
                    <a:schemeClr val="bg1"/>
                  </a:solidFill>
                </a:rPr>
                <a:t>HQ</a:t>
              </a:r>
            </a:p>
          </p:txBody>
        </p:sp>
        <p:pic>
          <p:nvPicPr>
            <p:cNvPr id="100" name="Picture 42" descr="File Server_Updated2005"/>
            <p:cNvPicPr>
              <a:picLocks noChangeAspect="1" noChangeArrowheads="1"/>
            </p:cNvPicPr>
            <p:nvPr/>
          </p:nvPicPr>
          <p:blipFill>
            <a:blip r:embed="rId5"/>
            <a:srcRect/>
            <a:stretch>
              <a:fillRect/>
            </a:stretch>
          </p:blipFill>
          <p:spPr bwMode="auto">
            <a:xfrm>
              <a:off x="666750" y="1943100"/>
              <a:ext cx="471488" cy="627063"/>
            </a:xfrm>
            <a:prstGeom prst="rect">
              <a:avLst/>
            </a:prstGeom>
            <a:noFill/>
            <a:ln w="9525">
              <a:noFill/>
              <a:miter lim="800000"/>
              <a:headEnd/>
              <a:tailEnd/>
            </a:ln>
          </p:spPr>
        </p:pic>
        <p:pic>
          <p:nvPicPr>
            <p:cNvPr id="101" name="Picture 41"/>
            <p:cNvPicPr>
              <a:picLocks noChangeAspect="1" noChangeArrowheads="1"/>
            </p:cNvPicPr>
            <p:nvPr/>
          </p:nvPicPr>
          <p:blipFill>
            <a:blip r:embed="rId6"/>
            <a:srcRect/>
            <a:stretch>
              <a:fillRect/>
            </a:stretch>
          </p:blipFill>
          <p:spPr bwMode="auto">
            <a:xfrm>
              <a:off x="623888" y="1371600"/>
              <a:ext cx="735012" cy="314325"/>
            </a:xfrm>
            <a:prstGeom prst="rect">
              <a:avLst/>
            </a:prstGeom>
            <a:noFill/>
            <a:ln w="9525">
              <a:noFill/>
              <a:miter lim="800000"/>
              <a:headEnd/>
              <a:tailEnd/>
            </a:ln>
          </p:spPr>
        </p:pic>
        <p:sp>
          <p:nvSpPr>
            <p:cNvPr id="102" name="Rectangle 101"/>
            <p:cNvSpPr/>
            <p:nvPr/>
          </p:nvSpPr>
          <p:spPr>
            <a:xfrm>
              <a:off x="425450" y="971550"/>
              <a:ext cx="1162050" cy="261938"/>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192.168.1.0 /24</a:t>
              </a:r>
              <a:endParaRPr lang="en-US" sz="1050" dirty="0">
                <a:cs typeface="+mn-cs"/>
              </a:endParaRPr>
            </a:p>
          </p:txBody>
        </p:sp>
        <p:sp>
          <p:nvSpPr>
            <p:cNvPr id="103" name="Rectangle 102"/>
            <p:cNvSpPr/>
            <p:nvPr/>
          </p:nvSpPr>
          <p:spPr>
            <a:xfrm>
              <a:off x="7258050" y="985838"/>
              <a:ext cx="1084263" cy="261937"/>
            </a:xfrm>
            <a:prstGeom prst="rect">
              <a:avLst/>
            </a:prstGeom>
          </p:spPr>
          <p:txBody>
            <a:bodyPr wrap="none">
              <a:spAutoFit/>
            </a:bodyPr>
            <a:lstStyle/>
            <a:p>
              <a:pPr>
                <a:defRPr/>
              </a:pPr>
              <a:r>
                <a:rPr lang="en-US" altLang="en-US" sz="1050" b="1" dirty="0">
                  <a:solidFill>
                    <a:srgbClr val="000000"/>
                  </a:solidFill>
                  <a:ea typeface="ＭＳ Ｐゴシック" charset="-128"/>
                  <a:cs typeface="+mn-cs"/>
                </a:rPr>
                <a:t>10.10.10.0 /24</a:t>
              </a:r>
              <a:endParaRPr lang="en-US" sz="1050" dirty="0">
                <a:cs typeface="+mn-cs"/>
              </a:endParaRPr>
            </a:p>
          </p:txBody>
        </p:sp>
        <p:sp>
          <p:nvSpPr>
            <p:cNvPr id="104" name="Text Box 21"/>
            <p:cNvSpPr txBox="1">
              <a:spLocks noChangeArrowheads="1"/>
            </p:cNvSpPr>
            <p:nvPr/>
          </p:nvSpPr>
          <p:spPr bwMode="auto">
            <a:xfrm>
              <a:off x="2592388" y="1597025"/>
              <a:ext cx="550862"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05" name="Text Box 21"/>
            <p:cNvSpPr txBox="1">
              <a:spLocks noChangeArrowheads="1"/>
            </p:cNvSpPr>
            <p:nvPr/>
          </p:nvSpPr>
          <p:spPr bwMode="auto">
            <a:xfrm>
              <a:off x="1400175" y="1495425"/>
              <a:ext cx="509588"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06" name="Text Box 21"/>
            <p:cNvSpPr txBox="1">
              <a:spLocks noChangeArrowheads="1"/>
            </p:cNvSpPr>
            <p:nvPr/>
          </p:nvSpPr>
          <p:spPr bwMode="auto">
            <a:xfrm>
              <a:off x="2225675" y="1747838"/>
              <a:ext cx="431800" cy="247650"/>
            </a:xfrm>
            <a:prstGeom prst="rect">
              <a:avLst/>
            </a:prstGeom>
            <a:noFill/>
            <a:ln w="9525">
              <a:noFill/>
              <a:miter lim="800000"/>
              <a:headEnd/>
              <a:tailEnd/>
            </a:ln>
            <a:effectLst/>
          </p:spPr>
          <p:txBody>
            <a:bodyPr wrap="none">
              <a:spAutoFit/>
            </a:bodyPr>
            <a:lstStyle/>
            <a:p>
              <a:pPr>
                <a:defRPr/>
              </a:pPr>
              <a:r>
                <a:rPr lang="en-US" sz="1000" dirty="0">
                  <a:latin typeface="+mj-lt"/>
                  <a:cs typeface="+mn-cs"/>
                </a:rPr>
                <a:t>.242</a:t>
              </a:r>
            </a:p>
          </p:txBody>
        </p:sp>
        <p:sp>
          <p:nvSpPr>
            <p:cNvPr id="107" name="Text Box 21"/>
            <p:cNvSpPr txBox="1">
              <a:spLocks noChangeArrowheads="1"/>
            </p:cNvSpPr>
            <p:nvPr/>
          </p:nvSpPr>
          <p:spPr bwMode="auto">
            <a:xfrm>
              <a:off x="1604963" y="1290638"/>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8" name="Text Box 21"/>
            <p:cNvSpPr txBox="1">
              <a:spLocks noChangeArrowheads="1"/>
            </p:cNvSpPr>
            <p:nvPr/>
          </p:nvSpPr>
          <p:spPr bwMode="auto">
            <a:xfrm>
              <a:off x="7319963" y="1300163"/>
              <a:ext cx="290512"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.1</a:t>
              </a:r>
            </a:p>
          </p:txBody>
        </p:sp>
        <p:sp>
          <p:nvSpPr>
            <p:cNvPr id="109" name="Text Box 21"/>
            <p:cNvSpPr txBox="1">
              <a:spLocks noChangeArrowheads="1"/>
            </p:cNvSpPr>
            <p:nvPr/>
          </p:nvSpPr>
          <p:spPr bwMode="auto">
            <a:xfrm>
              <a:off x="7300913" y="1538288"/>
              <a:ext cx="5095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Fa0/0</a:t>
              </a:r>
            </a:p>
          </p:txBody>
        </p:sp>
        <p:sp>
          <p:nvSpPr>
            <p:cNvPr id="110" name="Text Box 21"/>
            <p:cNvSpPr txBox="1">
              <a:spLocks noChangeArrowheads="1"/>
            </p:cNvSpPr>
            <p:nvPr/>
          </p:nvSpPr>
          <p:spPr bwMode="auto">
            <a:xfrm>
              <a:off x="5572125" y="2128838"/>
              <a:ext cx="1347788"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209.165.200.224 /29</a:t>
              </a:r>
            </a:p>
          </p:txBody>
        </p:sp>
        <p:sp>
          <p:nvSpPr>
            <p:cNvPr id="111" name="Text Box 21"/>
            <p:cNvSpPr txBox="1">
              <a:spLocks noChangeArrowheads="1"/>
            </p:cNvSpPr>
            <p:nvPr/>
          </p:nvSpPr>
          <p:spPr bwMode="auto">
            <a:xfrm>
              <a:off x="3667125" y="239395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.241</a:t>
              </a:r>
            </a:p>
          </p:txBody>
        </p:sp>
        <p:sp>
          <p:nvSpPr>
            <p:cNvPr id="112" name="Text Box 21"/>
            <p:cNvSpPr txBox="1">
              <a:spLocks noChangeArrowheads="1"/>
            </p:cNvSpPr>
            <p:nvPr/>
          </p:nvSpPr>
          <p:spPr bwMode="auto">
            <a:xfrm>
              <a:off x="5953125" y="1593850"/>
              <a:ext cx="552450" cy="246063"/>
            </a:xfrm>
            <a:prstGeom prst="rect">
              <a:avLst/>
            </a:prstGeom>
            <a:noFill/>
            <a:ln w="9525">
              <a:noFill/>
              <a:miter lim="800000"/>
              <a:headEnd/>
              <a:tailEnd/>
            </a:ln>
            <a:effectLst/>
          </p:spPr>
          <p:txBody>
            <a:bodyPr wrap="none">
              <a:spAutoFit/>
            </a:bodyPr>
            <a:lstStyle/>
            <a:p>
              <a:pPr>
                <a:defRPr/>
              </a:pPr>
              <a:r>
                <a:rPr lang="en-US" sz="1000" b="1" dirty="0">
                  <a:latin typeface="+mj-lt"/>
                  <a:cs typeface="+mn-cs"/>
                </a:rPr>
                <a:t>S0/0/1</a:t>
              </a:r>
            </a:p>
          </p:txBody>
        </p:sp>
        <p:sp>
          <p:nvSpPr>
            <p:cNvPr id="113" name="Text Box 21"/>
            <p:cNvSpPr txBox="1">
              <a:spLocks noChangeArrowheads="1"/>
            </p:cNvSpPr>
            <p:nvPr/>
          </p:nvSpPr>
          <p:spPr bwMode="auto">
            <a:xfrm>
              <a:off x="2224088" y="2128838"/>
              <a:ext cx="1347787" cy="246062"/>
            </a:xfrm>
            <a:prstGeom prst="rect">
              <a:avLst/>
            </a:prstGeom>
            <a:noFill/>
            <a:ln w="9525">
              <a:noFill/>
              <a:miter lim="800000"/>
              <a:headEnd/>
              <a:tailEnd/>
            </a:ln>
            <a:effectLst/>
          </p:spPr>
          <p:txBody>
            <a:bodyPr wrap="none">
              <a:spAutoFit/>
            </a:bodyPr>
            <a:lstStyle/>
            <a:p>
              <a:pPr>
                <a:defRPr/>
              </a:pPr>
              <a:r>
                <a:rPr lang="en-US" sz="1000" b="1" dirty="0">
                  <a:latin typeface="+mj-lt"/>
                  <a:cs typeface="+mn-cs"/>
                </a:rPr>
                <a:t>209.165.200.240 /29</a:t>
              </a:r>
            </a:p>
          </p:txBody>
        </p:sp>
        <p:sp>
          <p:nvSpPr>
            <p:cNvPr id="114" name="Text Box 21"/>
            <p:cNvSpPr txBox="1">
              <a:spLocks noChangeArrowheads="1"/>
            </p:cNvSpPr>
            <p:nvPr/>
          </p:nvSpPr>
          <p:spPr bwMode="auto">
            <a:xfrm>
              <a:off x="5000625" y="2395538"/>
              <a:ext cx="431800" cy="246062"/>
            </a:xfrm>
            <a:prstGeom prst="rect">
              <a:avLst/>
            </a:prstGeom>
            <a:noFill/>
            <a:ln w="9525">
              <a:noFill/>
              <a:miter lim="800000"/>
              <a:headEnd/>
              <a:tailEnd/>
            </a:ln>
            <a:effectLst/>
          </p:spPr>
          <p:txBody>
            <a:bodyPr wrap="none">
              <a:spAutoFit/>
            </a:bodyPr>
            <a:lstStyle/>
            <a:p>
              <a:pPr>
                <a:defRPr/>
              </a:pPr>
              <a:r>
                <a:rPr lang="en-US" sz="1000" dirty="0">
                  <a:latin typeface="+mj-lt"/>
                  <a:cs typeface="+mn-cs"/>
                </a:rPr>
                <a:t>.225</a:t>
              </a:r>
            </a:p>
          </p:txBody>
        </p:sp>
        <p:sp>
          <p:nvSpPr>
            <p:cNvPr id="115" name="Text Box 21"/>
            <p:cNvSpPr txBox="1">
              <a:spLocks noChangeArrowheads="1"/>
            </p:cNvSpPr>
            <p:nvPr/>
          </p:nvSpPr>
          <p:spPr bwMode="auto">
            <a:xfrm>
              <a:off x="6397625" y="1739900"/>
              <a:ext cx="431800" cy="246063"/>
            </a:xfrm>
            <a:prstGeom prst="rect">
              <a:avLst/>
            </a:prstGeom>
            <a:noFill/>
            <a:ln w="9525">
              <a:noFill/>
              <a:miter lim="800000"/>
              <a:headEnd/>
              <a:tailEnd/>
            </a:ln>
            <a:effectLst/>
          </p:spPr>
          <p:txBody>
            <a:bodyPr wrap="none">
              <a:spAutoFit/>
            </a:bodyPr>
            <a:lstStyle/>
            <a:p>
              <a:pPr>
                <a:defRPr/>
              </a:pPr>
              <a:r>
                <a:rPr lang="en-US" sz="1000" dirty="0">
                  <a:latin typeface="+mj-lt"/>
                  <a:cs typeface="+mn-cs"/>
                </a:rPr>
                <a:t>.226</a:t>
              </a:r>
            </a:p>
          </p:txBody>
        </p:sp>
        <p:pic>
          <p:nvPicPr>
            <p:cNvPr id="116" name="Picture 37"/>
            <p:cNvPicPr>
              <a:picLocks noChangeArrowheads="1"/>
            </p:cNvPicPr>
            <p:nvPr/>
          </p:nvPicPr>
          <p:blipFill>
            <a:blip r:embed="rId4"/>
            <a:srcRect/>
            <a:stretch>
              <a:fillRect/>
            </a:stretch>
          </p:blipFill>
          <p:spPr bwMode="auto">
            <a:xfrm>
              <a:off x="4167188" y="2414588"/>
              <a:ext cx="906462" cy="533400"/>
            </a:xfrm>
            <a:prstGeom prst="rect">
              <a:avLst/>
            </a:prstGeom>
            <a:noFill/>
            <a:ln w="9525">
              <a:noFill/>
              <a:miter lim="800000"/>
              <a:headEnd/>
              <a:tailEnd/>
            </a:ln>
          </p:spPr>
        </p:pic>
        <p:sp>
          <p:nvSpPr>
            <p:cNvPr id="117" name="TextBox 22"/>
            <p:cNvSpPr txBox="1">
              <a:spLocks noChangeArrowheads="1"/>
            </p:cNvSpPr>
            <p:nvPr/>
          </p:nvSpPr>
          <p:spPr bwMode="auto">
            <a:xfrm>
              <a:off x="4473575" y="2703513"/>
              <a:ext cx="390525" cy="246062"/>
            </a:xfrm>
            <a:prstGeom prst="rect">
              <a:avLst/>
            </a:prstGeom>
            <a:noFill/>
            <a:ln w="9525">
              <a:noFill/>
              <a:miter lim="800000"/>
              <a:headEnd/>
              <a:tailEnd/>
            </a:ln>
          </p:spPr>
          <p:txBody>
            <a:bodyPr wrap="none">
              <a:spAutoFit/>
            </a:bodyPr>
            <a:lstStyle/>
            <a:p>
              <a:r>
                <a:rPr lang="en-US" sz="1000" b="1" dirty="0">
                  <a:solidFill>
                    <a:schemeClr val="bg1"/>
                  </a:solidFill>
                </a:rPr>
                <a:t>ISP</a:t>
              </a:r>
            </a:p>
          </p:txBody>
        </p:sp>
        <p:cxnSp>
          <p:nvCxnSpPr>
            <p:cNvPr id="118" name="Straight Connector 117"/>
            <p:cNvCxnSpPr/>
            <p:nvPr/>
          </p:nvCxnSpPr>
          <p:spPr>
            <a:xfrm rot="5400000">
              <a:off x="7929562" y="1700213"/>
              <a:ext cx="422275" cy="6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19" name="Picture 42" descr="File Server_Updated2005"/>
            <p:cNvPicPr>
              <a:picLocks noChangeAspect="1" noChangeArrowheads="1"/>
            </p:cNvPicPr>
            <p:nvPr/>
          </p:nvPicPr>
          <p:blipFill>
            <a:blip r:embed="rId5"/>
            <a:srcRect/>
            <a:stretch>
              <a:fillRect/>
            </a:stretch>
          </p:blipFill>
          <p:spPr bwMode="auto">
            <a:xfrm>
              <a:off x="7880350" y="1914525"/>
              <a:ext cx="471488" cy="627063"/>
            </a:xfrm>
            <a:prstGeom prst="rect">
              <a:avLst/>
            </a:prstGeom>
            <a:noFill/>
            <a:ln w="9525">
              <a:noFill/>
              <a:miter lim="800000"/>
              <a:headEnd/>
              <a:tailEnd/>
            </a:ln>
          </p:spPr>
        </p:pic>
        <p:pic>
          <p:nvPicPr>
            <p:cNvPr id="120" name="Picture 41"/>
            <p:cNvPicPr>
              <a:picLocks noChangeAspect="1" noChangeArrowheads="1"/>
            </p:cNvPicPr>
            <p:nvPr/>
          </p:nvPicPr>
          <p:blipFill>
            <a:blip r:embed="rId6"/>
            <a:srcRect/>
            <a:stretch>
              <a:fillRect/>
            </a:stretch>
          </p:blipFill>
          <p:spPr bwMode="auto">
            <a:xfrm>
              <a:off x="7837488" y="1343025"/>
              <a:ext cx="735012" cy="314325"/>
            </a:xfrm>
            <a:prstGeom prst="rect">
              <a:avLst/>
            </a:prstGeom>
            <a:noFill/>
            <a:ln w="9525">
              <a:noFill/>
              <a:miter lim="800000"/>
              <a:headEnd/>
              <a:tailEnd/>
            </a:ln>
          </p:spPr>
        </p:pic>
        <p:sp>
          <p:nvSpPr>
            <p:cNvPr id="121" name="Rectangle 120"/>
            <p:cNvSpPr/>
            <p:nvPr/>
          </p:nvSpPr>
          <p:spPr>
            <a:xfrm>
              <a:off x="7215188" y="251936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Email Server</a:t>
              </a:r>
            </a:p>
            <a:p>
              <a:pPr algn="ctr" eaLnBrk="0" hangingPunct="0">
                <a:lnSpc>
                  <a:spcPct val="90000"/>
                </a:lnSpc>
                <a:defRPr/>
              </a:pPr>
              <a:r>
                <a:rPr lang="en-US" altLang="en-US" sz="1000" b="1" dirty="0">
                  <a:solidFill>
                    <a:srgbClr val="000000"/>
                  </a:solidFill>
                  <a:ea typeface="ＭＳ Ｐゴシック" charset="-128"/>
                  <a:cs typeface="+mn-cs"/>
                </a:rPr>
                <a:t>10.10.10.238</a:t>
              </a:r>
            </a:p>
            <a:p>
              <a:pPr algn="ctr" eaLnBrk="0" hangingPunct="0">
                <a:lnSpc>
                  <a:spcPct val="90000"/>
                </a:lnSpc>
                <a:defRPr/>
              </a:pPr>
              <a:r>
                <a:rPr lang="en-US" altLang="en-US" sz="1000" dirty="0">
                  <a:solidFill>
                    <a:srgbClr val="000000"/>
                  </a:solidFill>
                  <a:ea typeface="ＭＳ Ｐゴシック" charset="-128"/>
                  <a:cs typeface="+mn-cs"/>
                </a:rPr>
                <a:t>(209.165.200.238)</a:t>
              </a:r>
            </a:p>
          </p:txBody>
        </p:sp>
        <p:sp>
          <p:nvSpPr>
            <p:cNvPr id="122" name="TextBox 51"/>
            <p:cNvSpPr txBox="1">
              <a:spLocks noChangeArrowheads="1"/>
            </p:cNvSpPr>
            <p:nvPr/>
          </p:nvSpPr>
          <p:spPr bwMode="auto">
            <a:xfrm>
              <a:off x="5991225" y="2557463"/>
              <a:ext cx="1347788" cy="535531"/>
            </a:xfrm>
            <a:prstGeom prst="rect">
              <a:avLst/>
            </a:prstGeom>
            <a:noFill/>
            <a:ln w="9525">
              <a:solidFill>
                <a:schemeClr val="tx2"/>
              </a:solidFill>
              <a:miter lim="800000"/>
              <a:headEnd/>
              <a:tailEnd/>
            </a:ln>
          </p:spPr>
          <p:txBody>
            <a:bodyPr wrap="square">
              <a:spAutoFit/>
            </a:bodyPr>
            <a:lstStyle/>
            <a:p>
              <a:r>
                <a:rPr lang="en-US" sz="1200" b="1" dirty="0"/>
                <a:t>NAT Pool</a:t>
              </a:r>
            </a:p>
            <a:p>
              <a:r>
                <a:rPr lang="en-US" sz="1000" dirty="0"/>
                <a:t>209.165.200.233 – </a:t>
              </a:r>
            </a:p>
            <a:p>
              <a:r>
                <a:rPr lang="en-US" sz="1000" dirty="0"/>
                <a:t>209.165.200.237 /29</a:t>
              </a:r>
            </a:p>
          </p:txBody>
        </p:sp>
        <p:cxnSp>
          <p:nvCxnSpPr>
            <p:cNvPr id="123" name="Straight Arrow Connector 122"/>
            <p:cNvCxnSpPr/>
            <p:nvPr/>
          </p:nvCxnSpPr>
          <p:spPr>
            <a:xfrm rot="16200000" flipV="1">
              <a:off x="6600825" y="2176463"/>
              <a:ext cx="754063" cy="793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212725" y="2538413"/>
              <a:ext cx="1428750" cy="514350"/>
            </a:xfrm>
            <a:prstGeom prst="rect">
              <a:avLst/>
            </a:prstGeom>
          </p:spPr>
          <p:txBody>
            <a:bodyPr>
              <a:spAutoFit/>
            </a:bodyPr>
            <a:lstStyle/>
            <a:p>
              <a:pPr algn="ctr" eaLnBrk="0" hangingPunct="0">
                <a:lnSpc>
                  <a:spcPct val="90000"/>
                </a:lnSpc>
                <a:defRPr/>
              </a:pPr>
              <a:r>
                <a:rPr lang="en-US" altLang="en-US" sz="1050" b="1" dirty="0">
                  <a:solidFill>
                    <a:srgbClr val="000000"/>
                  </a:solidFill>
                  <a:ea typeface="ＭＳ Ｐゴシック" charset="-128"/>
                  <a:cs typeface="+mn-cs"/>
                </a:rPr>
                <a:t>Branch Server</a:t>
              </a:r>
            </a:p>
            <a:p>
              <a:pPr algn="ctr" eaLnBrk="0" hangingPunct="0">
                <a:lnSpc>
                  <a:spcPct val="90000"/>
                </a:lnSpc>
                <a:defRPr/>
              </a:pPr>
              <a:r>
                <a:rPr lang="en-US" altLang="en-US" sz="1000" b="1" dirty="0">
                  <a:solidFill>
                    <a:srgbClr val="000000"/>
                  </a:solidFill>
                  <a:ea typeface="ＭＳ Ｐゴシック" charset="-128"/>
                  <a:cs typeface="+mn-cs"/>
                </a:rPr>
                <a:t>192.168.1.254</a:t>
              </a:r>
            </a:p>
            <a:p>
              <a:pPr algn="ctr" eaLnBrk="0" hangingPunct="0">
                <a:lnSpc>
                  <a:spcPct val="90000"/>
                </a:lnSpc>
                <a:defRPr/>
              </a:pPr>
              <a:r>
                <a:rPr lang="en-US" altLang="en-US" sz="1000" dirty="0">
                  <a:solidFill>
                    <a:srgbClr val="000000"/>
                  </a:solidFill>
                  <a:ea typeface="ＭＳ Ｐゴシック" charset="-128"/>
                  <a:cs typeface="+mn-cs"/>
                </a:rPr>
                <a:t>(209.165.200.254)</a:t>
              </a:r>
              <a:endParaRPr lang="en-US" altLang="en-US" sz="1050" dirty="0">
                <a:solidFill>
                  <a:srgbClr val="000000"/>
                </a:solidFill>
                <a:ea typeface="ＭＳ Ｐゴシック" charset="-128"/>
                <a:cs typeface="+mn-cs"/>
              </a:endParaRPr>
            </a:p>
          </p:txBody>
        </p:sp>
        <p:sp>
          <p:nvSpPr>
            <p:cNvPr id="125" name="TextBox 49"/>
            <p:cNvSpPr txBox="1">
              <a:spLocks noChangeArrowheads="1"/>
            </p:cNvSpPr>
            <p:nvPr/>
          </p:nvSpPr>
          <p:spPr bwMode="auto">
            <a:xfrm>
              <a:off x="1766888" y="2528888"/>
              <a:ext cx="1312862" cy="584200"/>
            </a:xfrm>
            <a:prstGeom prst="rect">
              <a:avLst/>
            </a:prstGeom>
            <a:noFill/>
            <a:ln w="9525">
              <a:solidFill>
                <a:schemeClr val="tx2"/>
              </a:solidFill>
              <a:miter lim="800000"/>
              <a:headEnd/>
              <a:tailEnd/>
            </a:ln>
          </p:spPr>
          <p:txBody>
            <a:bodyPr wrap="none">
              <a:spAutoFit/>
            </a:bodyPr>
            <a:lstStyle/>
            <a:p>
              <a:r>
                <a:rPr lang="en-US" sz="1200" b="1" dirty="0"/>
                <a:t>NAT Pool</a:t>
              </a:r>
            </a:p>
            <a:p>
              <a:r>
                <a:rPr lang="en-US" sz="1000" dirty="0"/>
                <a:t>209.165.200.249 – </a:t>
              </a:r>
            </a:p>
            <a:p>
              <a:r>
                <a:rPr lang="en-US" sz="1000" dirty="0"/>
                <a:t>209.165.200.253/29</a:t>
              </a:r>
            </a:p>
          </p:txBody>
        </p:sp>
        <p:cxnSp>
          <p:nvCxnSpPr>
            <p:cNvPr id="126" name="Straight Arrow Connector 125"/>
            <p:cNvCxnSpPr/>
            <p:nvPr/>
          </p:nvCxnSpPr>
          <p:spPr>
            <a:xfrm rot="16200000" flipV="1">
              <a:off x="1801812" y="2147888"/>
              <a:ext cx="754063" cy="7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7" name="Left-Right Arrow 126"/>
            <p:cNvSpPr/>
            <p:nvPr/>
          </p:nvSpPr>
          <p:spPr>
            <a:xfrm>
              <a:off x="2830286" y="938442"/>
              <a:ext cx="3500438" cy="642938"/>
            </a:xfrm>
            <a:prstGeom prst="leftRightArrow">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8" name="TextBox 52"/>
            <p:cNvSpPr txBox="1">
              <a:spLocks noChangeArrowheads="1"/>
            </p:cNvSpPr>
            <p:nvPr/>
          </p:nvSpPr>
          <p:spPr bwMode="auto">
            <a:xfrm>
              <a:off x="2842986" y="1171805"/>
              <a:ext cx="857250" cy="231775"/>
            </a:xfrm>
            <a:prstGeom prst="rect">
              <a:avLst/>
            </a:prstGeom>
            <a:noFill/>
            <a:ln w="9525">
              <a:noFill/>
              <a:miter lim="800000"/>
              <a:headEnd/>
              <a:tailEnd/>
            </a:ln>
          </p:spPr>
          <p:txBody>
            <a:bodyPr wrap="none">
              <a:spAutoFit/>
            </a:bodyPr>
            <a:lstStyle/>
            <a:p>
              <a:r>
                <a:rPr lang="en-US" sz="900" dirty="0"/>
                <a:t>172.16.100.2</a:t>
              </a:r>
            </a:p>
          </p:txBody>
        </p:sp>
        <p:sp>
          <p:nvSpPr>
            <p:cNvPr id="129" name="TextBox 53"/>
            <p:cNvSpPr txBox="1">
              <a:spLocks noChangeArrowheads="1"/>
            </p:cNvSpPr>
            <p:nvPr/>
          </p:nvSpPr>
          <p:spPr bwMode="auto">
            <a:xfrm>
              <a:off x="5352824" y="1152755"/>
              <a:ext cx="889987" cy="216982"/>
            </a:xfrm>
            <a:prstGeom prst="rect">
              <a:avLst/>
            </a:prstGeom>
            <a:noFill/>
            <a:ln w="9525">
              <a:noFill/>
              <a:miter lim="800000"/>
              <a:headEnd/>
              <a:tailEnd/>
            </a:ln>
          </p:spPr>
          <p:txBody>
            <a:bodyPr wrap="none">
              <a:spAutoFit/>
            </a:bodyPr>
            <a:lstStyle/>
            <a:p>
              <a:r>
                <a:rPr lang="en-US" sz="900" dirty="0" smtClean="0"/>
                <a:t>172.16.100.1</a:t>
              </a:r>
              <a:endParaRPr lang="en-US" sz="900" dirty="0"/>
            </a:p>
          </p:txBody>
        </p:sp>
        <p:sp>
          <p:nvSpPr>
            <p:cNvPr id="130" name="Rectangle 129"/>
            <p:cNvSpPr/>
            <p:nvPr/>
          </p:nvSpPr>
          <p:spPr>
            <a:xfrm>
              <a:off x="2820761" y="1028930"/>
              <a:ext cx="3522663" cy="458787"/>
            </a:xfrm>
            <a:prstGeom prst="rect">
              <a:avLst/>
            </a:prstGeom>
            <a:noFill/>
            <a:ln>
              <a:noFill/>
            </a:ln>
          </p:spPr>
          <p:txBody>
            <a:bodyPr anchor="ctr"/>
            <a:lstStyle/>
            <a:p>
              <a:pPr algn="ctr">
                <a:defRPr/>
              </a:pPr>
              <a:r>
                <a:rPr lang="en-US" altLang="en-US" sz="1050" b="1" dirty="0">
                  <a:ea typeface="ＭＳ Ｐゴシック" charset="-128"/>
                  <a:cs typeface="+mn-cs"/>
                </a:rPr>
                <a:t>GRE Tunnel</a:t>
              </a:r>
            </a:p>
            <a:p>
              <a:pPr algn="ctr">
                <a:defRPr/>
              </a:pPr>
              <a:r>
                <a:rPr lang="en-US" altLang="en-US" sz="1000" b="1" dirty="0">
                  <a:ea typeface="ＭＳ Ｐゴシック" charset="-128"/>
                  <a:cs typeface="+mn-cs"/>
                </a:rPr>
                <a:t>172.16.100.0/30</a:t>
              </a:r>
            </a:p>
          </p:txBody>
        </p:sp>
      </p:grpSp>
    </p:spTree>
    <p:extLst>
      <p:ext uri="{BB962C8B-B14F-4D97-AF65-F5344CB8AC3E}">
        <p14:creationId xmlns:p14="http://schemas.microsoft.com/office/powerpoint/2010/main" val="1345453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a:t>
            </a:r>
          </a:p>
        </p:txBody>
      </p:sp>
      <p:sp>
        <p:nvSpPr>
          <p:cNvPr id="2" name="Content Placeholder 1"/>
          <p:cNvSpPr>
            <a:spLocks noGrp="1"/>
          </p:cNvSpPr>
          <p:nvPr>
            <p:ph idx="1"/>
          </p:nvPr>
        </p:nvSpPr>
        <p:spPr>
          <a:xfrm>
            <a:off x="432690" y="1523998"/>
            <a:ext cx="8362967" cy="5199127"/>
          </a:xfrm>
        </p:spPr>
        <p:txBody>
          <a:bodyPr/>
          <a:lstStyle/>
          <a:p>
            <a:r>
              <a:rPr lang="en-US" sz="2000" dirty="0" smtClean="0"/>
              <a:t>Connect </a:t>
            </a:r>
            <a:r>
              <a:rPr lang="en-US" sz="2000" dirty="0"/>
              <a:t>entire networks to each other, </a:t>
            </a:r>
            <a:r>
              <a:rPr lang="en-US" sz="2000" dirty="0" smtClean="0"/>
              <a:t>in </a:t>
            </a:r>
            <a:r>
              <a:rPr lang="en-US" sz="2000" dirty="0"/>
              <a:t>the past, a leased line or Frame Relay connection was required to connect sites, but because most corporations now have Internet access, these connections can be replaced with site-to-site </a:t>
            </a:r>
            <a:r>
              <a:rPr lang="en-US" sz="2000" dirty="0" smtClean="0"/>
              <a:t>VPNs.</a:t>
            </a:r>
            <a:endParaRPr lang="en-US" sz="2000" dirty="0"/>
          </a:p>
          <a:p>
            <a:r>
              <a:rPr lang="en-US" sz="2000" dirty="0" smtClean="0"/>
              <a:t>Internal hosts have no </a:t>
            </a:r>
            <a:r>
              <a:rPr lang="en-US" sz="2000" dirty="0"/>
              <a:t>knowledge that a VPN </a:t>
            </a:r>
            <a:r>
              <a:rPr lang="en-US" sz="2000" dirty="0" smtClean="0"/>
              <a:t>exists.</a:t>
            </a:r>
          </a:p>
          <a:p>
            <a:r>
              <a:rPr lang="en-US" sz="2000" dirty="0" smtClean="0"/>
              <a:t>Created </a:t>
            </a:r>
            <a:r>
              <a:rPr lang="en-US" sz="2000" dirty="0"/>
              <a:t>when devices on both sides of the VPN connection are aware of the VPN configuration in </a:t>
            </a:r>
            <a:r>
              <a:rPr lang="en-US" sz="2000" dirty="0" smtClean="0"/>
              <a:t>advance.</a:t>
            </a:r>
          </a:p>
        </p:txBody>
      </p:sp>
    </p:spTree>
    <p:extLst>
      <p:ext uri="{BB962C8B-B14F-4D97-AF65-F5344CB8AC3E}">
        <p14:creationId xmlns:p14="http://schemas.microsoft.com/office/powerpoint/2010/main" val="1564215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a:t>
            </a:r>
          </a:p>
        </p:txBody>
      </p:sp>
      <p:sp>
        <p:nvSpPr>
          <p:cNvPr id="2" name="Content Placeholder 1"/>
          <p:cNvSpPr>
            <a:spLocks noGrp="1"/>
          </p:cNvSpPr>
          <p:nvPr>
            <p:ph idx="1"/>
          </p:nvPr>
        </p:nvSpPr>
        <p:spPr>
          <a:xfrm>
            <a:off x="345605" y="1454380"/>
            <a:ext cx="8798395" cy="5403620"/>
          </a:xfrm>
        </p:spPr>
        <p:txBody>
          <a:bodyPr/>
          <a:lstStyle/>
          <a:p>
            <a:r>
              <a:rPr lang="en-US" sz="2000" dirty="0" smtClean="0"/>
              <a:t>Support </a:t>
            </a:r>
            <a:r>
              <a:rPr lang="en-US" sz="2000" dirty="0"/>
              <a:t>the needs of telecommuters, mobile users, and extranet, consumer-to-business </a:t>
            </a:r>
            <a:r>
              <a:rPr lang="en-US" sz="2000" dirty="0" smtClean="0"/>
              <a:t>traffic.</a:t>
            </a:r>
          </a:p>
          <a:p>
            <a:r>
              <a:rPr lang="en-US" sz="2000" dirty="0"/>
              <a:t>S</a:t>
            </a:r>
            <a:r>
              <a:rPr lang="en-US" sz="2000" dirty="0" smtClean="0"/>
              <a:t>upport </a:t>
            </a:r>
            <a:r>
              <a:rPr lang="en-US" sz="2000" dirty="0"/>
              <a:t>a </a:t>
            </a:r>
            <a:r>
              <a:rPr lang="en-US" sz="2000" dirty="0" smtClean="0"/>
              <a:t>client/server </a:t>
            </a:r>
            <a:r>
              <a:rPr lang="en-US" sz="2000" dirty="0"/>
              <a:t>architecture, where the VPN client (remote host) gains secure access to the enterprise network via a VPN server device at the network </a:t>
            </a:r>
            <a:r>
              <a:rPr lang="en-US" sz="2000" dirty="0" smtClean="0"/>
              <a:t>edge.</a:t>
            </a:r>
            <a:endParaRPr lang="en-US" sz="2000" dirty="0"/>
          </a:p>
          <a:p>
            <a:r>
              <a:rPr lang="en-US" sz="2000" dirty="0" smtClean="0"/>
              <a:t>Used to </a:t>
            </a:r>
            <a:r>
              <a:rPr lang="en-US" sz="2000" dirty="0"/>
              <a:t>connect </a:t>
            </a:r>
            <a:r>
              <a:rPr lang="en-US" sz="2000" dirty="0" smtClean="0"/>
              <a:t>individual </a:t>
            </a:r>
            <a:r>
              <a:rPr lang="en-US" sz="2000" dirty="0"/>
              <a:t>hosts that must access their company network securely over the </a:t>
            </a:r>
            <a:r>
              <a:rPr lang="en-US" sz="2000" dirty="0" smtClean="0"/>
              <a:t>Internet.</a:t>
            </a:r>
            <a:endParaRPr lang="en-US" sz="2000" dirty="0"/>
          </a:p>
          <a:p>
            <a:r>
              <a:rPr lang="en-US" sz="2000" dirty="0"/>
              <a:t>VPN client software may need to be installed on the mobile user’s end </a:t>
            </a:r>
            <a:r>
              <a:rPr lang="en-US" sz="2000" dirty="0" smtClean="0"/>
              <a:t>device (Cisco </a:t>
            </a:r>
            <a:r>
              <a:rPr lang="en-US" sz="2000" dirty="0"/>
              <a:t>AnyConnect Secure Mobility </a:t>
            </a:r>
            <a:r>
              <a:rPr lang="en-US" sz="2000" dirty="0" smtClean="0"/>
              <a:t>Client).</a:t>
            </a:r>
          </a:p>
          <a:p>
            <a:r>
              <a:rPr lang="en-US" sz="2000" dirty="0" smtClean="0"/>
              <a:t>When </a:t>
            </a:r>
            <a:r>
              <a:rPr lang="en-US" sz="2000" dirty="0"/>
              <a:t>the host tries to send any traffic, the </a:t>
            </a:r>
            <a:r>
              <a:rPr lang="en-US" sz="2000" dirty="0" smtClean="0"/>
              <a:t>VPN </a:t>
            </a:r>
            <a:r>
              <a:rPr lang="en-US" sz="2000" dirty="0"/>
              <a:t>Client software encapsulates and encrypts this </a:t>
            </a:r>
            <a:r>
              <a:rPr lang="en-US" sz="2000" dirty="0" smtClean="0"/>
              <a:t>traffic and sends </a:t>
            </a:r>
            <a:r>
              <a:rPr lang="en-US" sz="2000" dirty="0"/>
              <a:t>over the Internet to the VPN gateway at the edge of the target </a:t>
            </a:r>
            <a:r>
              <a:rPr lang="en-US" sz="2000" dirty="0" smtClean="0"/>
              <a:t>network.</a:t>
            </a:r>
          </a:p>
        </p:txBody>
      </p:sp>
    </p:spTree>
    <p:extLst>
      <p:ext uri="{BB962C8B-B14F-4D97-AF65-F5344CB8AC3E}">
        <p14:creationId xmlns:p14="http://schemas.microsoft.com/office/powerpoint/2010/main" val="1349652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1175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70744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21288</TotalTime>
  <Pages>28</Pages>
  <Words>4354</Words>
  <Application>Microsoft Office PowerPoint</Application>
  <PresentationFormat>On-screen Show (4:3)</PresentationFormat>
  <Paragraphs>1079</Paragraphs>
  <Slides>51</Slides>
  <Notes>45</Notes>
  <HiddenSlides>0</HiddenSlides>
  <MMClips>0</MMClips>
  <ScaleCrop>false</ScaleCrop>
  <HeadingPairs>
    <vt:vector size="4" baseType="variant">
      <vt:variant>
        <vt:lpstr>Theme</vt:lpstr>
      </vt:variant>
      <vt:variant>
        <vt:i4>7</vt:i4>
      </vt:variant>
      <vt:variant>
        <vt:lpstr>Slide Titles</vt:lpstr>
      </vt:variant>
      <vt:variant>
        <vt:i4>51</vt:i4>
      </vt:variant>
    </vt:vector>
  </HeadingPairs>
  <TitlesOfParts>
    <vt:vector size="58" baseType="lpstr">
      <vt:lpstr>PPT-TMPLT-WHT_C</vt:lpstr>
      <vt:lpstr>Office Theme</vt:lpstr>
      <vt:lpstr>NetAcad-4F_PPT-WHT_060408</vt:lpstr>
      <vt:lpstr>CCNP Instructor PPT2</vt:lpstr>
      <vt:lpstr>1_CCNP Instructor PPT2</vt:lpstr>
      <vt:lpstr>2_CCNP Instructor PPT2</vt:lpstr>
      <vt:lpstr>3_CCNP Instructor PPT2</vt:lpstr>
      <vt:lpstr>IN723 VPN</vt:lpstr>
      <vt:lpstr>Fundamentals of VPNs Introducing VPNs</vt:lpstr>
      <vt:lpstr>Fundamentals of VPNs Benefits of VPNs</vt:lpstr>
      <vt:lpstr>Fundamentals of VPNs Benefits of VPNs (cont.)</vt:lpstr>
      <vt:lpstr>VPN Solutions</vt:lpstr>
      <vt:lpstr>Types of VPNs Site-to-Site VPNs</vt:lpstr>
      <vt:lpstr>Types of VPNs Remote Access VPNs</vt:lpstr>
      <vt:lpstr>Fundamentals of Generic Routing Encapsulation Introduction to GRE</vt:lpstr>
      <vt:lpstr>Configuring GRE Tunnels GRE Tunnel Configuration</vt:lpstr>
      <vt:lpstr>Configuring GRE Tunnels GRE Tunnel Configuration</vt:lpstr>
      <vt:lpstr>Configuring GRE Tunnels GRE Tunnel Verification</vt:lpstr>
      <vt:lpstr>Internet Protocol Security IPsec VPNs</vt:lpstr>
      <vt:lpstr>IPsec Technologies</vt:lpstr>
      <vt:lpstr>Internet Protocol Security IPsec Security Services</vt:lpstr>
      <vt:lpstr>IPsec Framework Confidentiality with Encryption</vt:lpstr>
      <vt:lpstr>IPsec Framework Encryption Algorithms</vt:lpstr>
      <vt:lpstr>IPsec Framework Symmetric Encryption</vt:lpstr>
      <vt:lpstr>IPsec Framework Asymmetric Encryption</vt:lpstr>
      <vt:lpstr>IPsec Framework Diffie-Hellman Key Exchange</vt:lpstr>
      <vt:lpstr>IPsec Framework Integrity with Hash Algorithms</vt:lpstr>
      <vt:lpstr>IPsec Framework Integrity with Hash Algorithms (cont.)</vt:lpstr>
      <vt:lpstr>IPsec Framework IPsec Authentication (cont.)</vt:lpstr>
      <vt:lpstr>IPsec Framework IPsec Authentication (cont.)</vt:lpstr>
      <vt:lpstr>IPsec Framework IPsec Protocol Framework</vt:lpstr>
      <vt:lpstr>IPsec Framework IPsec Protocol Framework (cont.)</vt:lpstr>
      <vt:lpstr>IPsec Framework IPsec Protocol Framework (cont.)</vt:lpstr>
      <vt:lpstr>IPsec Framework IPsec Protocol Framework (cont.)</vt:lpstr>
      <vt:lpstr>IPsec Encapsulation Example</vt:lpstr>
      <vt:lpstr>Steps to Configuring an IPsec VPN</vt:lpstr>
      <vt:lpstr>IPsec VPN Components</vt:lpstr>
      <vt:lpstr>IPsec VPN Components</vt:lpstr>
      <vt:lpstr>Branch Router IPsec VPN Configuration</vt:lpstr>
      <vt:lpstr>Verifying and Troubleshooting IPsec</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IPsec VPN Verification Example</vt:lpstr>
      <vt:lpstr>Sending IGP Traffic Over IPsec</vt:lpstr>
      <vt:lpstr>Transport, Carrier, Passenger Protocols</vt:lpstr>
      <vt:lpstr>GRE Encapsulation</vt:lpstr>
      <vt:lpstr>Steps to Configuring GRE</vt:lpstr>
      <vt:lpstr>Configuring GRE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973</cp:revision>
  <cp:lastPrinted>2014-07-29T02:35:53Z</cp:lastPrinted>
  <dcterms:created xsi:type="dcterms:W3CDTF">2006-10-23T15:07:30Z</dcterms:created>
  <dcterms:modified xsi:type="dcterms:W3CDTF">2017-04-19T03:14:01Z</dcterms:modified>
</cp:coreProperties>
</file>