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 id="2147484304" r:id="rId3"/>
  </p:sldMasterIdLst>
  <p:notesMasterIdLst>
    <p:notesMasterId r:id="rId45"/>
  </p:notesMasterIdLst>
  <p:handoutMasterIdLst>
    <p:handoutMasterId r:id="rId46"/>
  </p:handoutMasterIdLst>
  <p:sldIdLst>
    <p:sldId id="797" r:id="rId4"/>
    <p:sldId id="807" r:id="rId5"/>
    <p:sldId id="808" r:id="rId6"/>
    <p:sldId id="809" r:id="rId7"/>
    <p:sldId id="810" r:id="rId8"/>
    <p:sldId id="811" r:id="rId9"/>
    <p:sldId id="812" r:id="rId10"/>
    <p:sldId id="814" r:id="rId11"/>
    <p:sldId id="816" r:id="rId12"/>
    <p:sldId id="820" r:id="rId13"/>
    <p:sldId id="819" r:id="rId14"/>
    <p:sldId id="798" r:id="rId15"/>
    <p:sldId id="818" r:id="rId16"/>
    <p:sldId id="800" r:id="rId17"/>
    <p:sldId id="801" r:id="rId18"/>
    <p:sldId id="813" r:id="rId19"/>
    <p:sldId id="817" r:id="rId20"/>
    <p:sldId id="821" r:id="rId21"/>
    <p:sldId id="822" r:id="rId22"/>
    <p:sldId id="823" r:id="rId23"/>
    <p:sldId id="824" r:id="rId24"/>
    <p:sldId id="825" r:id="rId25"/>
    <p:sldId id="826" r:id="rId26"/>
    <p:sldId id="827" r:id="rId27"/>
    <p:sldId id="828" r:id="rId28"/>
    <p:sldId id="833" r:id="rId29"/>
    <p:sldId id="829" r:id="rId30"/>
    <p:sldId id="815" r:id="rId31"/>
    <p:sldId id="830" r:id="rId32"/>
    <p:sldId id="831" r:id="rId33"/>
    <p:sldId id="832" r:id="rId34"/>
    <p:sldId id="834" r:id="rId35"/>
    <p:sldId id="835" r:id="rId36"/>
    <p:sldId id="836" r:id="rId37"/>
    <p:sldId id="837" r:id="rId38"/>
    <p:sldId id="838" r:id="rId39"/>
    <p:sldId id="843" r:id="rId40"/>
    <p:sldId id="840" r:id="rId41"/>
    <p:sldId id="841" r:id="rId42"/>
    <p:sldId id="842" r:id="rId43"/>
    <p:sldId id="844" r:id="rId4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0" autoAdjust="0"/>
    <p:restoredTop sz="71856" autoAdjust="0"/>
  </p:normalViewPr>
  <p:slideViewPr>
    <p:cSldViewPr snapToGrid="0">
      <p:cViewPr varScale="1">
        <p:scale>
          <a:sx n="81" d="100"/>
          <a:sy n="81" d="100"/>
        </p:scale>
        <p:origin x="-816" y="-9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16</a:t>
            </a:fld>
            <a:endParaRPr lang="en-US" dirty="0"/>
          </a:p>
        </p:txBody>
      </p:sp>
    </p:spTree>
    <p:extLst>
      <p:ext uri="{BB962C8B-B14F-4D97-AF65-F5344CB8AC3E}">
        <p14:creationId xmlns:p14="http://schemas.microsoft.com/office/powerpoint/2010/main" val="161097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Inserted</a:t>
            </a:r>
            <a:r>
              <a:rPr lang="en-NZ" baseline="0" dirty="0" smtClean="0"/>
              <a:t> between L2 &amp; L3 headers</a:t>
            </a:r>
            <a:endParaRPr lang="en-US"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18</a:t>
            </a:fld>
            <a:endParaRPr lang="en-US" dirty="0"/>
          </a:p>
        </p:txBody>
      </p:sp>
    </p:spTree>
    <p:extLst>
      <p:ext uri="{BB962C8B-B14F-4D97-AF65-F5344CB8AC3E}">
        <p14:creationId xmlns:p14="http://schemas.microsoft.com/office/powerpoint/2010/main" val="4232873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1A58F63-32C1-4ADE-976A-7477E27C1121}" type="slidenum">
              <a:rPr lang="en-AU" altLang="en-US" sz="1200"/>
              <a:pPr eaLnBrk="1" hangingPunct="1"/>
              <a:t>19</a:t>
            </a:fld>
            <a:endParaRPr lang="en-AU"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dirty="0" smtClean="0"/>
              <a:t>A label stack is used to support </a:t>
            </a:r>
            <a:r>
              <a:rPr lang="en-NZ" altLang="en-US" smtClean="0"/>
              <a:t>MPLS applications</a:t>
            </a:r>
            <a:endParaRPr lang="en-NZ" altLang="en-US" dirty="0" smtClean="0"/>
          </a:p>
          <a:p>
            <a:pPr eaLnBrk="1" hangingPunct="1"/>
            <a:r>
              <a:rPr lang="en-NZ" altLang="en-US" dirty="0" smtClean="0"/>
              <a:t>MPLS </a:t>
            </a:r>
            <a:r>
              <a:rPr lang="en-NZ" altLang="en-US" dirty="0" smtClean="0"/>
              <a:t>VPN with TE uses 3 label </a:t>
            </a:r>
            <a:r>
              <a:rPr lang="en-NZ" altLang="en-US" dirty="0" smtClean="0"/>
              <a:t>stack</a:t>
            </a:r>
          </a:p>
          <a:p>
            <a:pPr eaLnBrk="1" hangingPunct="1"/>
            <a:r>
              <a:rPr lang="en-NZ" altLang="en-US" dirty="0" smtClean="0"/>
              <a:t>The top label (L1) is used to get from the</a:t>
            </a:r>
            <a:r>
              <a:rPr lang="en-NZ" altLang="en-US" baseline="0" dirty="0" smtClean="0"/>
              <a:t> ingress PE to the egress PE.</a:t>
            </a:r>
          </a:p>
        </p:txBody>
      </p:sp>
    </p:spTree>
    <p:extLst>
      <p:ext uri="{BB962C8B-B14F-4D97-AF65-F5344CB8AC3E}">
        <p14:creationId xmlns:p14="http://schemas.microsoft.com/office/powerpoint/2010/main" val="1252097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20</a:t>
            </a:fld>
            <a:endParaRPr lang="en-US" dirty="0"/>
          </a:p>
        </p:txBody>
      </p:sp>
    </p:spTree>
    <p:extLst>
      <p:ext uri="{BB962C8B-B14F-4D97-AF65-F5344CB8AC3E}">
        <p14:creationId xmlns:p14="http://schemas.microsoft.com/office/powerpoint/2010/main" val="2736273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76C918C-9850-4E99-AE29-621CC7100885}" type="slidenum">
              <a:rPr lang="en-AU" altLang="en-US" sz="1200"/>
              <a:pPr eaLnBrk="1" hangingPunct="1"/>
              <a:t>21</a:t>
            </a:fld>
            <a:endParaRPr lang="en-AU"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dirty="0" smtClean="0"/>
              <a:t>Routing information (172.16.10.0/24) advertised R1 – R2 – R3 – R4</a:t>
            </a:r>
          </a:p>
          <a:p>
            <a:pPr eaLnBrk="1" hangingPunct="1"/>
            <a:r>
              <a:rPr lang="en-NZ" altLang="en-US" dirty="0" smtClean="0"/>
              <a:t>Forwarding R4 – R1</a:t>
            </a:r>
            <a:endParaRPr lang="en-AU" altLang="en-US" dirty="0" smtClean="0"/>
          </a:p>
        </p:txBody>
      </p:sp>
    </p:spTree>
    <p:extLst>
      <p:ext uri="{BB962C8B-B14F-4D97-AF65-F5344CB8AC3E}">
        <p14:creationId xmlns:p14="http://schemas.microsoft.com/office/powerpoint/2010/main" val="4070201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78DD8798-1637-4368-96C3-AD0FDA966711}" type="slidenum">
              <a:rPr lang="en-AU" altLang="en-US" sz="1200"/>
              <a:pPr eaLnBrk="1" hangingPunct="1"/>
              <a:t>25</a:t>
            </a:fld>
            <a:endParaRPr lang="en-AU" alt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NZ" altLang="en-US" dirty="0" smtClean="0"/>
              <a:t>Label signalling </a:t>
            </a:r>
            <a:r>
              <a:rPr lang="en-NZ" altLang="en-US" smtClean="0"/>
              <a:t>(upstream) </a:t>
            </a:r>
            <a:r>
              <a:rPr lang="en-NZ" altLang="en-US" dirty="0" smtClean="0"/>
              <a:t>= R1 – R2 – R3 – R4</a:t>
            </a:r>
          </a:p>
          <a:p>
            <a:pPr marL="228600" indent="-228600" eaLnBrk="1" hangingPunct="1"/>
            <a:endParaRPr lang="en-NZ" altLang="en-US" dirty="0" smtClean="0"/>
          </a:p>
          <a:p>
            <a:pPr marL="228600" indent="-228600" eaLnBrk="1" hangingPunct="1"/>
            <a:r>
              <a:rPr lang="en-NZ" altLang="en-US" dirty="0" smtClean="0"/>
              <a:t>Forwarding:</a:t>
            </a:r>
            <a:endParaRPr lang="en-AU" altLang="en-US" dirty="0" smtClean="0"/>
          </a:p>
          <a:p>
            <a:pPr marL="228600" indent="-228600" eaLnBrk="1" hangingPunct="1"/>
            <a:r>
              <a:rPr lang="en-AU" altLang="en-US" dirty="0" smtClean="0"/>
              <a:t>R4 receives a data packet for network 172.16.10.0 and identifies path to destination is MPLS enabled. R4 forwards the packet to next-hop Router R3 after applying a label L3 (from downstream Router R3) on the packet and forwards the </a:t>
            </a:r>
            <a:r>
              <a:rPr lang="en-AU" altLang="en-US" dirty="0" err="1" smtClean="0"/>
              <a:t>labeled</a:t>
            </a:r>
            <a:r>
              <a:rPr lang="en-AU" altLang="en-US" dirty="0" smtClean="0"/>
              <a:t> packet to R3.</a:t>
            </a:r>
          </a:p>
          <a:p>
            <a:pPr marL="228600" indent="-228600" eaLnBrk="1" hangingPunct="1"/>
            <a:endParaRPr lang="en-AU" altLang="en-US" dirty="0" smtClean="0"/>
          </a:p>
          <a:p>
            <a:pPr marL="228600" indent="-228600" eaLnBrk="1" hangingPunct="1"/>
            <a:r>
              <a:rPr lang="en-AU" altLang="en-US" dirty="0" smtClean="0"/>
              <a:t>R3 receives the labelled packet with label L3 and swaps the label L3 with L2 and forwards the packet to R2.</a:t>
            </a:r>
          </a:p>
          <a:p>
            <a:pPr marL="228600" indent="-228600" eaLnBrk="1" hangingPunct="1"/>
            <a:endParaRPr lang="en-AU" altLang="en-US" dirty="0" smtClean="0"/>
          </a:p>
          <a:p>
            <a:pPr marL="228600" indent="-228600" eaLnBrk="1" hangingPunct="1"/>
            <a:r>
              <a:rPr lang="en-AU" altLang="en-US" dirty="0" smtClean="0"/>
              <a:t>R2 receives the labelled packet with label L2 and swaps the label L2 with L1 and forwards the packet to R1.</a:t>
            </a:r>
          </a:p>
          <a:p>
            <a:pPr marL="228600" indent="-228600" eaLnBrk="1" hangingPunct="1"/>
            <a:endParaRPr lang="en-AU" altLang="en-US" dirty="0" smtClean="0"/>
          </a:p>
          <a:p>
            <a:pPr marL="228600" indent="-228600" eaLnBrk="1" hangingPunct="1"/>
            <a:r>
              <a:rPr lang="en-AU" altLang="en-US" dirty="0" smtClean="0"/>
              <a:t>R1 is the border router between the IP and MPLS domains; therefore, R1 removes the labels on the data packet and forwards the IP packet to destination network 172.16.10.0.</a:t>
            </a:r>
            <a:br>
              <a:rPr lang="en-AU" altLang="en-US" dirty="0" smtClean="0"/>
            </a:br>
            <a:endParaRPr lang="en-AU" altLang="en-US" dirty="0" smtClean="0"/>
          </a:p>
          <a:p>
            <a:pPr marL="228600" indent="-228600" eaLnBrk="1" hangingPunct="1"/>
            <a:endParaRPr lang="en-AU" altLang="en-US" dirty="0" smtClean="0"/>
          </a:p>
        </p:txBody>
      </p:sp>
    </p:spTree>
    <p:extLst>
      <p:ext uri="{BB962C8B-B14F-4D97-AF65-F5344CB8AC3E}">
        <p14:creationId xmlns:p14="http://schemas.microsoft.com/office/powerpoint/2010/main" val="3549374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26</a:t>
            </a:fld>
            <a:endParaRPr lang="en-US" dirty="0"/>
          </a:p>
        </p:txBody>
      </p:sp>
    </p:spTree>
    <p:extLst>
      <p:ext uri="{BB962C8B-B14F-4D97-AF65-F5344CB8AC3E}">
        <p14:creationId xmlns:p14="http://schemas.microsoft.com/office/powerpoint/2010/main" val="3740259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Labels</a:t>
            </a:r>
            <a:r>
              <a:rPr lang="en-NZ" baseline="0" dirty="0" smtClean="0"/>
              <a:t> isolate VPN traffic through the SP core</a:t>
            </a:r>
          </a:p>
          <a:p>
            <a:endParaRPr lang="en-NZ" baseline="0" dirty="0" smtClean="0"/>
          </a:p>
          <a:p>
            <a:r>
              <a:rPr lang="en-NZ" baseline="0" dirty="0" smtClean="0"/>
              <a:t>PE = edge LSR</a:t>
            </a:r>
          </a:p>
          <a:p>
            <a:r>
              <a:rPr lang="en-NZ" baseline="0" dirty="0" smtClean="0"/>
              <a:t>P = LSR</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28</a:t>
            </a:fld>
            <a:endParaRPr lang="en-US" dirty="0"/>
          </a:p>
        </p:txBody>
      </p:sp>
    </p:spTree>
    <p:extLst>
      <p:ext uri="{BB962C8B-B14F-4D97-AF65-F5344CB8AC3E}">
        <p14:creationId xmlns:p14="http://schemas.microsoft.com/office/powerpoint/2010/main" val="4167918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31</a:t>
            </a:fld>
            <a:endParaRPr lang="en-US" dirty="0"/>
          </a:p>
        </p:txBody>
      </p:sp>
    </p:spTree>
    <p:extLst>
      <p:ext uri="{BB962C8B-B14F-4D97-AF65-F5344CB8AC3E}">
        <p14:creationId xmlns:p14="http://schemas.microsoft.com/office/powerpoint/2010/main" val="2706782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35</a:t>
            </a:fld>
            <a:endParaRPr lang="en-US" dirty="0"/>
          </a:p>
        </p:txBody>
      </p:sp>
    </p:spTree>
    <p:extLst>
      <p:ext uri="{BB962C8B-B14F-4D97-AF65-F5344CB8AC3E}">
        <p14:creationId xmlns:p14="http://schemas.microsoft.com/office/powerpoint/2010/main" val="220562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2330157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FD529D6-68BB-47F4-A129-AA1DB96D11D9}" type="slidenum">
              <a:rPr lang="en-AU" altLang="en-US" sz="1200"/>
              <a:pPr eaLnBrk="1" hangingPunct="1"/>
              <a:t>36</a:t>
            </a:fld>
            <a:endParaRPr lang="en-AU"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smtClean="0"/>
              <a:t>Another view showing the control (signalling) &amp; data planes (forwarding)</a:t>
            </a:r>
            <a:endParaRPr lang="en-AU" altLang="en-US" smtClean="0"/>
          </a:p>
        </p:txBody>
      </p:sp>
    </p:spTree>
    <p:extLst>
      <p:ext uri="{BB962C8B-B14F-4D97-AF65-F5344CB8AC3E}">
        <p14:creationId xmlns:p14="http://schemas.microsoft.com/office/powerpoint/2010/main" val="1074252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37</a:t>
            </a:fld>
            <a:endParaRPr lang="en-US" dirty="0"/>
          </a:p>
        </p:txBody>
      </p:sp>
    </p:spTree>
    <p:extLst>
      <p:ext uri="{BB962C8B-B14F-4D97-AF65-F5344CB8AC3E}">
        <p14:creationId xmlns:p14="http://schemas.microsoft.com/office/powerpoint/2010/main" val="1175242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2712C6B-1139-4056-99C8-75660512499E}" type="slidenum">
              <a:rPr lang="en-AU" altLang="en-US" sz="1200">
                <a:solidFill>
                  <a:srgbClr val="000000"/>
                </a:solidFill>
              </a:rPr>
              <a:pPr eaLnBrk="1" hangingPunct="1"/>
              <a:t>41</a:t>
            </a:fld>
            <a:endParaRPr lang="en-AU" altLang="en-US" sz="1200">
              <a:solidFill>
                <a:srgbClr val="000000"/>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dirty="0" smtClean="0"/>
              <a:t>RIB = show </a:t>
            </a:r>
            <a:r>
              <a:rPr lang="en-NZ" altLang="en-US" dirty="0" err="1" smtClean="0"/>
              <a:t>ip</a:t>
            </a:r>
            <a:r>
              <a:rPr lang="en-NZ" altLang="en-US" dirty="0" smtClean="0"/>
              <a:t> route</a:t>
            </a:r>
          </a:p>
          <a:p>
            <a:pPr eaLnBrk="1" hangingPunct="1"/>
            <a:r>
              <a:rPr lang="en-NZ" altLang="en-US" dirty="0" smtClean="0"/>
              <a:t>FIB = show </a:t>
            </a:r>
            <a:r>
              <a:rPr lang="en-NZ" altLang="en-US" dirty="0" err="1" smtClean="0"/>
              <a:t>ip</a:t>
            </a:r>
            <a:r>
              <a:rPr lang="en-NZ" altLang="en-US" dirty="0" smtClean="0"/>
              <a:t> </a:t>
            </a:r>
            <a:r>
              <a:rPr lang="en-NZ" altLang="en-US" dirty="0" err="1" smtClean="0"/>
              <a:t>cef</a:t>
            </a:r>
            <a:endParaRPr lang="en-NZ" altLang="en-US" dirty="0" smtClean="0"/>
          </a:p>
          <a:p>
            <a:pPr eaLnBrk="1" hangingPunct="1"/>
            <a:r>
              <a:rPr lang="en-NZ" altLang="en-US" dirty="0" smtClean="0"/>
              <a:t>LIB = show </a:t>
            </a:r>
            <a:r>
              <a:rPr lang="en-NZ" altLang="en-US" dirty="0" err="1" smtClean="0"/>
              <a:t>mpls</a:t>
            </a:r>
            <a:r>
              <a:rPr lang="en-NZ" altLang="en-US" dirty="0" smtClean="0"/>
              <a:t> </a:t>
            </a:r>
            <a:r>
              <a:rPr lang="en-NZ" altLang="en-US" dirty="0" err="1" smtClean="0"/>
              <a:t>ldp</a:t>
            </a:r>
            <a:r>
              <a:rPr lang="en-NZ" altLang="en-US" dirty="0" smtClean="0"/>
              <a:t> bindings</a:t>
            </a:r>
          </a:p>
          <a:p>
            <a:pPr eaLnBrk="1" hangingPunct="1"/>
            <a:r>
              <a:rPr lang="en-NZ" altLang="en-US" dirty="0" smtClean="0"/>
              <a:t>LFIB = show </a:t>
            </a:r>
            <a:r>
              <a:rPr lang="en-NZ" altLang="en-US" dirty="0" err="1" smtClean="0"/>
              <a:t>mpls</a:t>
            </a:r>
            <a:r>
              <a:rPr lang="en-NZ" altLang="en-US" dirty="0" smtClean="0"/>
              <a:t> forwarding-table</a:t>
            </a:r>
            <a:endParaRPr lang="en-AU" altLang="en-US" dirty="0" smtClean="0"/>
          </a:p>
          <a:p>
            <a:pPr eaLnBrk="1" hangingPunct="1"/>
            <a:endParaRPr lang="en-AU" altLang="en-US" dirty="0" smtClean="0"/>
          </a:p>
        </p:txBody>
      </p:sp>
    </p:spTree>
    <p:extLst>
      <p:ext uri="{BB962C8B-B14F-4D97-AF65-F5344CB8AC3E}">
        <p14:creationId xmlns:p14="http://schemas.microsoft.com/office/powerpoint/2010/main" val="1531080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4185629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3625687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NZ" dirty="0" smtClean="0"/>
              <a:t>MPLS</a:t>
            </a:r>
            <a:r>
              <a:rPr lang="en-NZ" baseline="0" dirty="0" smtClean="0"/>
              <a:t> VPN = separate routing instance (in core) per customer </a:t>
            </a:r>
            <a:endParaRPr lang="en-US"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7</a:t>
            </a:fld>
            <a:endParaRPr lang="en-US" dirty="0"/>
          </a:p>
        </p:txBody>
      </p:sp>
    </p:spTree>
    <p:extLst>
      <p:ext uri="{BB962C8B-B14F-4D97-AF65-F5344CB8AC3E}">
        <p14:creationId xmlns:p14="http://schemas.microsoft.com/office/powerpoint/2010/main" val="2018115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8</a:t>
            </a:fld>
            <a:endParaRPr lang="en-US" dirty="0"/>
          </a:p>
        </p:txBody>
      </p:sp>
    </p:spTree>
    <p:extLst>
      <p:ext uri="{BB962C8B-B14F-4D97-AF65-F5344CB8AC3E}">
        <p14:creationId xmlns:p14="http://schemas.microsoft.com/office/powerpoint/2010/main" val="235348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Summary</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10</a:t>
            </a:fld>
            <a:endParaRPr lang="en-US" dirty="0"/>
          </a:p>
        </p:txBody>
      </p:sp>
    </p:spTree>
    <p:extLst>
      <p:ext uri="{BB962C8B-B14F-4D97-AF65-F5344CB8AC3E}">
        <p14:creationId xmlns:p14="http://schemas.microsoft.com/office/powerpoint/2010/main" val="2208828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Typically PE to P to PE</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11</a:t>
            </a:fld>
            <a:endParaRPr lang="en-US" dirty="0"/>
          </a:p>
        </p:txBody>
      </p:sp>
    </p:spTree>
    <p:extLst>
      <p:ext uri="{BB962C8B-B14F-4D97-AF65-F5344CB8AC3E}">
        <p14:creationId xmlns:p14="http://schemas.microsoft.com/office/powerpoint/2010/main" val="322988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It is MPLS</a:t>
            </a:r>
            <a:r>
              <a:rPr lang="en-NZ" baseline="0" dirty="0" smtClean="0"/>
              <a:t> (Labels) that allows Customer traffic to be segregated through the Provider Core</a:t>
            </a:r>
          </a:p>
          <a:p>
            <a:endParaRPr lang="en-NZ" baseline="0" dirty="0" smtClean="0"/>
          </a:p>
          <a:p>
            <a:r>
              <a:rPr lang="en-NZ" baseline="0" dirty="0" smtClean="0"/>
              <a:t>BGP free core = Only PE routers run BGP, P routers do not.</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14</a:t>
            </a:fld>
            <a:endParaRPr lang="en-US" dirty="0"/>
          </a:p>
        </p:txBody>
      </p:sp>
    </p:spTree>
    <p:extLst>
      <p:ext uri="{BB962C8B-B14F-4D97-AF65-F5344CB8AC3E}">
        <p14:creationId xmlns:p14="http://schemas.microsoft.com/office/powerpoint/2010/main" val="2547319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24/10/2016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24/10/2016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24/10/2016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24/10/2016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24/10/2016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24/10/2016</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24/10/2016</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24/10/2016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24/10/2016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24/10/2016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24/10/2016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3E36073-46C0-46A1-A5D7-882E24F1A8F5}"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984737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24D716F-1AB9-447A-BB51-87683E0D38F4}"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9002194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7BB342D-2AE1-4B13-A878-968545BD440F}"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3008608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D12ADE2-7499-4A5D-A2BE-D2A895E9AB9A}"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3679696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FA7023F-CDAE-486A-8133-AC8F07636931}"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154042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EBEBEE6-DB30-402B-BB14-5129B4E3237F}"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32858158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DDCA1DF3-C164-4D59-A974-9ACD0DCF6919}"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35822658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3458531-7E6E-4C3B-A9DF-04C7FBDCF192}"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31673188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BD529F9-CF87-48C1-9AAF-C5D117FE676E}"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41037390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8783D2E-BDD1-4482-B874-CC85AB379E67}"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9664807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15FC153-A048-4F7D-8AC5-CB9C12E73D12}"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11004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24/10/2016</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lgn="l" eaLnBrk="1" hangingPunct="1">
              <a:lnSpc>
                <a:spcPct val="100000"/>
              </a:lnSpc>
              <a:defRPr/>
            </a:pPr>
            <a:endParaRPr lang="en-AU">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eaLnBrk="1" hangingPunct="1">
              <a:lnSpc>
                <a:spcPct val="100000"/>
              </a:lnSpc>
              <a:defRPr/>
            </a:pPr>
            <a:endParaRPr lang="en-AU">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eaLnBrk="1" hangingPunct="1">
              <a:lnSpc>
                <a:spcPct val="100000"/>
              </a:lnSpc>
              <a:defRPr/>
            </a:pPr>
            <a:fld id="{E14F4C71-3DB0-4475-B19F-EF4ACA4067FB}" type="slidenum">
              <a:rPr lang="en-AU">
                <a:solidFill>
                  <a:srgbClr val="000000"/>
                </a:solidFill>
              </a:rPr>
              <a:pPr eaLnBrk="1" hangingPunct="1">
                <a:lnSpc>
                  <a:spcPct val="100000"/>
                </a:lnSpc>
                <a:defRPr/>
              </a:pPr>
              <a:t>‹#›</a:t>
            </a:fld>
            <a:endParaRPr lang="en-AU">
              <a:solidFill>
                <a:srgbClr val="000000"/>
              </a:solidFill>
            </a:endParaRPr>
          </a:p>
        </p:txBody>
      </p:sp>
    </p:spTree>
    <p:extLst>
      <p:ext uri="{BB962C8B-B14F-4D97-AF65-F5344CB8AC3E}">
        <p14:creationId xmlns:p14="http://schemas.microsoft.com/office/powerpoint/2010/main" val="4046785197"/>
      </p:ext>
    </p:extLst>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hyperlink" Target="http://www.cisco.com/c/en/us/support/docs/multiprotocol-label-switching-mpls/mpls/4649-mpls-faq-4649.html" TargetMode="External"/><Relationship Id="rId2" Type="http://schemas.openxmlformats.org/officeDocument/2006/relationships/hyperlink" Target="http://www.cisco.com/c/en/us/about/press/internet-protocol-journal/back-issues/table-contents-18/what-is-a-vpn.html" TargetMode="External"/><Relationship Id="rId1" Type="http://schemas.openxmlformats.org/officeDocument/2006/relationships/slideLayout" Target="../slideLayouts/slideLayout15.xml"/><Relationship Id="rId4" Type="http://schemas.openxmlformats.org/officeDocument/2006/relationships/hyperlink" Target="http://www.cisco.com/c/en/us/support/docs/multiprotocol-label-switching-mpls/mpls/13733-mpls-vpn-basic.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IN723 MPLS</a:t>
            </a:r>
            <a:endParaRPr lang="en-NZ" dirty="0"/>
          </a:p>
        </p:txBody>
      </p:sp>
      <p:sp>
        <p:nvSpPr>
          <p:cNvPr id="3" name="Content Placeholder 2"/>
          <p:cNvSpPr>
            <a:spLocks noGrp="1"/>
          </p:cNvSpPr>
          <p:nvPr>
            <p:ph idx="1"/>
          </p:nvPr>
        </p:nvSpPr>
        <p:spPr/>
        <p:txBody>
          <a:bodyPr/>
          <a:lstStyle/>
          <a:p>
            <a:endParaRPr lang="en-NZ" dirty="0" smtClean="0"/>
          </a:p>
          <a:p>
            <a:endParaRPr lang="en-NZ" dirty="0" smtClean="0"/>
          </a:p>
          <a:p>
            <a:endParaRPr lang="en-NZ" dirty="0"/>
          </a:p>
        </p:txBody>
      </p:sp>
      <p:sp>
        <p:nvSpPr>
          <p:cNvPr id="5" name="TextBox 4"/>
          <p:cNvSpPr txBox="1"/>
          <p:nvPr/>
        </p:nvSpPr>
        <p:spPr>
          <a:xfrm>
            <a:off x="938151" y="1757548"/>
            <a:ext cx="7196446" cy="757130"/>
          </a:xfrm>
          <a:prstGeom prst="rect">
            <a:avLst/>
          </a:prstGeom>
          <a:noFill/>
        </p:spPr>
        <p:txBody>
          <a:bodyPr wrap="square" rtlCol="0">
            <a:spAutoFit/>
          </a:bodyPr>
          <a:lstStyle/>
          <a:p>
            <a:pPr algn="l"/>
            <a:r>
              <a:rPr lang="en-NZ" dirty="0" smtClean="0"/>
              <a:t>MPLS – LDP</a:t>
            </a:r>
          </a:p>
          <a:p>
            <a:pPr algn="l"/>
            <a:endParaRPr lang="en-NZ" dirty="0"/>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AU" altLang="en-US" sz="3200" u="sng" dirty="0" smtClean="0"/>
              <a:t>MPLS VPN Routing Model</a:t>
            </a:r>
            <a:r>
              <a:rPr lang="en-AU" altLang="en-US" dirty="0" smtClean="0"/>
              <a:t> </a:t>
            </a:r>
          </a:p>
        </p:txBody>
      </p:sp>
      <p:pic>
        <p:nvPicPr>
          <p:cNvPr id="491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060575"/>
            <a:ext cx="8353425"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850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u="sng" dirty="0" smtClean="0"/>
              <a:t>What is MPLS?</a:t>
            </a:r>
            <a:endParaRPr lang="en-NZ" sz="3200" dirty="0"/>
          </a:p>
        </p:txBody>
      </p:sp>
      <p:sp>
        <p:nvSpPr>
          <p:cNvPr id="3" name="Content Placeholder 2"/>
          <p:cNvSpPr>
            <a:spLocks noGrp="1"/>
          </p:cNvSpPr>
          <p:nvPr>
            <p:ph idx="1"/>
          </p:nvPr>
        </p:nvSpPr>
        <p:spPr/>
        <p:txBody>
          <a:bodyPr/>
          <a:lstStyle/>
          <a:p>
            <a:r>
              <a:rPr lang="en-NZ" sz="2400" dirty="0" smtClean="0"/>
              <a:t>Technique for transporting data from one network node to the next based on short path labels rather than long network addresses</a:t>
            </a:r>
          </a:p>
          <a:p>
            <a:endParaRPr lang="en-NZ" sz="2400" dirty="0" smtClean="0"/>
          </a:p>
          <a:p>
            <a:r>
              <a:rPr lang="en-NZ" sz="2400" dirty="0" smtClean="0"/>
              <a:t>Avoids complex lookups in a routing table. More efficient</a:t>
            </a:r>
          </a:p>
          <a:p>
            <a:endParaRPr lang="en-NZ" sz="2400" dirty="0"/>
          </a:p>
          <a:p>
            <a:r>
              <a:rPr lang="en-NZ" sz="2400" dirty="0" smtClean="0"/>
              <a:t>The labels identify virtual links (paths) between distant nodes </a:t>
            </a:r>
          </a:p>
          <a:p>
            <a:endParaRPr lang="en-NZ" sz="2400" dirty="0" smtClean="0"/>
          </a:p>
        </p:txBody>
      </p:sp>
    </p:spTree>
    <p:extLst>
      <p:ext uri="{BB962C8B-B14F-4D97-AF65-F5344CB8AC3E}">
        <p14:creationId xmlns:p14="http://schemas.microsoft.com/office/powerpoint/2010/main" val="67412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z="3200" u="sng" dirty="0" smtClean="0"/>
              <a:t>What is MPLS?</a:t>
            </a:r>
            <a:r>
              <a:rPr lang="en-US" altLang="en-US" sz="3000" dirty="0" smtClean="0">
                <a:solidFill>
                  <a:schemeClr val="accent2"/>
                </a:solidFill>
              </a:rPr>
              <a:t/>
            </a:r>
            <a:br>
              <a:rPr lang="en-US" altLang="en-US" sz="3000" dirty="0" smtClean="0">
                <a:solidFill>
                  <a:schemeClr val="accent2"/>
                </a:solidFill>
              </a:rPr>
            </a:br>
            <a:endParaRPr lang="en-US" altLang="en-US" sz="3000" dirty="0" smtClean="0">
              <a:solidFill>
                <a:schemeClr val="accent2"/>
              </a:solidFill>
            </a:endParaRPr>
          </a:p>
        </p:txBody>
      </p:sp>
      <p:sp>
        <p:nvSpPr>
          <p:cNvPr id="3075" name="Rectangle 3"/>
          <p:cNvSpPr>
            <a:spLocks noGrp="1" noChangeArrowheads="1"/>
          </p:cNvSpPr>
          <p:nvPr>
            <p:ph type="body" idx="1"/>
          </p:nvPr>
        </p:nvSpPr>
        <p:spPr/>
        <p:txBody>
          <a:bodyPr/>
          <a:lstStyle/>
          <a:p>
            <a:pPr eaLnBrk="1" hangingPunct="1">
              <a:lnSpc>
                <a:spcPct val="80000"/>
              </a:lnSpc>
            </a:pPr>
            <a:r>
              <a:rPr lang="en-US" altLang="en-US" sz="2000" b="1" dirty="0" smtClean="0">
                <a:solidFill>
                  <a:schemeClr val="accent2"/>
                </a:solidFill>
              </a:rPr>
              <a:t>Multiprotocol Label Switching</a:t>
            </a:r>
          </a:p>
          <a:p>
            <a:pPr eaLnBrk="1" hangingPunct="1">
              <a:lnSpc>
                <a:spcPct val="80000"/>
              </a:lnSpc>
            </a:pPr>
            <a:r>
              <a:rPr lang="en-US" altLang="en-US" sz="2000" dirty="0" smtClean="0">
                <a:solidFill>
                  <a:schemeClr val="accent2"/>
                </a:solidFill>
              </a:rPr>
              <a:t>Open standard</a:t>
            </a:r>
          </a:p>
          <a:p>
            <a:pPr eaLnBrk="1" hangingPunct="1">
              <a:lnSpc>
                <a:spcPct val="80000"/>
              </a:lnSpc>
              <a:buFontTx/>
              <a:buNone/>
            </a:pPr>
            <a:r>
              <a:rPr lang="en-US" altLang="en-US" sz="2000" dirty="0" smtClean="0">
                <a:solidFill>
                  <a:schemeClr val="accent2"/>
                </a:solidFill>
              </a:rPr>
              <a:t>    </a:t>
            </a:r>
            <a:r>
              <a:rPr lang="en-US" altLang="en-US" sz="2000" dirty="0" smtClean="0"/>
              <a:t>– RFC 3031 “Multiprotocol Label Switching Architecture”</a:t>
            </a:r>
          </a:p>
          <a:p>
            <a:pPr eaLnBrk="1" hangingPunct="1">
              <a:lnSpc>
                <a:spcPct val="80000"/>
              </a:lnSpc>
              <a:buFontTx/>
              <a:buNone/>
            </a:pPr>
            <a:r>
              <a:rPr lang="en-US" altLang="en-US" sz="2000" dirty="0" smtClean="0"/>
              <a:t>    – Previously Cisco proprietary </a:t>
            </a:r>
            <a:r>
              <a:rPr lang="en-US" altLang="en-US" sz="2000" i="1" dirty="0" smtClean="0"/>
              <a:t>Tag Switching</a:t>
            </a:r>
          </a:p>
          <a:p>
            <a:pPr eaLnBrk="1" hangingPunct="1">
              <a:lnSpc>
                <a:spcPct val="80000"/>
              </a:lnSpc>
              <a:buFontTx/>
              <a:buNone/>
            </a:pPr>
            <a:endParaRPr lang="en-US" altLang="en-US" sz="2000" i="1" dirty="0" smtClean="0"/>
          </a:p>
          <a:p>
            <a:pPr eaLnBrk="1" hangingPunct="1">
              <a:lnSpc>
                <a:spcPct val="80000"/>
              </a:lnSpc>
            </a:pPr>
            <a:r>
              <a:rPr lang="en-US" altLang="en-US" sz="2000" dirty="0" smtClean="0">
                <a:solidFill>
                  <a:schemeClr val="accent2"/>
                </a:solidFill>
              </a:rPr>
              <a:t>Multiprotocol</a:t>
            </a:r>
          </a:p>
          <a:p>
            <a:pPr eaLnBrk="1" hangingPunct="1">
              <a:lnSpc>
                <a:spcPct val="80000"/>
              </a:lnSpc>
              <a:buFontTx/>
              <a:buNone/>
            </a:pPr>
            <a:r>
              <a:rPr lang="en-US" altLang="en-US" sz="2000" dirty="0" smtClean="0"/>
              <a:t>     Can transport different payloads:</a:t>
            </a:r>
          </a:p>
          <a:p>
            <a:pPr eaLnBrk="1" hangingPunct="1">
              <a:lnSpc>
                <a:spcPct val="80000"/>
              </a:lnSpc>
              <a:buFontTx/>
              <a:buNone/>
            </a:pPr>
            <a:r>
              <a:rPr lang="en-US" altLang="en-US" sz="2000" dirty="0" smtClean="0"/>
              <a:t>    – Layer 2:</a:t>
            </a:r>
          </a:p>
          <a:p>
            <a:pPr eaLnBrk="1" hangingPunct="1">
              <a:lnSpc>
                <a:spcPct val="80000"/>
              </a:lnSpc>
              <a:buFontTx/>
              <a:buNone/>
            </a:pPr>
            <a:r>
              <a:rPr lang="en-US" altLang="en-US" sz="2000" dirty="0" smtClean="0"/>
              <a:t>       Ethernet</a:t>
            </a:r>
          </a:p>
          <a:p>
            <a:pPr eaLnBrk="1" hangingPunct="1">
              <a:lnSpc>
                <a:spcPct val="80000"/>
              </a:lnSpc>
              <a:buFontTx/>
              <a:buNone/>
            </a:pPr>
            <a:r>
              <a:rPr lang="en-US" altLang="en-US" sz="2000" dirty="0" smtClean="0"/>
              <a:t>       Frame Relay</a:t>
            </a:r>
          </a:p>
          <a:p>
            <a:pPr eaLnBrk="1" hangingPunct="1">
              <a:lnSpc>
                <a:spcPct val="80000"/>
              </a:lnSpc>
              <a:buFontTx/>
              <a:buNone/>
            </a:pPr>
            <a:r>
              <a:rPr lang="en-US" altLang="en-US" sz="2000" dirty="0" smtClean="0"/>
              <a:t>       ATM</a:t>
            </a:r>
          </a:p>
          <a:p>
            <a:pPr eaLnBrk="1" hangingPunct="1">
              <a:lnSpc>
                <a:spcPct val="80000"/>
              </a:lnSpc>
              <a:buFontTx/>
              <a:buNone/>
            </a:pPr>
            <a:endParaRPr lang="en-US" altLang="en-US" sz="2000" dirty="0" smtClean="0"/>
          </a:p>
          <a:p>
            <a:pPr eaLnBrk="1" hangingPunct="1">
              <a:lnSpc>
                <a:spcPct val="80000"/>
              </a:lnSpc>
              <a:buFontTx/>
              <a:buNone/>
            </a:pPr>
            <a:r>
              <a:rPr lang="en-US" altLang="en-US" sz="2000" dirty="0" smtClean="0"/>
              <a:t>    – Layer 3:</a:t>
            </a:r>
          </a:p>
          <a:p>
            <a:pPr eaLnBrk="1" hangingPunct="1">
              <a:lnSpc>
                <a:spcPct val="80000"/>
              </a:lnSpc>
              <a:buFontTx/>
              <a:buNone/>
            </a:pPr>
            <a:r>
              <a:rPr lang="en-US" altLang="en-US" sz="2000" dirty="0" smtClean="0"/>
              <a:t>       IPv4</a:t>
            </a:r>
          </a:p>
          <a:p>
            <a:pPr eaLnBrk="1" hangingPunct="1">
              <a:lnSpc>
                <a:spcPct val="80000"/>
              </a:lnSpc>
              <a:buFontTx/>
              <a:buNone/>
            </a:pPr>
            <a:r>
              <a:rPr lang="en-US" altLang="en-US" sz="2000" dirty="0" smtClean="0"/>
              <a:t>       IPv6</a:t>
            </a:r>
          </a:p>
          <a:p>
            <a:pPr eaLnBrk="1" hangingPunct="1">
              <a:lnSpc>
                <a:spcPct val="80000"/>
              </a:lnSpc>
            </a:pPr>
            <a:endParaRPr lang="en-US" altLang="en-US" sz="2000" dirty="0" smtClean="0"/>
          </a:p>
          <a:p>
            <a:pPr eaLnBrk="1" hangingPunct="1">
              <a:lnSpc>
                <a:spcPct val="80000"/>
              </a:lnSpc>
            </a:pPr>
            <a:endParaRPr lang="en-US" altLang="en-US" sz="2000" dirty="0" smtClean="0"/>
          </a:p>
        </p:txBody>
      </p:sp>
    </p:spTree>
    <p:extLst>
      <p:ext uri="{BB962C8B-B14F-4D97-AF65-F5344CB8AC3E}">
        <p14:creationId xmlns:p14="http://schemas.microsoft.com/office/powerpoint/2010/main" val="3257453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3200" u="sng" dirty="0" smtClean="0"/>
              <a:t>What is MPLS?</a:t>
            </a:r>
            <a:endParaRPr lang="en-NZ" sz="3200" u="sng" dirty="0"/>
          </a:p>
        </p:txBody>
      </p:sp>
      <p:sp>
        <p:nvSpPr>
          <p:cNvPr id="3" name="Content Placeholder 2"/>
          <p:cNvSpPr>
            <a:spLocks noGrp="1"/>
          </p:cNvSpPr>
          <p:nvPr>
            <p:ph idx="1"/>
          </p:nvPr>
        </p:nvSpPr>
        <p:spPr/>
        <p:txBody>
          <a:bodyPr/>
          <a:lstStyle/>
          <a:p>
            <a:pPr eaLnBrk="1" hangingPunct="1"/>
            <a:r>
              <a:rPr lang="en-US" altLang="en-US" sz="2400" dirty="0" smtClean="0">
                <a:solidFill>
                  <a:schemeClr val="accent2"/>
                </a:solidFill>
              </a:rPr>
              <a:t>Label Switching</a:t>
            </a:r>
          </a:p>
          <a:p>
            <a:pPr eaLnBrk="1" hangingPunct="1">
              <a:buFontTx/>
              <a:buNone/>
            </a:pPr>
            <a:r>
              <a:rPr lang="en-US" altLang="en-US" sz="2400" dirty="0" smtClean="0"/>
              <a:t>   “switches” traffic between interfaces based on locally significant label values</a:t>
            </a:r>
          </a:p>
          <a:p>
            <a:pPr eaLnBrk="1" hangingPunct="1">
              <a:buFontTx/>
              <a:buNone/>
            </a:pPr>
            <a:r>
              <a:rPr lang="en-US" altLang="en-US" dirty="0" smtClean="0"/>
              <a:t>	</a:t>
            </a:r>
          </a:p>
          <a:p>
            <a:endParaRPr lang="en-NZ" dirty="0"/>
          </a:p>
        </p:txBody>
      </p:sp>
    </p:spTree>
    <p:extLst>
      <p:ext uri="{BB962C8B-B14F-4D97-AF65-F5344CB8AC3E}">
        <p14:creationId xmlns:p14="http://schemas.microsoft.com/office/powerpoint/2010/main" val="298605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z="3200" u="sng" dirty="0" smtClean="0"/>
              <a:t>Why Use MPLS?</a:t>
            </a:r>
            <a:r>
              <a:rPr lang="en-US" altLang="en-US" b="1" dirty="0" smtClean="0"/>
              <a:t> </a:t>
            </a:r>
            <a:endParaRPr lang="en-US" altLang="en-US" dirty="0" smtClean="0"/>
          </a:p>
        </p:txBody>
      </p:sp>
      <p:sp>
        <p:nvSpPr>
          <p:cNvPr id="5123" name="Rectangle 3"/>
          <p:cNvSpPr>
            <a:spLocks noGrp="1" noChangeArrowheads="1"/>
          </p:cNvSpPr>
          <p:nvPr>
            <p:ph type="body" idx="1"/>
          </p:nvPr>
        </p:nvSpPr>
        <p:spPr/>
        <p:txBody>
          <a:bodyPr/>
          <a:lstStyle/>
          <a:p>
            <a:pPr eaLnBrk="1" hangingPunct="1">
              <a:lnSpc>
                <a:spcPct val="80000"/>
              </a:lnSpc>
            </a:pPr>
            <a:r>
              <a:rPr lang="en-US" altLang="en-US" sz="2400" dirty="0" smtClean="0">
                <a:solidFill>
                  <a:schemeClr val="accent2"/>
                </a:solidFill>
              </a:rPr>
              <a:t>Transparent tunneling over SP network</a:t>
            </a:r>
          </a:p>
          <a:p>
            <a:pPr eaLnBrk="1" hangingPunct="1">
              <a:lnSpc>
                <a:spcPct val="80000"/>
              </a:lnSpc>
              <a:buFontTx/>
              <a:buNone/>
            </a:pPr>
            <a:r>
              <a:rPr lang="en-US" altLang="en-US" sz="2400" dirty="0" smtClean="0"/>
              <a:t>    – BGP free core:</a:t>
            </a:r>
          </a:p>
          <a:p>
            <a:pPr eaLnBrk="1" hangingPunct="1">
              <a:lnSpc>
                <a:spcPct val="80000"/>
              </a:lnSpc>
              <a:buFontTx/>
              <a:buNone/>
            </a:pPr>
            <a:r>
              <a:rPr lang="en-US" altLang="en-US" sz="2400" dirty="0" smtClean="0"/>
              <a:t>       Saves routing table space on Provider routers</a:t>
            </a:r>
          </a:p>
          <a:p>
            <a:pPr eaLnBrk="1" hangingPunct="1">
              <a:lnSpc>
                <a:spcPct val="80000"/>
              </a:lnSpc>
              <a:buFontTx/>
              <a:buNone/>
            </a:pPr>
            <a:endParaRPr lang="en-US" altLang="en-US" sz="2400" dirty="0" smtClean="0"/>
          </a:p>
          <a:p>
            <a:pPr eaLnBrk="1" hangingPunct="1">
              <a:lnSpc>
                <a:spcPct val="80000"/>
              </a:lnSpc>
              <a:buFontTx/>
              <a:buNone/>
            </a:pPr>
            <a:r>
              <a:rPr lang="en-US" altLang="en-US" sz="2400" dirty="0" smtClean="0"/>
              <a:t>    – Offer L2/L3 VPN service to customers:</a:t>
            </a:r>
          </a:p>
          <a:p>
            <a:pPr eaLnBrk="1" hangingPunct="1">
              <a:lnSpc>
                <a:spcPct val="80000"/>
              </a:lnSpc>
              <a:buFontTx/>
              <a:buNone/>
            </a:pPr>
            <a:r>
              <a:rPr lang="en-US" altLang="en-US" sz="2400" dirty="0" smtClean="0"/>
              <a:t>       No need for overlay VPN model </a:t>
            </a:r>
          </a:p>
          <a:p>
            <a:pPr eaLnBrk="1" hangingPunct="1">
              <a:lnSpc>
                <a:spcPct val="80000"/>
              </a:lnSpc>
              <a:buFontTx/>
              <a:buNone/>
            </a:pPr>
            <a:endParaRPr lang="en-US" altLang="en-US" sz="2400" dirty="0" smtClean="0"/>
          </a:p>
          <a:p>
            <a:pPr eaLnBrk="1" hangingPunct="1">
              <a:lnSpc>
                <a:spcPct val="80000"/>
              </a:lnSpc>
            </a:pPr>
            <a:r>
              <a:rPr lang="en-US" altLang="en-US" sz="2400" dirty="0" smtClean="0">
                <a:solidFill>
                  <a:schemeClr val="accent2"/>
                </a:solidFill>
              </a:rPr>
              <a:t>Traffic engineering</a:t>
            </a:r>
          </a:p>
          <a:p>
            <a:pPr eaLnBrk="1" hangingPunct="1">
              <a:lnSpc>
                <a:spcPct val="80000"/>
              </a:lnSpc>
              <a:buFontTx/>
              <a:buNone/>
            </a:pPr>
            <a:r>
              <a:rPr lang="en-US" altLang="en-US" sz="2400" dirty="0" smtClean="0"/>
              <a:t>    – Distribute load over under </a:t>
            </a:r>
            <a:r>
              <a:rPr lang="en-US" altLang="en-US" sz="2400" dirty="0" err="1" smtClean="0"/>
              <a:t>utilised</a:t>
            </a:r>
            <a:r>
              <a:rPr lang="en-US" altLang="en-US" sz="2400" dirty="0" smtClean="0"/>
              <a:t> links</a:t>
            </a:r>
          </a:p>
          <a:p>
            <a:pPr eaLnBrk="1" hangingPunct="1">
              <a:lnSpc>
                <a:spcPct val="80000"/>
              </a:lnSpc>
              <a:buFontTx/>
              <a:buNone/>
            </a:pPr>
            <a:endParaRPr lang="en-US" altLang="en-US" sz="2400" dirty="0" smtClean="0"/>
          </a:p>
          <a:p>
            <a:pPr eaLnBrk="1" hangingPunct="1">
              <a:lnSpc>
                <a:spcPct val="80000"/>
              </a:lnSpc>
              <a:buFontTx/>
              <a:buNone/>
            </a:pPr>
            <a:r>
              <a:rPr lang="en-US" altLang="en-US" sz="2400" dirty="0" smtClean="0"/>
              <a:t>    – Give bandwidth guarantees and detect</a:t>
            </a:r>
          </a:p>
          <a:p>
            <a:pPr eaLnBrk="1" hangingPunct="1">
              <a:lnSpc>
                <a:spcPct val="80000"/>
              </a:lnSpc>
              <a:buFontTx/>
              <a:buNone/>
            </a:pPr>
            <a:r>
              <a:rPr lang="en-US" altLang="en-US" sz="2400" dirty="0" smtClean="0"/>
              <a:t>       failures quickly</a:t>
            </a:r>
          </a:p>
          <a:p>
            <a:pPr eaLnBrk="1" hangingPunct="1">
              <a:lnSpc>
                <a:spcPct val="80000"/>
              </a:lnSpc>
              <a:buFontTx/>
              <a:buNone/>
            </a:pPr>
            <a:endParaRPr lang="en-US" altLang="en-US" sz="2400" dirty="0" smtClean="0"/>
          </a:p>
        </p:txBody>
      </p:sp>
    </p:spTree>
    <p:extLst>
      <p:ext uri="{BB962C8B-B14F-4D97-AF65-F5344CB8AC3E}">
        <p14:creationId xmlns:p14="http://schemas.microsoft.com/office/powerpoint/2010/main" val="3815549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NZ" altLang="en-US" sz="3200" u="sng" smtClean="0"/>
              <a:t>MPLS Applications</a:t>
            </a:r>
            <a:endParaRPr lang="en-AU" altLang="en-US" sz="3200" u="sng" smtClean="0"/>
          </a:p>
        </p:txBody>
      </p:sp>
      <p:sp>
        <p:nvSpPr>
          <p:cNvPr id="6147" name="Rectangle 3"/>
          <p:cNvSpPr>
            <a:spLocks noGrp="1" noChangeArrowheads="1"/>
          </p:cNvSpPr>
          <p:nvPr>
            <p:ph type="body" idx="1"/>
          </p:nvPr>
        </p:nvSpPr>
        <p:spPr/>
        <p:txBody>
          <a:bodyPr/>
          <a:lstStyle/>
          <a:p>
            <a:pPr eaLnBrk="1" hangingPunct="1"/>
            <a:r>
              <a:rPr lang="en-NZ" altLang="en-US" sz="2400" dirty="0" smtClean="0"/>
              <a:t>Virtual Private Networking (VPN)</a:t>
            </a:r>
          </a:p>
          <a:p>
            <a:pPr eaLnBrk="1" hangingPunct="1"/>
            <a:r>
              <a:rPr lang="en-NZ" altLang="en-US" sz="2400" dirty="0" smtClean="0"/>
              <a:t>Traffic Engineering (TE)</a:t>
            </a:r>
          </a:p>
          <a:p>
            <a:pPr eaLnBrk="1" hangingPunct="1"/>
            <a:r>
              <a:rPr lang="en-NZ" altLang="en-US" sz="2400" dirty="0" smtClean="0"/>
              <a:t>Quality of Service (QOS)</a:t>
            </a:r>
          </a:p>
          <a:p>
            <a:pPr eaLnBrk="1" hangingPunct="1"/>
            <a:r>
              <a:rPr lang="en-NZ" altLang="en-US" sz="2400" dirty="0" smtClean="0"/>
              <a:t>Any Transport over MPLS (ATOM)</a:t>
            </a:r>
          </a:p>
          <a:p>
            <a:pPr eaLnBrk="1" hangingPunct="1"/>
            <a:r>
              <a:rPr lang="en-NZ" altLang="en-US" sz="2400" dirty="0" smtClean="0"/>
              <a:t>Virtual Private LAN Service (VPLS) e.g. L2 </a:t>
            </a:r>
            <a:r>
              <a:rPr lang="en-NZ" altLang="en-US" sz="2400" dirty="0" err="1" smtClean="0"/>
              <a:t>ethernet</a:t>
            </a:r>
            <a:endParaRPr lang="en-NZ" altLang="en-US" sz="2400" dirty="0" smtClean="0"/>
          </a:p>
          <a:p>
            <a:pPr eaLnBrk="1" hangingPunct="1"/>
            <a:r>
              <a:rPr lang="en-NZ" altLang="en-US" sz="2400" dirty="0" smtClean="0"/>
              <a:t>Multicast</a:t>
            </a:r>
          </a:p>
          <a:p>
            <a:pPr eaLnBrk="1" hangingPunct="1"/>
            <a:endParaRPr lang="en-NZ" altLang="en-US" sz="2400" dirty="0"/>
          </a:p>
          <a:p>
            <a:pPr eaLnBrk="1" hangingPunct="1"/>
            <a:r>
              <a:rPr lang="en-NZ" altLang="en-US" sz="2400" dirty="0" smtClean="0"/>
              <a:t>MPLS supports these applications through a label stack comprising multiple labels</a:t>
            </a:r>
            <a:endParaRPr lang="en-AU" altLang="en-US" sz="2400" dirty="0" smtClean="0"/>
          </a:p>
        </p:txBody>
      </p:sp>
    </p:spTree>
    <p:extLst>
      <p:ext uri="{BB962C8B-B14F-4D97-AF65-F5344CB8AC3E}">
        <p14:creationId xmlns:p14="http://schemas.microsoft.com/office/powerpoint/2010/main" val="184611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AU" altLang="en-US" sz="3200" u="sng" dirty="0" smtClean="0"/>
              <a:t>MPLS Terminology</a:t>
            </a:r>
            <a:r>
              <a:rPr lang="en-AU" altLang="en-US" dirty="0" smtClean="0"/>
              <a:t> </a:t>
            </a:r>
          </a:p>
        </p:txBody>
      </p:sp>
      <p:sp>
        <p:nvSpPr>
          <p:cNvPr id="12291" name="Rectangle 3"/>
          <p:cNvSpPr>
            <a:spLocks noGrp="1" noChangeArrowheads="1"/>
          </p:cNvSpPr>
          <p:nvPr>
            <p:ph type="body" idx="1"/>
          </p:nvPr>
        </p:nvSpPr>
        <p:spPr>
          <a:xfrm>
            <a:off x="457200" y="1341438"/>
            <a:ext cx="8229600" cy="5183187"/>
          </a:xfrm>
        </p:spPr>
        <p:txBody>
          <a:bodyPr/>
          <a:lstStyle/>
          <a:p>
            <a:pPr eaLnBrk="1" hangingPunct="1">
              <a:lnSpc>
                <a:spcPct val="80000"/>
              </a:lnSpc>
            </a:pPr>
            <a:r>
              <a:rPr lang="en-AU" altLang="en-US" sz="2400" dirty="0" smtClean="0">
                <a:solidFill>
                  <a:schemeClr val="accent2"/>
                </a:solidFill>
              </a:rPr>
              <a:t>Forwarding Equivalence Class (FEC) —</a:t>
            </a:r>
            <a:r>
              <a:rPr lang="en-AU" altLang="en-US" sz="2400" dirty="0" smtClean="0"/>
              <a:t>   Group of packets which are forwarded in the same manner</a:t>
            </a:r>
          </a:p>
          <a:p>
            <a:pPr eaLnBrk="1" hangingPunct="1">
              <a:lnSpc>
                <a:spcPct val="80000"/>
              </a:lnSpc>
            </a:pPr>
            <a:endParaRPr lang="en-AU" altLang="en-US" sz="2400" dirty="0" smtClean="0"/>
          </a:p>
          <a:p>
            <a:pPr eaLnBrk="1" hangingPunct="1">
              <a:lnSpc>
                <a:spcPct val="80000"/>
              </a:lnSpc>
            </a:pPr>
            <a:r>
              <a:rPr lang="en-AU" altLang="en-US" sz="2400" dirty="0" smtClean="0">
                <a:solidFill>
                  <a:schemeClr val="accent2"/>
                </a:solidFill>
              </a:rPr>
              <a:t>MPLS Label Switch Router (LSR) —</a:t>
            </a:r>
            <a:r>
              <a:rPr lang="en-AU" altLang="en-US" dirty="0" smtClean="0"/>
              <a:t> </a:t>
            </a:r>
            <a:r>
              <a:rPr lang="en-AU" altLang="en-US" sz="2400" dirty="0" smtClean="0"/>
              <a:t>Performs the function of label switching; receives labelled packets,  swaps the label with an outgoing label then forwards the new labelled packet from the appropriate interface </a:t>
            </a:r>
          </a:p>
          <a:p>
            <a:pPr eaLnBrk="1" hangingPunct="1">
              <a:lnSpc>
                <a:spcPct val="80000"/>
              </a:lnSpc>
            </a:pPr>
            <a:endParaRPr lang="en-AU" altLang="en-US" sz="2400" dirty="0" smtClean="0"/>
          </a:p>
          <a:p>
            <a:pPr eaLnBrk="1" hangingPunct="1">
              <a:lnSpc>
                <a:spcPct val="80000"/>
              </a:lnSpc>
            </a:pPr>
            <a:r>
              <a:rPr lang="en-AU" altLang="en-US" sz="2400" dirty="0" smtClean="0">
                <a:solidFill>
                  <a:schemeClr val="accent2"/>
                </a:solidFill>
              </a:rPr>
              <a:t>MPLS Edge-Label Switch Router (E-LSR) —</a:t>
            </a:r>
            <a:r>
              <a:rPr lang="en-AU" altLang="en-US" sz="2400" dirty="0" smtClean="0"/>
              <a:t> An LSR at the border of an MPLS domain. </a:t>
            </a:r>
          </a:p>
          <a:p>
            <a:pPr eaLnBrk="1" hangingPunct="1">
              <a:lnSpc>
                <a:spcPct val="80000"/>
              </a:lnSpc>
            </a:pPr>
            <a:endParaRPr lang="en-AU" altLang="en-US" sz="2400" dirty="0" smtClean="0"/>
          </a:p>
          <a:p>
            <a:pPr lvl="1" eaLnBrk="1" hangingPunct="1">
              <a:lnSpc>
                <a:spcPct val="80000"/>
              </a:lnSpc>
            </a:pPr>
            <a:r>
              <a:rPr lang="en-AU" altLang="en-US" sz="2000" dirty="0" smtClean="0"/>
              <a:t>Performs label imposition (push) then forwards packet to destination through the MPLS-enabled domain. </a:t>
            </a:r>
          </a:p>
          <a:p>
            <a:pPr lvl="1" eaLnBrk="1" hangingPunct="1">
              <a:lnSpc>
                <a:spcPct val="80000"/>
              </a:lnSpc>
            </a:pPr>
            <a:endParaRPr lang="en-AU" altLang="en-US" sz="2000" dirty="0" smtClean="0"/>
          </a:p>
          <a:p>
            <a:pPr lvl="1" eaLnBrk="1" hangingPunct="1">
              <a:lnSpc>
                <a:spcPct val="80000"/>
              </a:lnSpc>
            </a:pPr>
            <a:r>
              <a:rPr lang="en-AU" altLang="en-US" sz="2000" dirty="0" smtClean="0"/>
              <a:t>Performs label disposition (pop) before forwarding an IP packet outside the MPLS domain</a:t>
            </a:r>
          </a:p>
          <a:p>
            <a:pPr eaLnBrk="1" hangingPunct="1">
              <a:lnSpc>
                <a:spcPct val="80000"/>
              </a:lnSpc>
              <a:buFontTx/>
              <a:buNone/>
            </a:pPr>
            <a:endParaRPr lang="en-AU" altLang="en-US" sz="2400" dirty="0" smtClean="0"/>
          </a:p>
        </p:txBody>
      </p:sp>
    </p:spTree>
    <p:extLst>
      <p:ext uri="{BB962C8B-B14F-4D97-AF65-F5344CB8AC3E}">
        <p14:creationId xmlns:p14="http://schemas.microsoft.com/office/powerpoint/2010/main" val="1303375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body" idx="1"/>
          </p:nvPr>
        </p:nvSpPr>
        <p:spPr>
          <a:xfrm>
            <a:off x="457200" y="404813"/>
            <a:ext cx="8229600" cy="6192837"/>
          </a:xfrm>
        </p:spPr>
        <p:txBody>
          <a:bodyPr/>
          <a:lstStyle/>
          <a:p>
            <a:pPr eaLnBrk="1" hangingPunct="1">
              <a:lnSpc>
                <a:spcPct val="90000"/>
              </a:lnSpc>
            </a:pPr>
            <a:r>
              <a:rPr lang="en-AU" altLang="en-US" sz="2400" dirty="0" smtClean="0">
                <a:solidFill>
                  <a:schemeClr val="accent2"/>
                </a:solidFill>
              </a:rPr>
              <a:t>MPLS labels and label stacks</a:t>
            </a:r>
            <a:r>
              <a:rPr lang="en-AU" altLang="en-US" sz="2400" dirty="0" smtClean="0"/>
              <a:t>— A 20 bit label value is assigned by a router to identify a prefix.  Each MPLS label comprises 4 fields (totalling 32bits). Multiple labels define a label stack.</a:t>
            </a:r>
            <a:endParaRPr lang="en-NZ" altLang="en-US" sz="2400" dirty="0" smtClean="0"/>
          </a:p>
          <a:p>
            <a:pPr eaLnBrk="1" hangingPunct="1">
              <a:lnSpc>
                <a:spcPct val="90000"/>
              </a:lnSpc>
            </a:pPr>
            <a:endParaRPr lang="en-NZ" altLang="en-US" sz="2400" dirty="0" smtClean="0"/>
          </a:p>
          <a:p>
            <a:pPr eaLnBrk="1" hangingPunct="1">
              <a:lnSpc>
                <a:spcPct val="90000"/>
              </a:lnSpc>
            </a:pPr>
            <a:endParaRPr lang="en-NZ" altLang="en-US" sz="2000" dirty="0" smtClean="0"/>
          </a:p>
          <a:p>
            <a:pPr eaLnBrk="1" hangingPunct="1">
              <a:lnSpc>
                <a:spcPct val="90000"/>
              </a:lnSpc>
            </a:pPr>
            <a:endParaRPr lang="en-AU" altLang="en-US" sz="2000" dirty="0" smtClean="0"/>
          </a:p>
          <a:p>
            <a:pPr eaLnBrk="1" hangingPunct="1">
              <a:lnSpc>
                <a:spcPct val="90000"/>
              </a:lnSpc>
            </a:pPr>
            <a:endParaRPr lang="en-AU" altLang="en-US" sz="2000" dirty="0" smtClean="0"/>
          </a:p>
          <a:p>
            <a:pPr eaLnBrk="1" hangingPunct="1">
              <a:lnSpc>
                <a:spcPct val="90000"/>
              </a:lnSpc>
            </a:pPr>
            <a:endParaRPr lang="en-AU" altLang="en-US" sz="2000" dirty="0" smtClean="0"/>
          </a:p>
          <a:p>
            <a:pPr eaLnBrk="1" hangingPunct="1">
              <a:lnSpc>
                <a:spcPct val="90000"/>
              </a:lnSpc>
            </a:pPr>
            <a:endParaRPr lang="en-NZ" altLang="en-US" sz="2000" dirty="0" smtClean="0"/>
          </a:p>
          <a:p>
            <a:pPr eaLnBrk="1" hangingPunct="1">
              <a:lnSpc>
                <a:spcPct val="90000"/>
              </a:lnSpc>
            </a:pPr>
            <a:endParaRPr lang="en-NZ" altLang="en-US" sz="2000" dirty="0" smtClean="0"/>
          </a:p>
          <a:p>
            <a:pPr eaLnBrk="1" hangingPunct="1">
              <a:lnSpc>
                <a:spcPct val="90000"/>
              </a:lnSpc>
            </a:pPr>
            <a:endParaRPr lang="en-AU" altLang="en-US" sz="2000" dirty="0" smtClean="0"/>
          </a:p>
          <a:p>
            <a:pPr eaLnBrk="1" hangingPunct="1">
              <a:lnSpc>
                <a:spcPct val="90000"/>
              </a:lnSpc>
            </a:pPr>
            <a:r>
              <a:rPr lang="en-AU" altLang="en-US" sz="2400" dirty="0" smtClean="0"/>
              <a:t>20-bit label value</a:t>
            </a:r>
          </a:p>
          <a:p>
            <a:pPr eaLnBrk="1" hangingPunct="1">
              <a:lnSpc>
                <a:spcPct val="90000"/>
              </a:lnSpc>
            </a:pPr>
            <a:r>
              <a:rPr lang="en-AU" altLang="en-US" sz="2400" dirty="0" smtClean="0"/>
              <a:t>3-bit experimental field</a:t>
            </a:r>
          </a:p>
          <a:p>
            <a:pPr eaLnBrk="1" hangingPunct="1">
              <a:lnSpc>
                <a:spcPct val="90000"/>
              </a:lnSpc>
            </a:pPr>
            <a:r>
              <a:rPr lang="en-AU" altLang="en-US" sz="2400" dirty="0" smtClean="0"/>
              <a:t>1-bit bottom-of-stack indicator</a:t>
            </a:r>
          </a:p>
          <a:p>
            <a:pPr eaLnBrk="1" hangingPunct="1">
              <a:lnSpc>
                <a:spcPct val="90000"/>
              </a:lnSpc>
            </a:pPr>
            <a:r>
              <a:rPr lang="en-AU" altLang="en-US" sz="2400" dirty="0" smtClean="0"/>
              <a:t>8-bit Time-to-Live field</a:t>
            </a:r>
          </a:p>
        </p:txBody>
      </p:sp>
      <p:pic>
        <p:nvPicPr>
          <p:cNvPr id="163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708275"/>
            <a:ext cx="65817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6336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NZ" altLang="en-US" sz="3200" u="sng" smtClean="0"/>
              <a:t>Label Imposition</a:t>
            </a:r>
            <a:endParaRPr lang="en-AU" altLang="en-US" sz="3200" u="sng" smtClean="0"/>
          </a:p>
        </p:txBody>
      </p:sp>
      <p:pic>
        <p:nvPicPr>
          <p:cNvPr id="17411"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95288" y="2349500"/>
            <a:ext cx="8218487" cy="2047875"/>
          </a:xfrm>
        </p:spPr>
      </p:pic>
    </p:spTree>
    <p:extLst>
      <p:ext uri="{BB962C8B-B14F-4D97-AF65-F5344CB8AC3E}">
        <p14:creationId xmlns:p14="http://schemas.microsoft.com/office/powerpoint/2010/main" val="1815873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042988" y="1125538"/>
            <a:ext cx="7354887" cy="5111750"/>
          </a:xfrm>
        </p:spPr>
      </p:pic>
      <p:sp>
        <p:nvSpPr>
          <p:cNvPr id="18435" name="AutoShape 5" descr="01fig08"/>
          <p:cNvSpPr>
            <a:spLocks noChangeAspect="1" noChangeArrowheads="1"/>
          </p:cNvSpPr>
          <p:nvPr/>
        </p:nvSpPr>
        <p:spPr bwMode="auto">
          <a:xfrm>
            <a:off x="155575" y="46038"/>
            <a:ext cx="47625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NZ" altLang="en-US"/>
          </a:p>
        </p:txBody>
      </p:sp>
      <p:sp>
        <p:nvSpPr>
          <p:cNvPr id="18436" name="AutoShape 7" descr="01fig08_alt"/>
          <p:cNvSpPr>
            <a:spLocks noChangeAspect="1" noChangeArrowheads="1"/>
          </p:cNvSpPr>
          <p:nvPr/>
        </p:nvSpPr>
        <p:spPr bwMode="auto">
          <a:xfrm>
            <a:off x="155575" y="46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NZ" altLang="en-US"/>
          </a:p>
        </p:txBody>
      </p:sp>
    </p:spTree>
    <p:extLst>
      <p:ext uri="{BB962C8B-B14F-4D97-AF65-F5344CB8AC3E}">
        <p14:creationId xmlns:p14="http://schemas.microsoft.com/office/powerpoint/2010/main" val="284528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Resources</a:t>
            </a:r>
            <a:endParaRPr lang="en-NZ" dirty="0"/>
          </a:p>
        </p:txBody>
      </p:sp>
      <p:sp>
        <p:nvSpPr>
          <p:cNvPr id="3" name="Content Placeholder 2"/>
          <p:cNvSpPr>
            <a:spLocks noGrp="1"/>
          </p:cNvSpPr>
          <p:nvPr>
            <p:ph idx="1"/>
          </p:nvPr>
        </p:nvSpPr>
        <p:spPr/>
        <p:txBody>
          <a:bodyPr>
            <a:normAutofit fontScale="77500" lnSpcReduction="20000"/>
          </a:bodyPr>
          <a:lstStyle/>
          <a:p>
            <a:pPr marL="0" indent="0">
              <a:buNone/>
            </a:pPr>
            <a:r>
              <a:rPr lang="en-NZ" sz="3100" dirty="0" smtClean="0"/>
              <a:t>What is a VPN</a:t>
            </a:r>
          </a:p>
          <a:p>
            <a:r>
              <a:rPr lang="en-NZ" sz="3100" dirty="0">
                <a:hlinkClick r:id="rId2"/>
              </a:rPr>
              <a:t>http://</a:t>
            </a:r>
            <a:r>
              <a:rPr lang="en-NZ" sz="3100" dirty="0" smtClean="0">
                <a:hlinkClick r:id="rId2"/>
              </a:rPr>
              <a:t>www.cisco.com/c/en/us/about/press/internet-protocol-journal/back-issues/table-contents-18/what-is-a-vpn.html</a:t>
            </a:r>
            <a:endParaRPr lang="en-NZ" sz="3100" dirty="0" smtClean="0"/>
          </a:p>
          <a:p>
            <a:endParaRPr lang="en-NZ" sz="3100" dirty="0" smtClean="0"/>
          </a:p>
          <a:p>
            <a:pPr marL="0" indent="0">
              <a:buNone/>
            </a:pPr>
            <a:r>
              <a:rPr lang="en-NZ" sz="3100" dirty="0" smtClean="0"/>
              <a:t>MPLS FAQ for beginners</a:t>
            </a:r>
          </a:p>
          <a:p>
            <a:r>
              <a:rPr lang="en-NZ" sz="3100" dirty="0">
                <a:hlinkClick r:id="rId3"/>
              </a:rPr>
              <a:t>http://</a:t>
            </a:r>
            <a:r>
              <a:rPr lang="en-NZ" sz="3100" dirty="0" smtClean="0">
                <a:hlinkClick r:id="rId3"/>
              </a:rPr>
              <a:t>www.cisco.com/c/en/us/support/docs/multiprotocol-label-switching-mpls/mpls/4649-mpls-faq-4649.html</a:t>
            </a:r>
            <a:endParaRPr lang="en-NZ" sz="3100" dirty="0" smtClean="0"/>
          </a:p>
          <a:p>
            <a:pPr marL="0" indent="0">
              <a:buNone/>
            </a:pPr>
            <a:endParaRPr lang="en-NZ" sz="3100" dirty="0" smtClean="0"/>
          </a:p>
          <a:p>
            <a:pPr marL="0" indent="0">
              <a:buNone/>
            </a:pPr>
            <a:r>
              <a:rPr lang="en-NZ" sz="3100" dirty="0" smtClean="0"/>
              <a:t>Configure a basic MPLS VPN</a:t>
            </a:r>
          </a:p>
          <a:p>
            <a:r>
              <a:rPr lang="en-NZ" sz="3100" dirty="0">
                <a:hlinkClick r:id="rId4"/>
              </a:rPr>
              <a:t>http://</a:t>
            </a:r>
            <a:r>
              <a:rPr lang="en-NZ" sz="3100" dirty="0" smtClean="0">
                <a:hlinkClick r:id="rId4"/>
              </a:rPr>
              <a:t>www.cisco.com/c/en/us/support/docs/multiprotocol-label-switching-mpls/mpls/13733-mpls-vpn-basic.html</a:t>
            </a:r>
            <a:endParaRPr lang="en-NZ" sz="3100" dirty="0" smtClean="0"/>
          </a:p>
          <a:p>
            <a:pPr marL="0" indent="0">
              <a:buNone/>
            </a:pPr>
            <a:endParaRPr lang="en-NZ" dirty="0" smtClean="0"/>
          </a:p>
          <a:p>
            <a:pPr marL="0" indent="0">
              <a:buNone/>
            </a:pPr>
            <a:endParaRPr lang="en-NZ" dirty="0"/>
          </a:p>
        </p:txBody>
      </p:sp>
    </p:spTree>
    <p:extLst>
      <p:ext uri="{BB962C8B-B14F-4D97-AF65-F5344CB8AC3E}">
        <p14:creationId xmlns:p14="http://schemas.microsoft.com/office/powerpoint/2010/main" val="194665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NZ" altLang="en-US" sz="3200" u="sng" dirty="0" smtClean="0"/>
              <a:t>MPLS label actions</a:t>
            </a:r>
            <a:endParaRPr lang="en-AU" altLang="en-US" sz="3200" u="sng" dirty="0" smtClean="0"/>
          </a:p>
        </p:txBody>
      </p:sp>
      <p:sp>
        <p:nvSpPr>
          <p:cNvPr id="19459" name="Rectangle 3"/>
          <p:cNvSpPr>
            <a:spLocks noGrp="1" noChangeArrowheads="1"/>
          </p:cNvSpPr>
          <p:nvPr>
            <p:ph type="body" idx="1"/>
          </p:nvPr>
        </p:nvSpPr>
        <p:spPr/>
        <p:txBody>
          <a:bodyPr/>
          <a:lstStyle/>
          <a:p>
            <a:pPr eaLnBrk="1" hangingPunct="1">
              <a:lnSpc>
                <a:spcPct val="80000"/>
              </a:lnSpc>
            </a:pPr>
            <a:r>
              <a:rPr lang="en-AU" altLang="en-US" sz="2400" b="1" dirty="0" smtClean="0"/>
              <a:t>Pop —</a:t>
            </a:r>
            <a:r>
              <a:rPr lang="en-AU" altLang="en-US" sz="2400" dirty="0" smtClean="0"/>
              <a:t> Removes the top label in the MPLS label stack and propagates the remaining payload as either a labelled packet (if the bottom-of-stack bit is zero) or as an unlabelled IP packet (if bottom-of-stack is one)</a:t>
            </a:r>
          </a:p>
          <a:p>
            <a:pPr eaLnBrk="1" hangingPunct="1">
              <a:lnSpc>
                <a:spcPct val="80000"/>
              </a:lnSpc>
            </a:pPr>
            <a:endParaRPr lang="en-AU" altLang="en-US" sz="2400" dirty="0" smtClean="0"/>
          </a:p>
          <a:p>
            <a:pPr eaLnBrk="1" hangingPunct="1">
              <a:lnSpc>
                <a:spcPct val="80000"/>
              </a:lnSpc>
            </a:pPr>
            <a:r>
              <a:rPr lang="en-AU" altLang="en-US" sz="2400" b="1" dirty="0" smtClean="0"/>
              <a:t>Swap —</a:t>
            </a:r>
            <a:r>
              <a:rPr lang="en-AU" altLang="en-US" sz="2400" dirty="0" smtClean="0"/>
              <a:t> Replaces the top label in the MPLS label stack with a new label. The packet is forwarded along the path associated with the new label</a:t>
            </a:r>
          </a:p>
          <a:p>
            <a:pPr eaLnBrk="1" hangingPunct="1">
              <a:lnSpc>
                <a:spcPct val="80000"/>
              </a:lnSpc>
            </a:pPr>
            <a:endParaRPr lang="en-AU" altLang="en-US" sz="2400" dirty="0" smtClean="0"/>
          </a:p>
          <a:p>
            <a:pPr eaLnBrk="1" hangingPunct="1">
              <a:lnSpc>
                <a:spcPct val="80000"/>
              </a:lnSpc>
            </a:pPr>
            <a:r>
              <a:rPr lang="en-AU" altLang="en-US" sz="2400" b="1" dirty="0" smtClean="0"/>
              <a:t>Push —</a:t>
            </a:r>
            <a:r>
              <a:rPr lang="en-AU" altLang="en-US" sz="2400" dirty="0" smtClean="0"/>
              <a:t> A</a:t>
            </a:r>
            <a:r>
              <a:rPr lang="en-NZ" altLang="en-US" sz="2400" dirty="0" smtClean="0"/>
              <a:t> new label is pushed on top of the existing label, effectively "encapsulating" the packet in another layer of MPLS. This allows hierarchical routing of MPLS packets. Notably, this is used by MPLS VPNs</a:t>
            </a:r>
          </a:p>
          <a:p>
            <a:pPr eaLnBrk="1" hangingPunct="1">
              <a:lnSpc>
                <a:spcPct val="80000"/>
              </a:lnSpc>
            </a:pPr>
            <a:endParaRPr lang="en-NZ" altLang="en-US" sz="2400" dirty="0" smtClean="0"/>
          </a:p>
        </p:txBody>
      </p:sp>
    </p:spTree>
    <p:extLst>
      <p:ext uri="{BB962C8B-B14F-4D97-AF65-F5344CB8AC3E}">
        <p14:creationId xmlns:p14="http://schemas.microsoft.com/office/powerpoint/2010/main" val="2561568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260350"/>
            <a:ext cx="8229600" cy="1143000"/>
          </a:xfrm>
        </p:spPr>
        <p:txBody>
          <a:bodyPr/>
          <a:lstStyle/>
          <a:p>
            <a:pPr eaLnBrk="1" hangingPunct="1"/>
            <a:r>
              <a:rPr lang="en-AU" altLang="en-US" sz="2900" u="sng" smtClean="0"/>
              <a:t>Unicast IP Forwarding in Traditional IP Networks</a:t>
            </a:r>
            <a:r>
              <a:rPr lang="en-AU" altLang="en-US" sz="4000" smtClean="0"/>
              <a:t> </a:t>
            </a:r>
          </a:p>
        </p:txBody>
      </p:sp>
      <p:pic>
        <p:nvPicPr>
          <p:cNvPr id="204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781300"/>
            <a:ext cx="7170737"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6297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AU" altLang="en-US" sz="3200" u="sng" smtClean="0"/>
              <a:t>Overview of MPLS Forwarding</a:t>
            </a:r>
            <a:r>
              <a:rPr lang="en-AU" altLang="en-US" smtClean="0"/>
              <a:t> </a:t>
            </a:r>
          </a:p>
        </p:txBody>
      </p:sp>
      <p:sp>
        <p:nvSpPr>
          <p:cNvPr id="21507" name="Rectangle 5"/>
          <p:cNvSpPr>
            <a:spLocks noGrp="1" noChangeArrowheads="1"/>
          </p:cNvSpPr>
          <p:nvPr>
            <p:ph type="body" idx="1"/>
          </p:nvPr>
        </p:nvSpPr>
        <p:spPr>
          <a:xfrm>
            <a:off x="457200" y="1600200"/>
            <a:ext cx="8229600" cy="4852988"/>
          </a:xfrm>
        </p:spPr>
        <p:txBody>
          <a:bodyPr/>
          <a:lstStyle/>
          <a:p>
            <a:pPr eaLnBrk="1" hangingPunct="1">
              <a:lnSpc>
                <a:spcPct val="80000"/>
              </a:lnSpc>
            </a:pPr>
            <a:r>
              <a:rPr lang="en-AU" altLang="en-US" sz="2400" smtClean="0"/>
              <a:t>Packets are forwarded based on labels </a:t>
            </a:r>
          </a:p>
          <a:p>
            <a:pPr eaLnBrk="1" hangingPunct="1">
              <a:lnSpc>
                <a:spcPct val="80000"/>
              </a:lnSpc>
            </a:pPr>
            <a:endParaRPr lang="en-AU" altLang="en-US" sz="2400" smtClean="0"/>
          </a:p>
          <a:p>
            <a:pPr eaLnBrk="1" hangingPunct="1">
              <a:lnSpc>
                <a:spcPct val="80000"/>
              </a:lnSpc>
            </a:pPr>
            <a:r>
              <a:rPr lang="en-AU" altLang="en-US" sz="2400" smtClean="0"/>
              <a:t>These labels generally correspond to IP destination addresses, though can also match other parameters, such as QoS classes</a:t>
            </a:r>
          </a:p>
          <a:p>
            <a:pPr eaLnBrk="1" hangingPunct="1">
              <a:lnSpc>
                <a:spcPct val="80000"/>
              </a:lnSpc>
            </a:pPr>
            <a:endParaRPr lang="en-AU" altLang="en-US" sz="2400" smtClean="0"/>
          </a:p>
          <a:p>
            <a:pPr eaLnBrk="1" hangingPunct="1">
              <a:lnSpc>
                <a:spcPct val="80000"/>
              </a:lnSpc>
            </a:pPr>
            <a:r>
              <a:rPr lang="en-AU" altLang="en-US" sz="2400" smtClean="0"/>
              <a:t>Labels are generated per router and bear local significance to the router generating them</a:t>
            </a:r>
          </a:p>
          <a:p>
            <a:pPr eaLnBrk="1" hangingPunct="1">
              <a:lnSpc>
                <a:spcPct val="80000"/>
              </a:lnSpc>
            </a:pPr>
            <a:endParaRPr lang="en-AU" altLang="en-US" sz="2400" smtClean="0"/>
          </a:p>
          <a:p>
            <a:pPr eaLnBrk="1" hangingPunct="1">
              <a:lnSpc>
                <a:spcPct val="80000"/>
              </a:lnSpc>
            </a:pPr>
            <a:r>
              <a:rPr lang="en-AU" altLang="en-US" sz="2400" smtClean="0"/>
              <a:t>Routers assign labels to define paths called Label Switched Paths (LSP) between endpoints  </a:t>
            </a:r>
          </a:p>
          <a:p>
            <a:pPr eaLnBrk="1" hangingPunct="1">
              <a:lnSpc>
                <a:spcPct val="80000"/>
              </a:lnSpc>
            </a:pPr>
            <a:endParaRPr lang="en-AU" altLang="en-US" sz="2400" smtClean="0"/>
          </a:p>
          <a:p>
            <a:pPr eaLnBrk="1" hangingPunct="1">
              <a:lnSpc>
                <a:spcPct val="80000"/>
              </a:lnSpc>
            </a:pPr>
            <a:r>
              <a:rPr lang="en-AU" altLang="en-US" sz="2400" smtClean="0"/>
              <a:t>Routers on the edge of the MPLS network perform routing lookups </a:t>
            </a:r>
            <a:endParaRPr lang="en-AU" altLang="en-US" sz="1800" smtClean="0"/>
          </a:p>
          <a:p>
            <a:pPr eaLnBrk="1" hangingPunct="1">
              <a:lnSpc>
                <a:spcPct val="80000"/>
              </a:lnSpc>
            </a:pPr>
            <a:endParaRPr lang="en-AU" altLang="en-US" sz="1800" smtClean="0"/>
          </a:p>
        </p:txBody>
      </p:sp>
    </p:spTree>
    <p:extLst>
      <p:ext uri="{BB962C8B-B14F-4D97-AF65-F5344CB8AC3E}">
        <p14:creationId xmlns:p14="http://schemas.microsoft.com/office/powerpoint/2010/main" val="3032445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p:txBody>
          <a:bodyPr/>
          <a:lstStyle/>
          <a:p>
            <a:pPr eaLnBrk="1" hangingPunct="1"/>
            <a:r>
              <a:rPr lang="en-AU" altLang="en-US" sz="2400" smtClean="0">
                <a:solidFill>
                  <a:schemeClr val="accent2"/>
                </a:solidFill>
              </a:rPr>
              <a:t>MPLS Label Switched Path (LSP)—</a:t>
            </a:r>
            <a:r>
              <a:rPr lang="en-AU" altLang="en-US" sz="2400" smtClean="0"/>
              <a:t> The path from source to destination for a data packet through an MPLS-enabled network. </a:t>
            </a:r>
          </a:p>
          <a:p>
            <a:pPr eaLnBrk="1" hangingPunct="1"/>
            <a:endParaRPr lang="en-AU" altLang="en-US" sz="2400" smtClean="0"/>
          </a:p>
          <a:p>
            <a:pPr eaLnBrk="1" hangingPunct="1"/>
            <a:r>
              <a:rPr lang="en-AU" altLang="en-US" sz="2400" smtClean="0">
                <a:solidFill>
                  <a:schemeClr val="accent2"/>
                </a:solidFill>
              </a:rPr>
              <a:t>Upstream and downstream—</a:t>
            </a:r>
            <a:r>
              <a:rPr lang="en-AU" altLang="en-US" sz="2400" smtClean="0"/>
              <a:t> Both downstream and upstream are defined with reference to the destination network / prefix. Signalling flows upstream, traffic flows downstream towards the destination.</a:t>
            </a:r>
            <a:r>
              <a:rPr lang="en-AU" altLang="en-US" sz="3600" smtClean="0"/>
              <a:t> </a:t>
            </a:r>
          </a:p>
          <a:p>
            <a:pPr eaLnBrk="1" hangingPunct="1"/>
            <a:endParaRPr lang="en-AU" altLang="en-US" sz="3600" smtClean="0"/>
          </a:p>
          <a:p>
            <a:pPr eaLnBrk="1" hangingPunct="1">
              <a:buFontTx/>
              <a:buNone/>
            </a:pPr>
            <a:endParaRPr lang="en-NZ" altLang="en-US" sz="3600" smtClean="0"/>
          </a:p>
        </p:txBody>
      </p:sp>
      <p:sp>
        <p:nvSpPr>
          <p:cNvPr id="22531" name="Rectangle 5"/>
          <p:cNvSpPr>
            <a:spLocks noGrp="1" noChangeArrowheads="1"/>
          </p:cNvSpPr>
          <p:nvPr>
            <p:ph type="title"/>
          </p:nvPr>
        </p:nvSpPr>
        <p:spPr>
          <a:noFill/>
        </p:spPr>
        <p:txBody>
          <a:bodyPr/>
          <a:lstStyle/>
          <a:p>
            <a:pPr eaLnBrk="1" hangingPunct="1"/>
            <a:r>
              <a:rPr lang="en-NZ" altLang="en-US" sz="3200" u="sng" smtClean="0"/>
              <a:t>MPLS Concepts</a:t>
            </a:r>
            <a:endParaRPr lang="en-AU" altLang="en-US" sz="3200" u="sng" smtClean="0"/>
          </a:p>
        </p:txBody>
      </p:sp>
    </p:spTree>
    <p:extLst>
      <p:ext uri="{BB962C8B-B14F-4D97-AF65-F5344CB8AC3E}">
        <p14:creationId xmlns:p14="http://schemas.microsoft.com/office/powerpoint/2010/main" val="3687605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NZ" altLang="en-US" sz="3200" u="sng" smtClean="0"/>
              <a:t>MPLS Forwarding</a:t>
            </a:r>
            <a:endParaRPr lang="en-AU" altLang="en-US" sz="3200" u="sng" smtClean="0"/>
          </a:p>
        </p:txBody>
      </p:sp>
      <p:sp>
        <p:nvSpPr>
          <p:cNvPr id="23555" name="Rectangle 3"/>
          <p:cNvSpPr>
            <a:spLocks noGrp="1" noChangeArrowheads="1"/>
          </p:cNvSpPr>
          <p:nvPr>
            <p:ph type="body" idx="1"/>
          </p:nvPr>
        </p:nvSpPr>
        <p:spPr/>
        <p:txBody>
          <a:bodyPr/>
          <a:lstStyle/>
          <a:p>
            <a:pPr eaLnBrk="1" hangingPunct="1"/>
            <a:r>
              <a:rPr lang="en-NZ" altLang="en-US" sz="2400" smtClean="0"/>
              <a:t>Local Label = Label assigned by local router that is advertised to MPLS peers upstream.</a:t>
            </a:r>
          </a:p>
          <a:p>
            <a:pPr eaLnBrk="1" hangingPunct="1"/>
            <a:endParaRPr lang="en-NZ" altLang="en-US" sz="2400" smtClean="0"/>
          </a:p>
          <a:p>
            <a:pPr eaLnBrk="1" hangingPunct="1"/>
            <a:r>
              <a:rPr lang="en-NZ" altLang="en-US" sz="2400" smtClean="0"/>
              <a:t>Outgoing Label = Label assigned by and received from downstream router. Used when forwarding packet downstream. </a:t>
            </a:r>
            <a:endParaRPr lang="en-AU" altLang="en-US" sz="2400" smtClean="0"/>
          </a:p>
        </p:txBody>
      </p:sp>
    </p:spTree>
    <p:extLst>
      <p:ext uri="{BB962C8B-B14F-4D97-AF65-F5344CB8AC3E}">
        <p14:creationId xmlns:p14="http://schemas.microsoft.com/office/powerpoint/2010/main" val="1654426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AU" altLang="en-US" sz="3200" u="sng" smtClean="0"/>
              <a:t>Overview of MPLS Forwarding</a:t>
            </a:r>
            <a:r>
              <a:rPr lang="en-AU" altLang="en-US" smtClean="0"/>
              <a:t> </a:t>
            </a:r>
            <a:endParaRPr lang="en-AU" altLang="en-US" u="sng" smtClean="0"/>
          </a:p>
        </p:txBody>
      </p:sp>
      <p:pic>
        <p:nvPicPr>
          <p:cNvPr id="245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516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2973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NZ" altLang="en-US" sz="3200" u="sng" dirty="0" smtClean="0"/>
              <a:t>Label Distribution Options</a:t>
            </a:r>
            <a:endParaRPr lang="en-AU" altLang="en-US" sz="3200" u="sng" dirty="0" smtClean="0"/>
          </a:p>
        </p:txBody>
      </p:sp>
      <p:sp>
        <p:nvSpPr>
          <p:cNvPr id="29699" name="Rectangle 3"/>
          <p:cNvSpPr>
            <a:spLocks noGrp="1" noChangeArrowheads="1"/>
          </p:cNvSpPr>
          <p:nvPr>
            <p:ph type="body" idx="1"/>
          </p:nvPr>
        </p:nvSpPr>
        <p:spPr/>
        <p:txBody>
          <a:bodyPr/>
          <a:lstStyle/>
          <a:p>
            <a:pPr marL="0" indent="0" eaLnBrk="1" hangingPunct="1">
              <a:buNone/>
            </a:pPr>
            <a:r>
              <a:rPr lang="en-NZ" altLang="en-US" sz="2400" dirty="0" smtClean="0"/>
              <a:t>How labels are advertised upstream</a:t>
            </a:r>
          </a:p>
          <a:p>
            <a:pPr eaLnBrk="1" hangingPunct="1"/>
            <a:endParaRPr lang="en-NZ" altLang="en-US" sz="2400" dirty="0"/>
          </a:p>
          <a:p>
            <a:pPr eaLnBrk="1" hangingPunct="1"/>
            <a:r>
              <a:rPr lang="en-NZ" altLang="en-US" sz="2400" dirty="0" smtClean="0"/>
              <a:t>LDP – label distribution protocol (our focus)</a:t>
            </a:r>
          </a:p>
          <a:p>
            <a:pPr eaLnBrk="1" hangingPunct="1"/>
            <a:endParaRPr lang="en-NZ" altLang="en-US" sz="2400" dirty="0" smtClean="0"/>
          </a:p>
          <a:p>
            <a:pPr eaLnBrk="1" hangingPunct="1"/>
            <a:r>
              <a:rPr lang="en-NZ" altLang="en-US" sz="2400" dirty="0" smtClean="0"/>
              <a:t>TDP – tag distribution protocol, older Cisco proprietary</a:t>
            </a:r>
          </a:p>
          <a:p>
            <a:pPr eaLnBrk="1" hangingPunct="1"/>
            <a:endParaRPr lang="en-NZ" altLang="en-US" sz="2400" dirty="0" smtClean="0"/>
          </a:p>
          <a:p>
            <a:pPr eaLnBrk="1" hangingPunct="1"/>
            <a:endParaRPr lang="en-NZ" altLang="en-US" sz="2400" dirty="0" smtClean="0"/>
          </a:p>
        </p:txBody>
      </p:sp>
    </p:spTree>
    <p:extLst>
      <p:ext uri="{BB962C8B-B14F-4D97-AF65-F5344CB8AC3E}">
        <p14:creationId xmlns:p14="http://schemas.microsoft.com/office/powerpoint/2010/main" val="995123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AU" altLang="en-US" sz="3200" u="sng" smtClean="0"/>
              <a:t>MPLS Architecture</a:t>
            </a:r>
            <a:r>
              <a:rPr lang="en-AU" altLang="en-US" smtClean="0"/>
              <a:t> </a:t>
            </a:r>
          </a:p>
        </p:txBody>
      </p:sp>
      <p:sp>
        <p:nvSpPr>
          <p:cNvPr id="25603" name="Rectangle 3"/>
          <p:cNvSpPr>
            <a:spLocks noGrp="1" noChangeArrowheads="1"/>
          </p:cNvSpPr>
          <p:nvPr>
            <p:ph type="body" idx="1"/>
          </p:nvPr>
        </p:nvSpPr>
        <p:spPr/>
        <p:txBody>
          <a:bodyPr/>
          <a:lstStyle/>
          <a:p>
            <a:pPr eaLnBrk="1" hangingPunct="1"/>
            <a:r>
              <a:rPr lang="en-AU" altLang="en-US" sz="2400" smtClean="0">
                <a:solidFill>
                  <a:schemeClr val="accent2"/>
                </a:solidFill>
              </a:rPr>
              <a:t>Control plane</a:t>
            </a:r>
            <a:r>
              <a:rPr lang="en-AU" altLang="en-US" sz="2400" smtClean="0"/>
              <a:t>— Performs functions related to identifying reachability to destination prefixes e.g OSPF, BGP, LDP</a:t>
            </a:r>
          </a:p>
          <a:p>
            <a:pPr eaLnBrk="1" hangingPunct="1"/>
            <a:endParaRPr lang="en-AU" altLang="en-US" sz="2400" smtClean="0"/>
          </a:p>
          <a:p>
            <a:pPr eaLnBrk="1" hangingPunct="1"/>
            <a:r>
              <a:rPr lang="en-AU" altLang="en-US" sz="2400" smtClean="0">
                <a:solidFill>
                  <a:schemeClr val="accent2"/>
                </a:solidFill>
              </a:rPr>
              <a:t>Data plane</a:t>
            </a:r>
            <a:r>
              <a:rPr lang="en-AU" altLang="en-US" sz="2400" smtClean="0"/>
              <a:t>— Performs the functions relating to forwarding data packets </a:t>
            </a:r>
          </a:p>
          <a:p>
            <a:pPr eaLnBrk="1" hangingPunct="1"/>
            <a:endParaRPr lang="en-NZ" altLang="en-US" sz="2400" smtClean="0"/>
          </a:p>
          <a:p>
            <a:pPr eaLnBrk="1" hangingPunct="1"/>
            <a:endParaRPr lang="en-NZ" altLang="en-US" sz="2400" smtClean="0"/>
          </a:p>
          <a:p>
            <a:pPr eaLnBrk="1" hangingPunct="1">
              <a:buFontTx/>
              <a:buNone/>
            </a:pPr>
            <a:r>
              <a:rPr lang="en-NZ" altLang="en-US" smtClean="0"/>
              <a:t>   </a:t>
            </a:r>
          </a:p>
          <a:p>
            <a:pPr eaLnBrk="1" hangingPunct="1">
              <a:buFontTx/>
              <a:buNone/>
            </a:pPr>
            <a:r>
              <a:rPr lang="en-NZ" altLang="en-US" smtClean="0"/>
              <a:t>	</a:t>
            </a:r>
            <a:endParaRPr lang="en-AU" altLang="en-US" smtClean="0"/>
          </a:p>
        </p:txBody>
      </p:sp>
      <p:sp>
        <p:nvSpPr>
          <p:cNvPr id="25604" name="AutoShape 5" descr="01fig03"/>
          <p:cNvSpPr>
            <a:spLocks noChangeAspect="1" noChangeArrowheads="1"/>
          </p:cNvSpPr>
          <p:nvPr/>
        </p:nvSpPr>
        <p:spPr bwMode="auto">
          <a:xfrm>
            <a:off x="155575" y="46038"/>
            <a:ext cx="40576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NZ" altLang="en-US"/>
          </a:p>
        </p:txBody>
      </p:sp>
      <p:sp>
        <p:nvSpPr>
          <p:cNvPr id="25605" name="AutoShape 7" descr="01fig03"/>
          <p:cNvSpPr>
            <a:spLocks noChangeAspect="1" noChangeArrowheads="1"/>
          </p:cNvSpPr>
          <p:nvPr/>
        </p:nvSpPr>
        <p:spPr bwMode="auto">
          <a:xfrm>
            <a:off x="155575" y="46038"/>
            <a:ext cx="40576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NZ" altLang="en-US"/>
          </a:p>
        </p:txBody>
      </p:sp>
    </p:spTree>
    <p:extLst>
      <p:ext uri="{BB962C8B-B14F-4D97-AF65-F5344CB8AC3E}">
        <p14:creationId xmlns:p14="http://schemas.microsoft.com/office/powerpoint/2010/main" val="3953387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AU" altLang="en-US" sz="3200" u="sng" smtClean="0"/>
              <a:t>MPLS VPN Control Plane Overview</a:t>
            </a:r>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844675"/>
            <a:ext cx="6465887"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0434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AU" altLang="en-US" sz="3200" u="sng" smtClean="0"/>
              <a:t>MPLS Control and Data Plane</a:t>
            </a:r>
          </a:p>
        </p:txBody>
      </p:sp>
      <p:sp>
        <p:nvSpPr>
          <p:cNvPr id="26627" name="Rectangle 3"/>
          <p:cNvSpPr>
            <a:spLocks noGrp="1" noChangeArrowheads="1"/>
          </p:cNvSpPr>
          <p:nvPr>
            <p:ph type="body" idx="1"/>
          </p:nvPr>
        </p:nvSpPr>
        <p:spPr/>
        <p:txBody>
          <a:bodyPr/>
          <a:lstStyle/>
          <a:p>
            <a:pPr eaLnBrk="1" hangingPunct="1">
              <a:lnSpc>
                <a:spcPct val="90000"/>
              </a:lnSpc>
            </a:pPr>
            <a:endParaRPr lang="en-NZ" altLang="en-US" sz="2400" smtClean="0"/>
          </a:p>
          <a:p>
            <a:pPr eaLnBrk="1" hangingPunct="1">
              <a:lnSpc>
                <a:spcPct val="90000"/>
              </a:lnSpc>
            </a:pPr>
            <a:endParaRPr lang="en-NZ" altLang="en-US" sz="2400" smtClean="0"/>
          </a:p>
          <a:p>
            <a:pPr eaLnBrk="1" hangingPunct="1">
              <a:lnSpc>
                <a:spcPct val="90000"/>
              </a:lnSpc>
            </a:pPr>
            <a:endParaRPr lang="en-AU" altLang="en-US" sz="2400" smtClean="0"/>
          </a:p>
          <a:p>
            <a:pPr eaLnBrk="1" hangingPunct="1">
              <a:lnSpc>
                <a:spcPct val="90000"/>
              </a:lnSpc>
            </a:pPr>
            <a:endParaRPr lang="en-AU" altLang="en-US" sz="2400" smtClean="0"/>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989138"/>
            <a:ext cx="440055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5639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z="3200" u="sng" dirty="0" smtClean="0"/>
              <a:t>What is a VPN?</a:t>
            </a:r>
            <a:br>
              <a:rPr lang="en-US" altLang="en-US" sz="3200" u="sng" dirty="0" smtClean="0"/>
            </a:br>
            <a:endParaRPr lang="en-US" altLang="en-US" sz="3200" u="sng" dirty="0" smtClean="0"/>
          </a:p>
        </p:txBody>
      </p:sp>
      <p:sp>
        <p:nvSpPr>
          <p:cNvPr id="7171" name="Rectangle 3"/>
          <p:cNvSpPr>
            <a:spLocks noGrp="1" noChangeArrowheads="1"/>
          </p:cNvSpPr>
          <p:nvPr>
            <p:ph type="body" idx="1"/>
          </p:nvPr>
        </p:nvSpPr>
        <p:spPr/>
        <p:txBody>
          <a:bodyPr/>
          <a:lstStyle/>
          <a:p>
            <a:pPr eaLnBrk="1" hangingPunct="1">
              <a:lnSpc>
                <a:spcPct val="80000"/>
              </a:lnSpc>
            </a:pPr>
            <a:r>
              <a:rPr lang="en-US" altLang="en-US" sz="2000" dirty="0" smtClean="0">
                <a:solidFill>
                  <a:schemeClr val="accent2"/>
                </a:solidFill>
              </a:rPr>
              <a:t>Virtual Private Network</a:t>
            </a:r>
          </a:p>
          <a:p>
            <a:pPr eaLnBrk="1" hangingPunct="1">
              <a:lnSpc>
                <a:spcPct val="80000"/>
              </a:lnSpc>
              <a:buFontTx/>
              <a:buNone/>
            </a:pPr>
            <a:r>
              <a:rPr lang="en-US" altLang="en-US" sz="1800" dirty="0" smtClean="0"/>
              <a:t>     Network connection between devices that do not literally share a physical cable</a:t>
            </a:r>
          </a:p>
          <a:p>
            <a:pPr eaLnBrk="1" hangingPunct="1">
              <a:lnSpc>
                <a:spcPct val="80000"/>
              </a:lnSpc>
              <a:buFontTx/>
              <a:buNone/>
            </a:pPr>
            <a:endParaRPr lang="en-US" altLang="en-US" sz="1800" dirty="0" smtClean="0"/>
          </a:p>
          <a:p>
            <a:pPr eaLnBrk="1" hangingPunct="1">
              <a:lnSpc>
                <a:spcPct val="80000"/>
              </a:lnSpc>
            </a:pPr>
            <a:r>
              <a:rPr lang="en-US" altLang="en-US" sz="2000" dirty="0" smtClean="0">
                <a:solidFill>
                  <a:schemeClr val="accent2"/>
                </a:solidFill>
              </a:rPr>
              <a:t>Examples:</a:t>
            </a:r>
          </a:p>
          <a:p>
            <a:pPr eaLnBrk="1" hangingPunct="1">
              <a:lnSpc>
                <a:spcPct val="80000"/>
              </a:lnSpc>
            </a:pPr>
            <a:endParaRPr lang="en-US" altLang="en-US" sz="2000" dirty="0" smtClean="0">
              <a:solidFill>
                <a:schemeClr val="accent2"/>
              </a:solidFill>
            </a:endParaRPr>
          </a:p>
          <a:p>
            <a:pPr eaLnBrk="1" hangingPunct="1">
              <a:lnSpc>
                <a:spcPct val="80000"/>
              </a:lnSpc>
              <a:buFontTx/>
              <a:buNone/>
            </a:pPr>
            <a:r>
              <a:rPr lang="en-US" altLang="en-US" sz="1800" dirty="0" smtClean="0">
                <a:solidFill>
                  <a:schemeClr val="accent2"/>
                </a:solidFill>
              </a:rPr>
              <a:t>– Layer 2 VPNs</a:t>
            </a:r>
          </a:p>
          <a:p>
            <a:pPr eaLnBrk="1" hangingPunct="1">
              <a:lnSpc>
                <a:spcPct val="80000"/>
              </a:lnSpc>
              <a:buFontTx/>
              <a:buNone/>
            </a:pPr>
            <a:endParaRPr lang="en-US" altLang="en-US" sz="1800" dirty="0" smtClean="0">
              <a:solidFill>
                <a:schemeClr val="accent2"/>
              </a:solidFill>
            </a:endParaRPr>
          </a:p>
          <a:p>
            <a:pPr lvl="1" eaLnBrk="1" hangingPunct="1">
              <a:lnSpc>
                <a:spcPct val="80000"/>
              </a:lnSpc>
            </a:pPr>
            <a:r>
              <a:rPr lang="en-US" altLang="en-US" sz="1400" dirty="0" smtClean="0"/>
              <a:t>Ethernet VLANs</a:t>
            </a:r>
          </a:p>
          <a:p>
            <a:pPr lvl="1" eaLnBrk="1" hangingPunct="1">
              <a:lnSpc>
                <a:spcPct val="80000"/>
              </a:lnSpc>
            </a:pPr>
            <a:r>
              <a:rPr lang="en-US" altLang="en-US" sz="1400" dirty="0" smtClean="0"/>
              <a:t>Frame Relay &amp; ATM PVCs</a:t>
            </a:r>
          </a:p>
          <a:p>
            <a:pPr eaLnBrk="1" hangingPunct="1">
              <a:lnSpc>
                <a:spcPct val="80000"/>
              </a:lnSpc>
            </a:pPr>
            <a:endParaRPr lang="en-US" altLang="en-US" sz="1800" dirty="0" smtClean="0"/>
          </a:p>
          <a:p>
            <a:pPr eaLnBrk="1" hangingPunct="1">
              <a:lnSpc>
                <a:spcPct val="80000"/>
              </a:lnSpc>
              <a:buFontTx/>
              <a:buNone/>
            </a:pPr>
            <a:r>
              <a:rPr lang="en-US" altLang="en-US" sz="1800" dirty="0" smtClean="0">
                <a:solidFill>
                  <a:schemeClr val="accent2"/>
                </a:solidFill>
              </a:rPr>
              <a:t>– Layer 3 VPNs</a:t>
            </a:r>
          </a:p>
          <a:p>
            <a:pPr eaLnBrk="1" hangingPunct="1">
              <a:lnSpc>
                <a:spcPct val="80000"/>
              </a:lnSpc>
              <a:buFontTx/>
              <a:buNone/>
            </a:pPr>
            <a:endParaRPr lang="en-US" altLang="en-US" sz="1800" dirty="0" smtClean="0"/>
          </a:p>
          <a:p>
            <a:pPr lvl="1" eaLnBrk="1" hangingPunct="1">
              <a:lnSpc>
                <a:spcPct val="80000"/>
              </a:lnSpc>
            </a:pPr>
            <a:r>
              <a:rPr lang="en-US" altLang="en-US" sz="1400" dirty="0" smtClean="0"/>
              <a:t>GRE Tunnel</a:t>
            </a:r>
          </a:p>
          <a:p>
            <a:pPr lvl="1" eaLnBrk="1" hangingPunct="1">
              <a:lnSpc>
                <a:spcPct val="80000"/>
              </a:lnSpc>
            </a:pPr>
            <a:r>
              <a:rPr lang="en-US" altLang="en-US" sz="1400" dirty="0" err="1" smtClean="0"/>
              <a:t>IPSec</a:t>
            </a:r>
            <a:r>
              <a:rPr lang="en-US" altLang="en-US" sz="1400" dirty="0" smtClean="0"/>
              <a:t> Tunnel</a:t>
            </a:r>
          </a:p>
          <a:p>
            <a:pPr lvl="1" eaLnBrk="1" hangingPunct="1">
              <a:lnSpc>
                <a:spcPct val="80000"/>
              </a:lnSpc>
            </a:pPr>
            <a:r>
              <a:rPr lang="en-US" altLang="en-US" sz="1400" dirty="0" smtClean="0"/>
              <a:t>MPLS VPN</a:t>
            </a:r>
          </a:p>
          <a:p>
            <a:pPr eaLnBrk="1" hangingPunct="1">
              <a:lnSpc>
                <a:spcPct val="80000"/>
              </a:lnSpc>
            </a:pPr>
            <a:endParaRPr lang="en-US" altLang="en-US" sz="1800" dirty="0" smtClean="0"/>
          </a:p>
        </p:txBody>
      </p:sp>
    </p:spTree>
    <p:extLst>
      <p:ext uri="{BB962C8B-B14F-4D97-AF65-F5344CB8AC3E}">
        <p14:creationId xmlns:p14="http://schemas.microsoft.com/office/powerpoint/2010/main" val="1021597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AU" altLang="en-US" sz="3200" u="sng" smtClean="0"/>
              <a:t>MPLS Control and Data Plane</a:t>
            </a:r>
          </a:p>
        </p:txBody>
      </p:sp>
      <p:sp>
        <p:nvSpPr>
          <p:cNvPr id="27651" name="Rectangle 3"/>
          <p:cNvSpPr>
            <a:spLocks noGrp="1" noChangeArrowheads="1"/>
          </p:cNvSpPr>
          <p:nvPr>
            <p:ph type="body" idx="1"/>
          </p:nvPr>
        </p:nvSpPr>
        <p:spPr/>
        <p:txBody>
          <a:bodyPr/>
          <a:lstStyle/>
          <a:p>
            <a:pPr eaLnBrk="1" hangingPunct="1">
              <a:lnSpc>
                <a:spcPct val="90000"/>
              </a:lnSpc>
            </a:pPr>
            <a:r>
              <a:rPr lang="en-AU" altLang="en-US" sz="2400" smtClean="0">
                <a:solidFill>
                  <a:schemeClr val="accent2"/>
                </a:solidFill>
              </a:rPr>
              <a:t>CEF </a:t>
            </a:r>
            <a:r>
              <a:rPr lang="en-AU" altLang="en-US" sz="2400" smtClean="0"/>
              <a:t>is a prerequisite to implement MPLS on all Cisco platforms </a:t>
            </a:r>
          </a:p>
          <a:p>
            <a:pPr eaLnBrk="1" hangingPunct="1">
              <a:lnSpc>
                <a:spcPct val="90000"/>
              </a:lnSpc>
            </a:pPr>
            <a:endParaRPr lang="en-NZ" altLang="en-US" sz="2400" smtClean="0"/>
          </a:p>
          <a:p>
            <a:pPr eaLnBrk="1" hangingPunct="1">
              <a:lnSpc>
                <a:spcPct val="90000"/>
              </a:lnSpc>
            </a:pPr>
            <a:r>
              <a:rPr lang="en-AU" altLang="en-US" sz="2400" smtClean="0"/>
              <a:t>The</a:t>
            </a:r>
            <a:r>
              <a:rPr lang="en-AU" altLang="en-US" sz="2400" smtClean="0">
                <a:solidFill>
                  <a:schemeClr val="accent2"/>
                </a:solidFill>
              </a:rPr>
              <a:t> LIB</a:t>
            </a:r>
            <a:r>
              <a:rPr lang="en-AU" altLang="en-US" sz="2400" smtClean="0"/>
              <a:t> is used by the label distribution protocol where IP destination prefixes in the routing table are mapped to next-hop labels that are received from downstream neighbors, as well as generated locally</a:t>
            </a:r>
          </a:p>
          <a:p>
            <a:pPr eaLnBrk="1" hangingPunct="1">
              <a:lnSpc>
                <a:spcPct val="90000"/>
              </a:lnSpc>
            </a:pPr>
            <a:endParaRPr lang="en-NZ" altLang="en-US" sz="2400" smtClean="0"/>
          </a:p>
          <a:p>
            <a:pPr eaLnBrk="1" hangingPunct="1">
              <a:lnSpc>
                <a:spcPct val="90000"/>
              </a:lnSpc>
            </a:pPr>
            <a:r>
              <a:rPr lang="en-AU" altLang="en-US" sz="2400" smtClean="0"/>
              <a:t>The </a:t>
            </a:r>
            <a:r>
              <a:rPr lang="en-AU" altLang="en-US" sz="2400" smtClean="0">
                <a:solidFill>
                  <a:schemeClr val="accent2"/>
                </a:solidFill>
              </a:rPr>
              <a:t>LFIB </a:t>
            </a:r>
            <a:r>
              <a:rPr lang="en-AU" altLang="en-US" sz="2400" smtClean="0"/>
              <a:t>contains a local label to next-hop label mapping along with the outgoing interface, which is used to forward labelled packets</a:t>
            </a:r>
            <a:r>
              <a:rPr lang="en-AU" altLang="en-US" smtClean="0"/>
              <a:t> </a:t>
            </a:r>
            <a:endParaRPr lang="en-NZ" altLang="en-US" smtClean="0"/>
          </a:p>
        </p:txBody>
      </p:sp>
    </p:spTree>
    <p:extLst>
      <p:ext uri="{BB962C8B-B14F-4D97-AF65-F5344CB8AC3E}">
        <p14:creationId xmlns:p14="http://schemas.microsoft.com/office/powerpoint/2010/main" val="1932165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NZ" altLang="en-US" sz="3200" u="sng" dirty="0" smtClean="0"/>
              <a:t>Control &amp; Data Plane</a:t>
            </a:r>
            <a:endParaRPr lang="en-AU" altLang="en-US" sz="3200" u="sng" dirty="0" smtClean="0"/>
          </a:p>
        </p:txBody>
      </p:sp>
      <p:sp>
        <p:nvSpPr>
          <p:cNvPr id="28675" name="Rectangle 3"/>
          <p:cNvSpPr>
            <a:spLocks noGrp="1" noChangeArrowheads="1"/>
          </p:cNvSpPr>
          <p:nvPr>
            <p:ph type="body" idx="1"/>
          </p:nvPr>
        </p:nvSpPr>
        <p:spPr/>
        <p:txBody>
          <a:bodyPr/>
          <a:lstStyle/>
          <a:p>
            <a:pPr eaLnBrk="1" hangingPunct="1"/>
            <a:endParaRPr lang="en-NZ" altLang="en-US" dirty="0" smtClean="0"/>
          </a:p>
          <a:p>
            <a:pPr eaLnBrk="1" hangingPunct="1"/>
            <a:r>
              <a:rPr lang="en-NZ" altLang="en-US" sz="2400" dirty="0" smtClean="0"/>
              <a:t>RIB = show </a:t>
            </a:r>
            <a:r>
              <a:rPr lang="en-NZ" altLang="en-US" sz="2400" dirty="0" err="1" smtClean="0"/>
              <a:t>ip</a:t>
            </a:r>
            <a:r>
              <a:rPr lang="en-NZ" altLang="en-US" sz="2400" dirty="0" smtClean="0"/>
              <a:t> route</a:t>
            </a:r>
          </a:p>
          <a:p>
            <a:pPr eaLnBrk="1" hangingPunct="1"/>
            <a:endParaRPr lang="en-NZ" altLang="en-US" sz="2400" dirty="0" smtClean="0"/>
          </a:p>
          <a:p>
            <a:pPr eaLnBrk="1" hangingPunct="1"/>
            <a:r>
              <a:rPr lang="en-NZ" altLang="en-US" sz="2400" dirty="0" smtClean="0"/>
              <a:t>FIB = show </a:t>
            </a:r>
            <a:r>
              <a:rPr lang="en-NZ" altLang="en-US" sz="2400" dirty="0" err="1" smtClean="0"/>
              <a:t>ip</a:t>
            </a:r>
            <a:r>
              <a:rPr lang="en-NZ" altLang="en-US" sz="2400" dirty="0" smtClean="0"/>
              <a:t> </a:t>
            </a:r>
            <a:r>
              <a:rPr lang="en-NZ" altLang="en-US" sz="2400" dirty="0" err="1" smtClean="0"/>
              <a:t>cef</a:t>
            </a:r>
            <a:endParaRPr lang="en-NZ" altLang="en-US" sz="2400" dirty="0" smtClean="0"/>
          </a:p>
          <a:p>
            <a:pPr eaLnBrk="1" hangingPunct="1"/>
            <a:endParaRPr lang="en-NZ" altLang="en-US" sz="2400" dirty="0" smtClean="0"/>
          </a:p>
          <a:p>
            <a:pPr eaLnBrk="1" hangingPunct="1"/>
            <a:r>
              <a:rPr lang="en-NZ" altLang="en-US" sz="2400" dirty="0" smtClean="0"/>
              <a:t>LIB = show </a:t>
            </a:r>
            <a:r>
              <a:rPr lang="en-NZ" altLang="en-US" sz="2400" dirty="0" err="1" smtClean="0"/>
              <a:t>mpls</a:t>
            </a:r>
            <a:r>
              <a:rPr lang="en-NZ" altLang="en-US" sz="2400" dirty="0" smtClean="0"/>
              <a:t> </a:t>
            </a:r>
            <a:r>
              <a:rPr lang="en-NZ" altLang="en-US" sz="2400" dirty="0" err="1" smtClean="0"/>
              <a:t>ldp</a:t>
            </a:r>
            <a:r>
              <a:rPr lang="en-NZ" altLang="en-US" sz="2400" dirty="0" smtClean="0"/>
              <a:t> bindings</a:t>
            </a:r>
          </a:p>
          <a:p>
            <a:pPr eaLnBrk="1" hangingPunct="1"/>
            <a:endParaRPr lang="en-NZ" altLang="en-US" sz="2400" dirty="0" smtClean="0"/>
          </a:p>
          <a:p>
            <a:pPr eaLnBrk="1" hangingPunct="1"/>
            <a:r>
              <a:rPr lang="en-NZ" altLang="en-US" sz="2400" dirty="0" smtClean="0"/>
              <a:t>LFIB = show </a:t>
            </a:r>
            <a:r>
              <a:rPr lang="en-NZ" altLang="en-US" sz="2400" dirty="0" err="1" smtClean="0"/>
              <a:t>mpls</a:t>
            </a:r>
            <a:r>
              <a:rPr lang="en-NZ" altLang="en-US" sz="2400" dirty="0" smtClean="0"/>
              <a:t> forwarding-table</a:t>
            </a:r>
            <a:endParaRPr lang="en-AU" altLang="en-US" sz="2400" dirty="0" smtClean="0"/>
          </a:p>
        </p:txBody>
      </p:sp>
    </p:spTree>
    <p:extLst>
      <p:ext uri="{BB962C8B-B14F-4D97-AF65-F5344CB8AC3E}">
        <p14:creationId xmlns:p14="http://schemas.microsoft.com/office/powerpoint/2010/main" val="3455222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AU" altLang="en-US" sz="3200" u="sng" smtClean="0"/>
              <a:t>MPLS Label Distribution with LDP</a:t>
            </a:r>
            <a:r>
              <a:rPr lang="en-AU" altLang="en-US" smtClean="0"/>
              <a:t> </a:t>
            </a:r>
          </a:p>
        </p:txBody>
      </p:sp>
      <p:sp>
        <p:nvSpPr>
          <p:cNvPr id="30723" name="Rectangle 3"/>
          <p:cNvSpPr>
            <a:spLocks noGrp="1" noChangeArrowheads="1"/>
          </p:cNvSpPr>
          <p:nvPr>
            <p:ph type="body" idx="1"/>
          </p:nvPr>
        </p:nvSpPr>
        <p:spPr/>
        <p:txBody>
          <a:bodyPr/>
          <a:lstStyle/>
          <a:p>
            <a:pPr eaLnBrk="1" hangingPunct="1">
              <a:lnSpc>
                <a:spcPct val="90000"/>
              </a:lnSpc>
            </a:pPr>
            <a:r>
              <a:rPr lang="en-AU" altLang="en-US" sz="2400" smtClean="0"/>
              <a:t>A label is assigned to a destination prefix found in the FIB, and it is distributed to upstream neighbor LSRs  </a:t>
            </a:r>
          </a:p>
          <a:p>
            <a:pPr eaLnBrk="1" hangingPunct="1">
              <a:lnSpc>
                <a:spcPct val="90000"/>
              </a:lnSpc>
            </a:pPr>
            <a:endParaRPr lang="en-AU" altLang="en-US" sz="2400" smtClean="0"/>
          </a:p>
          <a:p>
            <a:pPr eaLnBrk="1" hangingPunct="1">
              <a:lnSpc>
                <a:spcPct val="90000"/>
              </a:lnSpc>
            </a:pPr>
            <a:r>
              <a:rPr lang="en-AU" altLang="en-US" sz="2400" smtClean="0"/>
              <a:t>Labels of local significance on the router are exchanged with adjacent LSRs during label distribution</a:t>
            </a:r>
          </a:p>
          <a:p>
            <a:pPr eaLnBrk="1" hangingPunct="1">
              <a:lnSpc>
                <a:spcPct val="90000"/>
              </a:lnSpc>
            </a:pPr>
            <a:endParaRPr lang="en-AU" altLang="en-US" sz="2400" smtClean="0"/>
          </a:p>
          <a:p>
            <a:pPr eaLnBrk="1" hangingPunct="1">
              <a:lnSpc>
                <a:spcPct val="90000"/>
              </a:lnSpc>
            </a:pPr>
            <a:r>
              <a:rPr lang="en-AU" altLang="en-US" sz="2400" smtClean="0"/>
              <a:t>Label binding of a specific prefix to a local label and a next-hop label (received from downstream LSR) is then stored in the LFIB and LIB structures </a:t>
            </a:r>
          </a:p>
        </p:txBody>
      </p:sp>
    </p:spTree>
    <p:extLst>
      <p:ext uri="{BB962C8B-B14F-4D97-AF65-F5344CB8AC3E}">
        <p14:creationId xmlns:p14="http://schemas.microsoft.com/office/powerpoint/2010/main" val="33515616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AU" altLang="en-US" sz="3200" u="sng" smtClean="0"/>
              <a:t>Penultimate Hop Popping (PHP)</a:t>
            </a:r>
            <a:r>
              <a:rPr lang="en-AU" altLang="en-US" smtClean="0"/>
              <a:t> </a:t>
            </a:r>
          </a:p>
        </p:txBody>
      </p:sp>
      <p:sp>
        <p:nvSpPr>
          <p:cNvPr id="33795" name="Rectangle 3"/>
          <p:cNvSpPr>
            <a:spLocks noGrp="1" noChangeArrowheads="1"/>
          </p:cNvSpPr>
          <p:nvPr>
            <p:ph type="body" idx="1"/>
          </p:nvPr>
        </p:nvSpPr>
        <p:spPr/>
        <p:txBody>
          <a:bodyPr/>
          <a:lstStyle/>
          <a:p>
            <a:pPr eaLnBrk="1" hangingPunct="1">
              <a:lnSpc>
                <a:spcPct val="90000"/>
              </a:lnSpc>
            </a:pPr>
            <a:r>
              <a:rPr lang="en-AU" altLang="en-US" sz="2400" dirty="0" smtClean="0"/>
              <a:t>The router upstream to the Edge LSR removes the top label in the label stack and forwards the resulting labelled or IP packet to the Edge LSR</a:t>
            </a:r>
          </a:p>
          <a:p>
            <a:pPr eaLnBrk="1" hangingPunct="1">
              <a:lnSpc>
                <a:spcPct val="90000"/>
              </a:lnSpc>
            </a:pPr>
            <a:endParaRPr lang="en-AU" altLang="en-US" sz="2400" dirty="0" smtClean="0"/>
          </a:p>
          <a:p>
            <a:pPr eaLnBrk="1" hangingPunct="1">
              <a:lnSpc>
                <a:spcPct val="90000"/>
              </a:lnSpc>
            </a:pPr>
            <a:r>
              <a:rPr lang="en-AU" altLang="en-US" sz="2400" dirty="0" smtClean="0"/>
              <a:t>This process is signalled by the downstream Edge LSR during label distribution with LDP</a:t>
            </a:r>
          </a:p>
          <a:p>
            <a:pPr eaLnBrk="1" hangingPunct="1">
              <a:lnSpc>
                <a:spcPct val="90000"/>
              </a:lnSpc>
            </a:pPr>
            <a:endParaRPr lang="en-AU" altLang="en-US" sz="2400" dirty="0" smtClean="0"/>
          </a:p>
          <a:p>
            <a:pPr eaLnBrk="1" hangingPunct="1">
              <a:lnSpc>
                <a:spcPct val="90000"/>
              </a:lnSpc>
            </a:pPr>
            <a:r>
              <a:rPr lang="en-AU" altLang="en-US" sz="2400" dirty="0" smtClean="0"/>
              <a:t>The downstream Edge LSR distributes an implicit-null (POP) label to the upstream router, which signals it to pop the top label in the label stack and forward the resulting labelled (VPN) or IP packet</a:t>
            </a:r>
          </a:p>
        </p:txBody>
      </p:sp>
    </p:spTree>
    <p:extLst>
      <p:ext uri="{BB962C8B-B14F-4D97-AF65-F5344CB8AC3E}">
        <p14:creationId xmlns:p14="http://schemas.microsoft.com/office/powerpoint/2010/main" val="3014716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AU" altLang="en-US" sz="3200" u="sng" smtClean="0"/>
              <a:t>Penultimate Hop Popping</a:t>
            </a:r>
          </a:p>
        </p:txBody>
      </p:sp>
      <p:pic>
        <p:nvPicPr>
          <p:cNvPr id="348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00213"/>
            <a:ext cx="6675437"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5"/>
          <p:cNvSpPr>
            <a:spLocks noGrp="1" noChangeArrowheads="1"/>
          </p:cNvSpPr>
          <p:nvPr>
            <p:ph type="body" idx="1"/>
          </p:nvPr>
        </p:nvSpPr>
        <p:spPr>
          <a:xfrm>
            <a:off x="539750" y="4797425"/>
            <a:ext cx="8229600" cy="1008063"/>
          </a:xfrm>
          <a:noFill/>
        </p:spPr>
        <p:txBody>
          <a:bodyPr/>
          <a:lstStyle/>
          <a:p>
            <a:pPr eaLnBrk="1" hangingPunct="1"/>
            <a:r>
              <a:rPr lang="en-AU" altLang="en-US" sz="2400" smtClean="0"/>
              <a:t>Increases performance by saving a lookup on the edge router</a:t>
            </a:r>
          </a:p>
          <a:p>
            <a:pPr eaLnBrk="1" hangingPunct="1"/>
            <a:endParaRPr lang="en-AU" altLang="en-US" sz="2400" smtClean="0"/>
          </a:p>
          <a:p>
            <a:pPr eaLnBrk="1" hangingPunct="1"/>
            <a:endParaRPr lang="en-AU" altLang="en-US" smtClean="0"/>
          </a:p>
        </p:txBody>
      </p:sp>
    </p:spTree>
    <p:extLst>
      <p:ext uri="{BB962C8B-B14F-4D97-AF65-F5344CB8AC3E}">
        <p14:creationId xmlns:p14="http://schemas.microsoft.com/office/powerpoint/2010/main" val="12682678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altLang="en-US" sz="3200" u="sng" dirty="0" smtClean="0"/>
              <a:t>Special Outgoing Label Types</a:t>
            </a:r>
          </a:p>
        </p:txBody>
      </p:sp>
      <p:sp>
        <p:nvSpPr>
          <p:cNvPr id="39939" name="Rectangle 3"/>
          <p:cNvSpPr>
            <a:spLocks noGrp="1" noChangeArrowheads="1"/>
          </p:cNvSpPr>
          <p:nvPr>
            <p:ph type="body" idx="1"/>
          </p:nvPr>
        </p:nvSpPr>
        <p:spPr/>
        <p:txBody>
          <a:bodyPr/>
          <a:lstStyle/>
          <a:p>
            <a:pPr eaLnBrk="1" hangingPunct="1">
              <a:lnSpc>
                <a:spcPct val="80000"/>
              </a:lnSpc>
            </a:pPr>
            <a:r>
              <a:rPr lang="en-AU" altLang="en-US" sz="2000" dirty="0" smtClean="0">
                <a:solidFill>
                  <a:schemeClr val="accent2"/>
                </a:solidFill>
              </a:rPr>
              <a:t>Untagged </a:t>
            </a:r>
            <a:endParaRPr lang="en-AU" altLang="en-US" sz="2000" dirty="0"/>
          </a:p>
          <a:p>
            <a:pPr marL="0" indent="0" eaLnBrk="1" hangingPunct="1">
              <a:lnSpc>
                <a:spcPct val="80000"/>
              </a:lnSpc>
              <a:buNone/>
            </a:pPr>
            <a:r>
              <a:rPr lang="en-AU" altLang="en-US" sz="2000" dirty="0" smtClean="0"/>
              <a:t>Incoming MPLS packet converted to an IP packet and forwarded to destination (MPLS to IP Domain transition)</a:t>
            </a:r>
          </a:p>
          <a:p>
            <a:pPr eaLnBrk="1" hangingPunct="1">
              <a:lnSpc>
                <a:spcPct val="80000"/>
              </a:lnSpc>
              <a:buFontTx/>
              <a:buNone/>
            </a:pPr>
            <a:endParaRPr lang="en-AU" altLang="en-US" sz="2000" dirty="0" smtClean="0"/>
          </a:p>
          <a:p>
            <a:pPr eaLnBrk="1" hangingPunct="1">
              <a:lnSpc>
                <a:spcPct val="80000"/>
              </a:lnSpc>
              <a:buFontTx/>
              <a:buNone/>
            </a:pPr>
            <a:endParaRPr lang="en-AU" altLang="en-US" sz="2000" dirty="0" smtClean="0"/>
          </a:p>
          <a:p>
            <a:pPr eaLnBrk="1" hangingPunct="1">
              <a:lnSpc>
                <a:spcPct val="80000"/>
              </a:lnSpc>
            </a:pPr>
            <a:r>
              <a:rPr lang="en-AU" altLang="en-US" sz="2000" dirty="0" smtClean="0">
                <a:solidFill>
                  <a:schemeClr val="accent2"/>
                </a:solidFill>
              </a:rPr>
              <a:t>Implicit-null or POP label </a:t>
            </a:r>
          </a:p>
          <a:p>
            <a:pPr marL="0" indent="0" eaLnBrk="1" hangingPunct="1">
              <a:lnSpc>
                <a:spcPct val="80000"/>
              </a:lnSpc>
              <a:buNone/>
            </a:pPr>
            <a:r>
              <a:rPr lang="en-AU" altLang="en-US" sz="2000" dirty="0" smtClean="0"/>
              <a:t>Label assigned when top label of incoming MPLS packet is removed and the resulting MPLS or IP packet is forwarded to the next hop downstream router </a:t>
            </a:r>
          </a:p>
          <a:p>
            <a:pPr eaLnBrk="1" hangingPunct="1">
              <a:lnSpc>
                <a:spcPct val="80000"/>
              </a:lnSpc>
            </a:pPr>
            <a:endParaRPr lang="en-AU" altLang="en-US" sz="2000" dirty="0" smtClean="0"/>
          </a:p>
          <a:p>
            <a:pPr eaLnBrk="1" hangingPunct="1">
              <a:lnSpc>
                <a:spcPct val="80000"/>
              </a:lnSpc>
            </a:pPr>
            <a:endParaRPr lang="en-AU" altLang="en-US" sz="2000" dirty="0" smtClean="0"/>
          </a:p>
          <a:p>
            <a:pPr eaLnBrk="1" hangingPunct="1">
              <a:lnSpc>
                <a:spcPct val="80000"/>
              </a:lnSpc>
            </a:pPr>
            <a:r>
              <a:rPr lang="en-AU" altLang="en-US" sz="2000" dirty="0" smtClean="0">
                <a:solidFill>
                  <a:schemeClr val="accent2"/>
                </a:solidFill>
              </a:rPr>
              <a:t>Explicit-null Label</a:t>
            </a:r>
          </a:p>
          <a:p>
            <a:pPr marL="0" indent="0" eaLnBrk="1" hangingPunct="1">
              <a:lnSpc>
                <a:spcPct val="80000"/>
              </a:lnSpc>
              <a:buNone/>
            </a:pPr>
            <a:r>
              <a:rPr lang="en-AU" altLang="en-US" sz="2000" dirty="0" smtClean="0"/>
              <a:t>Label assigned to preserve the EXP value (QOS marking) of the top label of an incoming packet. The top label is swapped with a label value of 0 and forwarded as an MPLS packet to the next-hop downstream router. This label is used in the implementation of </a:t>
            </a:r>
            <a:r>
              <a:rPr lang="en-AU" altLang="en-US" sz="2000" dirty="0" err="1" smtClean="0"/>
              <a:t>QoS</a:t>
            </a:r>
            <a:r>
              <a:rPr lang="en-AU" altLang="en-US" sz="2000" dirty="0" smtClean="0"/>
              <a:t> with MPLS</a:t>
            </a:r>
          </a:p>
        </p:txBody>
      </p:sp>
    </p:spTree>
    <p:extLst>
      <p:ext uri="{BB962C8B-B14F-4D97-AF65-F5344CB8AC3E}">
        <p14:creationId xmlns:p14="http://schemas.microsoft.com/office/powerpoint/2010/main" val="1306535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NZ" altLang="en-US" sz="3200" u="sng" smtClean="0"/>
              <a:t>Label Assignment &amp; Distribution</a:t>
            </a:r>
            <a:endParaRPr lang="en-AU" altLang="en-US" sz="3200" u="sng" smtClean="0"/>
          </a:p>
        </p:txBody>
      </p:sp>
      <p:pic>
        <p:nvPicPr>
          <p:cNvPr id="38915"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741822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MPLS LDP </a:t>
            </a:r>
            <a:r>
              <a:rPr lang="en-NZ" dirty="0" err="1" smtClean="0"/>
              <a:t>Config</a:t>
            </a:r>
            <a:endParaRPr lang="en-NZ" dirty="0"/>
          </a:p>
        </p:txBody>
      </p:sp>
      <p:sp>
        <p:nvSpPr>
          <p:cNvPr id="3" name="Content Placeholder 2"/>
          <p:cNvSpPr>
            <a:spLocks noGrp="1"/>
          </p:cNvSpPr>
          <p:nvPr>
            <p:ph idx="1"/>
          </p:nvPr>
        </p:nvSpPr>
        <p:spPr/>
        <p:txBody>
          <a:bodyPr/>
          <a:lstStyle/>
          <a:p>
            <a:pPr marL="457200" indent="-457200">
              <a:buFont typeface="+mj-lt"/>
              <a:buAutoNum type="arabicPeriod"/>
            </a:pPr>
            <a:r>
              <a:rPr lang="en-NZ" sz="2400" dirty="0" smtClean="0"/>
              <a:t>Enable CEF</a:t>
            </a:r>
          </a:p>
          <a:p>
            <a:pPr marL="457200" indent="-457200">
              <a:buFont typeface="+mj-lt"/>
              <a:buAutoNum type="arabicPeriod"/>
            </a:pPr>
            <a:endParaRPr lang="en-NZ" sz="2400" dirty="0" smtClean="0"/>
          </a:p>
          <a:p>
            <a:pPr marL="457200" indent="-457200">
              <a:buFont typeface="+mj-lt"/>
              <a:buAutoNum type="arabicPeriod"/>
            </a:pPr>
            <a:r>
              <a:rPr lang="en-NZ" sz="2400" dirty="0" smtClean="0"/>
              <a:t>Configure IGP routing protocol</a:t>
            </a:r>
          </a:p>
          <a:p>
            <a:pPr marL="457200" indent="-457200">
              <a:buFont typeface="+mj-lt"/>
              <a:buAutoNum type="arabicPeriod"/>
            </a:pPr>
            <a:endParaRPr lang="en-NZ" sz="2400" dirty="0" smtClean="0"/>
          </a:p>
          <a:p>
            <a:pPr marL="457200" indent="-457200">
              <a:buFont typeface="+mj-lt"/>
              <a:buAutoNum type="arabicPeriod"/>
            </a:pPr>
            <a:r>
              <a:rPr lang="en-NZ" sz="2400" dirty="0" smtClean="0"/>
              <a:t>Define label distribution protocol</a:t>
            </a:r>
          </a:p>
          <a:p>
            <a:pPr marL="457200" indent="-457200">
              <a:buFont typeface="+mj-lt"/>
              <a:buAutoNum type="arabicPeriod"/>
            </a:pPr>
            <a:endParaRPr lang="en-NZ" sz="2400" dirty="0" smtClean="0"/>
          </a:p>
          <a:p>
            <a:pPr marL="457200" indent="-457200">
              <a:buFont typeface="+mj-lt"/>
              <a:buAutoNum type="arabicPeriod"/>
            </a:pPr>
            <a:r>
              <a:rPr lang="en-NZ" sz="2400" dirty="0" smtClean="0"/>
              <a:t>Assign LDP router id</a:t>
            </a:r>
          </a:p>
          <a:p>
            <a:pPr marL="457200" indent="-457200">
              <a:buFont typeface="+mj-lt"/>
              <a:buAutoNum type="arabicPeriod"/>
            </a:pPr>
            <a:endParaRPr lang="en-NZ" sz="2400" dirty="0" smtClean="0"/>
          </a:p>
          <a:p>
            <a:pPr marL="457200" indent="-457200">
              <a:buFont typeface="+mj-lt"/>
              <a:buAutoNum type="arabicPeriod"/>
            </a:pPr>
            <a:r>
              <a:rPr lang="en-NZ" sz="2400" dirty="0" smtClean="0"/>
              <a:t>Configure MPLS forwarding on the interface</a:t>
            </a:r>
          </a:p>
          <a:p>
            <a:endParaRPr lang="en-NZ" sz="2400" dirty="0" smtClean="0"/>
          </a:p>
          <a:p>
            <a:endParaRPr lang="en-NZ" sz="2400" dirty="0"/>
          </a:p>
        </p:txBody>
      </p:sp>
    </p:spTree>
    <p:extLst>
      <p:ext uri="{BB962C8B-B14F-4D97-AF65-F5344CB8AC3E}">
        <p14:creationId xmlns:p14="http://schemas.microsoft.com/office/powerpoint/2010/main" val="791857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NZ" altLang="en-US" sz="3200" u="sng" dirty="0" smtClean="0"/>
              <a:t>MPLS Forwarding </a:t>
            </a:r>
            <a:r>
              <a:rPr lang="en-NZ" altLang="en-US" sz="3200" u="sng" dirty="0" err="1" smtClean="0"/>
              <a:t>Config</a:t>
            </a:r>
            <a:endParaRPr lang="en-AU" altLang="en-US" sz="3200" u="sng" dirty="0" smtClean="0"/>
          </a:p>
        </p:txBody>
      </p:sp>
      <p:sp>
        <p:nvSpPr>
          <p:cNvPr id="41987" name="Rectangle 3"/>
          <p:cNvSpPr>
            <a:spLocks noGrp="1" noChangeArrowheads="1"/>
          </p:cNvSpPr>
          <p:nvPr>
            <p:ph type="body" idx="1"/>
          </p:nvPr>
        </p:nvSpPr>
        <p:spPr>
          <a:xfrm>
            <a:off x="457200" y="1600200"/>
            <a:ext cx="5152490" cy="4525963"/>
          </a:xfrm>
        </p:spPr>
        <p:txBody>
          <a:bodyPr/>
          <a:lstStyle/>
          <a:p>
            <a:pPr eaLnBrk="1" hangingPunct="1">
              <a:lnSpc>
                <a:spcPct val="80000"/>
              </a:lnSpc>
              <a:buFontTx/>
              <a:buNone/>
            </a:pPr>
            <a:r>
              <a:rPr lang="en-NZ" altLang="en-US" sz="1800" dirty="0" err="1" smtClean="0">
                <a:latin typeface="Courier New" pitchFamily="49" charset="0"/>
              </a:rPr>
              <a:t>ip</a:t>
            </a:r>
            <a:r>
              <a:rPr lang="en-NZ" altLang="en-US" sz="1800" dirty="0" smtClean="0">
                <a:latin typeface="Courier New" pitchFamily="49" charset="0"/>
              </a:rPr>
              <a:t> </a:t>
            </a:r>
            <a:r>
              <a:rPr lang="en-NZ" altLang="en-US" sz="1800" dirty="0" err="1" smtClean="0">
                <a:latin typeface="Courier New" pitchFamily="49" charset="0"/>
              </a:rPr>
              <a:t>cef</a:t>
            </a:r>
            <a:endParaRPr lang="en-NZ" altLang="en-US" sz="1800" dirty="0" smtClean="0">
              <a:latin typeface="Courier New" pitchFamily="49" charset="0"/>
            </a:endParaRPr>
          </a:p>
          <a:p>
            <a:pPr eaLnBrk="1" hangingPunct="1">
              <a:lnSpc>
                <a:spcPct val="80000"/>
              </a:lnSpc>
              <a:buFontTx/>
              <a:buNone/>
            </a:pPr>
            <a:endParaRPr lang="en-NZ" altLang="en-US" sz="1800" dirty="0" smtClean="0">
              <a:latin typeface="Courier New" pitchFamily="49" charset="0"/>
            </a:endParaRPr>
          </a:p>
          <a:p>
            <a:pPr eaLnBrk="1" hangingPunct="1">
              <a:lnSpc>
                <a:spcPct val="80000"/>
              </a:lnSpc>
              <a:buNone/>
            </a:pPr>
            <a:r>
              <a:rPr lang="en-NZ" altLang="en-US" sz="1800" dirty="0" err="1">
                <a:latin typeface="Courier New" pitchFamily="49" charset="0"/>
              </a:rPr>
              <a:t>mpls</a:t>
            </a:r>
            <a:r>
              <a:rPr lang="en-NZ" altLang="en-US" sz="1800" dirty="0">
                <a:latin typeface="Courier New" pitchFamily="49" charset="0"/>
              </a:rPr>
              <a:t> label protocol </a:t>
            </a:r>
            <a:r>
              <a:rPr lang="en-NZ" altLang="en-US" sz="1800" dirty="0" err="1">
                <a:latin typeface="Courier New" pitchFamily="49" charset="0"/>
              </a:rPr>
              <a:t>ldp</a:t>
            </a:r>
            <a:endParaRPr lang="en-NZ" altLang="en-US" sz="1800" dirty="0">
              <a:latin typeface="Courier New" pitchFamily="49" charset="0"/>
            </a:endParaRPr>
          </a:p>
          <a:p>
            <a:pPr eaLnBrk="1" hangingPunct="1">
              <a:lnSpc>
                <a:spcPct val="80000"/>
              </a:lnSpc>
              <a:buFontTx/>
              <a:buNone/>
            </a:pPr>
            <a:r>
              <a:rPr lang="en-NZ" altLang="en-US" sz="1800" dirty="0" err="1" smtClean="0">
                <a:latin typeface="Courier New" pitchFamily="49" charset="0"/>
              </a:rPr>
              <a:t>mpls</a:t>
            </a:r>
            <a:r>
              <a:rPr lang="en-NZ" altLang="en-US" sz="1800" dirty="0" smtClean="0">
                <a:latin typeface="Courier New" pitchFamily="49" charset="0"/>
              </a:rPr>
              <a:t> </a:t>
            </a:r>
            <a:r>
              <a:rPr lang="en-NZ" altLang="en-US" sz="1800" dirty="0" err="1" smtClean="0">
                <a:latin typeface="Courier New" pitchFamily="49" charset="0"/>
              </a:rPr>
              <a:t>ldp</a:t>
            </a:r>
            <a:r>
              <a:rPr lang="en-NZ" altLang="en-US" sz="1800" dirty="0" smtClean="0">
                <a:latin typeface="Courier New" pitchFamily="49" charset="0"/>
              </a:rPr>
              <a:t> router-id loopback 0</a:t>
            </a:r>
          </a:p>
          <a:p>
            <a:pPr eaLnBrk="1" hangingPunct="1">
              <a:lnSpc>
                <a:spcPct val="80000"/>
              </a:lnSpc>
              <a:buFontTx/>
              <a:buNone/>
            </a:pPr>
            <a:endParaRPr lang="en-NZ" altLang="en-US" sz="1800" dirty="0" smtClean="0">
              <a:latin typeface="Courier New" pitchFamily="49" charset="0"/>
            </a:endParaRPr>
          </a:p>
          <a:p>
            <a:pPr eaLnBrk="1" hangingPunct="1">
              <a:lnSpc>
                <a:spcPct val="80000"/>
              </a:lnSpc>
              <a:buFontTx/>
              <a:buNone/>
            </a:pPr>
            <a:r>
              <a:rPr lang="en-NZ" altLang="en-US" sz="1800" dirty="0" smtClean="0">
                <a:latin typeface="Courier New" pitchFamily="49" charset="0"/>
              </a:rPr>
              <a:t>interface loopback 0</a:t>
            </a:r>
          </a:p>
          <a:p>
            <a:pPr eaLnBrk="1" hangingPunct="1">
              <a:lnSpc>
                <a:spcPct val="80000"/>
              </a:lnSpc>
              <a:buFontTx/>
              <a:buNone/>
            </a:pPr>
            <a:r>
              <a:rPr lang="en-NZ" altLang="en-US" sz="1800" dirty="0" err="1" smtClean="0">
                <a:latin typeface="Courier New" pitchFamily="49" charset="0"/>
              </a:rPr>
              <a:t>ip</a:t>
            </a:r>
            <a:r>
              <a:rPr lang="en-NZ" altLang="en-US" sz="1800" dirty="0" smtClean="0">
                <a:latin typeface="Courier New" pitchFamily="49" charset="0"/>
              </a:rPr>
              <a:t> address 10.1.1.1 255.255.255.255</a:t>
            </a:r>
          </a:p>
          <a:p>
            <a:pPr eaLnBrk="1" hangingPunct="1">
              <a:lnSpc>
                <a:spcPct val="80000"/>
              </a:lnSpc>
              <a:buFontTx/>
              <a:buNone/>
            </a:pPr>
            <a:endParaRPr lang="en-NZ" altLang="en-US" sz="1800" dirty="0" smtClean="0">
              <a:latin typeface="Courier New" pitchFamily="49" charset="0"/>
            </a:endParaRPr>
          </a:p>
          <a:p>
            <a:pPr eaLnBrk="1" hangingPunct="1">
              <a:lnSpc>
                <a:spcPct val="80000"/>
              </a:lnSpc>
              <a:buFontTx/>
              <a:buNone/>
            </a:pPr>
            <a:r>
              <a:rPr lang="en-NZ" altLang="en-US" sz="1800" dirty="0" smtClean="0">
                <a:latin typeface="Courier New" pitchFamily="49" charset="0"/>
              </a:rPr>
              <a:t>interface S0/0/0</a:t>
            </a:r>
          </a:p>
          <a:p>
            <a:pPr eaLnBrk="1" hangingPunct="1">
              <a:lnSpc>
                <a:spcPct val="80000"/>
              </a:lnSpc>
              <a:buFontTx/>
              <a:buNone/>
            </a:pPr>
            <a:r>
              <a:rPr lang="en-NZ" altLang="en-US" sz="1800" dirty="0" err="1" smtClean="0">
                <a:latin typeface="Courier New" pitchFamily="49" charset="0"/>
              </a:rPr>
              <a:t>ip</a:t>
            </a:r>
            <a:r>
              <a:rPr lang="en-NZ" altLang="en-US" sz="1800" dirty="0" smtClean="0">
                <a:latin typeface="Courier New" pitchFamily="49" charset="0"/>
              </a:rPr>
              <a:t> address 10.1.19.1 255.255.255.0</a:t>
            </a:r>
          </a:p>
          <a:p>
            <a:pPr eaLnBrk="1" hangingPunct="1">
              <a:lnSpc>
                <a:spcPct val="80000"/>
              </a:lnSpc>
              <a:buFontTx/>
              <a:buNone/>
            </a:pPr>
            <a:r>
              <a:rPr lang="en-NZ" altLang="en-US" sz="1800" dirty="0" err="1" smtClean="0">
                <a:latin typeface="Courier New" pitchFamily="49" charset="0"/>
              </a:rPr>
              <a:t>mpls</a:t>
            </a:r>
            <a:r>
              <a:rPr lang="en-NZ" altLang="en-US" sz="1800" dirty="0" smtClean="0">
                <a:latin typeface="Courier New" pitchFamily="49" charset="0"/>
              </a:rPr>
              <a:t> </a:t>
            </a:r>
            <a:r>
              <a:rPr lang="en-NZ" altLang="en-US" sz="1800" dirty="0" err="1" smtClean="0">
                <a:latin typeface="Courier New" pitchFamily="49" charset="0"/>
              </a:rPr>
              <a:t>ip</a:t>
            </a:r>
            <a:endParaRPr lang="en-NZ" altLang="en-US" sz="1800" dirty="0" smtClean="0">
              <a:latin typeface="Courier New" pitchFamily="49" charset="0"/>
            </a:endParaRPr>
          </a:p>
          <a:p>
            <a:pPr eaLnBrk="1" hangingPunct="1">
              <a:lnSpc>
                <a:spcPct val="80000"/>
              </a:lnSpc>
              <a:buFontTx/>
              <a:buNone/>
            </a:pPr>
            <a:endParaRPr lang="en-NZ" altLang="en-US" sz="1800" dirty="0" smtClean="0">
              <a:latin typeface="Courier New" pitchFamily="49" charset="0"/>
            </a:endParaRPr>
          </a:p>
          <a:p>
            <a:pPr eaLnBrk="1" hangingPunct="1">
              <a:lnSpc>
                <a:spcPct val="80000"/>
              </a:lnSpc>
              <a:buFontTx/>
              <a:buNone/>
            </a:pPr>
            <a:r>
              <a:rPr lang="en-NZ" altLang="en-US" sz="1800" dirty="0" smtClean="0">
                <a:latin typeface="Courier New" pitchFamily="49" charset="0"/>
              </a:rPr>
              <a:t>router </a:t>
            </a:r>
            <a:r>
              <a:rPr lang="en-NZ" altLang="en-US" sz="1800" dirty="0" err="1" smtClean="0">
                <a:latin typeface="Courier New" pitchFamily="49" charset="0"/>
              </a:rPr>
              <a:t>ospf</a:t>
            </a:r>
            <a:r>
              <a:rPr lang="en-NZ" altLang="en-US" sz="1800" dirty="0" smtClean="0">
                <a:latin typeface="Courier New" pitchFamily="49" charset="0"/>
              </a:rPr>
              <a:t> 1</a:t>
            </a:r>
          </a:p>
          <a:p>
            <a:pPr eaLnBrk="1" hangingPunct="1">
              <a:lnSpc>
                <a:spcPct val="80000"/>
              </a:lnSpc>
              <a:buFontTx/>
              <a:buNone/>
            </a:pPr>
            <a:r>
              <a:rPr lang="en-NZ" altLang="en-US" sz="1800" dirty="0" smtClean="0">
                <a:latin typeface="Courier New" pitchFamily="49" charset="0"/>
              </a:rPr>
              <a:t>network 10.1.1.1 0.0.0.0 area 0 </a:t>
            </a:r>
          </a:p>
          <a:p>
            <a:pPr eaLnBrk="1" hangingPunct="1">
              <a:lnSpc>
                <a:spcPct val="80000"/>
              </a:lnSpc>
              <a:buFontTx/>
              <a:buNone/>
            </a:pPr>
            <a:r>
              <a:rPr lang="en-NZ" altLang="en-US" sz="1800" dirty="0" smtClean="0">
                <a:latin typeface="Courier New" pitchFamily="49" charset="0"/>
              </a:rPr>
              <a:t>network 10.1.19.1 0.0.0.0 area 0</a:t>
            </a:r>
          </a:p>
          <a:p>
            <a:pPr eaLnBrk="1" hangingPunct="1">
              <a:lnSpc>
                <a:spcPct val="80000"/>
              </a:lnSpc>
              <a:buFontTx/>
              <a:buNone/>
            </a:pPr>
            <a:endParaRPr lang="en-NZ" altLang="en-US" sz="1800" dirty="0" smtClean="0">
              <a:latin typeface="Courier New" pitchFamily="49" charset="0"/>
            </a:endParaRPr>
          </a:p>
          <a:p>
            <a:pPr eaLnBrk="1" hangingPunct="1">
              <a:lnSpc>
                <a:spcPct val="80000"/>
              </a:lnSpc>
            </a:pPr>
            <a:endParaRPr lang="en-AU" altLang="en-US" sz="2000" dirty="0" smtClean="0"/>
          </a:p>
        </p:txBody>
      </p:sp>
      <p:sp>
        <p:nvSpPr>
          <p:cNvPr id="4" name="Rectangle 3"/>
          <p:cNvSpPr txBox="1">
            <a:spLocks noChangeArrowheads="1"/>
          </p:cNvSpPr>
          <p:nvPr/>
        </p:nvSpPr>
        <p:spPr bwMode="auto">
          <a:xfrm>
            <a:off x="5479550" y="1635301"/>
            <a:ext cx="317129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80000"/>
              </a:lnSpc>
            </a:pPr>
            <a:r>
              <a:rPr lang="en-AU" altLang="en-US" sz="1800" kern="0" dirty="0" smtClean="0">
                <a:cs typeface="Courier New" panose="02070309020205020404" pitchFamily="49" charset="0"/>
              </a:rPr>
              <a:t>Step 1</a:t>
            </a:r>
          </a:p>
          <a:p>
            <a:pPr eaLnBrk="1" hangingPunct="1">
              <a:lnSpc>
                <a:spcPct val="80000"/>
              </a:lnSpc>
            </a:pPr>
            <a:endParaRPr lang="en-AU" altLang="en-US" sz="1800" kern="0" dirty="0">
              <a:cs typeface="Courier New" panose="02070309020205020404" pitchFamily="49" charset="0"/>
            </a:endParaRPr>
          </a:p>
          <a:p>
            <a:pPr eaLnBrk="1" hangingPunct="1">
              <a:lnSpc>
                <a:spcPct val="80000"/>
              </a:lnSpc>
            </a:pPr>
            <a:r>
              <a:rPr lang="en-AU" altLang="en-US" sz="1800" kern="0" dirty="0" smtClean="0">
                <a:cs typeface="Courier New" panose="02070309020205020404" pitchFamily="49" charset="0"/>
              </a:rPr>
              <a:t>Step 3</a:t>
            </a:r>
          </a:p>
          <a:p>
            <a:pPr eaLnBrk="1" hangingPunct="1">
              <a:lnSpc>
                <a:spcPct val="80000"/>
              </a:lnSpc>
            </a:pPr>
            <a:r>
              <a:rPr lang="en-AU" altLang="en-US" sz="1800" kern="0" dirty="0" smtClean="0">
                <a:cs typeface="Courier New" panose="02070309020205020404" pitchFamily="49" charset="0"/>
              </a:rPr>
              <a:t>Step 4</a:t>
            </a:r>
          </a:p>
          <a:p>
            <a:pPr eaLnBrk="1" hangingPunct="1">
              <a:lnSpc>
                <a:spcPct val="80000"/>
              </a:lnSpc>
            </a:pPr>
            <a:endParaRPr lang="en-AU" altLang="en-US" sz="1800" kern="0" dirty="0">
              <a:cs typeface="Courier New" panose="02070309020205020404" pitchFamily="49" charset="0"/>
            </a:endParaRPr>
          </a:p>
          <a:p>
            <a:pPr eaLnBrk="1" hangingPunct="1">
              <a:lnSpc>
                <a:spcPct val="80000"/>
              </a:lnSpc>
            </a:pPr>
            <a:endParaRPr lang="en-AU" altLang="en-US" sz="1800" kern="0" dirty="0" smtClean="0">
              <a:cs typeface="Courier New" panose="02070309020205020404" pitchFamily="49" charset="0"/>
            </a:endParaRPr>
          </a:p>
          <a:p>
            <a:pPr eaLnBrk="1" hangingPunct="1">
              <a:lnSpc>
                <a:spcPct val="80000"/>
              </a:lnSpc>
            </a:pPr>
            <a:endParaRPr lang="en-AU" altLang="en-US" sz="1800" kern="0" dirty="0">
              <a:cs typeface="Courier New" panose="02070309020205020404" pitchFamily="49" charset="0"/>
            </a:endParaRPr>
          </a:p>
          <a:p>
            <a:pPr eaLnBrk="1" hangingPunct="1">
              <a:lnSpc>
                <a:spcPct val="80000"/>
              </a:lnSpc>
            </a:pPr>
            <a:endParaRPr lang="en-AU" altLang="en-US" sz="1800" kern="0" dirty="0" smtClean="0">
              <a:cs typeface="Courier New" panose="02070309020205020404" pitchFamily="49" charset="0"/>
            </a:endParaRPr>
          </a:p>
          <a:p>
            <a:pPr eaLnBrk="1" hangingPunct="1">
              <a:lnSpc>
                <a:spcPct val="80000"/>
              </a:lnSpc>
            </a:pPr>
            <a:endParaRPr lang="en-AU" altLang="en-US" sz="1800" kern="0" dirty="0">
              <a:cs typeface="Courier New" panose="02070309020205020404" pitchFamily="49" charset="0"/>
            </a:endParaRPr>
          </a:p>
          <a:p>
            <a:pPr eaLnBrk="1" hangingPunct="1">
              <a:lnSpc>
                <a:spcPct val="80000"/>
              </a:lnSpc>
            </a:pPr>
            <a:endParaRPr lang="en-AU" altLang="en-US" sz="1800" kern="0" dirty="0" smtClean="0">
              <a:cs typeface="Courier New" panose="02070309020205020404" pitchFamily="49" charset="0"/>
            </a:endParaRPr>
          </a:p>
          <a:p>
            <a:pPr eaLnBrk="1" hangingPunct="1">
              <a:lnSpc>
                <a:spcPct val="80000"/>
              </a:lnSpc>
            </a:pPr>
            <a:r>
              <a:rPr lang="en-AU" altLang="en-US" sz="1800" kern="0" dirty="0" smtClean="0">
                <a:cs typeface="Courier New" panose="02070309020205020404" pitchFamily="49" charset="0"/>
              </a:rPr>
              <a:t>Step 5</a:t>
            </a:r>
          </a:p>
          <a:p>
            <a:pPr eaLnBrk="1" hangingPunct="1">
              <a:lnSpc>
                <a:spcPct val="80000"/>
              </a:lnSpc>
            </a:pPr>
            <a:endParaRPr lang="en-AU" altLang="en-US" sz="1800" kern="0" dirty="0" smtClean="0">
              <a:cs typeface="Courier New" panose="02070309020205020404" pitchFamily="49" charset="0"/>
            </a:endParaRPr>
          </a:p>
          <a:p>
            <a:pPr eaLnBrk="1" hangingPunct="1">
              <a:lnSpc>
                <a:spcPct val="80000"/>
              </a:lnSpc>
            </a:pPr>
            <a:r>
              <a:rPr lang="en-AU" altLang="en-US" sz="1800" kern="0" dirty="0" smtClean="0">
                <a:cs typeface="Courier New" panose="02070309020205020404" pitchFamily="49" charset="0"/>
              </a:rPr>
              <a:t>Step 2</a:t>
            </a:r>
            <a:endParaRPr lang="en-AU" altLang="en-US" sz="1800" kern="0" dirty="0">
              <a:cs typeface="Courier New" panose="02070309020205020404" pitchFamily="49" charset="0"/>
            </a:endParaRPr>
          </a:p>
          <a:p>
            <a:pPr eaLnBrk="1" hangingPunct="1">
              <a:lnSpc>
                <a:spcPct val="80000"/>
              </a:lnSpc>
            </a:pPr>
            <a:endParaRPr lang="en-AU" altLang="en-US" sz="1800" kern="0" dirty="0" smtClean="0">
              <a:latin typeface="Courier New" panose="02070309020205020404" pitchFamily="49" charset="0"/>
              <a:cs typeface="Courier New" panose="02070309020205020404" pitchFamily="49" charset="0"/>
            </a:endParaRPr>
          </a:p>
          <a:p>
            <a:pPr eaLnBrk="1" hangingPunct="1">
              <a:lnSpc>
                <a:spcPct val="80000"/>
              </a:lnSpc>
            </a:pPr>
            <a:endParaRPr lang="en-AU" altLang="en-US" sz="1800" kern="0" dirty="0" smtClean="0">
              <a:latin typeface="Courier New" panose="02070309020205020404" pitchFamily="49" charset="0"/>
              <a:cs typeface="Courier New" panose="02070309020205020404" pitchFamily="49" charset="0"/>
            </a:endParaRPr>
          </a:p>
          <a:p>
            <a:pPr eaLnBrk="1" hangingPunct="1">
              <a:lnSpc>
                <a:spcPct val="80000"/>
              </a:lnSpc>
            </a:pPr>
            <a:endParaRPr lang="en-AU" altLang="en-US" sz="1800" kern="0" dirty="0" smtClean="0">
              <a:latin typeface="Courier New" panose="02070309020205020404" pitchFamily="49" charset="0"/>
              <a:cs typeface="Courier New" panose="02070309020205020404" pitchFamily="49" charset="0"/>
            </a:endParaRPr>
          </a:p>
          <a:p>
            <a:pPr eaLnBrk="1" hangingPunct="1">
              <a:lnSpc>
                <a:spcPct val="80000"/>
              </a:lnSpc>
            </a:pPr>
            <a:endParaRPr lang="en-AU" altLang="en-US" sz="1800" kern="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7403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NZ" altLang="en-US" sz="3200" u="sng" smtClean="0"/>
              <a:t>Core IGP</a:t>
            </a:r>
            <a:endParaRPr lang="en-AU" altLang="en-US" sz="3200" u="sng" smtClean="0"/>
          </a:p>
        </p:txBody>
      </p:sp>
      <p:sp>
        <p:nvSpPr>
          <p:cNvPr id="43011" name="Rectangle 3"/>
          <p:cNvSpPr>
            <a:spLocks noGrp="1" noChangeArrowheads="1"/>
          </p:cNvSpPr>
          <p:nvPr>
            <p:ph type="body" idx="1"/>
          </p:nvPr>
        </p:nvSpPr>
        <p:spPr/>
        <p:txBody>
          <a:bodyPr/>
          <a:lstStyle/>
          <a:p>
            <a:pPr eaLnBrk="1" hangingPunct="1"/>
            <a:r>
              <a:rPr lang="en-AU" altLang="en-US" sz="2400" dirty="0" smtClean="0"/>
              <a:t>Cisco supports both OSPFv2 and ISIS in the MPLS provider network as the IGP</a:t>
            </a:r>
          </a:p>
          <a:p>
            <a:pPr eaLnBrk="1" hangingPunct="1"/>
            <a:endParaRPr lang="en-NZ" altLang="en-US" sz="2400" dirty="0" smtClean="0"/>
          </a:p>
          <a:p>
            <a:pPr eaLnBrk="1" hangingPunct="1"/>
            <a:r>
              <a:rPr lang="en-NZ" altLang="en-US" sz="2400" dirty="0" smtClean="0"/>
              <a:t>These link state protocols provide support for traffic engineering (TE)</a:t>
            </a:r>
            <a:endParaRPr lang="en-AU" altLang="en-US" sz="2400" dirty="0" smtClean="0"/>
          </a:p>
        </p:txBody>
      </p:sp>
    </p:spTree>
    <p:extLst>
      <p:ext uri="{BB962C8B-B14F-4D97-AF65-F5344CB8AC3E}">
        <p14:creationId xmlns:p14="http://schemas.microsoft.com/office/powerpoint/2010/main" val="132754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altLang="en-US" sz="3200" u="sng" smtClean="0"/>
              <a:t>VPN Categories</a:t>
            </a:r>
            <a:r>
              <a:rPr lang="en-AU" altLang="en-US" smtClean="0"/>
              <a:t> </a:t>
            </a:r>
          </a:p>
        </p:txBody>
      </p:sp>
      <p:sp>
        <p:nvSpPr>
          <p:cNvPr id="8195" name="Rectangle 3"/>
          <p:cNvSpPr>
            <a:spLocks noGrp="1" noChangeArrowheads="1"/>
          </p:cNvSpPr>
          <p:nvPr>
            <p:ph type="body" idx="1"/>
          </p:nvPr>
        </p:nvSpPr>
        <p:spPr/>
        <p:txBody>
          <a:bodyPr/>
          <a:lstStyle/>
          <a:p>
            <a:pPr eaLnBrk="1" hangingPunct="1"/>
            <a:r>
              <a:rPr lang="en-AU" altLang="en-US" sz="2400" smtClean="0"/>
              <a:t>Depending on the service provider's participation in customer routing, the VPN implementations can be classified broadly into one of the following:</a:t>
            </a:r>
            <a:endParaRPr lang="en-NZ" altLang="en-US" sz="2400" smtClean="0"/>
          </a:p>
          <a:p>
            <a:pPr eaLnBrk="1" hangingPunct="1"/>
            <a:endParaRPr lang="en-NZ" altLang="en-US" sz="2400" smtClean="0"/>
          </a:p>
          <a:p>
            <a:pPr eaLnBrk="1" hangingPunct="1"/>
            <a:r>
              <a:rPr lang="en-AU" altLang="en-US" sz="2400" smtClean="0">
                <a:solidFill>
                  <a:schemeClr val="accent2"/>
                </a:solidFill>
              </a:rPr>
              <a:t>Overlay model</a:t>
            </a:r>
          </a:p>
          <a:p>
            <a:pPr eaLnBrk="1" hangingPunct="1"/>
            <a:r>
              <a:rPr lang="en-AU" altLang="en-US" sz="2400" smtClean="0">
                <a:solidFill>
                  <a:schemeClr val="accent2"/>
                </a:solidFill>
              </a:rPr>
              <a:t>Peer-to-peer model</a:t>
            </a:r>
          </a:p>
        </p:txBody>
      </p:sp>
    </p:spTree>
    <p:extLst>
      <p:ext uri="{BB962C8B-B14F-4D97-AF65-F5344CB8AC3E}">
        <p14:creationId xmlns:p14="http://schemas.microsoft.com/office/powerpoint/2010/main" val="1006287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AU" altLang="en-US" sz="3200" u="sng" dirty="0" smtClean="0"/>
              <a:t>Verify Basic MPLS Operation</a:t>
            </a:r>
            <a:r>
              <a:rPr lang="en-AU" altLang="en-US" sz="3200" u="sng" dirty="0" smtClean="0">
                <a:solidFill>
                  <a:schemeClr val="accent2"/>
                </a:solidFill>
              </a:rPr>
              <a:t/>
            </a:r>
            <a:br>
              <a:rPr lang="en-AU" altLang="en-US" sz="3200" u="sng" dirty="0" smtClean="0">
                <a:solidFill>
                  <a:schemeClr val="accent2"/>
                </a:solidFill>
              </a:rPr>
            </a:br>
            <a:endParaRPr lang="en-AU" altLang="en-US" sz="3200" u="sng" dirty="0" smtClean="0">
              <a:solidFill>
                <a:schemeClr val="accent2"/>
              </a:solidFill>
            </a:endParaRPr>
          </a:p>
        </p:txBody>
      </p:sp>
      <p:sp>
        <p:nvSpPr>
          <p:cNvPr id="44035" name="Rectangle 3"/>
          <p:cNvSpPr>
            <a:spLocks noGrp="1" noChangeArrowheads="1"/>
          </p:cNvSpPr>
          <p:nvPr>
            <p:ph type="body" idx="1"/>
          </p:nvPr>
        </p:nvSpPr>
        <p:spPr/>
        <p:txBody>
          <a:bodyPr/>
          <a:lstStyle/>
          <a:p>
            <a:pPr eaLnBrk="1" hangingPunct="1"/>
            <a:r>
              <a:rPr lang="en-AU" altLang="en-US" sz="2400" dirty="0" smtClean="0"/>
              <a:t>Verify MPLS forwarding is enabled on the interfaces </a:t>
            </a:r>
          </a:p>
          <a:p>
            <a:pPr eaLnBrk="1" hangingPunct="1">
              <a:buFontTx/>
              <a:buNone/>
            </a:pPr>
            <a:r>
              <a:rPr lang="en-AU" altLang="en-US" sz="2400" dirty="0" smtClean="0"/>
              <a:t>    </a:t>
            </a:r>
            <a:r>
              <a:rPr lang="en-AU" altLang="en-US" sz="2400" dirty="0" smtClean="0">
                <a:solidFill>
                  <a:schemeClr val="accent2"/>
                </a:solidFill>
                <a:latin typeface="Courier New" pitchFamily="49" charset="0"/>
              </a:rPr>
              <a:t>show </a:t>
            </a:r>
            <a:r>
              <a:rPr lang="en-AU" altLang="en-US" sz="2400" dirty="0" err="1" smtClean="0">
                <a:solidFill>
                  <a:schemeClr val="accent2"/>
                </a:solidFill>
                <a:latin typeface="Courier New" pitchFamily="49" charset="0"/>
              </a:rPr>
              <a:t>mpls</a:t>
            </a:r>
            <a:r>
              <a:rPr lang="en-AU" altLang="en-US" sz="2400" dirty="0" smtClean="0">
                <a:solidFill>
                  <a:schemeClr val="accent2"/>
                </a:solidFill>
                <a:latin typeface="Courier New" pitchFamily="49" charset="0"/>
              </a:rPr>
              <a:t> interfaces</a:t>
            </a:r>
            <a:r>
              <a:rPr lang="en-AU" altLang="en-US" sz="2400" dirty="0" smtClean="0">
                <a:solidFill>
                  <a:schemeClr val="accent2"/>
                </a:solidFill>
              </a:rPr>
              <a:t> </a:t>
            </a:r>
          </a:p>
          <a:p>
            <a:pPr eaLnBrk="1" hangingPunct="1">
              <a:buFontTx/>
              <a:buNone/>
            </a:pPr>
            <a:endParaRPr lang="en-AU" altLang="en-US" sz="2400" dirty="0" smtClean="0">
              <a:solidFill>
                <a:schemeClr val="accent2"/>
              </a:solidFill>
            </a:endParaRPr>
          </a:p>
          <a:p>
            <a:pPr eaLnBrk="1" hangingPunct="1"/>
            <a:r>
              <a:rPr lang="en-AU" altLang="en-US" sz="2400" dirty="0" smtClean="0"/>
              <a:t>Verify the status of the Label Distribution Protocol (LDP) discovery process</a:t>
            </a:r>
          </a:p>
          <a:p>
            <a:pPr eaLnBrk="1" hangingPunct="1">
              <a:buFontTx/>
              <a:buNone/>
            </a:pPr>
            <a:r>
              <a:rPr lang="en-AU" altLang="en-US" sz="2400" dirty="0" smtClean="0"/>
              <a:t>	</a:t>
            </a:r>
            <a:r>
              <a:rPr lang="en-AU" altLang="en-US" sz="2400" dirty="0" smtClean="0">
                <a:solidFill>
                  <a:schemeClr val="accent2"/>
                </a:solidFill>
                <a:latin typeface="Courier New" pitchFamily="49" charset="0"/>
              </a:rPr>
              <a:t>show </a:t>
            </a:r>
            <a:r>
              <a:rPr lang="en-AU" altLang="en-US" sz="2400" dirty="0" err="1" smtClean="0">
                <a:solidFill>
                  <a:schemeClr val="accent2"/>
                </a:solidFill>
                <a:latin typeface="Courier New" pitchFamily="49" charset="0"/>
              </a:rPr>
              <a:t>mpls</a:t>
            </a:r>
            <a:r>
              <a:rPr lang="en-AU" altLang="en-US" sz="2400" dirty="0" smtClean="0">
                <a:solidFill>
                  <a:schemeClr val="accent2"/>
                </a:solidFill>
                <a:latin typeface="Courier New" pitchFamily="49" charset="0"/>
              </a:rPr>
              <a:t> </a:t>
            </a:r>
            <a:r>
              <a:rPr lang="en-AU" altLang="en-US" sz="2400" dirty="0" err="1" smtClean="0">
                <a:solidFill>
                  <a:schemeClr val="accent2"/>
                </a:solidFill>
                <a:latin typeface="Courier New" pitchFamily="49" charset="0"/>
              </a:rPr>
              <a:t>ldp</a:t>
            </a:r>
            <a:r>
              <a:rPr lang="en-AU" altLang="en-US" sz="2400" dirty="0" smtClean="0">
                <a:solidFill>
                  <a:schemeClr val="accent2"/>
                </a:solidFill>
                <a:latin typeface="Courier New" pitchFamily="49" charset="0"/>
              </a:rPr>
              <a:t> discovery </a:t>
            </a:r>
          </a:p>
          <a:p>
            <a:pPr eaLnBrk="1" hangingPunct="1">
              <a:buFontTx/>
              <a:buNone/>
            </a:pPr>
            <a:endParaRPr lang="en-AU" altLang="en-US" sz="2400" dirty="0" smtClean="0">
              <a:solidFill>
                <a:schemeClr val="accent2"/>
              </a:solidFill>
              <a:latin typeface="Courier New" pitchFamily="49" charset="0"/>
            </a:endParaRPr>
          </a:p>
          <a:p>
            <a:pPr eaLnBrk="1" hangingPunct="1"/>
            <a:r>
              <a:rPr lang="en-AU" altLang="en-US" sz="2400" dirty="0" smtClean="0"/>
              <a:t>Verify the status of the LDP </a:t>
            </a:r>
            <a:r>
              <a:rPr lang="en-AU" altLang="en-US" sz="2400" dirty="0" err="1" smtClean="0"/>
              <a:t>neighbor</a:t>
            </a:r>
            <a:r>
              <a:rPr lang="en-AU" altLang="en-US" sz="2400" dirty="0" smtClean="0"/>
              <a:t> sessions</a:t>
            </a:r>
            <a:r>
              <a:rPr lang="en-AU" altLang="en-US" sz="3600" dirty="0" smtClean="0"/>
              <a:t> </a:t>
            </a:r>
          </a:p>
          <a:p>
            <a:pPr eaLnBrk="1" hangingPunct="1">
              <a:buFontTx/>
              <a:buNone/>
            </a:pPr>
            <a:r>
              <a:rPr lang="en-AU" altLang="en-US" sz="2400" dirty="0" smtClean="0"/>
              <a:t>	</a:t>
            </a:r>
            <a:r>
              <a:rPr lang="en-AU" altLang="en-US" sz="2400" dirty="0" smtClean="0">
                <a:solidFill>
                  <a:schemeClr val="accent2"/>
                </a:solidFill>
                <a:latin typeface="Courier New" pitchFamily="49" charset="0"/>
              </a:rPr>
              <a:t>show </a:t>
            </a:r>
            <a:r>
              <a:rPr lang="en-AU" altLang="en-US" sz="2400" dirty="0" err="1" smtClean="0">
                <a:solidFill>
                  <a:schemeClr val="accent2"/>
                </a:solidFill>
                <a:latin typeface="Courier New" pitchFamily="49" charset="0"/>
              </a:rPr>
              <a:t>mpls</a:t>
            </a:r>
            <a:r>
              <a:rPr lang="en-AU" altLang="en-US" sz="2400" dirty="0" smtClean="0">
                <a:solidFill>
                  <a:schemeClr val="accent2"/>
                </a:solidFill>
                <a:latin typeface="Courier New" pitchFamily="49" charset="0"/>
              </a:rPr>
              <a:t> </a:t>
            </a:r>
            <a:r>
              <a:rPr lang="en-AU" altLang="en-US" sz="2400" dirty="0" err="1" smtClean="0">
                <a:solidFill>
                  <a:schemeClr val="accent2"/>
                </a:solidFill>
                <a:latin typeface="Courier New" pitchFamily="49" charset="0"/>
              </a:rPr>
              <a:t>ldp</a:t>
            </a:r>
            <a:r>
              <a:rPr lang="en-AU" altLang="en-US" sz="2400" dirty="0" smtClean="0">
                <a:solidFill>
                  <a:schemeClr val="accent2"/>
                </a:solidFill>
                <a:latin typeface="Courier New" pitchFamily="49" charset="0"/>
              </a:rPr>
              <a:t> </a:t>
            </a:r>
            <a:r>
              <a:rPr lang="en-AU" altLang="en-US" sz="2400" dirty="0" err="1" smtClean="0">
                <a:solidFill>
                  <a:schemeClr val="accent2"/>
                </a:solidFill>
                <a:latin typeface="Courier New" pitchFamily="49" charset="0"/>
              </a:rPr>
              <a:t>neighbor</a:t>
            </a:r>
            <a:endParaRPr lang="en-AU" altLang="en-US" sz="2400" dirty="0" smtClean="0">
              <a:solidFill>
                <a:schemeClr val="accent2"/>
              </a:solidFill>
              <a:latin typeface="Courier New" pitchFamily="49" charset="0"/>
            </a:endParaRPr>
          </a:p>
        </p:txBody>
      </p:sp>
    </p:spTree>
    <p:extLst>
      <p:ext uri="{BB962C8B-B14F-4D97-AF65-F5344CB8AC3E}">
        <p14:creationId xmlns:p14="http://schemas.microsoft.com/office/powerpoint/2010/main" val="3839829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NZ" altLang="en-US" sz="3200" u="sng" dirty="0" smtClean="0"/>
              <a:t>Verification</a:t>
            </a:r>
            <a:endParaRPr lang="en-AU" altLang="en-US" sz="3200" u="sng" dirty="0" smtClean="0"/>
          </a:p>
        </p:txBody>
      </p:sp>
      <p:sp>
        <p:nvSpPr>
          <p:cNvPr id="77827" name="Rectangle 3"/>
          <p:cNvSpPr>
            <a:spLocks noGrp="1" noChangeArrowheads="1"/>
          </p:cNvSpPr>
          <p:nvPr>
            <p:ph type="body" idx="1"/>
          </p:nvPr>
        </p:nvSpPr>
        <p:spPr>
          <a:xfrm>
            <a:off x="179388" y="1600200"/>
            <a:ext cx="8785225" cy="4525963"/>
          </a:xfrm>
        </p:spPr>
        <p:txBody>
          <a:bodyPr/>
          <a:lstStyle/>
          <a:p>
            <a:pPr>
              <a:lnSpc>
                <a:spcPct val="80000"/>
              </a:lnSpc>
            </a:pPr>
            <a:r>
              <a:rPr lang="en-NZ" altLang="en-US" sz="2000" dirty="0" smtClean="0"/>
              <a:t>LFIB</a:t>
            </a:r>
          </a:p>
          <a:p>
            <a:pPr>
              <a:lnSpc>
                <a:spcPct val="80000"/>
              </a:lnSpc>
            </a:pPr>
            <a:endParaRPr lang="en-NZ" altLang="en-US" sz="2000" dirty="0" smtClean="0"/>
          </a:p>
          <a:p>
            <a:pPr marL="0" indent="0" eaLnBrk="1" hangingPunct="1">
              <a:lnSpc>
                <a:spcPct val="80000"/>
              </a:lnSpc>
              <a:buNone/>
            </a:pPr>
            <a:r>
              <a:rPr lang="en-NZ" altLang="en-US" sz="2000" dirty="0" smtClean="0"/>
              <a:t>show </a:t>
            </a:r>
            <a:r>
              <a:rPr lang="en-NZ" altLang="en-US" sz="2000" dirty="0" err="1" smtClean="0"/>
              <a:t>mpls</a:t>
            </a:r>
            <a:r>
              <a:rPr lang="en-NZ" altLang="en-US" sz="2000" dirty="0" smtClean="0"/>
              <a:t> forwarding-table</a:t>
            </a:r>
          </a:p>
          <a:p>
            <a:pPr eaLnBrk="1" hangingPunct="1">
              <a:lnSpc>
                <a:spcPct val="80000"/>
              </a:lnSpc>
            </a:pPr>
            <a:endParaRPr lang="en-NZ" altLang="en-US" sz="2000" dirty="0" smtClean="0"/>
          </a:p>
          <a:p>
            <a:pPr eaLnBrk="1" hangingPunct="1">
              <a:lnSpc>
                <a:spcPct val="80000"/>
              </a:lnSpc>
              <a:buFontTx/>
              <a:buNone/>
            </a:pPr>
            <a:r>
              <a:rPr lang="en-NZ" altLang="en-US" sz="1400" dirty="0" smtClean="0">
                <a:latin typeface="Courier New" pitchFamily="49" charset="0"/>
              </a:rPr>
              <a:t>	Local  Outgoing    Prefix            Bytes tag  Outgoing   Next Hop</a:t>
            </a:r>
            <a:br>
              <a:rPr lang="en-NZ" altLang="en-US" sz="1400" dirty="0" smtClean="0">
                <a:latin typeface="Courier New" pitchFamily="49" charset="0"/>
              </a:rPr>
            </a:br>
            <a:r>
              <a:rPr lang="en-NZ" altLang="en-US" sz="1400" dirty="0" smtClean="0">
                <a:latin typeface="Courier New" pitchFamily="49" charset="0"/>
              </a:rPr>
              <a:t>tag    </a:t>
            </a:r>
            <a:r>
              <a:rPr lang="en-NZ" altLang="en-US" sz="1400" dirty="0" err="1" smtClean="0">
                <a:latin typeface="Courier New" pitchFamily="49" charset="0"/>
              </a:rPr>
              <a:t>tag</a:t>
            </a:r>
            <a:r>
              <a:rPr lang="en-NZ" altLang="en-US" sz="1400" dirty="0" smtClean="0">
                <a:latin typeface="Courier New" pitchFamily="49" charset="0"/>
              </a:rPr>
              <a:t> or VC   or Tunnel Id      switched   interface</a:t>
            </a:r>
            <a:br>
              <a:rPr lang="en-NZ" altLang="en-US" sz="1400" dirty="0" smtClean="0">
                <a:latin typeface="Courier New" pitchFamily="49" charset="0"/>
              </a:rPr>
            </a:br>
            <a:r>
              <a:rPr lang="en-NZ" altLang="en-US" sz="1400" dirty="0" smtClean="0">
                <a:latin typeface="Courier New" pitchFamily="49" charset="0"/>
              </a:rPr>
              <a:t>16     16          192.168.1.97 255.255.255.255   \</a:t>
            </a:r>
            <a:br>
              <a:rPr lang="en-NZ" altLang="en-US" sz="1400" dirty="0" smtClean="0">
                <a:latin typeface="Courier New" pitchFamily="49" charset="0"/>
              </a:rPr>
            </a:br>
            <a:r>
              <a:rPr lang="en-NZ" altLang="en-US" sz="1400" dirty="0" smtClean="0">
                <a:latin typeface="Courier New" pitchFamily="49" charset="0"/>
              </a:rPr>
              <a:t>                                     0          Se0/0.111  point2point</a:t>
            </a:r>
            <a:br>
              <a:rPr lang="en-NZ" altLang="en-US" sz="1400" dirty="0" smtClean="0">
                <a:latin typeface="Courier New" pitchFamily="49" charset="0"/>
              </a:rPr>
            </a:br>
            <a:r>
              <a:rPr lang="en-NZ" altLang="en-US" sz="1400" dirty="0" smtClean="0">
                <a:latin typeface="Courier New" pitchFamily="49" charset="0"/>
              </a:rPr>
              <a:t>17     Pop tag     192.168.1.112 255.255.255.240   \</a:t>
            </a:r>
            <a:br>
              <a:rPr lang="en-NZ" altLang="en-US" sz="1400" dirty="0" smtClean="0">
                <a:latin typeface="Courier New" pitchFamily="49" charset="0"/>
              </a:rPr>
            </a:br>
            <a:r>
              <a:rPr lang="en-NZ" altLang="en-US" sz="1400" dirty="0" smtClean="0">
                <a:latin typeface="Courier New" pitchFamily="49" charset="0"/>
              </a:rPr>
              <a:t>                                     0          Se0/0.111  point2point</a:t>
            </a:r>
            <a:br>
              <a:rPr lang="en-NZ" altLang="en-US" sz="1400" dirty="0" smtClean="0">
                <a:latin typeface="Courier New" pitchFamily="49" charset="0"/>
              </a:rPr>
            </a:br>
            <a:r>
              <a:rPr lang="en-NZ" altLang="en-US" sz="1400" dirty="0" smtClean="0">
                <a:latin typeface="Courier New" pitchFamily="49" charset="0"/>
              </a:rPr>
              <a:t>18     17          192.168.1.64 255.255.255.240   \</a:t>
            </a:r>
            <a:br>
              <a:rPr lang="en-NZ" altLang="en-US" sz="1400" dirty="0" smtClean="0">
                <a:latin typeface="Courier New" pitchFamily="49" charset="0"/>
              </a:rPr>
            </a:br>
            <a:r>
              <a:rPr lang="en-NZ" altLang="en-US" sz="1400" dirty="0" smtClean="0">
                <a:latin typeface="Courier New" pitchFamily="49" charset="0"/>
              </a:rPr>
              <a:t>                                     0          Se0/0.111  point2point</a:t>
            </a:r>
            <a:br>
              <a:rPr lang="en-NZ" altLang="en-US" sz="1400" dirty="0" smtClean="0">
                <a:latin typeface="Courier New" pitchFamily="49" charset="0"/>
              </a:rPr>
            </a:br>
            <a:r>
              <a:rPr lang="en-NZ" altLang="en-US" sz="1400" dirty="0" smtClean="0">
                <a:latin typeface="Courier New" pitchFamily="49" charset="0"/>
              </a:rPr>
              <a:t>19     Pop tag     192.168.1.81 255.255.255.255   \</a:t>
            </a:r>
            <a:br>
              <a:rPr lang="en-NZ" altLang="en-US" sz="1400" dirty="0" smtClean="0">
                <a:latin typeface="Courier New" pitchFamily="49" charset="0"/>
              </a:rPr>
            </a:br>
            <a:r>
              <a:rPr lang="en-NZ" altLang="en-US" sz="1400" dirty="0" smtClean="0">
                <a:latin typeface="Courier New" pitchFamily="49" charset="0"/>
              </a:rPr>
              <a:t>                                     0          Se0/0.111  point2point</a:t>
            </a:r>
            <a:br>
              <a:rPr lang="en-NZ" altLang="en-US" sz="1400" dirty="0" smtClean="0">
                <a:latin typeface="Courier New" pitchFamily="49" charset="0"/>
              </a:rPr>
            </a:br>
            <a:r>
              <a:rPr lang="en-NZ" altLang="en-US" sz="1400" dirty="0" smtClean="0">
                <a:latin typeface="Courier New" pitchFamily="49" charset="0"/>
              </a:rPr>
              <a:t>20     18          192.168.1.33 255.255.255.255   \</a:t>
            </a:r>
            <a:br>
              <a:rPr lang="en-NZ" altLang="en-US" sz="1400" dirty="0" smtClean="0">
                <a:latin typeface="Courier New" pitchFamily="49" charset="0"/>
              </a:rPr>
            </a:br>
            <a:r>
              <a:rPr lang="en-NZ" altLang="en-US" sz="1400" dirty="0" smtClean="0">
                <a:latin typeface="Courier New" pitchFamily="49" charset="0"/>
              </a:rPr>
              <a:t>                                     0          Se0/0.111  point2point</a:t>
            </a:r>
            <a:br>
              <a:rPr lang="en-NZ" altLang="en-US" sz="1400" dirty="0" smtClean="0">
                <a:latin typeface="Courier New" pitchFamily="49" charset="0"/>
              </a:rPr>
            </a:br>
            <a:r>
              <a:rPr lang="en-NZ" altLang="en-US" sz="1400" dirty="0" smtClean="0">
                <a:latin typeface="Courier New" pitchFamily="49" charset="0"/>
              </a:rPr>
              <a:t>21     20          150.1.2.16 255.255.255.240   \</a:t>
            </a:r>
            <a:br>
              <a:rPr lang="en-NZ" altLang="en-US" sz="1400" dirty="0" smtClean="0">
                <a:latin typeface="Courier New" pitchFamily="49" charset="0"/>
              </a:rPr>
            </a:br>
            <a:r>
              <a:rPr lang="en-NZ" altLang="en-US" sz="1400" dirty="0" smtClean="0">
                <a:latin typeface="Courier New" pitchFamily="49" charset="0"/>
              </a:rPr>
              <a:t>                                     0          Se0/0.111  point2point</a:t>
            </a:r>
            <a:br>
              <a:rPr lang="en-NZ" altLang="en-US" sz="1400" dirty="0" smtClean="0">
                <a:latin typeface="Courier New" pitchFamily="49" charset="0"/>
              </a:rPr>
            </a:br>
            <a:r>
              <a:rPr lang="en-NZ" altLang="en-US" sz="1400" dirty="0" smtClean="0">
                <a:latin typeface="Courier New" pitchFamily="49" charset="0"/>
              </a:rPr>
              <a:t>22     22          150.1.2.32 255.255.255.240   \</a:t>
            </a:r>
            <a:br>
              <a:rPr lang="en-NZ" altLang="en-US" sz="1400" dirty="0" smtClean="0">
                <a:latin typeface="Courier New" pitchFamily="49" charset="0"/>
              </a:rPr>
            </a:br>
            <a:r>
              <a:rPr lang="en-NZ" altLang="en-US" sz="1400" dirty="0" smtClean="0">
                <a:latin typeface="Courier New" pitchFamily="49" charset="0"/>
              </a:rPr>
              <a:t>                                     0          Se0/0.111  point2point</a:t>
            </a:r>
            <a:endParaRPr lang="en-AU" altLang="en-US" sz="1400" dirty="0" smtClean="0">
              <a:latin typeface="Courier New" pitchFamily="49" charset="0"/>
            </a:endParaRPr>
          </a:p>
        </p:txBody>
      </p:sp>
    </p:spTree>
    <p:extLst>
      <p:ext uri="{BB962C8B-B14F-4D97-AF65-F5344CB8AC3E}">
        <p14:creationId xmlns:p14="http://schemas.microsoft.com/office/powerpoint/2010/main" val="22750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5288" y="274638"/>
            <a:ext cx="8229600" cy="1143000"/>
          </a:xfrm>
        </p:spPr>
        <p:txBody>
          <a:bodyPr/>
          <a:lstStyle/>
          <a:p>
            <a:pPr eaLnBrk="1" hangingPunct="1"/>
            <a:r>
              <a:rPr lang="en-AU" altLang="en-US" sz="3200" u="sng" dirty="0" smtClean="0"/>
              <a:t>Overlay Model</a:t>
            </a:r>
            <a:br>
              <a:rPr lang="en-AU" altLang="en-US" sz="3200" u="sng" dirty="0" smtClean="0"/>
            </a:br>
            <a:endParaRPr lang="en-AU" altLang="en-US" sz="3200" u="sng" dirty="0" smtClean="0"/>
          </a:p>
        </p:txBody>
      </p:sp>
      <p:sp>
        <p:nvSpPr>
          <p:cNvPr id="9219" name="Rectangle 3"/>
          <p:cNvSpPr>
            <a:spLocks noGrp="1" noChangeArrowheads="1"/>
          </p:cNvSpPr>
          <p:nvPr>
            <p:ph type="body" idx="1"/>
          </p:nvPr>
        </p:nvSpPr>
        <p:spPr>
          <a:xfrm>
            <a:off x="457200" y="1341438"/>
            <a:ext cx="8229600" cy="5327650"/>
          </a:xfrm>
        </p:spPr>
        <p:txBody>
          <a:bodyPr/>
          <a:lstStyle/>
          <a:p>
            <a:pPr eaLnBrk="1" hangingPunct="1"/>
            <a:r>
              <a:rPr lang="en-AU" altLang="en-US" sz="2400" dirty="0" smtClean="0"/>
              <a:t>Examples - Frame Relay, ATM, Tunnelling (GRE, IPsec)</a:t>
            </a:r>
          </a:p>
          <a:p>
            <a:pPr eaLnBrk="1" hangingPunct="1"/>
            <a:endParaRPr lang="en-AU" altLang="en-US" sz="2400" dirty="0" smtClean="0"/>
          </a:p>
          <a:p>
            <a:pPr eaLnBrk="1" hangingPunct="1"/>
            <a:r>
              <a:rPr lang="en-AU" altLang="en-US" sz="2400" dirty="0" smtClean="0"/>
              <a:t>Provider does not participate in customer routing</a:t>
            </a:r>
          </a:p>
          <a:p>
            <a:pPr eaLnBrk="1" hangingPunct="1"/>
            <a:endParaRPr lang="en-AU" altLang="en-US" sz="2400" dirty="0" smtClean="0"/>
          </a:p>
          <a:p>
            <a:pPr eaLnBrk="1" hangingPunct="1"/>
            <a:r>
              <a:rPr lang="en-NZ" altLang="en-US" sz="2400" dirty="0" smtClean="0"/>
              <a:t>Intermediate link-layer network is used as a "cut-through" to another edge node on the other side of a  cloud</a:t>
            </a:r>
          </a:p>
          <a:p>
            <a:pPr eaLnBrk="1" hangingPunct="1"/>
            <a:endParaRPr lang="en-NZ" altLang="en-US" sz="2400" dirty="0" smtClean="0"/>
          </a:p>
          <a:p>
            <a:pPr eaLnBrk="1" hangingPunct="1"/>
            <a:r>
              <a:rPr lang="en-NZ" altLang="en-US" sz="2400" dirty="0" smtClean="0"/>
              <a:t>Scalability &amp; complexity issues</a:t>
            </a:r>
            <a:endParaRPr lang="en-AU" altLang="en-US" sz="2400" dirty="0" smtClean="0"/>
          </a:p>
          <a:p>
            <a:pPr eaLnBrk="1" hangingPunct="1"/>
            <a:endParaRPr lang="en-AU" altLang="en-US" sz="2400" dirty="0" smtClean="0"/>
          </a:p>
        </p:txBody>
      </p:sp>
    </p:spTree>
    <p:extLst>
      <p:ext uri="{BB962C8B-B14F-4D97-AF65-F5344CB8AC3E}">
        <p14:creationId xmlns:p14="http://schemas.microsoft.com/office/powerpoint/2010/main" val="67429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AU" altLang="en-US" sz="3200" u="sng" dirty="0" smtClean="0"/>
              <a:t>Peer-to-peer Model</a:t>
            </a:r>
            <a:r>
              <a:rPr lang="en-AU" altLang="en-US" dirty="0" smtClean="0"/>
              <a:t> </a:t>
            </a:r>
          </a:p>
        </p:txBody>
      </p:sp>
      <p:sp>
        <p:nvSpPr>
          <p:cNvPr id="10243" name="Rectangle 3"/>
          <p:cNvSpPr>
            <a:spLocks noGrp="1" noChangeArrowheads="1"/>
          </p:cNvSpPr>
          <p:nvPr>
            <p:ph type="body" idx="1"/>
          </p:nvPr>
        </p:nvSpPr>
        <p:spPr>
          <a:xfrm>
            <a:off x="468313" y="1196975"/>
            <a:ext cx="8229600" cy="5327650"/>
          </a:xfrm>
        </p:spPr>
        <p:txBody>
          <a:bodyPr/>
          <a:lstStyle/>
          <a:p>
            <a:pPr eaLnBrk="1" hangingPunct="1">
              <a:lnSpc>
                <a:spcPct val="80000"/>
              </a:lnSpc>
            </a:pPr>
            <a:endParaRPr lang="en-AU" altLang="en-US" sz="2400" dirty="0" smtClean="0"/>
          </a:p>
          <a:p>
            <a:pPr eaLnBrk="1" hangingPunct="1">
              <a:lnSpc>
                <a:spcPct val="80000"/>
              </a:lnSpc>
            </a:pPr>
            <a:r>
              <a:rPr lang="en-AU" altLang="en-US" sz="2400" dirty="0" smtClean="0"/>
              <a:t>The service provider actively participates in customer routing</a:t>
            </a:r>
          </a:p>
          <a:p>
            <a:pPr eaLnBrk="1" hangingPunct="1">
              <a:lnSpc>
                <a:spcPct val="80000"/>
              </a:lnSpc>
            </a:pPr>
            <a:endParaRPr lang="en-NZ" altLang="en-US" sz="2400" dirty="0" smtClean="0"/>
          </a:p>
          <a:p>
            <a:pPr eaLnBrk="1" hangingPunct="1">
              <a:lnSpc>
                <a:spcPct val="80000"/>
              </a:lnSpc>
            </a:pPr>
            <a:r>
              <a:rPr lang="en-AU" altLang="en-US" sz="2400" dirty="0" smtClean="0"/>
              <a:t>Provide customers with optimal data transport via the service provider (SP) backbone</a:t>
            </a:r>
          </a:p>
          <a:p>
            <a:pPr eaLnBrk="1" hangingPunct="1">
              <a:lnSpc>
                <a:spcPct val="80000"/>
              </a:lnSpc>
            </a:pPr>
            <a:endParaRPr lang="en-AU" altLang="en-US" sz="2400" dirty="0" smtClean="0"/>
          </a:p>
          <a:p>
            <a:pPr eaLnBrk="1" hangingPunct="1">
              <a:lnSpc>
                <a:spcPct val="80000"/>
              </a:lnSpc>
            </a:pPr>
            <a:r>
              <a:rPr lang="en-NZ" altLang="en-US" sz="2400" dirty="0" smtClean="0"/>
              <a:t>Routing information is exchanged between the customer routers (CE) and the service provider routers (PE)</a:t>
            </a:r>
          </a:p>
          <a:p>
            <a:pPr eaLnBrk="1" hangingPunct="1">
              <a:lnSpc>
                <a:spcPct val="80000"/>
              </a:lnSpc>
            </a:pPr>
            <a:endParaRPr lang="en-NZ" altLang="en-US" sz="2400" dirty="0" smtClean="0"/>
          </a:p>
          <a:p>
            <a:pPr eaLnBrk="1" hangingPunct="1">
              <a:lnSpc>
                <a:spcPct val="80000"/>
              </a:lnSpc>
            </a:pPr>
            <a:r>
              <a:rPr lang="en-NZ" altLang="en-US" sz="2400" dirty="0" smtClean="0"/>
              <a:t>MPLS VPN is peer to peer</a:t>
            </a:r>
          </a:p>
          <a:p>
            <a:pPr eaLnBrk="1" hangingPunct="1">
              <a:lnSpc>
                <a:spcPct val="80000"/>
              </a:lnSpc>
            </a:pPr>
            <a:endParaRPr lang="en-NZ" altLang="en-US" sz="2400" dirty="0" smtClean="0"/>
          </a:p>
          <a:p>
            <a:pPr eaLnBrk="1" hangingPunct="1">
              <a:lnSpc>
                <a:spcPct val="80000"/>
              </a:lnSpc>
            </a:pPr>
            <a:endParaRPr lang="en-NZ" altLang="en-US" sz="2400" dirty="0" smtClean="0"/>
          </a:p>
          <a:p>
            <a:pPr eaLnBrk="1" hangingPunct="1">
              <a:lnSpc>
                <a:spcPct val="80000"/>
              </a:lnSpc>
            </a:pPr>
            <a:endParaRPr lang="en-AU" altLang="en-US" sz="2400" dirty="0" smtClean="0"/>
          </a:p>
        </p:txBody>
      </p:sp>
    </p:spTree>
    <p:extLst>
      <p:ext uri="{BB962C8B-B14F-4D97-AF65-F5344CB8AC3E}">
        <p14:creationId xmlns:p14="http://schemas.microsoft.com/office/powerpoint/2010/main" val="1013726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15888"/>
            <a:ext cx="5375275" cy="645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6911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AU" altLang="en-US" sz="3200" u="sng" dirty="0" smtClean="0"/>
              <a:t>MPLS Architecture and Terminology</a:t>
            </a:r>
            <a:r>
              <a:rPr lang="en-AU" altLang="en-US" dirty="0" smtClean="0"/>
              <a:t> </a:t>
            </a:r>
          </a:p>
        </p:txBody>
      </p:sp>
      <p:sp>
        <p:nvSpPr>
          <p:cNvPr id="13315" name="Rectangle 3"/>
          <p:cNvSpPr>
            <a:spLocks noGrp="1" noChangeArrowheads="1"/>
          </p:cNvSpPr>
          <p:nvPr>
            <p:ph type="body" idx="1"/>
          </p:nvPr>
        </p:nvSpPr>
        <p:spPr>
          <a:xfrm>
            <a:off x="468313" y="1268413"/>
            <a:ext cx="8229600" cy="4814887"/>
          </a:xfrm>
        </p:spPr>
        <p:txBody>
          <a:bodyPr/>
          <a:lstStyle/>
          <a:p>
            <a:pPr eaLnBrk="1" hangingPunct="1">
              <a:lnSpc>
                <a:spcPct val="90000"/>
              </a:lnSpc>
              <a:buFontTx/>
              <a:buNone/>
            </a:pPr>
            <a:r>
              <a:rPr lang="en-AU" altLang="en-US" sz="2400" smtClean="0">
                <a:solidFill>
                  <a:schemeClr val="accent2"/>
                </a:solidFill>
              </a:rPr>
              <a:t>CE routers</a:t>
            </a:r>
            <a:r>
              <a:rPr lang="en-AU" altLang="en-US" sz="2400" smtClean="0"/>
              <a:t>: Customer edge routers in the customer network that interface with the service provider network</a:t>
            </a:r>
          </a:p>
          <a:p>
            <a:pPr eaLnBrk="1" hangingPunct="1">
              <a:lnSpc>
                <a:spcPct val="90000"/>
              </a:lnSpc>
              <a:buFontTx/>
              <a:buNone/>
            </a:pPr>
            <a:endParaRPr lang="en-AU" altLang="en-US" sz="2400" smtClean="0"/>
          </a:p>
          <a:p>
            <a:pPr eaLnBrk="1" hangingPunct="1">
              <a:lnSpc>
                <a:spcPct val="90000"/>
              </a:lnSpc>
              <a:buFontTx/>
              <a:buNone/>
            </a:pPr>
            <a:r>
              <a:rPr lang="en-AU" altLang="en-US" sz="2400" smtClean="0">
                <a:solidFill>
                  <a:schemeClr val="accent2"/>
                </a:solidFill>
              </a:rPr>
              <a:t>Provider network:</a:t>
            </a:r>
            <a:r>
              <a:rPr lang="en-AU" altLang="en-US" sz="2400" smtClean="0"/>
              <a:t> Provider-controlled domain consisting of provider edge and provider core routers that connect sites belonging to the customer on a shared Infrastructure</a:t>
            </a:r>
          </a:p>
          <a:p>
            <a:pPr eaLnBrk="1" hangingPunct="1">
              <a:lnSpc>
                <a:spcPct val="90000"/>
              </a:lnSpc>
              <a:buFontTx/>
              <a:buNone/>
            </a:pPr>
            <a:endParaRPr lang="en-AU" altLang="en-US" sz="2400" smtClean="0"/>
          </a:p>
          <a:p>
            <a:pPr eaLnBrk="1" hangingPunct="1">
              <a:lnSpc>
                <a:spcPct val="90000"/>
              </a:lnSpc>
              <a:buFontTx/>
              <a:buNone/>
            </a:pPr>
            <a:r>
              <a:rPr lang="en-AU" altLang="en-US" sz="2400" smtClean="0">
                <a:solidFill>
                  <a:schemeClr val="accent2"/>
                </a:solidFill>
              </a:rPr>
              <a:t>PE routers: </a:t>
            </a:r>
            <a:r>
              <a:rPr lang="en-AU" altLang="en-US" sz="2400" smtClean="0"/>
              <a:t>Provider edge routers that interface or connect to the customer edge routers in the customer network </a:t>
            </a:r>
          </a:p>
          <a:p>
            <a:pPr eaLnBrk="1" hangingPunct="1">
              <a:lnSpc>
                <a:spcPct val="90000"/>
              </a:lnSpc>
              <a:buFontTx/>
              <a:buNone/>
            </a:pPr>
            <a:r>
              <a:rPr lang="en-AU" altLang="en-US" sz="2400" smtClean="0"/>
              <a:t> </a:t>
            </a:r>
          </a:p>
          <a:p>
            <a:pPr eaLnBrk="1" hangingPunct="1">
              <a:lnSpc>
                <a:spcPct val="90000"/>
              </a:lnSpc>
              <a:buFontTx/>
              <a:buNone/>
            </a:pPr>
            <a:r>
              <a:rPr lang="en-AU" altLang="en-US" sz="2400" smtClean="0">
                <a:solidFill>
                  <a:schemeClr val="accent2"/>
                </a:solidFill>
              </a:rPr>
              <a:t>P routers:</a:t>
            </a:r>
            <a:r>
              <a:rPr lang="en-AU" altLang="en-US" sz="2400" smtClean="0"/>
              <a:t> Routers in the core of the provider network that interface with either other provider core routers or provider edge routers </a:t>
            </a:r>
          </a:p>
        </p:txBody>
      </p:sp>
    </p:spTree>
    <p:extLst>
      <p:ext uri="{BB962C8B-B14F-4D97-AF65-F5344CB8AC3E}">
        <p14:creationId xmlns:p14="http://schemas.microsoft.com/office/powerpoint/2010/main" val="321286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NZ" altLang="en-US" sz="3200" u="sng" smtClean="0"/>
              <a:t>MPLS VPN</a:t>
            </a:r>
            <a:endParaRPr lang="en-AU" altLang="en-US" sz="3200" u="sng" smtClean="0"/>
          </a:p>
        </p:txBody>
      </p:sp>
      <p:pic>
        <p:nvPicPr>
          <p:cNvPr id="15363"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42988" y="2133600"/>
            <a:ext cx="6851650" cy="3768725"/>
          </a:xfrm>
        </p:spPr>
      </p:pic>
    </p:spTree>
    <p:extLst>
      <p:ext uri="{BB962C8B-B14F-4D97-AF65-F5344CB8AC3E}">
        <p14:creationId xmlns:p14="http://schemas.microsoft.com/office/powerpoint/2010/main" val="253850133"/>
      </p:ext>
    </p:extLst>
  </p:cSld>
  <p:clrMapOvr>
    <a:masterClrMapping/>
  </p:clrMapOvr>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21401</TotalTime>
  <Pages>28</Pages>
  <Words>1865</Words>
  <Application>Microsoft Office PowerPoint</Application>
  <PresentationFormat>On-screen Show (4:3)</PresentationFormat>
  <Paragraphs>331</Paragraphs>
  <Slides>41</Slides>
  <Notes>22</Notes>
  <HiddenSlides>0</HiddenSlides>
  <MMClips>0</MMClips>
  <ScaleCrop>false</ScaleCrop>
  <HeadingPairs>
    <vt:vector size="4" baseType="variant">
      <vt:variant>
        <vt:lpstr>Theme</vt:lpstr>
      </vt:variant>
      <vt:variant>
        <vt:i4>3</vt:i4>
      </vt:variant>
      <vt:variant>
        <vt:lpstr>Slide Titles</vt:lpstr>
      </vt:variant>
      <vt:variant>
        <vt:i4>41</vt:i4>
      </vt:variant>
    </vt:vector>
  </HeadingPairs>
  <TitlesOfParts>
    <vt:vector size="44" baseType="lpstr">
      <vt:lpstr>PPT-TMPLT-WHT_C</vt:lpstr>
      <vt:lpstr>Office Theme</vt:lpstr>
      <vt:lpstr>Default Design</vt:lpstr>
      <vt:lpstr>IN723 MPLS</vt:lpstr>
      <vt:lpstr>Resources</vt:lpstr>
      <vt:lpstr>What is a VPN? </vt:lpstr>
      <vt:lpstr>VPN Categories </vt:lpstr>
      <vt:lpstr>Overlay Model </vt:lpstr>
      <vt:lpstr>Peer-to-peer Model </vt:lpstr>
      <vt:lpstr>PowerPoint Presentation</vt:lpstr>
      <vt:lpstr>MPLS Architecture and Terminology </vt:lpstr>
      <vt:lpstr>MPLS VPN</vt:lpstr>
      <vt:lpstr>MPLS VPN Routing Model </vt:lpstr>
      <vt:lpstr>What is MPLS?</vt:lpstr>
      <vt:lpstr>What is MPLS? </vt:lpstr>
      <vt:lpstr>What is MPLS?</vt:lpstr>
      <vt:lpstr>Why Use MPLS? </vt:lpstr>
      <vt:lpstr>MPLS Applications</vt:lpstr>
      <vt:lpstr>MPLS Terminology </vt:lpstr>
      <vt:lpstr>PowerPoint Presentation</vt:lpstr>
      <vt:lpstr>Label Imposition</vt:lpstr>
      <vt:lpstr>PowerPoint Presentation</vt:lpstr>
      <vt:lpstr>MPLS label actions</vt:lpstr>
      <vt:lpstr>Unicast IP Forwarding in Traditional IP Networks </vt:lpstr>
      <vt:lpstr>Overview of MPLS Forwarding </vt:lpstr>
      <vt:lpstr>MPLS Concepts</vt:lpstr>
      <vt:lpstr>MPLS Forwarding</vt:lpstr>
      <vt:lpstr>Overview of MPLS Forwarding </vt:lpstr>
      <vt:lpstr>Label Distribution Options</vt:lpstr>
      <vt:lpstr>MPLS Architecture </vt:lpstr>
      <vt:lpstr>MPLS VPN Control Plane Overview</vt:lpstr>
      <vt:lpstr>MPLS Control and Data Plane</vt:lpstr>
      <vt:lpstr>MPLS Control and Data Plane</vt:lpstr>
      <vt:lpstr>Control &amp; Data Plane</vt:lpstr>
      <vt:lpstr>MPLS Label Distribution with LDP </vt:lpstr>
      <vt:lpstr>Penultimate Hop Popping (PHP) </vt:lpstr>
      <vt:lpstr>Penultimate Hop Popping</vt:lpstr>
      <vt:lpstr>Special Outgoing Label Types</vt:lpstr>
      <vt:lpstr>Label Assignment &amp; Distribution</vt:lpstr>
      <vt:lpstr>MPLS LDP Config</vt:lpstr>
      <vt:lpstr>MPLS Forwarding Config</vt:lpstr>
      <vt:lpstr>Core IGP</vt:lpstr>
      <vt:lpstr>Verify Basic MPLS Operation </vt:lpstr>
      <vt:lpstr>Verification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Playtech</cp:lastModifiedBy>
  <cp:revision>1009</cp:revision>
  <cp:lastPrinted>2014-07-29T02:35:53Z</cp:lastPrinted>
  <dcterms:created xsi:type="dcterms:W3CDTF">2006-10-23T15:07:30Z</dcterms:created>
  <dcterms:modified xsi:type="dcterms:W3CDTF">2016-10-23T21:04:03Z</dcterms:modified>
</cp:coreProperties>
</file>