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4292" r:id="rId2"/>
  </p:sldMasterIdLst>
  <p:notesMasterIdLst>
    <p:notesMasterId r:id="rId41"/>
  </p:notesMasterIdLst>
  <p:handoutMasterIdLst>
    <p:handoutMasterId r:id="rId42"/>
  </p:handoutMasterIdLst>
  <p:sldIdLst>
    <p:sldId id="797" r:id="rId3"/>
    <p:sldId id="807" r:id="rId4"/>
    <p:sldId id="808" r:id="rId5"/>
    <p:sldId id="809" r:id="rId6"/>
    <p:sldId id="810" r:id="rId7"/>
    <p:sldId id="811" r:id="rId8"/>
    <p:sldId id="812" r:id="rId9"/>
    <p:sldId id="813" r:id="rId10"/>
    <p:sldId id="814" r:id="rId11"/>
    <p:sldId id="845" r:id="rId12"/>
    <p:sldId id="815" r:id="rId13"/>
    <p:sldId id="816" r:id="rId14"/>
    <p:sldId id="817" r:id="rId15"/>
    <p:sldId id="846" r:id="rId16"/>
    <p:sldId id="847" r:id="rId17"/>
    <p:sldId id="848" r:id="rId18"/>
    <p:sldId id="849" r:id="rId19"/>
    <p:sldId id="818" r:id="rId20"/>
    <p:sldId id="820" r:id="rId21"/>
    <p:sldId id="821" r:id="rId22"/>
    <p:sldId id="822" r:id="rId23"/>
    <p:sldId id="823" r:id="rId24"/>
    <p:sldId id="829" r:id="rId25"/>
    <p:sldId id="830" r:id="rId26"/>
    <p:sldId id="831" r:id="rId27"/>
    <p:sldId id="832" r:id="rId28"/>
    <p:sldId id="833" r:id="rId29"/>
    <p:sldId id="834" r:id="rId30"/>
    <p:sldId id="835" r:id="rId31"/>
    <p:sldId id="836" r:id="rId32"/>
    <p:sldId id="850" r:id="rId33"/>
    <p:sldId id="837" r:id="rId34"/>
    <p:sldId id="838" r:id="rId35"/>
    <p:sldId id="839" r:id="rId36"/>
    <p:sldId id="840" r:id="rId37"/>
    <p:sldId id="841" r:id="rId38"/>
    <p:sldId id="842" r:id="rId39"/>
    <p:sldId id="843" r:id="rId40"/>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ttoria deloulay" initials="vd" lastIdx="18" clrIdx="0"/>
  <p:cmAuthor id="1" name="carykell" initials="c" lastIdx="1" clrIdx="1"/>
  <p:cmAuthor id="2" name="Jane Gibbons" initials="JG" lastIdx="1"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0" autoAdjust="0"/>
    <p:restoredTop sz="83394" autoAdjust="0"/>
  </p:normalViewPr>
  <p:slideViewPr>
    <p:cSldViewPr snapToGrid="0">
      <p:cViewPr varScale="1">
        <p:scale>
          <a:sx n="95" d="100"/>
          <a:sy n="95" d="100"/>
        </p:scale>
        <p:origin x="-426" y="-96"/>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547"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108548"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8549"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E09094E-08C8-408C-AB8A-4622A2A54240}" type="slidenum">
              <a:rPr lang="en-US" sz="800"/>
              <a:pPr algn="r" defTabSz="903288">
                <a:lnSpc>
                  <a:spcPct val="100000"/>
                </a:lnSpc>
              </a:pPr>
              <a:t>‹#›</a:t>
            </a:fld>
            <a:endParaRPr lang="en-US" sz="800"/>
          </a:p>
        </p:txBody>
      </p:sp>
    </p:spTree>
    <p:extLst>
      <p:ext uri="{BB962C8B-B14F-4D97-AF65-F5344CB8AC3E}">
        <p14:creationId xmlns:p14="http://schemas.microsoft.com/office/powerpoint/2010/main" val="1655816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73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73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DFC9B780-5DB9-4EA3-984D-3ED5FA4B047E}" type="slidenum">
              <a:rPr lang="en-US"/>
              <a:pPr>
                <a:defRPr/>
              </a:pPr>
              <a:t>‹#›</a:t>
            </a:fld>
            <a:endParaRPr lang="en-US" dirty="0"/>
          </a:p>
        </p:txBody>
      </p:sp>
      <p:sp>
        <p:nvSpPr>
          <p:cNvPr id="573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708527051"/>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a:t>
            </a:fld>
            <a:endParaRPr lang="en-US" dirty="0"/>
          </a:p>
        </p:txBody>
      </p:sp>
    </p:spTree>
    <p:extLst>
      <p:ext uri="{BB962C8B-B14F-4D97-AF65-F5344CB8AC3E}">
        <p14:creationId xmlns:p14="http://schemas.microsoft.com/office/powerpoint/2010/main" val="3945943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8266834C-BE4B-4D3C-A691-79CABA502CD2}" type="slidenum">
              <a:rPr lang="en-AU" altLang="en-US" sz="1200">
                <a:solidFill>
                  <a:srgbClr val="000000"/>
                </a:solidFill>
              </a:rPr>
              <a:pPr eaLnBrk="1" hangingPunct="1"/>
              <a:t>15</a:t>
            </a:fld>
            <a:endParaRPr lang="en-AU" altLang="en-US" sz="1200">
              <a:solidFill>
                <a:srgbClr val="000000"/>
              </a:solidFill>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sz="1000" b="1" dirty="0" smtClean="0">
                <a:solidFill>
                  <a:schemeClr val="accent2"/>
                </a:solidFill>
              </a:rPr>
              <a:t>Step 1</a:t>
            </a:r>
          </a:p>
          <a:p>
            <a:pPr eaLnBrk="1" hangingPunct="1"/>
            <a:r>
              <a:rPr lang="en-AU" altLang="en-US" sz="1000" dirty="0" smtClean="0"/>
              <a:t> CE2-A originates a data packet with the source address of 172.16.20.1 and destination of 172.16.10.1</a:t>
            </a:r>
          </a:p>
          <a:p>
            <a:pPr eaLnBrk="1" hangingPunct="1"/>
            <a:endParaRPr lang="en-AU" altLang="en-US" sz="1000" dirty="0" smtClean="0"/>
          </a:p>
          <a:p>
            <a:pPr eaLnBrk="1" hangingPunct="1"/>
            <a:r>
              <a:rPr lang="en-AU" altLang="en-US" sz="1000" b="1" dirty="0" smtClean="0">
                <a:solidFill>
                  <a:schemeClr val="accent2"/>
                </a:solidFill>
              </a:rPr>
              <a:t>Step 2</a:t>
            </a:r>
          </a:p>
          <a:p>
            <a:pPr eaLnBrk="1" hangingPunct="1"/>
            <a:r>
              <a:rPr lang="en-AU" altLang="en-US" sz="1000" dirty="0" smtClean="0"/>
              <a:t>PE2-AS1 receives the data packet, determines the next hop as 10.10.10.101 and appends the VPN label V1 and</a:t>
            </a:r>
            <a:br>
              <a:rPr lang="en-AU" altLang="en-US" sz="1000" dirty="0" smtClean="0"/>
            </a:br>
            <a:r>
              <a:rPr lang="en-AU" altLang="en-US" sz="1000" dirty="0" smtClean="0"/>
              <a:t>LDP label L2 </a:t>
            </a:r>
            <a:r>
              <a:rPr lang="en-AU" altLang="en-US" sz="1000" dirty="0" smtClean="0">
                <a:solidFill>
                  <a:schemeClr val="accent2"/>
                </a:solidFill>
              </a:rPr>
              <a:t>and</a:t>
            </a:r>
            <a:r>
              <a:rPr lang="en-AU" altLang="en-US" sz="1000" dirty="0" smtClean="0"/>
              <a:t> forwards the packet to P2-AS1</a:t>
            </a:r>
          </a:p>
          <a:p>
            <a:pPr eaLnBrk="1" hangingPunct="1"/>
            <a:endParaRPr lang="en-AU" altLang="en-US" sz="1000" dirty="0" smtClean="0"/>
          </a:p>
          <a:p>
            <a:pPr eaLnBrk="1" hangingPunct="1"/>
            <a:r>
              <a:rPr lang="en-AU" altLang="en-US" sz="1000" b="1" dirty="0" smtClean="0">
                <a:solidFill>
                  <a:schemeClr val="accent2"/>
                </a:solidFill>
              </a:rPr>
              <a:t>Step 3</a:t>
            </a:r>
          </a:p>
          <a:p>
            <a:pPr eaLnBrk="1" hangingPunct="1"/>
            <a:r>
              <a:rPr lang="en-AU" altLang="en-US" sz="1000" dirty="0" smtClean="0"/>
              <a:t>P2-AS1 receives the data packet destined to 172.16.10.1 and swaps LDP label L2 with L1</a:t>
            </a:r>
          </a:p>
          <a:p>
            <a:pPr eaLnBrk="1" hangingPunct="1"/>
            <a:endParaRPr lang="en-AU" altLang="en-US" sz="1000" dirty="0" smtClean="0"/>
          </a:p>
          <a:p>
            <a:pPr eaLnBrk="1" hangingPunct="1"/>
            <a:r>
              <a:rPr lang="en-AU" altLang="en-US" sz="1000" b="1" dirty="0" smtClean="0">
                <a:solidFill>
                  <a:schemeClr val="accent2"/>
                </a:solidFill>
              </a:rPr>
              <a:t>Step 4</a:t>
            </a:r>
          </a:p>
          <a:p>
            <a:pPr eaLnBrk="1" hangingPunct="1"/>
            <a:r>
              <a:rPr lang="en-AU" altLang="en-US" sz="1000" dirty="0" smtClean="0"/>
              <a:t>P1-AS1 receives the data packet destined to 172.16.10.1 and pops the top label because it receives an implicit-null label mapping for 10.10.10.101/32 from PE1-AS1</a:t>
            </a:r>
          </a:p>
          <a:p>
            <a:pPr eaLnBrk="1" hangingPunct="1"/>
            <a:r>
              <a:rPr lang="en-AU" altLang="en-US" sz="1000" dirty="0" smtClean="0"/>
              <a:t>The resulting labelled packet (with VPN Label V1) is forwarded to PE1-AS1</a:t>
            </a:r>
          </a:p>
          <a:p>
            <a:pPr eaLnBrk="1" hangingPunct="1"/>
            <a:endParaRPr lang="en-AU" altLang="en-US" sz="1000" dirty="0" smtClean="0"/>
          </a:p>
          <a:p>
            <a:pPr eaLnBrk="1" hangingPunct="1"/>
            <a:r>
              <a:rPr lang="en-AU" altLang="en-US" sz="1000" b="1" dirty="0" smtClean="0">
                <a:solidFill>
                  <a:schemeClr val="accent2"/>
                </a:solidFill>
              </a:rPr>
              <a:t>Step 5</a:t>
            </a:r>
          </a:p>
          <a:p>
            <a:pPr eaLnBrk="1" hangingPunct="1"/>
            <a:r>
              <a:rPr lang="en-AU" altLang="en-US" sz="1000" dirty="0" smtClean="0"/>
              <a:t>PE1-AS1 pops the VPN label and forwards the data packet to CE1-A where the 172.16.10.0 network is located</a:t>
            </a:r>
            <a:br>
              <a:rPr lang="en-AU" altLang="en-US" sz="1000" dirty="0" smtClean="0"/>
            </a:br>
            <a:endParaRPr lang="en-AU" altLang="en-US" sz="1000" dirty="0" smtClean="0"/>
          </a:p>
        </p:txBody>
      </p:sp>
    </p:spTree>
    <p:extLst>
      <p:ext uri="{BB962C8B-B14F-4D97-AF65-F5344CB8AC3E}">
        <p14:creationId xmlns:p14="http://schemas.microsoft.com/office/powerpoint/2010/main" val="2462196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solidFill>
                  <a:srgbClr val="000000"/>
                </a:solidFill>
              </a:rPr>
              <a:pPr>
                <a:defRPr/>
              </a:pPr>
              <a:t>16</a:t>
            </a:fld>
            <a:endParaRPr lang="en-US" dirty="0">
              <a:solidFill>
                <a:srgbClr val="000000"/>
              </a:solidFill>
            </a:endParaRPr>
          </a:p>
        </p:txBody>
      </p:sp>
    </p:spTree>
    <p:extLst>
      <p:ext uri="{BB962C8B-B14F-4D97-AF65-F5344CB8AC3E}">
        <p14:creationId xmlns:p14="http://schemas.microsoft.com/office/powerpoint/2010/main" val="1427130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4D84AC1B-F3D7-4F2B-957B-835EEB806A59}" type="slidenum">
              <a:rPr lang="en-AU" altLang="en-US" sz="1200"/>
              <a:pPr eaLnBrk="1" hangingPunct="1"/>
              <a:t>18</a:t>
            </a:fld>
            <a:endParaRPr lang="en-AU" altLang="en-US" sz="12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en-NZ" altLang="en-US" sz="1000" b="1" dirty="0" smtClean="0"/>
              <a:t>Control Plane</a:t>
            </a:r>
          </a:p>
          <a:p>
            <a:pPr eaLnBrk="1" hangingPunct="1"/>
            <a:r>
              <a:rPr lang="en-NZ" altLang="en-US" sz="1000" dirty="0" smtClean="0"/>
              <a:t>RT </a:t>
            </a:r>
            <a:r>
              <a:rPr lang="en-NZ" altLang="en-US" sz="1000" dirty="0" smtClean="0"/>
              <a:t>&amp; RD operation – NOTE import RT = 1:100 on PE2 for VRF </a:t>
            </a:r>
            <a:r>
              <a:rPr lang="en-NZ" altLang="en-US" sz="1000" dirty="0" err="1" smtClean="0"/>
              <a:t>CustomerB</a:t>
            </a:r>
            <a:r>
              <a:rPr lang="en-NZ" altLang="en-US" sz="1000" dirty="0" smtClean="0"/>
              <a:t> (typo)</a:t>
            </a:r>
          </a:p>
          <a:p>
            <a:pPr eaLnBrk="1" hangingPunct="1"/>
            <a:endParaRPr lang="en-NZ" altLang="en-US" sz="1000" dirty="0" smtClean="0"/>
          </a:p>
          <a:p>
            <a:pPr eaLnBrk="1" hangingPunct="1"/>
            <a:r>
              <a:rPr lang="en-AU" altLang="en-US" sz="1000" dirty="0" smtClean="0"/>
              <a:t>The following processes occur during route propagation in an MPLS VPN, as shown in the figure:</a:t>
            </a:r>
          </a:p>
          <a:p>
            <a:pPr eaLnBrk="1" hangingPunct="1"/>
            <a:endParaRPr lang="en-AU" altLang="en-US" sz="1000" b="1" dirty="0" smtClean="0"/>
          </a:p>
          <a:p>
            <a:pPr eaLnBrk="1" hangingPunct="1"/>
            <a:r>
              <a:rPr lang="en-AU" altLang="en-US" sz="1000" dirty="0" smtClean="0"/>
              <a:t>1. The prefix 172.16.10.0/24 is received from CE1-A which is part of VRF </a:t>
            </a:r>
            <a:r>
              <a:rPr lang="en-AU" altLang="en-US" sz="1000" dirty="0" err="1" smtClean="0"/>
              <a:t>CustomerA</a:t>
            </a:r>
            <a:r>
              <a:rPr lang="en-AU" altLang="en-US" sz="1000" dirty="0" smtClean="0"/>
              <a:t> on PE1-AS1</a:t>
            </a:r>
            <a:br>
              <a:rPr lang="en-AU" altLang="en-US" sz="1000" dirty="0" smtClean="0"/>
            </a:br>
            <a:endParaRPr lang="en-AU" altLang="en-US" sz="1000" dirty="0" smtClean="0"/>
          </a:p>
          <a:p>
            <a:pPr eaLnBrk="1" hangingPunct="1"/>
            <a:r>
              <a:rPr lang="en-AU" altLang="en-US" sz="1000" dirty="0" smtClean="0"/>
              <a:t>2. PE1 associated an RD value of 1:100 and an export RT value of 1:100 as configured in the VRF definition on the PE1-AS1 router.</a:t>
            </a:r>
            <a:br>
              <a:rPr lang="en-AU" altLang="en-US" sz="1000" dirty="0" smtClean="0"/>
            </a:br>
            <a:endParaRPr lang="en-AU" altLang="en-US" sz="1000" dirty="0" smtClean="0"/>
          </a:p>
          <a:p>
            <a:pPr eaLnBrk="1" hangingPunct="1"/>
            <a:r>
              <a:rPr lang="en-AU" altLang="en-US" sz="1000" dirty="0" smtClean="0"/>
              <a:t>3. Routes learned from connected CE routers CE1-A are redistributed into the MP-BGP process on PE1-AS1.</a:t>
            </a:r>
          </a:p>
          <a:p>
            <a:pPr eaLnBrk="1" hangingPunct="1"/>
            <a:r>
              <a:rPr lang="en-AU" altLang="en-US" sz="1000" dirty="0" smtClean="0"/>
              <a:t>Prefix 172.16.10.0/24 is prepended with RD value of 1:100 and appended with the route target extended community value (export RT) of 1:100 prior to sending the VPNv4 prefix as part of the MP-</a:t>
            </a:r>
            <a:r>
              <a:rPr lang="en-AU" altLang="en-US" sz="1000" dirty="0" err="1" smtClean="0"/>
              <a:t>iBGP</a:t>
            </a:r>
            <a:r>
              <a:rPr lang="en-AU" altLang="en-US" sz="1000" dirty="0" smtClean="0"/>
              <a:t> update between PE routers.</a:t>
            </a:r>
          </a:p>
          <a:p>
            <a:pPr eaLnBrk="1" hangingPunct="1"/>
            <a:r>
              <a:rPr lang="en-NZ" altLang="en-US" sz="1000" dirty="0" smtClean="0"/>
              <a:t>VPN label assigned for each prefix</a:t>
            </a:r>
            <a:endParaRPr lang="en-AU" altLang="en-US" sz="1000" dirty="0" smtClean="0"/>
          </a:p>
          <a:p>
            <a:pPr eaLnBrk="1" hangingPunct="1"/>
            <a:endParaRPr lang="en-AU" altLang="en-US" sz="1000" dirty="0" smtClean="0"/>
          </a:p>
          <a:p>
            <a:pPr eaLnBrk="1" hangingPunct="1"/>
            <a:r>
              <a:rPr lang="en-AU" altLang="en-US" sz="1000" dirty="0" smtClean="0"/>
              <a:t>4.The MP-BGP update is received by the PE router PE2, and the route is stored in the appropriate VRF table for Customer A based on the route-target</a:t>
            </a:r>
          </a:p>
          <a:p>
            <a:pPr eaLnBrk="1" hangingPunct="1"/>
            <a:endParaRPr lang="en-AU" altLang="en-US" sz="1000" dirty="0" smtClean="0"/>
          </a:p>
          <a:p>
            <a:pPr eaLnBrk="1" hangingPunct="1"/>
            <a:r>
              <a:rPr lang="en-AU" altLang="en-US" sz="1000" dirty="0" smtClean="0"/>
              <a:t>5.</a:t>
            </a:r>
            <a:r>
              <a:rPr lang="en-AU" altLang="en-US" sz="1000" b="1" dirty="0" smtClean="0"/>
              <a:t> </a:t>
            </a:r>
            <a:r>
              <a:rPr lang="en-AU" altLang="en-US" sz="1000" dirty="0" smtClean="0"/>
              <a:t>The received MP-BGP routes are redistributed into the VRF PE-CE routing processes, and the route is propagated to CE2-A</a:t>
            </a:r>
            <a:endParaRPr lang="en-NZ" altLang="en-US" sz="1000" dirty="0" smtClean="0"/>
          </a:p>
          <a:p>
            <a:pPr eaLnBrk="1" hangingPunct="1"/>
            <a:endParaRPr lang="en-AU" altLang="en-US" sz="1000" dirty="0" smtClean="0"/>
          </a:p>
        </p:txBody>
      </p:sp>
    </p:spTree>
    <p:extLst>
      <p:ext uri="{BB962C8B-B14F-4D97-AF65-F5344CB8AC3E}">
        <p14:creationId xmlns:p14="http://schemas.microsoft.com/office/powerpoint/2010/main" val="1288611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no </a:t>
            </a:r>
            <a:r>
              <a:rPr lang="en-NZ" dirty="0" err="1" smtClean="0"/>
              <a:t>bgp</a:t>
            </a:r>
            <a:r>
              <a:rPr lang="en-NZ" dirty="0" smtClean="0"/>
              <a:t> default ipv4-unicast command will prevent BGP from automatically assigning each newly defined </a:t>
            </a:r>
            <a:r>
              <a:rPr lang="en-NZ" dirty="0" err="1" smtClean="0"/>
              <a:t>neighbor</a:t>
            </a:r>
            <a:r>
              <a:rPr lang="en-NZ" dirty="0" smtClean="0"/>
              <a:t> into address-family ipv4 </a:t>
            </a:r>
            <a:r>
              <a:rPr lang="en-NZ" dirty="0" smtClean="0"/>
              <a:t>section. </a:t>
            </a:r>
            <a:r>
              <a:rPr lang="en-NZ" dirty="0" smtClean="0"/>
              <a:t>You will then be required to add every defined </a:t>
            </a:r>
            <a:r>
              <a:rPr lang="en-NZ" dirty="0" err="1" smtClean="0"/>
              <a:t>neighbor</a:t>
            </a:r>
            <a:r>
              <a:rPr lang="en-NZ" dirty="0" smtClean="0"/>
              <a:t> to each intended address family manually – it won’t be done automatically</a:t>
            </a:r>
          </a:p>
          <a:p>
            <a:endParaRPr lang="en-NZ" dirty="0" smtClean="0"/>
          </a:p>
          <a:p>
            <a:r>
              <a:rPr lang="en-NZ" dirty="0" smtClean="0"/>
              <a:t>the address-family ipv4 is not visible by default. Carries BGP</a:t>
            </a:r>
            <a:r>
              <a:rPr lang="en-NZ" baseline="0" dirty="0" smtClean="0"/>
              <a:t> prefixes associated with the global table</a:t>
            </a:r>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19</a:t>
            </a:fld>
            <a:endParaRPr lang="en-US" dirty="0"/>
          </a:p>
        </p:txBody>
      </p:sp>
    </p:spTree>
    <p:extLst>
      <p:ext uri="{BB962C8B-B14F-4D97-AF65-F5344CB8AC3E}">
        <p14:creationId xmlns:p14="http://schemas.microsoft.com/office/powerpoint/2010/main" val="2385165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25</a:t>
            </a:fld>
            <a:endParaRPr lang="en-US" dirty="0"/>
          </a:p>
        </p:txBody>
      </p:sp>
    </p:spTree>
    <p:extLst>
      <p:ext uri="{BB962C8B-B14F-4D97-AF65-F5344CB8AC3E}">
        <p14:creationId xmlns:p14="http://schemas.microsoft.com/office/powerpoint/2010/main" val="734630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4FBC1F2B-4CDD-448C-8FE0-16F6D6F3005A}" type="slidenum">
              <a:rPr lang="en-AU" altLang="en-US" sz="1200"/>
              <a:pPr eaLnBrk="1" hangingPunct="1"/>
              <a:t>27</a:t>
            </a:fld>
            <a:endParaRPr lang="en-AU" altLang="en-US" sz="12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AU" altLang="en-US" dirty="0" smtClean="0"/>
              <a:t>1. Network 172.16.10.0/24 is advertised to the PE1 router by CE1-A as a Type 1 or Type 2 link-state advertisement (LSA).</a:t>
            </a:r>
          </a:p>
          <a:p>
            <a:pPr marL="228600" indent="-228600" eaLnBrk="1" hangingPunct="1"/>
            <a:endParaRPr lang="en-AU" altLang="en-US" dirty="0" smtClean="0"/>
          </a:p>
          <a:p>
            <a:pPr marL="228600" indent="-228600" eaLnBrk="1" hangingPunct="1"/>
            <a:r>
              <a:rPr lang="en-AU" altLang="en-US" dirty="0" smtClean="0"/>
              <a:t>2. Traditional OSPF-BGP route redistribution takes place where 172.16.10.0/24 is redistributed into BGP at PE1. This route is then propagated as a VPNv4 route to PE2.</a:t>
            </a:r>
          </a:p>
          <a:p>
            <a:pPr marL="228600" indent="-228600" eaLnBrk="1" hangingPunct="1"/>
            <a:endParaRPr lang="en-AU" altLang="en-US" dirty="0" smtClean="0"/>
          </a:p>
          <a:p>
            <a:pPr marL="228600" indent="-228600" eaLnBrk="1" hangingPunct="1"/>
            <a:r>
              <a:rPr lang="en-AU" altLang="en-US" dirty="0" smtClean="0"/>
              <a:t>3. At PE2, the BGP VPNv4 prefix 172.16.10.0/24 is redistributed in OSPF.</a:t>
            </a:r>
          </a:p>
          <a:p>
            <a:pPr marL="228600" indent="-228600" eaLnBrk="1" hangingPunct="1"/>
            <a:endParaRPr lang="en-AU" altLang="en-US" dirty="0" smtClean="0"/>
          </a:p>
          <a:p>
            <a:pPr marL="228600" indent="-228600" eaLnBrk="1" hangingPunct="1"/>
            <a:r>
              <a:rPr lang="en-AU" altLang="en-US" dirty="0" smtClean="0"/>
              <a:t>4. This redistributed route 172.16.10.0/24 is propagated as an external LSA Type 5 OSPF route.</a:t>
            </a:r>
          </a:p>
          <a:p>
            <a:pPr marL="228600" indent="-228600" eaLnBrk="1" hangingPunct="1"/>
            <a:r>
              <a:rPr lang="en-AU" altLang="en-US" dirty="0" smtClean="0"/>
              <a:t>Type 5 LSAs go everywhere within OSPF (unless</a:t>
            </a:r>
            <a:r>
              <a:rPr lang="en-AU" altLang="en-US" baseline="0" dirty="0" smtClean="0"/>
              <a:t> using stub) which may be undesirable</a:t>
            </a:r>
            <a:endParaRPr lang="en-AU" altLang="en-US" dirty="0" smtClean="0"/>
          </a:p>
          <a:p>
            <a:pPr marL="228600" indent="-228600" eaLnBrk="1" hangingPunct="1"/>
            <a:endParaRPr lang="en-AU" altLang="en-US" dirty="0" smtClean="0"/>
          </a:p>
        </p:txBody>
      </p:sp>
    </p:spTree>
    <p:extLst>
      <p:ext uri="{BB962C8B-B14F-4D97-AF65-F5344CB8AC3E}">
        <p14:creationId xmlns:p14="http://schemas.microsoft.com/office/powerpoint/2010/main" val="1436687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Sham-links are out of scope for this course</a:t>
            </a:r>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29</a:t>
            </a:fld>
            <a:endParaRPr lang="en-US" dirty="0"/>
          </a:p>
        </p:txBody>
      </p:sp>
    </p:spTree>
    <p:extLst>
      <p:ext uri="{BB962C8B-B14F-4D97-AF65-F5344CB8AC3E}">
        <p14:creationId xmlns:p14="http://schemas.microsoft.com/office/powerpoint/2010/main" val="4021723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16C99B5D-EB41-485E-AE2C-ADFF61009024}" type="slidenum">
              <a:rPr lang="en-AU" altLang="en-US" sz="1200"/>
              <a:pPr eaLnBrk="1" hangingPunct="1"/>
              <a:t>30</a:t>
            </a:fld>
            <a:endParaRPr lang="en-AU" altLang="en-US"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NZ" altLang="en-US" dirty="0" smtClean="0"/>
              <a:t>Telecom NGN does not support inter or intra area routes (no sham link).</a:t>
            </a:r>
          </a:p>
          <a:p>
            <a:pPr eaLnBrk="1" hangingPunct="1"/>
            <a:r>
              <a:rPr lang="en-NZ" altLang="en-US" dirty="0" smtClean="0"/>
              <a:t>Can cause problems in some routing scenarios (back door links).</a:t>
            </a:r>
            <a:endParaRPr lang="en-AU" altLang="en-US" dirty="0" smtClean="0"/>
          </a:p>
        </p:txBody>
      </p:sp>
    </p:spTree>
    <p:extLst>
      <p:ext uri="{BB962C8B-B14F-4D97-AF65-F5344CB8AC3E}">
        <p14:creationId xmlns:p14="http://schemas.microsoft.com/office/powerpoint/2010/main" val="3922935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PE </a:t>
            </a:r>
            <a:r>
              <a:rPr lang="en-NZ" dirty="0" err="1" smtClean="0"/>
              <a:t>config</a:t>
            </a:r>
            <a:r>
              <a:rPr lang="en-NZ" dirty="0" smtClean="0"/>
              <a:t> above</a:t>
            </a:r>
            <a:endParaRPr lang="en-US"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31</a:t>
            </a:fld>
            <a:endParaRPr lang="en-US" dirty="0"/>
          </a:p>
        </p:txBody>
      </p:sp>
    </p:spTree>
    <p:extLst>
      <p:ext uri="{BB962C8B-B14F-4D97-AF65-F5344CB8AC3E}">
        <p14:creationId xmlns:p14="http://schemas.microsoft.com/office/powerpoint/2010/main" val="3079527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A2712C6B-1139-4056-99C8-75660512499E}" type="slidenum">
              <a:rPr lang="en-AU" altLang="en-US" sz="1200"/>
              <a:pPr eaLnBrk="1" hangingPunct="1"/>
              <a:t>33</a:t>
            </a:fld>
            <a:endParaRPr lang="en-AU" altLang="en-US"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NZ" altLang="en-US" smtClean="0"/>
              <a:t>RIB = show ip route</a:t>
            </a:r>
          </a:p>
          <a:p>
            <a:pPr eaLnBrk="1" hangingPunct="1"/>
            <a:r>
              <a:rPr lang="en-NZ" altLang="en-US" smtClean="0"/>
              <a:t>FIB = show ip cef</a:t>
            </a:r>
          </a:p>
          <a:p>
            <a:pPr eaLnBrk="1" hangingPunct="1"/>
            <a:r>
              <a:rPr lang="en-NZ" altLang="en-US" smtClean="0"/>
              <a:t>LIB = show mpls ldp bindings</a:t>
            </a:r>
          </a:p>
          <a:p>
            <a:pPr eaLnBrk="1" hangingPunct="1"/>
            <a:r>
              <a:rPr lang="en-NZ" altLang="en-US" smtClean="0"/>
              <a:t>LFIB = show mpls forwarding-table</a:t>
            </a:r>
            <a:endParaRPr lang="en-AU" altLang="en-US" smtClean="0"/>
          </a:p>
          <a:p>
            <a:pPr eaLnBrk="1" hangingPunct="1"/>
            <a:endParaRPr lang="en-AU" altLang="en-US" smtClean="0"/>
          </a:p>
        </p:txBody>
      </p:sp>
    </p:spTree>
    <p:extLst>
      <p:ext uri="{BB962C8B-B14F-4D97-AF65-F5344CB8AC3E}">
        <p14:creationId xmlns:p14="http://schemas.microsoft.com/office/powerpoint/2010/main" val="3094549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2</a:t>
            </a:fld>
            <a:endParaRPr lang="en-US" dirty="0"/>
          </a:p>
        </p:txBody>
      </p:sp>
    </p:spTree>
    <p:extLst>
      <p:ext uri="{BB962C8B-B14F-4D97-AF65-F5344CB8AC3E}">
        <p14:creationId xmlns:p14="http://schemas.microsoft.com/office/powerpoint/2010/main" val="1270491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3756435D-9B08-4180-93AB-4A595EBA4B61}" type="slidenum">
              <a:rPr lang="en-AU" altLang="en-US" sz="1200"/>
              <a:pPr eaLnBrk="1" hangingPunct="1"/>
              <a:t>34</a:t>
            </a:fld>
            <a:endParaRPr lang="en-AU" altLang="en-US" sz="12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NZ" altLang="en-US" smtClean="0"/>
              <a:t>Can also see routes per RD or VRF</a:t>
            </a:r>
            <a:endParaRPr lang="en-AU" altLang="en-US" smtClean="0"/>
          </a:p>
        </p:txBody>
      </p:sp>
    </p:spTree>
    <p:extLst>
      <p:ext uri="{BB962C8B-B14F-4D97-AF65-F5344CB8AC3E}">
        <p14:creationId xmlns:p14="http://schemas.microsoft.com/office/powerpoint/2010/main" val="1365101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55FBEF2B-A113-4338-AAE7-9F1420169934}" type="slidenum">
              <a:rPr lang="en-AU" altLang="en-US" sz="1200"/>
              <a:pPr eaLnBrk="1" hangingPunct="1"/>
              <a:t>35</a:t>
            </a:fld>
            <a:endParaRPr lang="en-AU" altLang="en-US" sz="12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NZ" altLang="en-US" smtClean="0"/>
              <a:t>Show the MP-BGP assigned VPN labels</a:t>
            </a:r>
            <a:endParaRPr lang="en-AU" altLang="en-US" smtClean="0"/>
          </a:p>
        </p:txBody>
      </p:sp>
    </p:spTree>
    <p:extLst>
      <p:ext uri="{BB962C8B-B14F-4D97-AF65-F5344CB8AC3E}">
        <p14:creationId xmlns:p14="http://schemas.microsoft.com/office/powerpoint/2010/main" val="1746091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D1ADF71F-A6D4-4CE6-9ADF-D81BF787CFCE}" type="slidenum">
              <a:rPr lang="en-AU" altLang="en-US" sz="1200"/>
              <a:pPr eaLnBrk="1" hangingPunct="1"/>
              <a:t>36</a:t>
            </a:fld>
            <a:endParaRPr lang="en-AU" altLang="en-US" sz="12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NZ" altLang="en-US" smtClean="0"/>
              <a:t>FastFoods London, Hamburg &amp; Eurobank Hamburg, London can all communicate with each other.</a:t>
            </a:r>
          </a:p>
          <a:p>
            <a:pPr eaLnBrk="1" hangingPunct="1"/>
            <a:r>
              <a:rPr lang="en-NZ" altLang="en-US" smtClean="0"/>
              <a:t>Only Eurobank London &amp; Hamburg can communicate with Eurobank London central VRF.</a:t>
            </a:r>
            <a:endParaRPr lang="en-AU" altLang="en-US" smtClean="0"/>
          </a:p>
        </p:txBody>
      </p:sp>
    </p:spTree>
    <p:extLst>
      <p:ext uri="{BB962C8B-B14F-4D97-AF65-F5344CB8AC3E}">
        <p14:creationId xmlns:p14="http://schemas.microsoft.com/office/powerpoint/2010/main" val="2875806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38</a:t>
            </a:fld>
            <a:endParaRPr lang="en-US" dirty="0"/>
          </a:p>
        </p:txBody>
      </p:sp>
    </p:spTree>
    <p:extLst>
      <p:ext uri="{BB962C8B-B14F-4D97-AF65-F5344CB8AC3E}">
        <p14:creationId xmlns:p14="http://schemas.microsoft.com/office/powerpoint/2010/main" val="3139855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B36AD5DB-6559-4AA4-B8B4-6ABBDBE7098F}" type="slidenum">
              <a:rPr lang="en-AU" altLang="en-US" sz="1200"/>
              <a:pPr eaLnBrk="1" hangingPunct="1"/>
              <a:t>3</a:t>
            </a:fld>
            <a:endParaRPr lang="en-AU"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dirty="0" smtClean="0"/>
              <a:t>The figure shows the control plane operation for prefix 10.10.10.101/32 from R1 to R4 &amp; data plane R4 to R1</a:t>
            </a:r>
          </a:p>
          <a:p>
            <a:pPr eaLnBrk="1" hangingPunct="1"/>
            <a:endParaRPr lang="en-AU" altLang="en-US" dirty="0" smtClean="0"/>
          </a:p>
          <a:p>
            <a:pPr eaLnBrk="1" hangingPunct="1"/>
            <a:r>
              <a:rPr lang="en-AU" altLang="en-US" dirty="0" smtClean="0"/>
              <a:t>R1 sends an implicit null or the POP label to R2 </a:t>
            </a:r>
          </a:p>
          <a:p>
            <a:pPr eaLnBrk="1" hangingPunct="1"/>
            <a:endParaRPr lang="en-AU" altLang="en-US" dirty="0" smtClean="0"/>
          </a:p>
          <a:p>
            <a:pPr eaLnBrk="1" hangingPunct="1"/>
            <a:r>
              <a:rPr lang="en-AU" altLang="en-US" dirty="0" smtClean="0"/>
              <a:t>R2 assigns label 16 to 10.10.10.101/32. This label value is propagated to R3</a:t>
            </a:r>
          </a:p>
          <a:p>
            <a:pPr eaLnBrk="1" hangingPunct="1"/>
            <a:endParaRPr lang="en-AU" altLang="en-US" dirty="0" smtClean="0"/>
          </a:p>
          <a:p>
            <a:pPr eaLnBrk="1" hangingPunct="1"/>
            <a:r>
              <a:rPr lang="en-AU" altLang="en-US" dirty="0" smtClean="0"/>
              <a:t>On R3  prefix 10.10.10.101/32 has been assigned a local label of 17 and an outgoing label of 16.</a:t>
            </a:r>
          </a:p>
          <a:p>
            <a:pPr eaLnBrk="1" hangingPunct="1"/>
            <a:r>
              <a:rPr lang="en-AU" altLang="en-US" dirty="0" smtClean="0"/>
              <a:t>The outgoing label is received from the Router R2.</a:t>
            </a:r>
            <a:endParaRPr lang="en-NZ" altLang="en-US" dirty="0" smtClean="0"/>
          </a:p>
          <a:p>
            <a:pPr eaLnBrk="1" hangingPunct="1"/>
            <a:r>
              <a:rPr lang="en-AU" altLang="en-US" dirty="0" smtClean="0"/>
              <a:t>The local label of 17 has been propagated during label distribution to Router R4</a:t>
            </a:r>
            <a:r>
              <a:rPr lang="en-AU" altLang="en-US" sz="1600" dirty="0" smtClean="0"/>
              <a:t> </a:t>
            </a:r>
          </a:p>
          <a:p>
            <a:pPr eaLnBrk="1" hangingPunct="1"/>
            <a:endParaRPr lang="en-AU" altLang="en-US" sz="1600" dirty="0" smtClean="0"/>
          </a:p>
          <a:p>
            <a:pPr eaLnBrk="1" hangingPunct="1"/>
            <a:r>
              <a:rPr lang="en-NZ" altLang="en-US" dirty="0" smtClean="0"/>
              <a:t>Label 17 is used by R4 in the data forwarding path for data destined to prefix 10.10.10.101/32 (R1) </a:t>
            </a:r>
          </a:p>
          <a:p>
            <a:pPr eaLnBrk="1" hangingPunct="1"/>
            <a:endParaRPr lang="en-NZ" altLang="en-US" dirty="0" smtClean="0"/>
          </a:p>
          <a:p>
            <a:pPr eaLnBrk="1" hangingPunct="1"/>
            <a:r>
              <a:rPr lang="en-AU" altLang="en-US" dirty="0" smtClean="0"/>
              <a:t>R3 does an LFIB lookup and swaps label 17 for 16 and forwards that data packet to R2</a:t>
            </a:r>
            <a:r>
              <a:rPr lang="en-AU" altLang="en-US" sz="1600" dirty="0" smtClean="0"/>
              <a:t> </a:t>
            </a:r>
          </a:p>
          <a:p>
            <a:pPr eaLnBrk="1" hangingPunct="1"/>
            <a:endParaRPr lang="en-AU" altLang="en-US" sz="1600" dirty="0" smtClean="0"/>
          </a:p>
          <a:p>
            <a:pPr eaLnBrk="1" hangingPunct="1"/>
            <a:r>
              <a:rPr lang="en-AU" altLang="en-US" dirty="0" smtClean="0"/>
              <a:t>R2 receives the data packet from R3, performs penultimate hop pop function, removes label 16, and forwards the data packet to R1</a:t>
            </a:r>
            <a:r>
              <a:rPr lang="en-AU" altLang="en-US" sz="1600" dirty="0" smtClean="0"/>
              <a:t> </a:t>
            </a:r>
          </a:p>
          <a:p>
            <a:pPr eaLnBrk="1" hangingPunct="1"/>
            <a:endParaRPr lang="en-AU" altLang="en-US" dirty="0" smtClean="0"/>
          </a:p>
          <a:p>
            <a:pPr eaLnBrk="1" hangingPunct="1"/>
            <a:endParaRPr lang="en-AU" altLang="en-US" dirty="0" smtClean="0"/>
          </a:p>
          <a:p>
            <a:pPr eaLnBrk="1" hangingPunct="1"/>
            <a:endParaRPr lang="en-AU" altLang="en-US" b="1" dirty="0" smtClean="0"/>
          </a:p>
        </p:txBody>
      </p:sp>
    </p:spTree>
    <p:extLst>
      <p:ext uri="{BB962C8B-B14F-4D97-AF65-F5344CB8AC3E}">
        <p14:creationId xmlns:p14="http://schemas.microsoft.com/office/powerpoint/2010/main" val="1945224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97F52EE4-116E-4748-96AD-346948106571}" type="slidenum">
              <a:rPr lang="en-AU" altLang="en-US" sz="1200"/>
              <a:pPr eaLnBrk="1" hangingPunct="1"/>
              <a:t>6</a:t>
            </a:fld>
            <a:endParaRPr lang="en-AU" altLang="en-US"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NZ" altLang="en-US" dirty="0" smtClean="0"/>
              <a:t>CE to PE close up</a:t>
            </a:r>
          </a:p>
          <a:p>
            <a:pPr eaLnBrk="1" hangingPunct="1"/>
            <a:endParaRPr lang="en-NZ" altLang="en-US" dirty="0" smtClean="0"/>
          </a:p>
        </p:txBody>
      </p:sp>
    </p:spTree>
    <p:extLst>
      <p:ext uri="{BB962C8B-B14F-4D97-AF65-F5344CB8AC3E}">
        <p14:creationId xmlns:p14="http://schemas.microsoft.com/office/powerpoint/2010/main" val="2793810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A23819CB-9FF5-4C5B-B66D-7E0F682DB64E}" type="slidenum">
              <a:rPr lang="en-AU" altLang="en-US" sz="1200"/>
              <a:pPr eaLnBrk="1" hangingPunct="1"/>
              <a:t>7</a:t>
            </a:fld>
            <a:endParaRPr lang="en-AU" altLang="en-US" sz="12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NZ" altLang="en-US" dirty="0" smtClean="0"/>
              <a:t>Goal is to provide a unique address (therefore can use overlapping address space between VPNs)</a:t>
            </a:r>
          </a:p>
          <a:p>
            <a:pPr eaLnBrk="1" hangingPunct="1"/>
            <a:r>
              <a:rPr lang="en-NZ" altLang="en-US" dirty="0" smtClean="0"/>
              <a:t>RD does not define VPN membership</a:t>
            </a:r>
            <a:endParaRPr lang="en-AU" altLang="en-US" dirty="0" smtClean="0"/>
          </a:p>
        </p:txBody>
      </p:sp>
    </p:spTree>
    <p:extLst>
      <p:ext uri="{BB962C8B-B14F-4D97-AF65-F5344CB8AC3E}">
        <p14:creationId xmlns:p14="http://schemas.microsoft.com/office/powerpoint/2010/main" val="3009385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10</a:t>
            </a:fld>
            <a:endParaRPr lang="en-US" dirty="0"/>
          </a:p>
        </p:txBody>
      </p:sp>
    </p:spTree>
    <p:extLst>
      <p:ext uri="{BB962C8B-B14F-4D97-AF65-F5344CB8AC3E}">
        <p14:creationId xmlns:p14="http://schemas.microsoft.com/office/powerpoint/2010/main" val="2862874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Import and Export route-targets</a:t>
            </a:r>
            <a:r>
              <a:rPr lang="en-NZ" baseline="0" dirty="0" smtClean="0"/>
              <a:t> are usually the same. Though can be manipulated to allow inter VPN communication.</a:t>
            </a:r>
          </a:p>
          <a:p>
            <a:r>
              <a:rPr lang="en-NZ" baseline="0" dirty="0" smtClean="0"/>
              <a:t>Multiple Import &amp; Export route-targets can be configured per VRF</a:t>
            </a:r>
          </a:p>
          <a:p>
            <a:endParaRPr lang="en-US"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12</a:t>
            </a:fld>
            <a:endParaRPr lang="en-US" dirty="0"/>
          </a:p>
        </p:txBody>
      </p:sp>
    </p:spTree>
    <p:extLst>
      <p:ext uri="{BB962C8B-B14F-4D97-AF65-F5344CB8AC3E}">
        <p14:creationId xmlns:p14="http://schemas.microsoft.com/office/powerpoint/2010/main" val="1181137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E8E05D30-D1B2-4844-A482-B425851B231C}" type="slidenum">
              <a:rPr lang="en-AU" altLang="en-US" sz="1200"/>
              <a:pPr eaLnBrk="1" hangingPunct="1"/>
              <a:t>13</a:t>
            </a:fld>
            <a:endParaRPr lang="en-AU" altLang="en-US" sz="12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00260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9FF6F9EF-9948-463D-84FE-66126C15E598}" type="slidenum">
              <a:rPr lang="en-AU" altLang="en-US" sz="1200">
                <a:solidFill>
                  <a:srgbClr val="000000"/>
                </a:solidFill>
              </a:rPr>
              <a:pPr eaLnBrk="1" hangingPunct="1"/>
              <a:t>14</a:t>
            </a:fld>
            <a:endParaRPr lang="en-AU" altLang="en-US" sz="1200">
              <a:solidFill>
                <a:srgbClr val="000000"/>
              </a:solidFill>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b="1" dirty="0" smtClean="0"/>
              <a:t>Step 1</a:t>
            </a:r>
          </a:p>
          <a:p>
            <a:pPr eaLnBrk="1" hangingPunct="1"/>
            <a:r>
              <a:rPr lang="en-AU" altLang="en-US" dirty="0" smtClean="0"/>
              <a:t>IPv4 update for network 172.16.10.0 is received by the egress PE router (data plane).</a:t>
            </a:r>
          </a:p>
          <a:p>
            <a:pPr eaLnBrk="1" hangingPunct="1"/>
            <a:endParaRPr lang="en-AU" altLang="en-US" b="1" dirty="0" smtClean="0"/>
          </a:p>
          <a:p>
            <a:pPr eaLnBrk="1" hangingPunct="1"/>
            <a:r>
              <a:rPr lang="en-AU" altLang="en-US" b="1" dirty="0" smtClean="0"/>
              <a:t>Step 2</a:t>
            </a:r>
          </a:p>
          <a:p>
            <a:pPr eaLnBrk="1" hangingPunct="1"/>
            <a:r>
              <a:rPr lang="en-AU" altLang="en-US" dirty="0" smtClean="0"/>
              <a:t>PE1-AS1 accepts and transforms the IPv4 route, 172.16.10.0/24  to a VPNv4 route by assigning an RD 1:100 and RT 1:100 based on the VRF configuration on PE1-AS1</a:t>
            </a:r>
          </a:p>
          <a:p>
            <a:pPr eaLnBrk="1" hangingPunct="1"/>
            <a:endParaRPr lang="en-AU" altLang="en-US" dirty="0" smtClean="0"/>
          </a:p>
          <a:p>
            <a:pPr eaLnBrk="1" hangingPunct="1"/>
            <a:r>
              <a:rPr lang="en-AU" altLang="en-US" dirty="0" smtClean="0"/>
              <a:t>It then allocates a VPNv4 label V1 to the 172.16.10.0/24 update and rewrites the next-hop attribute to the PE1-AS1 loopback0 IP address 10.10.10.101</a:t>
            </a:r>
          </a:p>
          <a:p>
            <a:pPr eaLnBrk="1" hangingPunct="1"/>
            <a:endParaRPr lang="en-NZ" altLang="en-US" dirty="0" smtClean="0"/>
          </a:p>
          <a:p>
            <a:pPr eaLnBrk="1" hangingPunct="1"/>
            <a:r>
              <a:rPr lang="en-AU" altLang="en-US" b="1" dirty="0" smtClean="0"/>
              <a:t>Step 3</a:t>
            </a:r>
          </a:p>
          <a:p>
            <a:pPr eaLnBrk="1" hangingPunct="1"/>
            <a:r>
              <a:rPr lang="en-AU" altLang="en-US" dirty="0" smtClean="0"/>
              <a:t>PE2-AS1 has the VRF configured to accept routes with RT 1:100 and therefore translates the VPNv4 update to IPv4 and inserts the route in VRF for Customer A</a:t>
            </a:r>
          </a:p>
          <a:p>
            <a:pPr eaLnBrk="1" hangingPunct="1"/>
            <a:endParaRPr lang="en-AU" altLang="en-US" dirty="0" smtClean="0"/>
          </a:p>
          <a:p>
            <a:pPr eaLnBrk="1" hangingPunct="1"/>
            <a:r>
              <a:rPr lang="en-AU" altLang="en-US" dirty="0" smtClean="0"/>
              <a:t>It then propagates this route to the CE2-A</a:t>
            </a:r>
          </a:p>
          <a:p>
            <a:pPr eaLnBrk="1" hangingPunct="1"/>
            <a:endParaRPr lang="en-NZ" altLang="en-US" dirty="0" smtClean="0"/>
          </a:p>
          <a:p>
            <a:pPr eaLnBrk="1" hangingPunct="1"/>
            <a:r>
              <a:rPr lang="en-NZ" altLang="en-US" u="sng" dirty="0" smtClean="0"/>
              <a:t>TRANSPORT (IGP) label</a:t>
            </a:r>
          </a:p>
          <a:p>
            <a:pPr eaLnBrk="1" hangingPunct="1"/>
            <a:r>
              <a:rPr lang="en-AU" altLang="en-US" dirty="0" smtClean="0"/>
              <a:t>PE1-AS1 loopback 10.10.10.101 is reachable via IGP (OSPF) and LDP</a:t>
            </a:r>
          </a:p>
          <a:p>
            <a:pPr eaLnBrk="1" hangingPunct="1"/>
            <a:endParaRPr lang="en-AU" altLang="en-US" dirty="0" smtClean="0"/>
          </a:p>
          <a:p>
            <a:pPr eaLnBrk="1" hangingPunct="1"/>
            <a:r>
              <a:rPr lang="en-AU" altLang="en-US" dirty="0" smtClean="0"/>
              <a:t>Shows label propagation for prefix 10.10.10.101/32 from PE1-AS1 to PE2-AS1 inside the provider network</a:t>
            </a:r>
          </a:p>
          <a:p>
            <a:pPr eaLnBrk="1" hangingPunct="1"/>
            <a:endParaRPr lang="en-AU" altLang="en-US" dirty="0" smtClean="0"/>
          </a:p>
          <a:p>
            <a:pPr eaLnBrk="1" hangingPunct="1"/>
            <a:r>
              <a:rPr lang="en-AU" altLang="en-US" dirty="0" smtClean="0"/>
              <a:t>This propagation takes place as soon as the MPLS VPN provider network is established and is always in place prior to any VPNv4 prefix being propagated across the MPLS VPN provider network</a:t>
            </a:r>
          </a:p>
          <a:p>
            <a:pPr eaLnBrk="1" hangingPunct="1"/>
            <a:endParaRPr lang="en-NZ" altLang="en-US" dirty="0" smtClean="0"/>
          </a:p>
          <a:p>
            <a:pPr eaLnBrk="1" hangingPunct="1"/>
            <a:r>
              <a:rPr lang="en-NZ" altLang="en-US" dirty="0" smtClean="0"/>
              <a:t>Is the top label (of a 2 label stack). It is swapped or popped (PHP) at each LSR.</a:t>
            </a:r>
          </a:p>
          <a:p>
            <a:pPr eaLnBrk="1" hangingPunct="1"/>
            <a:r>
              <a:rPr lang="en-NZ" altLang="en-US" dirty="0" smtClean="0"/>
              <a:t>The VPN label (bottom label) is unchanged.</a:t>
            </a:r>
            <a:endParaRPr lang="en-AU" altLang="en-US" dirty="0" smtClean="0"/>
          </a:p>
        </p:txBody>
      </p:sp>
    </p:spTree>
    <p:extLst>
      <p:ext uri="{BB962C8B-B14F-4D97-AF65-F5344CB8AC3E}">
        <p14:creationId xmlns:p14="http://schemas.microsoft.com/office/powerpoint/2010/main" val="4902910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14175902-A877-41A6-8074-EFDE366EA7FD}"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70693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682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7640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2622785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70169772"/>
      </p:ext>
    </p:extLst>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27/10/2016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544731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27/10/2016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708945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28293-8846-44B9-8113-DF048D08A9F4}" type="datetimeFigureOut">
              <a:rPr lang="en-NZ" smtClean="0"/>
              <a:t>27/10/2016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578145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EC828293-8846-44B9-8113-DF048D08A9F4}" type="datetimeFigureOut">
              <a:rPr lang="en-NZ" smtClean="0"/>
              <a:t>27/10/2016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205131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EC828293-8846-44B9-8113-DF048D08A9F4}" type="datetimeFigureOut">
              <a:rPr lang="en-NZ" smtClean="0"/>
              <a:t>27/10/2016</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2460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EC828293-8846-44B9-8113-DF048D08A9F4}" type="datetimeFigureOut">
              <a:rPr lang="en-NZ" smtClean="0"/>
              <a:t>27/10/2016</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15478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8124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28293-8846-44B9-8113-DF048D08A9F4}" type="datetimeFigureOut">
              <a:rPr lang="en-NZ" smtClean="0"/>
              <a:t>27/10/2016</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8584388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27/10/2016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76556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27/10/2016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9434679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27/10/2016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625591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27/10/2016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2334186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344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228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6267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814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6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105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6704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24BAFCA-80F5-44F5-A63D-77FAB1422138}"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255"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91" r:id="rId13"/>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28293-8846-44B9-8113-DF048D08A9F4}" type="datetimeFigureOut">
              <a:rPr lang="en-NZ" smtClean="0"/>
              <a:t>27/10/2016</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B99B9-592A-4708-8DE8-58671E1C7FEB}" type="slidenum">
              <a:rPr lang="en-NZ" smtClean="0"/>
              <a:t>‹#›</a:t>
            </a:fld>
            <a:endParaRPr lang="en-NZ"/>
          </a:p>
        </p:txBody>
      </p:sp>
    </p:spTree>
    <p:extLst>
      <p:ext uri="{BB962C8B-B14F-4D97-AF65-F5344CB8AC3E}">
        <p14:creationId xmlns:p14="http://schemas.microsoft.com/office/powerpoint/2010/main" val="1876889355"/>
      </p:ext>
    </p:extLst>
  </p:cSld>
  <p:clrMap bg1="lt1" tx1="dk1" bg2="lt2" tx2="dk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www.cisco.com/c/en/us/about/press/internet-protocol-journal/back-issues/table-contents-18/what-is-a-vpn.html"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hyperlink" Target="http://www.cisco.com/c/en/us/support/docs/multiprotocol-label-switching-mpls/mpls/13733-mpls-vpn-basic.html" TargetMode="External"/><Relationship Id="rId4" Type="http://schemas.openxmlformats.org/officeDocument/2006/relationships/hyperlink" Target="http://www.cisco.com/c/en/us/support/docs/multiprotocol-label-switching-mpls/mpls/4649-mpls-faq-4649.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cs typeface="Arial" pitchFamily="34" charset="0"/>
              </a:rPr>
              <a:t>IN723 MPLS</a:t>
            </a:r>
            <a:endParaRPr lang="en-NZ" dirty="0"/>
          </a:p>
        </p:txBody>
      </p:sp>
      <p:sp>
        <p:nvSpPr>
          <p:cNvPr id="3" name="Content Placeholder 2"/>
          <p:cNvSpPr>
            <a:spLocks noGrp="1"/>
          </p:cNvSpPr>
          <p:nvPr>
            <p:ph idx="1"/>
          </p:nvPr>
        </p:nvSpPr>
        <p:spPr/>
        <p:txBody>
          <a:bodyPr/>
          <a:lstStyle/>
          <a:p>
            <a:endParaRPr lang="en-NZ" dirty="0" smtClean="0"/>
          </a:p>
          <a:p>
            <a:endParaRPr lang="en-NZ" dirty="0" smtClean="0"/>
          </a:p>
          <a:p>
            <a:endParaRPr lang="en-NZ" dirty="0"/>
          </a:p>
        </p:txBody>
      </p:sp>
      <p:sp>
        <p:nvSpPr>
          <p:cNvPr id="5" name="TextBox 4"/>
          <p:cNvSpPr txBox="1"/>
          <p:nvPr/>
        </p:nvSpPr>
        <p:spPr>
          <a:xfrm>
            <a:off x="938151" y="1757548"/>
            <a:ext cx="7196446" cy="757130"/>
          </a:xfrm>
          <a:prstGeom prst="rect">
            <a:avLst/>
          </a:prstGeom>
          <a:noFill/>
        </p:spPr>
        <p:txBody>
          <a:bodyPr wrap="square" rtlCol="0">
            <a:spAutoFit/>
          </a:bodyPr>
          <a:lstStyle/>
          <a:p>
            <a:pPr algn="l"/>
            <a:r>
              <a:rPr lang="en-NZ" dirty="0" smtClean="0"/>
              <a:t>MPLS VPNs</a:t>
            </a:r>
          </a:p>
          <a:p>
            <a:pPr algn="l"/>
            <a:endParaRPr lang="en-NZ" dirty="0"/>
          </a:p>
        </p:txBody>
      </p:sp>
    </p:spTree>
    <p:extLst>
      <p:ext uri="{BB962C8B-B14F-4D97-AF65-F5344CB8AC3E}">
        <p14:creationId xmlns:p14="http://schemas.microsoft.com/office/powerpoint/2010/main" val="4195367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AU" altLang="en-US" sz="3200" u="sng" smtClean="0"/>
              <a:t>VPN Label</a:t>
            </a:r>
            <a:br>
              <a:rPr lang="en-AU" altLang="en-US" sz="3200" u="sng" smtClean="0"/>
            </a:br>
            <a:endParaRPr lang="en-AU" altLang="en-US" sz="3200" u="sng" smtClean="0"/>
          </a:p>
        </p:txBody>
      </p:sp>
      <p:sp>
        <p:nvSpPr>
          <p:cNvPr id="63491" name="Rectangle 3"/>
          <p:cNvSpPr>
            <a:spLocks noGrp="1" noChangeArrowheads="1"/>
          </p:cNvSpPr>
          <p:nvPr>
            <p:ph type="body" idx="1"/>
          </p:nvPr>
        </p:nvSpPr>
        <p:spPr>
          <a:xfrm>
            <a:off x="457200" y="1412875"/>
            <a:ext cx="8229600" cy="4713288"/>
          </a:xfrm>
        </p:spPr>
        <p:txBody>
          <a:bodyPr>
            <a:normAutofit lnSpcReduction="10000"/>
          </a:bodyPr>
          <a:lstStyle/>
          <a:p>
            <a:pPr eaLnBrk="1" hangingPunct="1"/>
            <a:r>
              <a:rPr lang="en-AU" altLang="en-US" sz="2400" dirty="0" smtClean="0"/>
              <a:t>The VPN label (3 bytes) is assigned by the PE router’s MP-BGP process</a:t>
            </a:r>
          </a:p>
          <a:p>
            <a:pPr eaLnBrk="1" hangingPunct="1"/>
            <a:endParaRPr lang="en-AU" altLang="en-US" sz="2400" dirty="0" smtClean="0"/>
          </a:p>
          <a:p>
            <a:pPr eaLnBrk="1" hangingPunct="1"/>
            <a:r>
              <a:rPr lang="en-AU" altLang="en-US" sz="2400" dirty="0" smtClean="0"/>
              <a:t>It is assigned for each prefix learned from the connected CE router within a VRF</a:t>
            </a:r>
          </a:p>
          <a:p>
            <a:pPr eaLnBrk="1" hangingPunct="1"/>
            <a:endParaRPr lang="en-AU" altLang="en-US" sz="2400" dirty="0" smtClean="0"/>
          </a:p>
          <a:p>
            <a:pPr eaLnBrk="1" hangingPunct="1"/>
            <a:r>
              <a:rPr lang="en-AU" altLang="en-US" sz="2400" dirty="0" smtClean="0"/>
              <a:t>The VPN label is only understood by the egress PE that is directly connected to the CE router advertising the prefix</a:t>
            </a:r>
          </a:p>
          <a:p>
            <a:pPr eaLnBrk="1" hangingPunct="1"/>
            <a:endParaRPr lang="en-AU" altLang="en-US" sz="2400" dirty="0" smtClean="0"/>
          </a:p>
          <a:p>
            <a:pPr eaLnBrk="1" hangingPunct="1"/>
            <a:r>
              <a:rPr lang="en-AU" altLang="en-US" sz="2400" dirty="0" smtClean="0"/>
              <a:t>The VPN label is used for sending customer traffic through an MPLS network (2 label stack) and finally to the egress interface on the destination PE</a:t>
            </a:r>
          </a:p>
          <a:p>
            <a:pPr eaLnBrk="1" hangingPunct="1"/>
            <a:endParaRPr lang="en-NZ" altLang="en-US" sz="2400" dirty="0" smtClean="0"/>
          </a:p>
        </p:txBody>
      </p:sp>
    </p:spTree>
    <p:extLst>
      <p:ext uri="{BB962C8B-B14F-4D97-AF65-F5344CB8AC3E}">
        <p14:creationId xmlns:p14="http://schemas.microsoft.com/office/powerpoint/2010/main" val="2719850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AU" altLang="en-US" sz="3200" u="sng" dirty="0" smtClean="0"/>
              <a:t>Route Targets</a:t>
            </a:r>
          </a:p>
        </p:txBody>
      </p:sp>
      <p:sp>
        <p:nvSpPr>
          <p:cNvPr id="54275" name="Rectangle 3"/>
          <p:cNvSpPr>
            <a:spLocks noGrp="1" noChangeArrowheads="1"/>
          </p:cNvSpPr>
          <p:nvPr>
            <p:ph type="body" idx="1"/>
          </p:nvPr>
        </p:nvSpPr>
        <p:spPr>
          <a:xfrm>
            <a:off x="468313" y="1484313"/>
            <a:ext cx="8229600" cy="4997450"/>
          </a:xfrm>
        </p:spPr>
        <p:txBody>
          <a:bodyPr/>
          <a:lstStyle/>
          <a:p>
            <a:pPr eaLnBrk="1" hangingPunct="1"/>
            <a:r>
              <a:rPr lang="en-AU" altLang="en-US" sz="2400" dirty="0" smtClean="0"/>
              <a:t>Route targets (RTs) are additional identifiers used in the    MPLS VPN domain that identify the VPN membership of the </a:t>
            </a:r>
            <a:r>
              <a:rPr lang="en-AU" altLang="en-US" sz="2400" u="sng" dirty="0" smtClean="0"/>
              <a:t>routes</a:t>
            </a:r>
            <a:r>
              <a:rPr lang="en-AU" altLang="en-US" sz="2400" dirty="0" smtClean="0"/>
              <a:t> learned from that particular site </a:t>
            </a:r>
          </a:p>
          <a:p>
            <a:pPr eaLnBrk="1" hangingPunct="1">
              <a:buFontTx/>
              <a:buNone/>
            </a:pPr>
            <a:endParaRPr lang="en-AU" altLang="en-US" sz="2400" dirty="0" smtClean="0"/>
          </a:p>
          <a:p>
            <a:pPr eaLnBrk="1" hangingPunct="1"/>
            <a:r>
              <a:rPr lang="en-AU" altLang="en-US" sz="2400" dirty="0" smtClean="0"/>
              <a:t>RTs are implemented by the use of extended BGP communities</a:t>
            </a:r>
          </a:p>
          <a:p>
            <a:pPr eaLnBrk="1" hangingPunct="1"/>
            <a:endParaRPr lang="en-AU" altLang="en-US" sz="2400" dirty="0" smtClean="0"/>
          </a:p>
          <a:p>
            <a:pPr eaLnBrk="1" hangingPunct="1"/>
            <a:r>
              <a:rPr lang="en-AU" altLang="en-US" sz="2400" dirty="0" smtClean="0"/>
              <a:t>The higher order 16 bits of the BGP extended community (64 total bits) are encoded with a value corresponding to the VPN membership of the specific site </a:t>
            </a:r>
          </a:p>
        </p:txBody>
      </p:sp>
    </p:spTree>
    <p:extLst>
      <p:ext uri="{BB962C8B-B14F-4D97-AF65-F5344CB8AC3E}">
        <p14:creationId xmlns:p14="http://schemas.microsoft.com/office/powerpoint/2010/main" val="418705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AU" altLang="en-US" sz="3200" u="sng" smtClean="0"/>
              <a:t>Route Targets</a:t>
            </a:r>
            <a:br>
              <a:rPr lang="en-AU" altLang="en-US" sz="3200" u="sng" smtClean="0"/>
            </a:br>
            <a:endParaRPr lang="en-AU" altLang="en-US" sz="3200" u="sng" smtClean="0"/>
          </a:p>
        </p:txBody>
      </p:sp>
      <p:sp>
        <p:nvSpPr>
          <p:cNvPr id="55299" name="Rectangle 3"/>
          <p:cNvSpPr>
            <a:spLocks noGrp="1" noChangeArrowheads="1"/>
          </p:cNvSpPr>
          <p:nvPr>
            <p:ph type="body" idx="1"/>
          </p:nvPr>
        </p:nvSpPr>
        <p:spPr>
          <a:xfrm>
            <a:off x="457200" y="1600200"/>
            <a:ext cx="8229600" cy="4852988"/>
          </a:xfrm>
        </p:spPr>
        <p:txBody>
          <a:bodyPr/>
          <a:lstStyle/>
          <a:p>
            <a:pPr eaLnBrk="1" hangingPunct="1">
              <a:lnSpc>
                <a:spcPct val="90000"/>
              </a:lnSpc>
            </a:pPr>
            <a:r>
              <a:rPr lang="en-AU" altLang="en-US" sz="2400" dirty="0" smtClean="0"/>
              <a:t>The export route target identifies VPN membership and is associated to each VRF</a:t>
            </a:r>
          </a:p>
          <a:p>
            <a:pPr eaLnBrk="1" hangingPunct="1">
              <a:lnSpc>
                <a:spcPct val="90000"/>
              </a:lnSpc>
            </a:pPr>
            <a:endParaRPr lang="en-AU" altLang="en-US" sz="2400" dirty="0" smtClean="0"/>
          </a:p>
          <a:p>
            <a:pPr eaLnBrk="1" hangingPunct="1">
              <a:lnSpc>
                <a:spcPct val="90000"/>
              </a:lnSpc>
            </a:pPr>
            <a:r>
              <a:rPr lang="en-NZ" altLang="en-US" sz="2400" dirty="0" smtClean="0"/>
              <a:t>The export route target is appended to a customer prefix when it is converted to a VPNv4 prefix by the PE router and propagated in MP-BGP updates</a:t>
            </a:r>
          </a:p>
          <a:p>
            <a:pPr eaLnBrk="1" hangingPunct="1">
              <a:lnSpc>
                <a:spcPct val="90000"/>
              </a:lnSpc>
            </a:pPr>
            <a:endParaRPr lang="en-AU" altLang="en-US" sz="2400" dirty="0" smtClean="0"/>
          </a:p>
          <a:p>
            <a:pPr eaLnBrk="1" hangingPunct="1">
              <a:lnSpc>
                <a:spcPct val="90000"/>
              </a:lnSpc>
            </a:pPr>
            <a:r>
              <a:rPr lang="en-AU" altLang="en-US" sz="2400" dirty="0" smtClean="0"/>
              <a:t>The import route target is associated with each VRF and identifies the VPNv4 routes to be imported into the VRF for the specific customer </a:t>
            </a:r>
          </a:p>
        </p:txBody>
      </p:sp>
    </p:spTree>
    <p:extLst>
      <p:ext uri="{BB962C8B-B14F-4D97-AF65-F5344CB8AC3E}">
        <p14:creationId xmlns:p14="http://schemas.microsoft.com/office/powerpoint/2010/main" val="2086571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AU" altLang="en-US" sz="3200" u="sng" smtClean="0"/>
              <a:t>Route Targets</a:t>
            </a:r>
            <a:br>
              <a:rPr lang="en-AU" altLang="en-US" sz="3200" u="sng" smtClean="0"/>
            </a:br>
            <a:endParaRPr lang="en-AU" altLang="en-US" sz="3200" u="sng" smtClean="0"/>
          </a:p>
        </p:txBody>
      </p:sp>
      <p:sp>
        <p:nvSpPr>
          <p:cNvPr id="56323" name="Rectangle 3"/>
          <p:cNvSpPr>
            <a:spLocks noGrp="1" noChangeArrowheads="1"/>
          </p:cNvSpPr>
          <p:nvPr>
            <p:ph type="body" idx="1"/>
          </p:nvPr>
        </p:nvSpPr>
        <p:spPr/>
        <p:txBody>
          <a:bodyPr/>
          <a:lstStyle/>
          <a:p>
            <a:pPr eaLnBrk="1" hangingPunct="1">
              <a:lnSpc>
                <a:spcPct val="80000"/>
              </a:lnSpc>
            </a:pPr>
            <a:r>
              <a:rPr lang="en-AU" altLang="en-US" sz="2400" smtClean="0"/>
              <a:t>A single prefix can be associated to more than one export route target when propagated across the MPLS VPN Network</a:t>
            </a:r>
          </a:p>
          <a:p>
            <a:pPr eaLnBrk="1" hangingPunct="1">
              <a:lnSpc>
                <a:spcPct val="80000"/>
              </a:lnSpc>
            </a:pPr>
            <a:endParaRPr lang="en-AU" altLang="en-US" sz="2400" smtClean="0"/>
          </a:p>
          <a:p>
            <a:pPr eaLnBrk="1" hangingPunct="1">
              <a:lnSpc>
                <a:spcPct val="80000"/>
              </a:lnSpc>
            </a:pPr>
            <a:r>
              <a:rPr lang="en-AU" altLang="en-US" sz="2400" smtClean="0"/>
              <a:t>The RT values can be used to implement complex VPN topologies in which a single site can be a part of more than one VPN</a:t>
            </a:r>
          </a:p>
          <a:p>
            <a:pPr eaLnBrk="1" hangingPunct="1">
              <a:lnSpc>
                <a:spcPct val="80000"/>
              </a:lnSpc>
            </a:pPr>
            <a:endParaRPr lang="en-AU" altLang="en-US" sz="2400" smtClean="0"/>
          </a:p>
          <a:p>
            <a:pPr eaLnBrk="1" hangingPunct="1">
              <a:lnSpc>
                <a:spcPct val="80000"/>
              </a:lnSpc>
            </a:pPr>
            <a:r>
              <a:rPr lang="en-AU" altLang="en-US" sz="2400" smtClean="0"/>
              <a:t>RT values can also be used to perform selective route importing into a VRF when VPNv4 routes are learned in MP-iBGP Updates</a:t>
            </a:r>
          </a:p>
          <a:p>
            <a:pPr eaLnBrk="1" hangingPunct="1">
              <a:lnSpc>
                <a:spcPct val="80000"/>
              </a:lnSpc>
            </a:pPr>
            <a:endParaRPr lang="en-AU" altLang="en-US" sz="2400" smtClean="0"/>
          </a:p>
        </p:txBody>
      </p:sp>
    </p:spTree>
    <p:extLst>
      <p:ext uri="{BB962C8B-B14F-4D97-AF65-F5344CB8AC3E}">
        <p14:creationId xmlns:p14="http://schemas.microsoft.com/office/powerpoint/2010/main" val="260177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AU" altLang="en-US" sz="3200" u="sng" smtClean="0"/>
              <a:t>MPLS VPN Control Plane Operation</a:t>
            </a:r>
          </a:p>
        </p:txBody>
      </p:sp>
      <p:pic>
        <p:nvPicPr>
          <p:cNvPr id="645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450" y="1600200"/>
            <a:ext cx="829468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9895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AU" altLang="en-US" sz="3200" u="sng" smtClean="0"/>
              <a:t>MPLS VPN Data Plane Operation</a:t>
            </a:r>
            <a:br>
              <a:rPr lang="en-AU" altLang="en-US" sz="3200" u="sng" smtClean="0"/>
            </a:br>
            <a:endParaRPr lang="en-AU" altLang="en-US" sz="3200" u="sng" smtClean="0"/>
          </a:p>
        </p:txBody>
      </p:sp>
      <p:sp>
        <p:nvSpPr>
          <p:cNvPr id="65539" name="Rectangle 3"/>
          <p:cNvSpPr>
            <a:spLocks noGrp="1" noChangeArrowheads="1"/>
          </p:cNvSpPr>
          <p:nvPr>
            <p:ph type="body" idx="1"/>
          </p:nvPr>
        </p:nvSpPr>
        <p:spPr/>
        <p:txBody>
          <a:bodyPr/>
          <a:lstStyle/>
          <a:p>
            <a:pPr eaLnBrk="1" hangingPunct="1">
              <a:buFontTx/>
              <a:buNone/>
            </a:pPr>
            <a:endParaRPr lang="en-US" altLang="en-US" smtClean="0">
              <a:latin typeface="Courier New" pitchFamily="49" charset="0"/>
            </a:endParaRPr>
          </a:p>
        </p:txBody>
      </p:sp>
      <p:pic>
        <p:nvPicPr>
          <p:cNvPr id="655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788" y="1519238"/>
            <a:ext cx="8228012"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6480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rmAutofit fontScale="90000"/>
          </a:bodyPr>
          <a:lstStyle/>
          <a:p>
            <a:pPr eaLnBrk="1" hangingPunct="1"/>
            <a:r>
              <a:rPr lang="en-AU" altLang="en-US" sz="3200" u="sng" dirty="0" smtClean="0"/>
              <a:t>MPLS VPN Data Plane Operation</a:t>
            </a:r>
            <a:r>
              <a:rPr lang="en-AU" altLang="en-US" sz="4000" b="1" u="sng" dirty="0" smtClean="0"/>
              <a:t/>
            </a:r>
            <a:br>
              <a:rPr lang="en-AU" altLang="en-US" sz="4000" b="1" u="sng" dirty="0" smtClean="0"/>
            </a:br>
            <a:endParaRPr lang="en-AU" altLang="en-US" sz="4000" b="1" u="sng" dirty="0" smtClean="0"/>
          </a:p>
        </p:txBody>
      </p:sp>
      <p:sp>
        <p:nvSpPr>
          <p:cNvPr id="66563" name="Rectangle 3"/>
          <p:cNvSpPr>
            <a:spLocks noGrp="1" noChangeArrowheads="1"/>
          </p:cNvSpPr>
          <p:nvPr>
            <p:ph type="body" idx="1"/>
          </p:nvPr>
        </p:nvSpPr>
        <p:spPr>
          <a:xfrm>
            <a:off x="457200" y="981075"/>
            <a:ext cx="8229600" cy="5616575"/>
          </a:xfrm>
        </p:spPr>
        <p:txBody>
          <a:bodyPr/>
          <a:lstStyle/>
          <a:p>
            <a:pPr eaLnBrk="1" hangingPunct="1">
              <a:lnSpc>
                <a:spcPct val="80000"/>
              </a:lnSpc>
            </a:pPr>
            <a:endParaRPr lang="en-AU" altLang="en-US" sz="2400" dirty="0" smtClean="0"/>
          </a:p>
          <a:p>
            <a:pPr eaLnBrk="1" hangingPunct="1">
              <a:lnSpc>
                <a:spcPct val="80000"/>
              </a:lnSpc>
            </a:pPr>
            <a:r>
              <a:rPr lang="en-AU" altLang="en-US" sz="2400" dirty="0" smtClean="0"/>
              <a:t>The top label in the label stack is the label assigned for the egress PE routers next-hop address (PE loopback learnt via IGP)</a:t>
            </a:r>
          </a:p>
          <a:p>
            <a:pPr eaLnBrk="1" hangingPunct="1">
              <a:lnSpc>
                <a:spcPct val="80000"/>
              </a:lnSpc>
            </a:pPr>
            <a:endParaRPr lang="en-AU" altLang="en-US" sz="2400" dirty="0" smtClean="0"/>
          </a:p>
          <a:p>
            <a:pPr eaLnBrk="1" hangingPunct="1">
              <a:lnSpc>
                <a:spcPct val="80000"/>
              </a:lnSpc>
            </a:pPr>
            <a:r>
              <a:rPr lang="en-AU" altLang="en-US" sz="2400" dirty="0" smtClean="0"/>
              <a:t>The second label in the label stack is the VPN label as assigned by the egress PE router connected to the CE router advertising the prefix</a:t>
            </a:r>
          </a:p>
          <a:p>
            <a:pPr eaLnBrk="1" hangingPunct="1">
              <a:lnSpc>
                <a:spcPct val="80000"/>
              </a:lnSpc>
            </a:pPr>
            <a:endParaRPr lang="en-AU" altLang="en-US" sz="2400" dirty="0" smtClean="0"/>
          </a:p>
        </p:txBody>
      </p:sp>
    </p:spTree>
    <p:extLst>
      <p:ext uri="{BB962C8B-B14F-4D97-AF65-F5344CB8AC3E}">
        <p14:creationId xmlns:p14="http://schemas.microsoft.com/office/powerpoint/2010/main" val="1306732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1"/>
          </p:nvPr>
        </p:nvSpPr>
        <p:spPr>
          <a:xfrm>
            <a:off x="468313" y="1484313"/>
            <a:ext cx="8229600" cy="4525962"/>
          </a:xfrm>
        </p:spPr>
        <p:txBody>
          <a:bodyPr/>
          <a:lstStyle/>
          <a:p>
            <a:pPr eaLnBrk="1" hangingPunct="1"/>
            <a:r>
              <a:rPr lang="en-AU" altLang="en-US" sz="2000" smtClean="0"/>
              <a:t>The egress PE router identifies the VPN label assigned with a VRF and performs an IP lookup in the VRF table to identify the next hop toward the destination</a:t>
            </a:r>
          </a:p>
          <a:p>
            <a:pPr eaLnBrk="1" hangingPunct="1"/>
            <a:endParaRPr lang="en-AU" altLang="en-US" sz="2000" smtClean="0"/>
          </a:p>
          <a:p>
            <a:pPr eaLnBrk="1" hangingPunct="1"/>
            <a:r>
              <a:rPr lang="en-AU" altLang="en-US" sz="2000" smtClean="0"/>
              <a:t>When data is forwarded across the MPLS-enabled core (toward egress PE router), the top label (LDP assigned) in the label stack is the only one swapped</a:t>
            </a:r>
          </a:p>
          <a:p>
            <a:pPr eaLnBrk="1" hangingPunct="1"/>
            <a:endParaRPr lang="en-AU" altLang="en-US" sz="2000" smtClean="0"/>
          </a:p>
          <a:p>
            <a:pPr eaLnBrk="1" hangingPunct="1"/>
            <a:r>
              <a:rPr lang="en-AU" altLang="en-US" sz="2000" smtClean="0"/>
              <a:t>The VPN label is kept intact (untouched) and is removed only by the egress/downstream PE router</a:t>
            </a:r>
          </a:p>
          <a:p>
            <a:pPr eaLnBrk="1" hangingPunct="1"/>
            <a:endParaRPr lang="en-AU" altLang="en-US" sz="2000" smtClean="0"/>
          </a:p>
        </p:txBody>
      </p:sp>
      <p:sp>
        <p:nvSpPr>
          <p:cNvPr id="67587" name="Rectangle 5"/>
          <p:cNvSpPr>
            <a:spLocks noGrp="1" noChangeArrowheads="1"/>
          </p:cNvSpPr>
          <p:nvPr>
            <p:ph type="title"/>
          </p:nvPr>
        </p:nvSpPr>
        <p:spPr/>
        <p:txBody>
          <a:bodyPr/>
          <a:lstStyle/>
          <a:p>
            <a:pPr eaLnBrk="1" hangingPunct="1"/>
            <a:r>
              <a:rPr lang="en-AU" altLang="en-US" sz="3200" u="sng" smtClean="0"/>
              <a:t>MPLS VPN Data Plane Operation</a:t>
            </a:r>
          </a:p>
        </p:txBody>
      </p:sp>
    </p:spTree>
    <p:extLst>
      <p:ext uri="{BB962C8B-B14F-4D97-AF65-F5344CB8AC3E}">
        <p14:creationId xmlns:p14="http://schemas.microsoft.com/office/powerpoint/2010/main" val="1005929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AU" altLang="en-US" sz="2000" u="sng" smtClean="0">
                <a:solidFill>
                  <a:schemeClr val="accent2"/>
                </a:solidFill>
              </a:rPr>
              <a:t>Route Distinguisher, Route Targets, MP-BGP, and Address Families</a:t>
            </a:r>
          </a:p>
        </p:txBody>
      </p:sp>
      <p:sp>
        <p:nvSpPr>
          <p:cNvPr id="57347" name="Rectangle 3"/>
          <p:cNvSpPr>
            <a:spLocks noGrp="1" noChangeArrowheads="1"/>
          </p:cNvSpPr>
          <p:nvPr>
            <p:ph type="body" idx="1"/>
          </p:nvPr>
        </p:nvSpPr>
        <p:spPr/>
        <p:txBody>
          <a:bodyPr/>
          <a:lstStyle/>
          <a:p>
            <a:pPr eaLnBrk="1" hangingPunct="1">
              <a:buFontTx/>
              <a:buNone/>
            </a:pPr>
            <a:r>
              <a:rPr lang="en-AU" altLang="en-US" sz="2200" smtClean="0"/>
              <a:t>The format of a RT is the same as an RD value</a:t>
            </a:r>
            <a:r>
              <a:rPr lang="en-AU" altLang="en-US" smtClean="0"/>
              <a:t> </a:t>
            </a:r>
          </a:p>
        </p:txBody>
      </p:sp>
      <p:pic>
        <p:nvPicPr>
          <p:cNvPr id="57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513" y="400050"/>
            <a:ext cx="8818562" cy="605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919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NZ" altLang="en-US" sz="3200" u="sng" dirty="0" smtClean="0"/>
              <a:t>MP-BGP PE-PE </a:t>
            </a:r>
            <a:r>
              <a:rPr lang="en-NZ" altLang="en-US" sz="3200" u="sng" dirty="0" err="1" smtClean="0"/>
              <a:t>Config</a:t>
            </a:r>
            <a:endParaRPr lang="en-AU" altLang="en-US" sz="3200" u="sng" dirty="0" smtClean="0"/>
          </a:p>
        </p:txBody>
      </p:sp>
      <p:sp>
        <p:nvSpPr>
          <p:cNvPr id="59395" name="Rectangle 3"/>
          <p:cNvSpPr>
            <a:spLocks noGrp="1" noChangeArrowheads="1"/>
          </p:cNvSpPr>
          <p:nvPr>
            <p:ph type="body" idx="1"/>
          </p:nvPr>
        </p:nvSpPr>
        <p:spPr/>
        <p:txBody>
          <a:bodyPr/>
          <a:lstStyle/>
          <a:p>
            <a:pPr eaLnBrk="1" hangingPunct="1">
              <a:lnSpc>
                <a:spcPct val="80000"/>
              </a:lnSpc>
              <a:buFontTx/>
              <a:buNone/>
            </a:pPr>
            <a:r>
              <a:rPr lang="en-NZ" altLang="en-US" sz="1600" dirty="0" smtClean="0">
                <a:latin typeface="Courier New" pitchFamily="49" charset="0"/>
              </a:rPr>
              <a:t>router </a:t>
            </a:r>
            <a:r>
              <a:rPr lang="en-NZ" altLang="en-US" sz="1600" dirty="0" err="1" smtClean="0">
                <a:latin typeface="Courier New" pitchFamily="49" charset="0"/>
              </a:rPr>
              <a:t>bgp</a:t>
            </a:r>
            <a:r>
              <a:rPr lang="en-NZ" altLang="en-US" sz="1600" dirty="0" smtClean="0">
                <a:latin typeface="Courier New" pitchFamily="49" charset="0"/>
              </a:rPr>
              <a:t> 100</a:t>
            </a:r>
          </a:p>
          <a:p>
            <a:pPr eaLnBrk="1" hangingPunct="1">
              <a:lnSpc>
                <a:spcPct val="80000"/>
              </a:lnSpc>
              <a:buFontTx/>
              <a:buNone/>
            </a:pPr>
            <a:r>
              <a:rPr lang="en-NZ" altLang="en-US" sz="1600" dirty="0" smtClean="0">
                <a:latin typeface="Courier New" pitchFamily="49" charset="0"/>
              </a:rPr>
              <a:t> </a:t>
            </a:r>
            <a:r>
              <a:rPr lang="en-NZ" altLang="en-US" sz="1600" dirty="0" err="1" smtClean="0">
                <a:latin typeface="Courier New" pitchFamily="49" charset="0"/>
              </a:rPr>
              <a:t>bgp</a:t>
            </a:r>
            <a:r>
              <a:rPr lang="en-NZ" altLang="en-US" sz="1600" dirty="0" smtClean="0">
                <a:latin typeface="Courier New" pitchFamily="49" charset="0"/>
              </a:rPr>
              <a:t> router-id 10.1.1.1</a:t>
            </a:r>
          </a:p>
          <a:p>
            <a:pPr eaLnBrk="1" hangingPunct="1">
              <a:lnSpc>
                <a:spcPct val="80000"/>
              </a:lnSpc>
              <a:buFontTx/>
              <a:buNone/>
            </a:pPr>
            <a:r>
              <a:rPr lang="en-NZ" altLang="en-US" sz="1600" dirty="0" smtClean="0">
                <a:latin typeface="Courier New" pitchFamily="49" charset="0"/>
              </a:rPr>
              <a:t> no </a:t>
            </a:r>
            <a:r>
              <a:rPr lang="en-NZ" altLang="en-US" sz="1600" dirty="0" err="1" smtClean="0">
                <a:latin typeface="Courier New" pitchFamily="49" charset="0"/>
              </a:rPr>
              <a:t>bgp</a:t>
            </a:r>
            <a:r>
              <a:rPr lang="en-NZ" altLang="en-US" sz="1600" dirty="0" smtClean="0">
                <a:latin typeface="Courier New" pitchFamily="49" charset="0"/>
              </a:rPr>
              <a:t> default ipv4-unicast	  	</a:t>
            </a:r>
            <a:r>
              <a:rPr lang="en-NZ" altLang="en-US" sz="1600" dirty="0" smtClean="0"/>
              <a:t>*disables default unicast peering</a:t>
            </a:r>
          </a:p>
          <a:p>
            <a:pPr eaLnBrk="1" hangingPunct="1">
              <a:lnSpc>
                <a:spcPct val="80000"/>
              </a:lnSpc>
              <a:buFontTx/>
              <a:buNone/>
            </a:pPr>
            <a:r>
              <a:rPr lang="en-NZ" altLang="en-US" sz="1600" dirty="0" smtClean="0">
                <a:latin typeface="Courier New" pitchFamily="49" charset="0"/>
              </a:rPr>
              <a:t> </a:t>
            </a:r>
            <a:r>
              <a:rPr lang="en-NZ" altLang="en-US" sz="1600" dirty="0" err="1" smtClean="0">
                <a:latin typeface="Courier New" pitchFamily="49" charset="0"/>
              </a:rPr>
              <a:t>bgp</a:t>
            </a:r>
            <a:r>
              <a:rPr lang="en-NZ" altLang="en-US" sz="1600" dirty="0" smtClean="0">
                <a:latin typeface="Courier New" pitchFamily="49" charset="0"/>
              </a:rPr>
              <a:t> log-</a:t>
            </a:r>
            <a:r>
              <a:rPr lang="en-NZ" altLang="en-US" sz="1600" dirty="0" err="1" smtClean="0">
                <a:latin typeface="Courier New" pitchFamily="49" charset="0"/>
              </a:rPr>
              <a:t>neighbor</a:t>
            </a:r>
            <a:r>
              <a:rPr lang="en-NZ" altLang="en-US" sz="1600" dirty="0" smtClean="0">
                <a:latin typeface="Courier New" pitchFamily="49" charset="0"/>
              </a:rPr>
              <a:t>-changes</a:t>
            </a:r>
          </a:p>
          <a:p>
            <a:pPr eaLnBrk="1" hangingPunct="1">
              <a:lnSpc>
                <a:spcPct val="80000"/>
              </a:lnSpc>
              <a:buFontTx/>
              <a:buNone/>
            </a:pPr>
            <a:r>
              <a:rPr lang="en-NZ" altLang="en-US" sz="1600" dirty="0" smtClean="0">
                <a:latin typeface="Courier New" pitchFamily="49" charset="0"/>
              </a:rPr>
              <a:t> </a:t>
            </a:r>
            <a:r>
              <a:rPr lang="en-NZ" altLang="en-US" sz="1600" dirty="0" err="1" smtClean="0">
                <a:latin typeface="Courier New" pitchFamily="49" charset="0"/>
              </a:rPr>
              <a:t>neighbor</a:t>
            </a:r>
            <a:r>
              <a:rPr lang="en-NZ" altLang="en-US" sz="1600" dirty="0" smtClean="0">
                <a:latin typeface="Courier New" pitchFamily="49" charset="0"/>
              </a:rPr>
              <a:t> 10.6.6.6 remote-as 100</a:t>
            </a:r>
          </a:p>
          <a:p>
            <a:pPr eaLnBrk="1" hangingPunct="1">
              <a:lnSpc>
                <a:spcPct val="80000"/>
              </a:lnSpc>
              <a:buFontTx/>
              <a:buNone/>
            </a:pPr>
            <a:r>
              <a:rPr lang="en-NZ" altLang="en-US" sz="1600" dirty="0" smtClean="0">
                <a:latin typeface="Courier New" pitchFamily="49" charset="0"/>
              </a:rPr>
              <a:t> </a:t>
            </a:r>
            <a:r>
              <a:rPr lang="en-NZ" altLang="en-US" sz="1600" dirty="0" err="1" smtClean="0">
                <a:latin typeface="Courier New" pitchFamily="49" charset="0"/>
              </a:rPr>
              <a:t>neighbor</a:t>
            </a:r>
            <a:r>
              <a:rPr lang="en-NZ" altLang="en-US" sz="1600" dirty="0" smtClean="0">
                <a:latin typeface="Courier New" pitchFamily="49" charset="0"/>
              </a:rPr>
              <a:t> 10.6.6.6 description PE R6</a:t>
            </a:r>
          </a:p>
          <a:p>
            <a:pPr eaLnBrk="1" hangingPunct="1">
              <a:lnSpc>
                <a:spcPct val="80000"/>
              </a:lnSpc>
              <a:buFontTx/>
              <a:buNone/>
            </a:pPr>
            <a:r>
              <a:rPr lang="en-NZ" altLang="en-US" sz="1600" dirty="0" smtClean="0">
                <a:latin typeface="Courier New" pitchFamily="49" charset="0"/>
              </a:rPr>
              <a:t> </a:t>
            </a:r>
            <a:r>
              <a:rPr lang="en-NZ" altLang="en-US" sz="1600" dirty="0" err="1" smtClean="0">
                <a:latin typeface="Courier New" pitchFamily="49" charset="0"/>
              </a:rPr>
              <a:t>neighbor</a:t>
            </a:r>
            <a:r>
              <a:rPr lang="en-NZ" altLang="en-US" sz="1600" dirty="0" smtClean="0">
                <a:latin typeface="Courier New" pitchFamily="49" charset="0"/>
              </a:rPr>
              <a:t> 10.6.6.6 update-source Loopback0</a:t>
            </a:r>
          </a:p>
          <a:p>
            <a:pPr eaLnBrk="1" hangingPunct="1">
              <a:lnSpc>
                <a:spcPct val="80000"/>
              </a:lnSpc>
              <a:buFontTx/>
              <a:buNone/>
            </a:pPr>
            <a:r>
              <a:rPr lang="en-NZ" altLang="en-US" sz="1600" dirty="0" smtClean="0">
                <a:latin typeface="Courier New" pitchFamily="49" charset="0"/>
              </a:rPr>
              <a:t> </a:t>
            </a:r>
            <a:r>
              <a:rPr lang="en-NZ" altLang="en-US" sz="1600" dirty="0" err="1" smtClean="0">
                <a:latin typeface="Courier New" pitchFamily="49" charset="0"/>
              </a:rPr>
              <a:t>neighbor</a:t>
            </a:r>
            <a:r>
              <a:rPr lang="en-NZ" altLang="en-US" sz="1600" dirty="0" smtClean="0">
                <a:latin typeface="Courier New" pitchFamily="49" charset="0"/>
              </a:rPr>
              <a:t> 10.9.9.9 remote-as 100</a:t>
            </a:r>
          </a:p>
          <a:p>
            <a:pPr eaLnBrk="1" hangingPunct="1">
              <a:lnSpc>
                <a:spcPct val="80000"/>
              </a:lnSpc>
              <a:buFontTx/>
              <a:buNone/>
            </a:pPr>
            <a:r>
              <a:rPr lang="en-NZ" altLang="en-US" sz="1600" dirty="0" smtClean="0">
                <a:latin typeface="Courier New" pitchFamily="49" charset="0"/>
              </a:rPr>
              <a:t> </a:t>
            </a:r>
            <a:r>
              <a:rPr lang="en-NZ" altLang="en-US" sz="1600" dirty="0" err="1" smtClean="0">
                <a:latin typeface="Courier New" pitchFamily="49" charset="0"/>
              </a:rPr>
              <a:t>neighbor</a:t>
            </a:r>
            <a:r>
              <a:rPr lang="en-NZ" altLang="en-US" sz="1600" dirty="0" smtClean="0">
                <a:latin typeface="Courier New" pitchFamily="49" charset="0"/>
              </a:rPr>
              <a:t> 10.9.9.9 description PE R9</a:t>
            </a:r>
          </a:p>
          <a:p>
            <a:pPr eaLnBrk="1" hangingPunct="1">
              <a:lnSpc>
                <a:spcPct val="80000"/>
              </a:lnSpc>
              <a:buFontTx/>
              <a:buNone/>
            </a:pPr>
            <a:r>
              <a:rPr lang="en-NZ" altLang="en-US" sz="1600" dirty="0" smtClean="0">
                <a:latin typeface="Courier New" pitchFamily="49" charset="0"/>
              </a:rPr>
              <a:t> </a:t>
            </a:r>
            <a:r>
              <a:rPr lang="en-NZ" altLang="en-US" sz="1600" dirty="0" err="1" smtClean="0">
                <a:latin typeface="Courier New" pitchFamily="49" charset="0"/>
              </a:rPr>
              <a:t>neighbor</a:t>
            </a:r>
            <a:r>
              <a:rPr lang="en-NZ" altLang="en-US" sz="1600" dirty="0" smtClean="0">
                <a:latin typeface="Courier New" pitchFamily="49" charset="0"/>
              </a:rPr>
              <a:t> 10.9.9.9 update-source Loopback0</a:t>
            </a:r>
          </a:p>
          <a:p>
            <a:pPr eaLnBrk="1" hangingPunct="1">
              <a:lnSpc>
                <a:spcPct val="80000"/>
              </a:lnSpc>
              <a:buFontTx/>
              <a:buNone/>
            </a:pPr>
            <a:r>
              <a:rPr lang="en-NZ" altLang="en-US" sz="1600" dirty="0" smtClean="0">
                <a:latin typeface="Courier New" pitchFamily="49" charset="0"/>
              </a:rPr>
              <a:t> !</a:t>
            </a:r>
          </a:p>
          <a:p>
            <a:pPr eaLnBrk="1" hangingPunct="1">
              <a:lnSpc>
                <a:spcPct val="80000"/>
              </a:lnSpc>
              <a:buFontTx/>
              <a:buNone/>
            </a:pPr>
            <a:r>
              <a:rPr lang="en-NZ" altLang="en-US" sz="1600" dirty="0" smtClean="0">
                <a:latin typeface="Courier New" pitchFamily="49" charset="0"/>
              </a:rPr>
              <a:t> address-family vpnv4</a:t>
            </a:r>
          </a:p>
          <a:p>
            <a:pPr eaLnBrk="1" hangingPunct="1">
              <a:lnSpc>
                <a:spcPct val="80000"/>
              </a:lnSpc>
              <a:buFontTx/>
              <a:buNone/>
            </a:pPr>
            <a:r>
              <a:rPr lang="en-NZ" altLang="en-US" sz="1600" dirty="0" smtClean="0">
                <a:latin typeface="Courier New" pitchFamily="49" charset="0"/>
              </a:rPr>
              <a:t> </a:t>
            </a:r>
            <a:r>
              <a:rPr lang="en-NZ" altLang="en-US" sz="1600" dirty="0" err="1" smtClean="0">
                <a:latin typeface="Courier New" pitchFamily="49" charset="0"/>
              </a:rPr>
              <a:t>neighbor</a:t>
            </a:r>
            <a:r>
              <a:rPr lang="en-NZ" altLang="en-US" sz="1600" dirty="0" smtClean="0">
                <a:latin typeface="Courier New" pitchFamily="49" charset="0"/>
              </a:rPr>
              <a:t> 10.6.6.6 activate</a:t>
            </a:r>
          </a:p>
          <a:p>
            <a:pPr eaLnBrk="1" hangingPunct="1">
              <a:lnSpc>
                <a:spcPct val="80000"/>
              </a:lnSpc>
              <a:buFontTx/>
              <a:buNone/>
            </a:pPr>
            <a:r>
              <a:rPr lang="en-NZ" altLang="en-US" sz="1600" dirty="0" smtClean="0">
                <a:latin typeface="Courier New" pitchFamily="49" charset="0"/>
              </a:rPr>
              <a:t> </a:t>
            </a:r>
            <a:r>
              <a:rPr lang="en-NZ" altLang="en-US" sz="1600" dirty="0" err="1" smtClean="0">
                <a:latin typeface="Courier New" pitchFamily="49" charset="0"/>
              </a:rPr>
              <a:t>neighbor</a:t>
            </a:r>
            <a:r>
              <a:rPr lang="en-NZ" altLang="en-US" sz="1600" dirty="0" smtClean="0">
                <a:latin typeface="Courier New" pitchFamily="49" charset="0"/>
              </a:rPr>
              <a:t> 10.6.6.6 send-community extended</a:t>
            </a:r>
          </a:p>
          <a:p>
            <a:pPr eaLnBrk="1" hangingPunct="1">
              <a:lnSpc>
                <a:spcPct val="80000"/>
              </a:lnSpc>
              <a:buFontTx/>
              <a:buNone/>
            </a:pPr>
            <a:r>
              <a:rPr lang="en-NZ" altLang="en-US" sz="1600" dirty="0" smtClean="0">
                <a:latin typeface="Courier New" pitchFamily="49" charset="0"/>
              </a:rPr>
              <a:t> </a:t>
            </a:r>
            <a:r>
              <a:rPr lang="en-NZ" altLang="en-US" sz="1600" dirty="0" err="1" smtClean="0">
                <a:latin typeface="Courier New" pitchFamily="49" charset="0"/>
              </a:rPr>
              <a:t>neighbor</a:t>
            </a:r>
            <a:r>
              <a:rPr lang="en-NZ" altLang="en-US" sz="1600" dirty="0" smtClean="0">
                <a:latin typeface="Courier New" pitchFamily="49" charset="0"/>
              </a:rPr>
              <a:t> 10.9.9.9 activate</a:t>
            </a:r>
          </a:p>
          <a:p>
            <a:pPr eaLnBrk="1" hangingPunct="1">
              <a:lnSpc>
                <a:spcPct val="80000"/>
              </a:lnSpc>
              <a:buFontTx/>
              <a:buNone/>
            </a:pPr>
            <a:r>
              <a:rPr lang="en-NZ" altLang="en-US" sz="1600" dirty="0" smtClean="0">
                <a:latin typeface="Courier New" pitchFamily="49" charset="0"/>
              </a:rPr>
              <a:t> </a:t>
            </a:r>
            <a:r>
              <a:rPr lang="en-NZ" altLang="en-US" sz="1600" dirty="0" err="1" smtClean="0">
                <a:latin typeface="Courier New" pitchFamily="49" charset="0"/>
              </a:rPr>
              <a:t>neighbor</a:t>
            </a:r>
            <a:r>
              <a:rPr lang="en-NZ" altLang="en-US" sz="1600" dirty="0" smtClean="0">
                <a:latin typeface="Courier New" pitchFamily="49" charset="0"/>
              </a:rPr>
              <a:t> 10.9.9.9 send-community extended</a:t>
            </a:r>
          </a:p>
          <a:p>
            <a:pPr eaLnBrk="1" hangingPunct="1">
              <a:lnSpc>
                <a:spcPct val="80000"/>
              </a:lnSpc>
              <a:buFontTx/>
              <a:buNone/>
            </a:pPr>
            <a:r>
              <a:rPr lang="en-NZ" altLang="en-US" sz="1600" dirty="0" smtClean="0">
                <a:latin typeface="Courier New" pitchFamily="49" charset="0"/>
              </a:rPr>
              <a:t> exit-address-family</a:t>
            </a:r>
          </a:p>
          <a:p>
            <a:pPr eaLnBrk="1" hangingPunct="1">
              <a:lnSpc>
                <a:spcPct val="80000"/>
              </a:lnSpc>
            </a:pPr>
            <a:endParaRPr lang="en-AU" altLang="en-US" sz="1600" dirty="0" smtClean="0">
              <a:latin typeface="Courier New" pitchFamily="49" charset="0"/>
            </a:endParaRPr>
          </a:p>
        </p:txBody>
      </p:sp>
    </p:spTree>
    <p:extLst>
      <p:ext uri="{BB962C8B-B14F-4D97-AF65-F5344CB8AC3E}">
        <p14:creationId xmlns:p14="http://schemas.microsoft.com/office/powerpoint/2010/main" val="1485408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Resources</a:t>
            </a:r>
            <a:endParaRPr lang="en-NZ" dirty="0"/>
          </a:p>
        </p:txBody>
      </p:sp>
      <p:sp>
        <p:nvSpPr>
          <p:cNvPr id="3" name="Content Placeholder 2"/>
          <p:cNvSpPr>
            <a:spLocks noGrp="1"/>
          </p:cNvSpPr>
          <p:nvPr>
            <p:ph idx="1"/>
          </p:nvPr>
        </p:nvSpPr>
        <p:spPr/>
        <p:txBody>
          <a:bodyPr>
            <a:normAutofit fontScale="77500" lnSpcReduction="20000"/>
          </a:bodyPr>
          <a:lstStyle/>
          <a:p>
            <a:pPr marL="0" indent="0">
              <a:buNone/>
            </a:pPr>
            <a:r>
              <a:rPr lang="en-NZ" sz="3100" dirty="0" smtClean="0"/>
              <a:t>What is a VPN</a:t>
            </a:r>
          </a:p>
          <a:p>
            <a:r>
              <a:rPr lang="en-NZ" sz="3100" dirty="0">
                <a:hlinkClick r:id="rId3"/>
              </a:rPr>
              <a:t>http://</a:t>
            </a:r>
            <a:r>
              <a:rPr lang="en-NZ" sz="3100" dirty="0" smtClean="0">
                <a:hlinkClick r:id="rId3"/>
              </a:rPr>
              <a:t>www.cisco.com/c/en/us/about/press/internet-protocol-journal/back-issues/table-contents-18/what-is-a-vpn.html</a:t>
            </a:r>
            <a:endParaRPr lang="en-NZ" sz="3100" dirty="0" smtClean="0"/>
          </a:p>
          <a:p>
            <a:endParaRPr lang="en-NZ" sz="3100" dirty="0" smtClean="0"/>
          </a:p>
          <a:p>
            <a:pPr marL="0" indent="0">
              <a:buNone/>
            </a:pPr>
            <a:r>
              <a:rPr lang="en-NZ" sz="3100" dirty="0" smtClean="0"/>
              <a:t>MPLS FAQ for beginners</a:t>
            </a:r>
          </a:p>
          <a:p>
            <a:r>
              <a:rPr lang="en-NZ" sz="3100" dirty="0">
                <a:hlinkClick r:id="rId4"/>
              </a:rPr>
              <a:t>http://</a:t>
            </a:r>
            <a:r>
              <a:rPr lang="en-NZ" sz="3100" dirty="0" smtClean="0">
                <a:hlinkClick r:id="rId4"/>
              </a:rPr>
              <a:t>www.cisco.com/c/en/us/support/docs/multiprotocol-label-switching-mpls/mpls/4649-mpls-faq-4649.html</a:t>
            </a:r>
            <a:endParaRPr lang="en-NZ" sz="3100" dirty="0" smtClean="0"/>
          </a:p>
          <a:p>
            <a:pPr marL="0" indent="0">
              <a:buNone/>
            </a:pPr>
            <a:endParaRPr lang="en-NZ" sz="3100" dirty="0" smtClean="0"/>
          </a:p>
          <a:p>
            <a:pPr marL="0" indent="0">
              <a:buNone/>
            </a:pPr>
            <a:r>
              <a:rPr lang="en-NZ" sz="3100" dirty="0" smtClean="0"/>
              <a:t>Configure a basic MPLS VPN</a:t>
            </a:r>
          </a:p>
          <a:p>
            <a:r>
              <a:rPr lang="en-NZ" sz="3100" dirty="0">
                <a:hlinkClick r:id="rId5"/>
              </a:rPr>
              <a:t>http://</a:t>
            </a:r>
            <a:r>
              <a:rPr lang="en-NZ" sz="3100" dirty="0" smtClean="0">
                <a:hlinkClick r:id="rId5"/>
              </a:rPr>
              <a:t>www.cisco.com/c/en/us/support/docs/multiprotocol-label-switching-mpls/mpls/13733-mpls-vpn-basic.html</a:t>
            </a:r>
            <a:endParaRPr lang="en-NZ" sz="3100" dirty="0" smtClean="0"/>
          </a:p>
          <a:p>
            <a:pPr marL="0" indent="0">
              <a:buNone/>
            </a:pPr>
            <a:endParaRPr lang="en-NZ" dirty="0" smtClean="0"/>
          </a:p>
          <a:p>
            <a:pPr marL="0" indent="0">
              <a:buNone/>
            </a:pPr>
            <a:endParaRPr lang="en-NZ" dirty="0"/>
          </a:p>
        </p:txBody>
      </p:sp>
    </p:spTree>
    <p:extLst>
      <p:ext uri="{BB962C8B-B14F-4D97-AF65-F5344CB8AC3E}">
        <p14:creationId xmlns:p14="http://schemas.microsoft.com/office/powerpoint/2010/main" val="194665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AU" altLang="en-US" sz="3200" u="sng" dirty="0" smtClean="0"/>
              <a:t>MPLS VPN </a:t>
            </a:r>
            <a:r>
              <a:rPr lang="en-AU" altLang="en-US" sz="3200" u="sng" dirty="0" err="1" smtClean="0"/>
              <a:t>Config</a:t>
            </a:r>
            <a:r>
              <a:rPr lang="en-AU" altLang="en-US" sz="3200" u="sng" dirty="0" smtClean="0"/>
              <a:t> Steps (PE to PE)</a:t>
            </a:r>
            <a:br>
              <a:rPr lang="en-AU" altLang="en-US" sz="3200" u="sng" dirty="0" smtClean="0"/>
            </a:br>
            <a:endParaRPr lang="en-AU" altLang="en-US" sz="3200" u="sng" dirty="0" smtClean="0"/>
          </a:p>
        </p:txBody>
      </p:sp>
      <p:sp>
        <p:nvSpPr>
          <p:cNvPr id="60419" name="Rectangle 3"/>
          <p:cNvSpPr>
            <a:spLocks noGrp="1" noChangeArrowheads="1"/>
          </p:cNvSpPr>
          <p:nvPr>
            <p:ph type="body" idx="1"/>
          </p:nvPr>
        </p:nvSpPr>
        <p:spPr/>
        <p:txBody>
          <a:bodyPr/>
          <a:lstStyle/>
          <a:p>
            <a:pPr eaLnBrk="1" hangingPunct="1">
              <a:lnSpc>
                <a:spcPct val="90000"/>
              </a:lnSpc>
            </a:pPr>
            <a:r>
              <a:rPr lang="en-AU" altLang="en-US" sz="2000" dirty="0" smtClean="0"/>
              <a:t>Configure the remote MP-</a:t>
            </a:r>
            <a:r>
              <a:rPr lang="en-AU" altLang="en-US" sz="2000" dirty="0" err="1" smtClean="0"/>
              <a:t>iBGP</a:t>
            </a:r>
            <a:r>
              <a:rPr lang="en-AU" altLang="en-US" sz="2000" dirty="0" smtClean="0"/>
              <a:t> </a:t>
            </a:r>
            <a:r>
              <a:rPr lang="en-AU" altLang="en-US" sz="2000" dirty="0" err="1" smtClean="0"/>
              <a:t>neighbor</a:t>
            </a:r>
            <a:r>
              <a:rPr lang="en-AU" altLang="en-US" sz="2000" dirty="0" smtClean="0"/>
              <a:t> and use the loopback interface as the source of BGP messages and updates</a:t>
            </a:r>
          </a:p>
          <a:p>
            <a:pPr eaLnBrk="1" hangingPunct="1">
              <a:lnSpc>
                <a:spcPct val="90000"/>
              </a:lnSpc>
            </a:pPr>
            <a:endParaRPr lang="en-AU" altLang="en-US" sz="2000" dirty="0" smtClean="0"/>
          </a:p>
          <a:p>
            <a:pPr eaLnBrk="1" hangingPunct="1">
              <a:lnSpc>
                <a:spcPct val="90000"/>
              </a:lnSpc>
            </a:pPr>
            <a:r>
              <a:rPr lang="en-AU" altLang="en-US" sz="2000" dirty="0" smtClean="0"/>
              <a:t>Configure the address family for VPNv4 under the BGP configuration process. This step allows you to enter the VPNv4 address family to activate the VPNv4 </a:t>
            </a:r>
            <a:r>
              <a:rPr lang="en-AU" altLang="en-US" sz="2000" dirty="0" err="1" smtClean="0"/>
              <a:t>neighbors</a:t>
            </a:r>
            <a:endParaRPr lang="en-AU" altLang="en-US" sz="2000" dirty="0" smtClean="0"/>
          </a:p>
          <a:p>
            <a:pPr eaLnBrk="1" hangingPunct="1">
              <a:lnSpc>
                <a:spcPct val="90000"/>
              </a:lnSpc>
            </a:pPr>
            <a:endParaRPr lang="en-AU" altLang="en-US" sz="2000" dirty="0" smtClean="0"/>
          </a:p>
          <a:p>
            <a:pPr eaLnBrk="1" hangingPunct="1">
              <a:lnSpc>
                <a:spcPct val="90000"/>
              </a:lnSpc>
            </a:pPr>
            <a:r>
              <a:rPr lang="en-AU" altLang="en-US" sz="2000" dirty="0" smtClean="0"/>
              <a:t>Activate the </a:t>
            </a:r>
            <a:r>
              <a:rPr lang="en-AU" altLang="en-US" sz="2000" dirty="0" err="1" smtClean="0"/>
              <a:t>iBGP</a:t>
            </a:r>
            <a:r>
              <a:rPr lang="en-AU" altLang="en-US" sz="2000" dirty="0" smtClean="0"/>
              <a:t> </a:t>
            </a:r>
            <a:r>
              <a:rPr lang="en-AU" altLang="en-US" sz="2000" dirty="0" err="1" smtClean="0"/>
              <a:t>neighbor</a:t>
            </a:r>
            <a:r>
              <a:rPr lang="en-AU" altLang="en-US" sz="2000" dirty="0" smtClean="0"/>
              <a:t>, which is essential for transporting VPNv4 prefixes across the service provider backbone </a:t>
            </a:r>
          </a:p>
          <a:p>
            <a:pPr eaLnBrk="1" hangingPunct="1">
              <a:lnSpc>
                <a:spcPct val="90000"/>
              </a:lnSpc>
            </a:pPr>
            <a:endParaRPr lang="en-AU" altLang="en-US" sz="2000" dirty="0" smtClean="0"/>
          </a:p>
          <a:p>
            <a:pPr eaLnBrk="1" hangingPunct="1">
              <a:lnSpc>
                <a:spcPct val="90000"/>
              </a:lnSpc>
            </a:pPr>
            <a:r>
              <a:rPr lang="en-AU" altLang="en-US" sz="2000" dirty="0" smtClean="0"/>
              <a:t>Configure the propagation of the extended communities with BGP routes so as to enable RT propagation which identifies the VPNs that the routes have to be imported into</a:t>
            </a:r>
          </a:p>
        </p:txBody>
      </p:sp>
    </p:spTree>
    <p:extLst>
      <p:ext uri="{BB962C8B-B14F-4D97-AF65-F5344CB8AC3E}">
        <p14:creationId xmlns:p14="http://schemas.microsoft.com/office/powerpoint/2010/main" val="2420020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NZ" altLang="en-US" sz="3200" u="sng" smtClean="0"/>
              <a:t>VRF Config</a:t>
            </a:r>
            <a:endParaRPr lang="en-AU" altLang="en-US" sz="3200" u="sng" smtClean="0"/>
          </a:p>
        </p:txBody>
      </p:sp>
      <p:pic>
        <p:nvPicPr>
          <p:cNvPr id="61443"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
        <p:nvSpPr>
          <p:cNvPr id="61444" name="AutoShape 5" descr="graphics/02fig04.gif"/>
          <p:cNvSpPr>
            <a:spLocks noChangeAspect="1" noChangeArrowheads="1"/>
          </p:cNvSpPr>
          <p:nvPr/>
        </p:nvSpPr>
        <p:spPr bwMode="auto">
          <a:xfrm>
            <a:off x="2195513" y="2800350"/>
            <a:ext cx="475297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endParaRPr lang="en-NZ" altLang="en-US"/>
          </a:p>
        </p:txBody>
      </p:sp>
      <p:sp>
        <p:nvSpPr>
          <p:cNvPr id="61445" name="AutoShape 7" descr="graphics/02fig04.gif"/>
          <p:cNvSpPr>
            <a:spLocks noChangeAspect="1" noChangeArrowheads="1"/>
          </p:cNvSpPr>
          <p:nvPr/>
        </p:nvSpPr>
        <p:spPr bwMode="auto">
          <a:xfrm>
            <a:off x="2195513" y="2800350"/>
            <a:ext cx="475297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endParaRPr lang="en-NZ" altLang="en-US"/>
          </a:p>
        </p:txBody>
      </p:sp>
    </p:spTree>
    <p:extLst>
      <p:ext uri="{BB962C8B-B14F-4D97-AF65-F5344CB8AC3E}">
        <p14:creationId xmlns:p14="http://schemas.microsoft.com/office/powerpoint/2010/main" val="1239120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NZ" altLang="en-US" sz="3200" u="sng" smtClean="0"/>
              <a:t>VRF Config</a:t>
            </a:r>
            <a:endParaRPr lang="en-AU" altLang="en-US" sz="3200" u="sng" smtClean="0"/>
          </a:p>
        </p:txBody>
      </p:sp>
      <p:sp>
        <p:nvSpPr>
          <p:cNvPr id="62467" name="Rectangle 3"/>
          <p:cNvSpPr>
            <a:spLocks noGrp="1" noChangeArrowheads="1"/>
          </p:cNvSpPr>
          <p:nvPr>
            <p:ph type="body" idx="1"/>
          </p:nvPr>
        </p:nvSpPr>
        <p:spPr>
          <a:xfrm>
            <a:off x="457200" y="1341438"/>
            <a:ext cx="8229600" cy="5327650"/>
          </a:xfrm>
        </p:spPr>
        <p:txBody>
          <a:bodyPr/>
          <a:lstStyle/>
          <a:p>
            <a:pPr eaLnBrk="1" hangingPunct="1">
              <a:lnSpc>
                <a:spcPct val="80000"/>
              </a:lnSpc>
              <a:buFontTx/>
              <a:buNone/>
            </a:pPr>
            <a:r>
              <a:rPr lang="en-AU" altLang="en-US" sz="1400" dirty="0" err="1" smtClean="0">
                <a:latin typeface="Courier New" pitchFamily="49" charset="0"/>
              </a:rPr>
              <a:t>ip</a:t>
            </a:r>
            <a:r>
              <a:rPr lang="en-AU" altLang="en-US" sz="1400" dirty="0" smtClean="0">
                <a:latin typeface="Courier New" pitchFamily="49" charset="0"/>
              </a:rPr>
              <a:t> </a:t>
            </a:r>
            <a:r>
              <a:rPr lang="en-AU" altLang="en-US" sz="1400" dirty="0" err="1" smtClean="0">
                <a:latin typeface="Courier New" pitchFamily="49" charset="0"/>
              </a:rPr>
              <a:t>vrf</a:t>
            </a:r>
            <a:r>
              <a:rPr lang="en-AU" altLang="en-US" sz="1400" dirty="0" smtClean="0">
                <a:latin typeface="Courier New" pitchFamily="49" charset="0"/>
              </a:rPr>
              <a:t> CUSTA</a:t>
            </a:r>
          </a:p>
          <a:p>
            <a:pPr eaLnBrk="1" hangingPunct="1">
              <a:lnSpc>
                <a:spcPct val="80000"/>
              </a:lnSpc>
              <a:buFontTx/>
              <a:buNone/>
            </a:pPr>
            <a:r>
              <a:rPr lang="en-AU" altLang="en-US" sz="1400" dirty="0" smtClean="0">
                <a:latin typeface="Courier New" pitchFamily="49" charset="0"/>
              </a:rPr>
              <a:t> </a:t>
            </a:r>
            <a:r>
              <a:rPr lang="en-AU" altLang="en-US" sz="1400" dirty="0" err="1" smtClean="0">
                <a:latin typeface="Courier New" pitchFamily="49" charset="0"/>
              </a:rPr>
              <a:t>rd</a:t>
            </a:r>
            <a:r>
              <a:rPr lang="en-AU" altLang="en-US" sz="1400" dirty="0" smtClean="0">
                <a:latin typeface="Courier New" pitchFamily="49" charset="0"/>
              </a:rPr>
              <a:t> 999:99</a:t>
            </a:r>
          </a:p>
          <a:p>
            <a:pPr eaLnBrk="1" hangingPunct="1">
              <a:lnSpc>
                <a:spcPct val="80000"/>
              </a:lnSpc>
              <a:buFontTx/>
              <a:buNone/>
            </a:pPr>
            <a:r>
              <a:rPr lang="en-AU" altLang="en-US" sz="1400" dirty="0" smtClean="0">
                <a:latin typeface="Courier New" pitchFamily="49" charset="0"/>
              </a:rPr>
              <a:t> route-target export 999:99</a:t>
            </a:r>
          </a:p>
          <a:p>
            <a:pPr eaLnBrk="1" hangingPunct="1">
              <a:lnSpc>
                <a:spcPct val="80000"/>
              </a:lnSpc>
              <a:buFontTx/>
              <a:buNone/>
            </a:pPr>
            <a:r>
              <a:rPr lang="en-AU" altLang="en-US" sz="1400" dirty="0" smtClean="0">
                <a:latin typeface="Courier New" pitchFamily="49" charset="0"/>
              </a:rPr>
              <a:t> route-target import 999:99</a:t>
            </a:r>
          </a:p>
          <a:p>
            <a:pPr eaLnBrk="1" hangingPunct="1">
              <a:lnSpc>
                <a:spcPct val="80000"/>
              </a:lnSpc>
              <a:buFontTx/>
              <a:buNone/>
            </a:pPr>
            <a:r>
              <a:rPr lang="en-AU" altLang="en-US" sz="1400" dirty="0" smtClean="0">
                <a:latin typeface="Courier New" pitchFamily="49" charset="0"/>
              </a:rPr>
              <a:t>!</a:t>
            </a:r>
          </a:p>
          <a:p>
            <a:pPr eaLnBrk="1" hangingPunct="1">
              <a:lnSpc>
                <a:spcPct val="80000"/>
              </a:lnSpc>
              <a:buFontTx/>
              <a:buNone/>
            </a:pPr>
            <a:r>
              <a:rPr lang="en-AU" altLang="en-US" sz="1400" dirty="0" err="1" smtClean="0">
                <a:latin typeface="Courier New" pitchFamily="49" charset="0"/>
              </a:rPr>
              <a:t>ip</a:t>
            </a:r>
            <a:r>
              <a:rPr lang="en-AU" altLang="en-US" sz="1400" dirty="0" smtClean="0">
                <a:latin typeface="Courier New" pitchFamily="49" charset="0"/>
              </a:rPr>
              <a:t> </a:t>
            </a:r>
            <a:r>
              <a:rPr lang="en-AU" altLang="en-US" sz="1400" dirty="0" err="1" smtClean="0">
                <a:latin typeface="Courier New" pitchFamily="49" charset="0"/>
              </a:rPr>
              <a:t>vrf</a:t>
            </a:r>
            <a:r>
              <a:rPr lang="en-AU" altLang="en-US" sz="1400" dirty="0" smtClean="0">
                <a:latin typeface="Courier New" pitchFamily="49" charset="0"/>
              </a:rPr>
              <a:t> CUSTB</a:t>
            </a:r>
          </a:p>
          <a:p>
            <a:pPr eaLnBrk="1" hangingPunct="1">
              <a:lnSpc>
                <a:spcPct val="80000"/>
              </a:lnSpc>
              <a:buFontTx/>
              <a:buNone/>
            </a:pPr>
            <a:r>
              <a:rPr lang="en-AU" altLang="en-US" sz="1400" dirty="0" smtClean="0">
                <a:latin typeface="Courier New" pitchFamily="49" charset="0"/>
              </a:rPr>
              <a:t> </a:t>
            </a:r>
            <a:r>
              <a:rPr lang="en-AU" altLang="en-US" sz="1400" dirty="0" err="1" smtClean="0">
                <a:latin typeface="Courier New" pitchFamily="49" charset="0"/>
              </a:rPr>
              <a:t>rd</a:t>
            </a:r>
            <a:r>
              <a:rPr lang="en-AU" altLang="en-US" sz="1400" dirty="0" smtClean="0">
                <a:latin typeface="Courier New" pitchFamily="49" charset="0"/>
              </a:rPr>
              <a:t> 34:34</a:t>
            </a:r>
          </a:p>
          <a:p>
            <a:pPr eaLnBrk="1" hangingPunct="1">
              <a:lnSpc>
                <a:spcPct val="80000"/>
              </a:lnSpc>
              <a:buFontTx/>
              <a:buNone/>
            </a:pPr>
            <a:r>
              <a:rPr lang="en-AU" altLang="en-US" sz="1400" dirty="0" smtClean="0">
                <a:latin typeface="Courier New" pitchFamily="49" charset="0"/>
              </a:rPr>
              <a:t> route-target export 34:34</a:t>
            </a:r>
          </a:p>
          <a:p>
            <a:pPr eaLnBrk="1" hangingPunct="1">
              <a:lnSpc>
                <a:spcPct val="80000"/>
              </a:lnSpc>
              <a:buFontTx/>
              <a:buNone/>
            </a:pPr>
            <a:r>
              <a:rPr lang="en-AU" altLang="en-US" sz="1400" dirty="0" smtClean="0">
                <a:latin typeface="Courier New" pitchFamily="49" charset="0"/>
              </a:rPr>
              <a:t> route-target import 34:34</a:t>
            </a:r>
          </a:p>
          <a:p>
            <a:pPr eaLnBrk="1" hangingPunct="1">
              <a:lnSpc>
                <a:spcPct val="80000"/>
              </a:lnSpc>
              <a:buFontTx/>
              <a:buNone/>
            </a:pPr>
            <a:endParaRPr lang="en-NZ" altLang="en-US" sz="1400" dirty="0" smtClean="0">
              <a:latin typeface="Courier New" pitchFamily="49" charset="0"/>
            </a:endParaRPr>
          </a:p>
          <a:p>
            <a:pPr eaLnBrk="1" hangingPunct="1">
              <a:lnSpc>
                <a:spcPct val="80000"/>
              </a:lnSpc>
              <a:buFontTx/>
              <a:buNone/>
            </a:pPr>
            <a:r>
              <a:rPr lang="en-NZ" altLang="en-US" sz="1400" dirty="0" smtClean="0">
                <a:latin typeface="Courier New" pitchFamily="49" charset="0"/>
              </a:rPr>
              <a:t>interface FastEthernet0/0</a:t>
            </a:r>
          </a:p>
          <a:p>
            <a:pPr eaLnBrk="1" hangingPunct="1">
              <a:lnSpc>
                <a:spcPct val="80000"/>
              </a:lnSpc>
              <a:buFontTx/>
              <a:buNone/>
            </a:pPr>
            <a:r>
              <a:rPr lang="en-NZ" altLang="en-US" sz="1400" dirty="0" smtClean="0">
                <a:latin typeface="Courier New" pitchFamily="49" charset="0"/>
              </a:rPr>
              <a:t> </a:t>
            </a:r>
            <a:r>
              <a:rPr lang="en-NZ" altLang="en-US" sz="1400" dirty="0" err="1" smtClean="0">
                <a:latin typeface="Courier New" pitchFamily="49" charset="0"/>
              </a:rPr>
              <a:t>ip</a:t>
            </a:r>
            <a:r>
              <a:rPr lang="en-NZ" altLang="en-US" sz="1400" dirty="0" smtClean="0">
                <a:latin typeface="Courier New" pitchFamily="49" charset="0"/>
              </a:rPr>
              <a:t> </a:t>
            </a:r>
            <a:r>
              <a:rPr lang="en-NZ" altLang="en-US" sz="1400" dirty="0" err="1" smtClean="0">
                <a:latin typeface="Courier New" pitchFamily="49" charset="0"/>
              </a:rPr>
              <a:t>vrf</a:t>
            </a:r>
            <a:r>
              <a:rPr lang="en-NZ" altLang="en-US" sz="1400" dirty="0" smtClean="0">
                <a:latin typeface="Courier New" pitchFamily="49" charset="0"/>
              </a:rPr>
              <a:t> forwarding CUSTA</a:t>
            </a:r>
          </a:p>
          <a:p>
            <a:pPr eaLnBrk="1" hangingPunct="1">
              <a:lnSpc>
                <a:spcPct val="80000"/>
              </a:lnSpc>
              <a:buFontTx/>
              <a:buNone/>
            </a:pPr>
            <a:r>
              <a:rPr lang="en-NZ" altLang="en-US" sz="1400" dirty="0" smtClean="0">
                <a:latin typeface="Courier New" pitchFamily="49" charset="0"/>
              </a:rPr>
              <a:t> </a:t>
            </a:r>
            <a:r>
              <a:rPr lang="en-NZ" altLang="en-US" sz="1400" dirty="0" err="1" smtClean="0">
                <a:latin typeface="Courier New" pitchFamily="49" charset="0"/>
              </a:rPr>
              <a:t>ip</a:t>
            </a:r>
            <a:r>
              <a:rPr lang="en-NZ" altLang="en-US" sz="1400" dirty="0" smtClean="0">
                <a:latin typeface="Courier New" pitchFamily="49" charset="0"/>
              </a:rPr>
              <a:t> address 192.168.17.1 255.255.255.0</a:t>
            </a:r>
          </a:p>
          <a:p>
            <a:pPr eaLnBrk="1" hangingPunct="1">
              <a:lnSpc>
                <a:spcPct val="80000"/>
              </a:lnSpc>
              <a:buFontTx/>
              <a:buNone/>
            </a:pPr>
            <a:r>
              <a:rPr lang="en-NZ" altLang="en-US" sz="2000" dirty="0" smtClean="0">
                <a:latin typeface="Courier New" pitchFamily="49" charset="0"/>
              </a:rPr>
              <a:t> </a:t>
            </a:r>
          </a:p>
          <a:p>
            <a:pPr eaLnBrk="1" hangingPunct="1">
              <a:lnSpc>
                <a:spcPct val="80000"/>
              </a:lnSpc>
              <a:buFontTx/>
              <a:buNone/>
            </a:pPr>
            <a:endParaRPr lang="en-NZ" altLang="en-US" sz="1400" dirty="0" smtClean="0">
              <a:latin typeface="Courier New" pitchFamily="49" charset="0"/>
            </a:endParaRPr>
          </a:p>
          <a:p>
            <a:pPr eaLnBrk="1" hangingPunct="1">
              <a:lnSpc>
                <a:spcPct val="80000"/>
              </a:lnSpc>
            </a:pPr>
            <a:r>
              <a:rPr lang="en-NZ" altLang="en-US" sz="1800" dirty="0" smtClean="0"/>
              <a:t>RD = Route distinguisher = creates unique addresses allowing overlapping address space</a:t>
            </a:r>
          </a:p>
          <a:p>
            <a:pPr eaLnBrk="1" hangingPunct="1">
              <a:lnSpc>
                <a:spcPct val="80000"/>
              </a:lnSpc>
            </a:pPr>
            <a:endParaRPr lang="en-NZ" altLang="en-US" sz="1800" dirty="0" smtClean="0"/>
          </a:p>
          <a:p>
            <a:pPr eaLnBrk="1" hangingPunct="1">
              <a:lnSpc>
                <a:spcPct val="80000"/>
              </a:lnSpc>
            </a:pPr>
            <a:r>
              <a:rPr lang="en-NZ" altLang="en-US" sz="1800" dirty="0" smtClean="0"/>
              <a:t>Route-target = defines VPN membership</a:t>
            </a:r>
          </a:p>
          <a:p>
            <a:pPr eaLnBrk="1" hangingPunct="1">
              <a:lnSpc>
                <a:spcPct val="80000"/>
              </a:lnSpc>
            </a:pPr>
            <a:endParaRPr lang="en-NZ" altLang="en-US" sz="1800" dirty="0" smtClean="0"/>
          </a:p>
          <a:p>
            <a:pPr eaLnBrk="1" hangingPunct="1">
              <a:lnSpc>
                <a:spcPct val="80000"/>
              </a:lnSpc>
            </a:pPr>
            <a:r>
              <a:rPr lang="en-NZ" altLang="en-US" sz="1800" dirty="0" smtClean="0"/>
              <a:t>RD &amp; route-target have no relationship and need not match</a:t>
            </a:r>
            <a:endParaRPr lang="en-AU" altLang="en-US" sz="1800" dirty="0" smtClean="0"/>
          </a:p>
        </p:txBody>
      </p:sp>
    </p:spTree>
    <p:extLst>
      <p:ext uri="{BB962C8B-B14F-4D97-AF65-F5344CB8AC3E}">
        <p14:creationId xmlns:p14="http://schemas.microsoft.com/office/powerpoint/2010/main" val="206830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NZ" altLang="en-US" sz="3200" u="sng" smtClean="0"/>
              <a:t>PE-CE Configuration</a:t>
            </a:r>
            <a:endParaRPr lang="en-AU" altLang="en-US" sz="3200" u="sng" smtClean="0"/>
          </a:p>
        </p:txBody>
      </p:sp>
      <p:sp>
        <p:nvSpPr>
          <p:cNvPr id="68611" name="Rectangle 3"/>
          <p:cNvSpPr>
            <a:spLocks noGrp="1" noChangeArrowheads="1"/>
          </p:cNvSpPr>
          <p:nvPr>
            <p:ph type="body" idx="1"/>
          </p:nvPr>
        </p:nvSpPr>
        <p:spPr/>
        <p:txBody>
          <a:bodyPr/>
          <a:lstStyle/>
          <a:p>
            <a:pPr eaLnBrk="1" hangingPunct="1"/>
            <a:r>
              <a:rPr lang="en-AU" altLang="en-US" sz="2400" smtClean="0"/>
              <a:t>No specific configuration other than the regular routing protocol configuration is required on the CE routers</a:t>
            </a:r>
          </a:p>
          <a:p>
            <a:pPr eaLnBrk="1" hangingPunct="1"/>
            <a:endParaRPr lang="en-NZ" altLang="en-US" sz="2400" smtClean="0"/>
          </a:p>
          <a:p>
            <a:pPr eaLnBrk="1" hangingPunct="1"/>
            <a:r>
              <a:rPr lang="en-NZ" altLang="en-US" sz="2400" smtClean="0"/>
              <a:t>BGP, OSPF, RIP, ISIS, EIRGP, Static are all supported</a:t>
            </a:r>
            <a:endParaRPr lang="en-AU" altLang="en-US" sz="2400" smtClean="0"/>
          </a:p>
          <a:p>
            <a:pPr eaLnBrk="1" hangingPunct="1"/>
            <a:endParaRPr lang="en-NZ" altLang="en-US" sz="2400" smtClean="0"/>
          </a:p>
          <a:p>
            <a:pPr eaLnBrk="1" hangingPunct="1"/>
            <a:endParaRPr lang="en-AU" altLang="en-US" sz="2400" smtClean="0"/>
          </a:p>
          <a:p>
            <a:pPr eaLnBrk="1" hangingPunct="1"/>
            <a:endParaRPr lang="en-AU" altLang="en-US" sz="2400" smtClean="0"/>
          </a:p>
        </p:txBody>
      </p:sp>
    </p:spTree>
    <p:extLst>
      <p:ext uri="{BB962C8B-B14F-4D97-AF65-F5344CB8AC3E}">
        <p14:creationId xmlns:p14="http://schemas.microsoft.com/office/powerpoint/2010/main" val="988933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NZ" altLang="en-US" sz="3200" u="sng" smtClean="0"/>
              <a:t>PE-CE Configuration</a:t>
            </a:r>
            <a:endParaRPr lang="en-AU" altLang="en-US" sz="3200" u="sng" smtClean="0"/>
          </a:p>
        </p:txBody>
      </p:sp>
      <p:sp>
        <p:nvSpPr>
          <p:cNvPr id="69635" name="Rectangle 3"/>
          <p:cNvSpPr>
            <a:spLocks noGrp="1" noChangeArrowheads="1"/>
          </p:cNvSpPr>
          <p:nvPr>
            <p:ph type="body" idx="1"/>
          </p:nvPr>
        </p:nvSpPr>
        <p:spPr>
          <a:xfrm>
            <a:off x="457200" y="1196975"/>
            <a:ext cx="8229600" cy="5472113"/>
          </a:xfrm>
        </p:spPr>
        <p:txBody>
          <a:bodyPr/>
          <a:lstStyle/>
          <a:p>
            <a:pPr eaLnBrk="1" hangingPunct="1"/>
            <a:endParaRPr lang="en-AU" altLang="en-US" smtClean="0"/>
          </a:p>
          <a:p>
            <a:pPr eaLnBrk="1" hangingPunct="1"/>
            <a:r>
              <a:rPr lang="en-AU" altLang="en-US" sz="2400" smtClean="0"/>
              <a:t>On the PE router, VRF routing contexts (or address family contexts) are required for route exchange between the PE and CE</a:t>
            </a:r>
          </a:p>
          <a:p>
            <a:pPr eaLnBrk="1" hangingPunct="1"/>
            <a:endParaRPr lang="en-AU" altLang="en-US" sz="2400" smtClean="0"/>
          </a:p>
          <a:p>
            <a:pPr eaLnBrk="1" hangingPunct="1"/>
            <a:r>
              <a:rPr lang="en-AU" altLang="en-US" sz="2400" smtClean="0"/>
              <a:t>These routes are then mutually redistributed with the MP-BGP process per VRF on the PE</a:t>
            </a:r>
          </a:p>
          <a:p>
            <a:pPr eaLnBrk="1" hangingPunct="1"/>
            <a:endParaRPr lang="en-AU" altLang="en-US" sz="2400" smtClean="0"/>
          </a:p>
        </p:txBody>
      </p:sp>
    </p:spTree>
    <p:extLst>
      <p:ext uri="{BB962C8B-B14F-4D97-AF65-F5344CB8AC3E}">
        <p14:creationId xmlns:p14="http://schemas.microsoft.com/office/powerpoint/2010/main" val="14473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NZ" altLang="en-US" sz="3200" u="sng" smtClean="0"/>
              <a:t>PE-CE Static</a:t>
            </a:r>
            <a:endParaRPr lang="en-AU" altLang="en-US" sz="3200" u="sng" smtClean="0"/>
          </a:p>
        </p:txBody>
      </p:sp>
      <p:sp>
        <p:nvSpPr>
          <p:cNvPr id="70659" name="Rectangle 3"/>
          <p:cNvSpPr>
            <a:spLocks noGrp="1" noChangeArrowheads="1"/>
          </p:cNvSpPr>
          <p:nvPr>
            <p:ph type="body" idx="1"/>
          </p:nvPr>
        </p:nvSpPr>
        <p:spPr/>
        <p:txBody>
          <a:bodyPr/>
          <a:lstStyle/>
          <a:p>
            <a:pPr eaLnBrk="1" hangingPunct="1">
              <a:lnSpc>
                <a:spcPct val="90000"/>
              </a:lnSpc>
              <a:buFontTx/>
              <a:buNone/>
            </a:pPr>
            <a:r>
              <a:rPr lang="en-AU" altLang="en-US" sz="1600" dirty="0" err="1" smtClean="0">
                <a:latin typeface="Courier New" pitchFamily="49" charset="0"/>
              </a:rPr>
              <a:t>ip</a:t>
            </a:r>
            <a:r>
              <a:rPr lang="en-AU" altLang="en-US" sz="1600" dirty="0" smtClean="0">
                <a:latin typeface="Courier New" pitchFamily="49" charset="0"/>
              </a:rPr>
              <a:t> </a:t>
            </a:r>
            <a:r>
              <a:rPr lang="en-AU" altLang="en-US" sz="1600" dirty="0" err="1" smtClean="0">
                <a:latin typeface="Courier New" pitchFamily="49" charset="0"/>
              </a:rPr>
              <a:t>vrf</a:t>
            </a:r>
            <a:r>
              <a:rPr lang="en-AU" altLang="en-US" sz="1600" dirty="0" smtClean="0">
                <a:latin typeface="Courier New" pitchFamily="49" charset="0"/>
              </a:rPr>
              <a:t> CUSTA</a:t>
            </a:r>
          </a:p>
          <a:p>
            <a:pPr eaLnBrk="1" hangingPunct="1">
              <a:lnSpc>
                <a:spcPct val="90000"/>
              </a:lnSpc>
              <a:buFontTx/>
              <a:buNone/>
            </a:pPr>
            <a:r>
              <a:rPr lang="en-AU" altLang="en-US" sz="1600" dirty="0" smtClean="0">
                <a:latin typeface="Courier New" pitchFamily="49" charset="0"/>
              </a:rPr>
              <a:t> </a:t>
            </a:r>
            <a:r>
              <a:rPr lang="en-AU" altLang="en-US" sz="1600" dirty="0" err="1" smtClean="0">
                <a:latin typeface="Courier New" pitchFamily="49" charset="0"/>
              </a:rPr>
              <a:t>rd</a:t>
            </a:r>
            <a:r>
              <a:rPr lang="en-AU" altLang="en-US" sz="1600" dirty="0" smtClean="0">
                <a:latin typeface="Courier New" pitchFamily="49" charset="0"/>
              </a:rPr>
              <a:t> 999:99</a:t>
            </a:r>
          </a:p>
          <a:p>
            <a:pPr eaLnBrk="1" hangingPunct="1">
              <a:lnSpc>
                <a:spcPct val="90000"/>
              </a:lnSpc>
              <a:buFontTx/>
              <a:buNone/>
            </a:pPr>
            <a:r>
              <a:rPr lang="en-AU" altLang="en-US" sz="1600" dirty="0" smtClean="0">
                <a:latin typeface="Courier New" pitchFamily="49" charset="0"/>
              </a:rPr>
              <a:t> route-target export 999:99</a:t>
            </a:r>
          </a:p>
          <a:p>
            <a:pPr eaLnBrk="1" hangingPunct="1">
              <a:lnSpc>
                <a:spcPct val="90000"/>
              </a:lnSpc>
              <a:buFontTx/>
              <a:buNone/>
            </a:pPr>
            <a:r>
              <a:rPr lang="en-AU" altLang="en-US" sz="1600" dirty="0" smtClean="0">
                <a:latin typeface="Courier New" pitchFamily="49" charset="0"/>
              </a:rPr>
              <a:t> route-target import 999:99</a:t>
            </a:r>
          </a:p>
          <a:p>
            <a:pPr eaLnBrk="1" hangingPunct="1">
              <a:lnSpc>
                <a:spcPct val="90000"/>
              </a:lnSpc>
              <a:buFontTx/>
              <a:buNone/>
            </a:pPr>
            <a:r>
              <a:rPr lang="en-AU" altLang="en-US" sz="1600" dirty="0" smtClean="0">
                <a:latin typeface="Courier New" pitchFamily="49" charset="0"/>
              </a:rPr>
              <a:t>!</a:t>
            </a:r>
          </a:p>
          <a:p>
            <a:pPr eaLnBrk="1" hangingPunct="1">
              <a:lnSpc>
                <a:spcPct val="90000"/>
              </a:lnSpc>
              <a:buFontTx/>
              <a:buNone/>
            </a:pPr>
            <a:r>
              <a:rPr lang="en-NZ" altLang="en-US" sz="1600" dirty="0" smtClean="0">
                <a:latin typeface="Courier New" pitchFamily="49" charset="0"/>
              </a:rPr>
              <a:t>interface FastEthernet0/0</a:t>
            </a:r>
          </a:p>
          <a:p>
            <a:pPr eaLnBrk="1" hangingPunct="1">
              <a:lnSpc>
                <a:spcPct val="90000"/>
              </a:lnSpc>
              <a:buFontTx/>
              <a:buNone/>
            </a:pPr>
            <a:r>
              <a:rPr lang="en-NZ" altLang="en-US" sz="1600" dirty="0" smtClean="0">
                <a:latin typeface="Courier New" pitchFamily="49" charset="0"/>
              </a:rPr>
              <a:t> </a:t>
            </a:r>
            <a:r>
              <a:rPr lang="en-NZ" altLang="en-US" sz="1600" dirty="0" err="1" smtClean="0">
                <a:latin typeface="Courier New" pitchFamily="49" charset="0"/>
              </a:rPr>
              <a:t>ip</a:t>
            </a:r>
            <a:r>
              <a:rPr lang="en-NZ" altLang="en-US" sz="1600" dirty="0" smtClean="0">
                <a:latin typeface="Courier New" pitchFamily="49" charset="0"/>
              </a:rPr>
              <a:t> </a:t>
            </a:r>
            <a:r>
              <a:rPr lang="en-NZ" altLang="en-US" sz="1600" dirty="0" err="1" smtClean="0">
                <a:latin typeface="Courier New" pitchFamily="49" charset="0"/>
              </a:rPr>
              <a:t>vrf</a:t>
            </a:r>
            <a:r>
              <a:rPr lang="en-NZ" altLang="en-US" sz="1600" dirty="0" smtClean="0">
                <a:latin typeface="Courier New" pitchFamily="49" charset="0"/>
              </a:rPr>
              <a:t> forwarding CUSTA</a:t>
            </a:r>
          </a:p>
          <a:p>
            <a:pPr eaLnBrk="1" hangingPunct="1">
              <a:lnSpc>
                <a:spcPct val="90000"/>
              </a:lnSpc>
              <a:buFontTx/>
              <a:buNone/>
            </a:pPr>
            <a:r>
              <a:rPr lang="en-NZ" altLang="en-US" sz="1600" dirty="0" smtClean="0">
                <a:latin typeface="Courier New" pitchFamily="49" charset="0"/>
              </a:rPr>
              <a:t> </a:t>
            </a:r>
            <a:r>
              <a:rPr lang="en-NZ" altLang="en-US" sz="1600" dirty="0" err="1" smtClean="0">
                <a:latin typeface="Courier New" pitchFamily="49" charset="0"/>
              </a:rPr>
              <a:t>ip</a:t>
            </a:r>
            <a:r>
              <a:rPr lang="en-NZ" altLang="en-US" sz="1600" dirty="0" smtClean="0">
                <a:latin typeface="Courier New" pitchFamily="49" charset="0"/>
              </a:rPr>
              <a:t> address 192.168.17.1 255.255.255.0</a:t>
            </a:r>
          </a:p>
          <a:p>
            <a:pPr eaLnBrk="1" hangingPunct="1">
              <a:lnSpc>
                <a:spcPct val="90000"/>
              </a:lnSpc>
              <a:buFontTx/>
              <a:buNone/>
            </a:pPr>
            <a:r>
              <a:rPr lang="en-NZ" altLang="en-US" sz="1600" dirty="0" smtClean="0">
                <a:latin typeface="Courier New" pitchFamily="49" charset="0"/>
              </a:rPr>
              <a:t>!</a:t>
            </a:r>
          </a:p>
          <a:p>
            <a:pPr eaLnBrk="1" hangingPunct="1">
              <a:lnSpc>
                <a:spcPct val="90000"/>
              </a:lnSpc>
              <a:buFontTx/>
              <a:buNone/>
            </a:pPr>
            <a:r>
              <a:rPr lang="en-NZ" altLang="en-US" sz="1600" dirty="0" err="1" smtClean="0">
                <a:latin typeface="Courier New" pitchFamily="49" charset="0"/>
              </a:rPr>
              <a:t>ip</a:t>
            </a:r>
            <a:r>
              <a:rPr lang="en-NZ" altLang="en-US" sz="1600" dirty="0" smtClean="0">
                <a:latin typeface="Courier New" pitchFamily="49" charset="0"/>
              </a:rPr>
              <a:t> route </a:t>
            </a:r>
            <a:r>
              <a:rPr lang="en-NZ" altLang="en-US" sz="1600" dirty="0" err="1" smtClean="0">
                <a:latin typeface="Courier New" pitchFamily="49" charset="0"/>
              </a:rPr>
              <a:t>vrf</a:t>
            </a:r>
            <a:r>
              <a:rPr lang="en-NZ" altLang="en-US" sz="1600" dirty="0" smtClean="0">
                <a:latin typeface="Courier New" pitchFamily="49" charset="0"/>
              </a:rPr>
              <a:t> CUSTA 200.10.0.0 255.255.0.0 192.168.17.7</a:t>
            </a:r>
          </a:p>
          <a:p>
            <a:pPr eaLnBrk="1" hangingPunct="1">
              <a:lnSpc>
                <a:spcPct val="90000"/>
              </a:lnSpc>
              <a:buFontTx/>
              <a:buNone/>
            </a:pPr>
            <a:r>
              <a:rPr lang="en-NZ" altLang="en-US" sz="1600" dirty="0" smtClean="0">
                <a:latin typeface="Courier New" pitchFamily="49" charset="0"/>
              </a:rPr>
              <a:t>!</a:t>
            </a:r>
          </a:p>
          <a:p>
            <a:pPr eaLnBrk="1" hangingPunct="1">
              <a:lnSpc>
                <a:spcPct val="90000"/>
              </a:lnSpc>
              <a:buFontTx/>
              <a:buNone/>
            </a:pPr>
            <a:r>
              <a:rPr lang="en-NZ" altLang="en-US" sz="1600" dirty="0" smtClean="0">
                <a:latin typeface="Courier New" pitchFamily="49" charset="0"/>
              </a:rPr>
              <a:t>router </a:t>
            </a:r>
            <a:r>
              <a:rPr lang="en-NZ" altLang="en-US" sz="1600" dirty="0" err="1" smtClean="0">
                <a:latin typeface="Courier New" pitchFamily="49" charset="0"/>
              </a:rPr>
              <a:t>bgp</a:t>
            </a:r>
            <a:r>
              <a:rPr lang="en-NZ" altLang="en-US" sz="1600" dirty="0" smtClean="0">
                <a:latin typeface="Courier New" pitchFamily="49" charset="0"/>
              </a:rPr>
              <a:t> 1</a:t>
            </a:r>
          </a:p>
          <a:p>
            <a:pPr eaLnBrk="1" hangingPunct="1">
              <a:lnSpc>
                <a:spcPct val="90000"/>
              </a:lnSpc>
              <a:buFontTx/>
              <a:buNone/>
            </a:pPr>
            <a:r>
              <a:rPr lang="en-NZ" altLang="en-US" sz="1600" dirty="0" smtClean="0">
                <a:latin typeface="Courier New" pitchFamily="49" charset="0"/>
              </a:rPr>
              <a:t> </a:t>
            </a:r>
            <a:r>
              <a:rPr lang="en-NZ" altLang="en-US" sz="1600" b="1" dirty="0" smtClean="0">
                <a:solidFill>
                  <a:srgbClr val="FF0000"/>
                </a:solidFill>
                <a:latin typeface="Courier New" pitchFamily="49" charset="0"/>
              </a:rPr>
              <a:t>address-family ipv4 </a:t>
            </a:r>
            <a:r>
              <a:rPr lang="en-NZ" altLang="en-US" sz="1600" b="1" dirty="0" err="1" smtClean="0">
                <a:solidFill>
                  <a:srgbClr val="FF0000"/>
                </a:solidFill>
                <a:latin typeface="Courier New" pitchFamily="49" charset="0"/>
              </a:rPr>
              <a:t>vrf</a:t>
            </a:r>
            <a:r>
              <a:rPr lang="en-NZ" altLang="en-US" sz="1600" b="1" dirty="0" smtClean="0">
                <a:solidFill>
                  <a:srgbClr val="FF0000"/>
                </a:solidFill>
                <a:latin typeface="Courier New" pitchFamily="49" charset="0"/>
              </a:rPr>
              <a:t> CUSTA</a:t>
            </a:r>
          </a:p>
          <a:p>
            <a:pPr eaLnBrk="1" hangingPunct="1">
              <a:lnSpc>
                <a:spcPct val="90000"/>
              </a:lnSpc>
              <a:buFontTx/>
              <a:buNone/>
            </a:pPr>
            <a:r>
              <a:rPr lang="en-NZ" altLang="en-US" sz="1600" dirty="0" smtClean="0">
                <a:latin typeface="Courier New" pitchFamily="49" charset="0"/>
              </a:rPr>
              <a:t>  redistribute static</a:t>
            </a:r>
          </a:p>
          <a:p>
            <a:pPr eaLnBrk="1" hangingPunct="1">
              <a:lnSpc>
                <a:spcPct val="90000"/>
              </a:lnSpc>
              <a:buFontTx/>
              <a:buNone/>
            </a:pPr>
            <a:r>
              <a:rPr lang="en-NZ" altLang="en-US" sz="1600" dirty="0" smtClean="0">
                <a:latin typeface="Courier New" pitchFamily="49" charset="0"/>
              </a:rPr>
              <a:t>  </a:t>
            </a:r>
            <a:endParaRPr lang="en-AU" altLang="en-US" sz="1800" dirty="0" smtClean="0"/>
          </a:p>
        </p:txBody>
      </p:sp>
    </p:spTree>
    <p:extLst>
      <p:ext uri="{BB962C8B-B14F-4D97-AF65-F5344CB8AC3E}">
        <p14:creationId xmlns:p14="http://schemas.microsoft.com/office/powerpoint/2010/main" val="3344101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NZ" altLang="en-US" sz="3200" u="sng" dirty="0" smtClean="0"/>
              <a:t>PE-CE OSPF</a:t>
            </a:r>
            <a:endParaRPr lang="en-AU" altLang="en-US" sz="3200" u="sng" dirty="0" smtClean="0"/>
          </a:p>
        </p:txBody>
      </p:sp>
      <p:sp>
        <p:nvSpPr>
          <p:cNvPr id="71683" name="Rectangle 3"/>
          <p:cNvSpPr>
            <a:spLocks noGrp="1" noChangeArrowheads="1"/>
          </p:cNvSpPr>
          <p:nvPr>
            <p:ph type="body" idx="1"/>
          </p:nvPr>
        </p:nvSpPr>
        <p:spPr>
          <a:xfrm>
            <a:off x="457200" y="1341438"/>
            <a:ext cx="8229600" cy="5183187"/>
          </a:xfrm>
        </p:spPr>
        <p:txBody>
          <a:bodyPr/>
          <a:lstStyle/>
          <a:p>
            <a:pPr eaLnBrk="1" hangingPunct="1">
              <a:lnSpc>
                <a:spcPct val="90000"/>
              </a:lnSpc>
              <a:buFontTx/>
              <a:buNone/>
            </a:pPr>
            <a:r>
              <a:rPr lang="en-AU" altLang="en-US" sz="1600" dirty="0" err="1" smtClean="0">
                <a:latin typeface="Courier New" pitchFamily="49" charset="0"/>
              </a:rPr>
              <a:t>ip</a:t>
            </a:r>
            <a:r>
              <a:rPr lang="en-AU" altLang="en-US" sz="1600" dirty="0" smtClean="0">
                <a:latin typeface="Courier New" pitchFamily="49" charset="0"/>
              </a:rPr>
              <a:t> </a:t>
            </a:r>
            <a:r>
              <a:rPr lang="en-AU" altLang="en-US" sz="1600" dirty="0" err="1" smtClean="0">
                <a:latin typeface="Courier New" pitchFamily="49" charset="0"/>
              </a:rPr>
              <a:t>vrf</a:t>
            </a:r>
            <a:r>
              <a:rPr lang="en-AU" altLang="en-US" sz="1600" dirty="0" smtClean="0">
                <a:latin typeface="Courier New" pitchFamily="49" charset="0"/>
              </a:rPr>
              <a:t> CUSTB</a:t>
            </a:r>
          </a:p>
          <a:p>
            <a:pPr eaLnBrk="1" hangingPunct="1">
              <a:lnSpc>
                <a:spcPct val="90000"/>
              </a:lnSpc>
              <a:buFontTx/>
              <a:buNone/>
            </a:pPr>
            <a:r>
              <a:rPr lang="en-AU" altLang="en-US" sz="1600" dirty="0" smtClean="0">
                <a:latin typeface="Courier New" pitchFamily="49" charset="0"/>
              </a:rPr>
              <a:t> </a:t>
            </a:r>
            <a:r>
              <a:rPr lang="en-AU" altLang="en-US" sz="1600" dirty="0" err="1" smtClean="0">
                <a:latin typeface="Courier New" pitchFamily="49" charset="0"/>
              </a:rPr>
              <a:t>rd</a:t>
            </a:r>
            <a:r>
              <a:rPr lang="en-AU" altLang="en-US" sz="1600" dirty="0" smtClean="0">
                <a:latin typeface="Courier New" pitchFamily="49" charset="0"/>
              </a:rPr>
              <a:t> 34:34</a:t>
            </a:r>
          </a:p>
          <a:p>
            <a:pPr eaLnBrk="1" hangingPunct="1">
              <a:lnSpc>
                <a:spcPct val="90000"/>
              </a:lnSpc>
              <a:buFontTx/>
              <a:buNone/>
            </a:pPr>
            <a:r>
              <a:rPr lang="en-AU" altLang="en-US" sz="1600" dirty="0" smtClean="0">
                <a:latin typeface="Courier New" pitchFamily="49" charset="0"/>
              </a:rPr>
              <a:t> route-target export 34:34</a:t>
            </a:r>
          </a:p>
          <a:p>
            <a:pPr eaLnBrk="1" hangingPunct="1">
              <a:lnSpc>
                <a:spcPct val="90000"/>
              </a:lnSpc>
              <a:buFontTx/>
              <a:buNone/>
            </a:pPr>
            <a:r>
              <a:rPr lang="en-AU" altLang="en-US" sz="1600" dirty="0" smtClean="0">
                <a:latin typeface="Courier New" pitchFamily="49" charset="0"/>
              </a:rPr>
              <a:t> route-target import 34:34</a:t>
            </a:r>
          </a:p>
          <a:p>
            <a:pPr eaLnBrk="1" hangingPunct="1">
              <a:lnSpc>
                <a:spcPct val="90000"/>
              </a:lnSpc>
              <a:buFontTx/>
              <a:buNone/>
            </a:pPr>
            <a:r>
              <a:rPr lang="en-AU" altLang="en-US" sz="1600" dirty="0" smtClean="0">
                <a:latin typeface="Courier New" pitchFamily="49" charset="0"/>
              </a:rPr>
              <a:t>!</a:t>
            </a:r>
          </a:p>
          <a:p>
            <a:pPr eaLnBrk="1" hangingPunct="1">
              <a:lnSpc>
                <a:spcPct val="90000"/>
              </a:lnSpc>
              <a:buFontTx/>
              <a:buNone/>
            </a:pPr>
            <a:r>
              <a:rPr lang="en-NZ" altLang="en-US" sz="1600" dirty="0" smtClean="0">
                <a:latin typeface="Courier New" pitchFamily="49" charset="0"/>
              </a:rPr>
              <a:t>interface Serial2/1</a:t>
            </a:r>
          </a:p>
          <a:p>
            <a:pPr eaLnBrk="1" hangingPunct="1">
              <a:lnSpc>
                <a:spcPct val="90000"/>
              </a:lnSpc>
              <a:buFontTx/>
              <a:buNone/>
            </a:pPr>
            <a:r>
              <a:rPr lang="en-NZ" altLang="en-US" sz="1600" dirty="0" smtClean="0">
                <a:latin typeface="Courier New" pitchFamily="49" charset="0"/>
              </a:rPr>
              <a:t> </a:t>
            </a:r>
            <a:r>
              <a:rPr lang="en-NZ" altLang="en-US" sz="1600" dirty="0" err="1" smtClean="0">
                <a:latin typeface="Courier New" pitchFamily="49" charset="0"/>
              </a:rPr>
              <a:t>ip</a:t>
            </a:r>
            <a:r>
              <a:rPr lang="en-NZ" altLang="en-US" sz="1600" dirty="0" smtClean="0">
                <a:latin typeface="Courier New" pitchFamily="49" charset="0"/>
              </a:rPr>
              <a:t> </a:t>
            </a:r>
            <a:r>
              <a:rPr lang="en-NZ" altLang="en-US" sz="1600" dirty="0" err="1" smtClean="0">
                <a:latin typeface="Courier New" pitchFamily="49" charset="0"/>
              </a:rPr>
              <a:t>vrf</a:t>
            </a:r>
            <a:r>
              <a:rPr lang="en-NZ" altLang="en-US" sz="1600" dirty="0" smtClean="0">
                <a:latin typeface="Courier New" pitchFamily="49" charset="0"/>
              </a:rPr>
              <a:t> forwarding CUSTB</a:t>
            </a:r>
          </a:p>
          <a:p>
            <a:pPr eaLnBrk="1" hangingPunct="1">
              <a:lnSpc>
                <a:spcPct val="90000"/>
              </a:lnSpc>
              <a:buFontTx/>
              <a:buNone/>
            </a:pPr>
            <a:r>
              <a:rPr lang="en-NZ" altLang="en-US" sz="1600" dirty="0" smtClean="0">
                <a:latin typeface="Courier New" pitchFamily="49" charset="0"/>
              </a:rPr>
              <a:t> </a:t>
            </a:r>
            <a:r>
              <a:rPr lang="en-NZ" altLang="en-US" sz="1600" dirty="0" err="1" smtClean="0">
                <a:latin typeface="Courier New" pitchFamily="49" charset="0"/>
              </a:rPr>
              <a:t>ip</a:t>
            </a:r>
            <a:r>
              <a:rPr lang="en-NZ" altLang="en-US" sz="1600" dirty="0" smtClean="0">
                <a:latin typeface="Courier New" pitchFamily="49" charset="0"/>
              </a:rPr>
              <a:t> address 192.168.13.1 255.255.255.0</a:t>
            </a:r>
          </a:p>
          <a:p>
            <a:pPr eaLnBrk="1" hangingPunct="1">
              <a:lnSpc>
                <a:spcPct val="90000"/>
              </a:lnSpc>
              <a:buFontTx/>
              <a:buNone/>
            </a:pPr>
            <a:r>
              <a:rPr lang="en-NZ" altLang="en-US" sz="1600" dirty="0" smtClean="0">
                <a:latin typeface="Courier New" pitchFamily="49" charset="0"/>
              </a:rPr>
              <a:t>!</a:t>
            </a:r>
          </a:p>
          <a:p>
            <a:pPr eaLnBrk="1" hangingPunct="1">
              <a:lnSpc>
                <a:spcPct val="90000"/>
              </a:lnSpc>
              <a:buFontTx/>
              <a:buNone/>
            </a:pPr>
            <a:r>
              <a:rPr lang="en-NZ" altLang="en-US" sz="1600" dirty="0" smtClean="0">
                <a:latin typeface="Courier New" pitchFamily="49" charset="0"/>
              </a:rPr>
              <a:t>router </a:t>
            </a:r>
            <a:r>
              <a:rPr lang="en-NZ" altLang="en-US" sz="1600" dirty="0" err="1" smtClean="0">
                <a:latin typeface="Courier New" pitchFamily="49" charset="0"/>
              </a:rPr>
              <a:t>ospf</a:t>
            </a:r>
            <a:r>
              <a:rPr lang="en-NZ" altLang="en-US" sz="1600" dirty="0" smtClean="0">
                <a:latin typeface="Courier New" pitchFamily="49" charset="0"/>
              </a:rPr>
              <a:t> 3 </a:t>
            </a:r>
            <a:r>
              <a:rPr lang="en-NZ" altLang="en-US" sz="1600" dirty="0" err="1" smtClean="0">
                <a:latin typeface="Courier New" pitchFamily="49" charset="0"/>
              </a:rPr>
              <a:t>vrf</a:t>
            </a:r>
            <a:r>
              <a:rPr lang="en-NZ" altLang="en-US" sz="1600" dirty="0" smtClean="0">
                <a:latin typeface="Courier New" pitchFamily="49" charset="0"/>
              </a:rPr>
              <a:t> CUSTB</a:t>
            </a:r>
          </a:p>
          <a:p>
            <a:pPr eaLnBrk="1" hangingPunct="1">
              <a:lnSpc>
                <a:spcPct val="90000"/>
              </a:lnSpc>
              <a:buFontTx/>
              <a:buNone/>
            </a:pPr>
            <a:r>
              <a:rPr lang="en-NZ" altLang="en-US" sz="1600" dirty="0" smtClean="0">
                <a:latin typeface="Courier New" pitchFamily="49" charset="0"/>
              </a:rPr>
              <a:t> redistribute </a:t>
            </a:r>
            <a:r>
              <a:rPr lang="en-NZ" altLang="en-US" sz="1600" dirty="0" err="1" smtClean="0">
                <a:latin typeface="Courier New" pitchFamily="49" charset="0"/>
              </a:rPr>
              <a:t>bgp</a:t>
            </a:r>
            <a:r>
              <a:rPr lang="en-NZ" altLang="en-US" sz="1600" dirty="0" smtClean="0">
                <a:latin typeface="Courier New" pitchFamily="49" charset="0"/>
              </a:rPr>
              <a:t> 100 subnets</a:t>
            </a:r>
          </a:p>
          <a:p>
            <a:pPr eaLnBrk="1" hangingPunct="1">
              <a:lnSpc>
                <a:spcPct val="90000"/>
              </a:lnSpc>
              <a:buFontTx/>
              <a:buNone/>
            </a:pPr>
            <a:r>
              <a:rPr lang="en-NZ" altLang="en-US" sz="1600" dirty="0" smtClean="0">
                <a:latin typeface="Courier New" pitchFamily="49" charset="0"/>
              </a:rPr>
              <a:t> network 192.168.13.1 0.0.0.0 area 0</a:t>
            </a:r>
          </a:p>
          <a:p>
            <a:pPr eaLnBrk="1" hangingPunct="1">
              <a:lnSpc>
                <a:spcPct val="90000"/>
              </a:lnSpc>
              <a:buFontTx/>
              <a:buNone/>
            </a:pPr>
            <a:endParaRPr lang="en-NZ" altLang="en-US" sz="1600" dirty="0" smtClean="0">
              <a:latin typeface="Courier New" pitchFamily="49" charset="0"/>
            </a:endParaRPr>
          </a:p>
          <a:p>
            <a:pPr eaLnBrk="1" hangingPunct="1">
              <a:lnSpc>
                <a:spcPct val="90000"/>
              </a:lnSpc>
              <a:buFontTx/>
              <a:buNone/>
            </a:pPr>
            <a:r>
              <a:rPr lang="en-NZ" altLang="en-US" sz="1600" dirty="0" smtClean="0">
                <a:latin typeface="Courier New" pitchFamily="49" charset="0"/>
              </a:rPr>
              <a:t>router </a:t>
            </a:r>
            <a:r>
              <a:rPr lang="en-NZ" altLang="en-US" sz="1600" dirty="0" err="1" smtClean="0">
                <a:latin typeface="Courier New" pitchFamily="49" charset="0"/>
              </a:rPr>
              <a:t>bgp</a:t>
            </a:r>
            <a:r>
              <a:rPr lang="en-NZ" altLang="en-US" sz="1600" dirty="0" smtClean="0">
                <a:latin typeface="Courier New" pitchFamily="49" charset="0"/>
              </a:rPr>
              <a:t> 1</a:t>
            </a:r>
          </a:p>
          <a:p>
            <a:pPr eaLnBrk="1" hangingPunct="1">
              <a:lnSpc>
                <a:spcPct val="90000"/>
              </a:lnSpc>
              <a:buFontTx/>
              <a:buNone/>
            </a:pPr>
            <a:r>
              <a:rPr lang="en-NZ" altLang="en-US" sz="1600" dirty="0" smtClean="0">
                <a:latin typeface="Courier New" pitchFamily="49" charset="0"/>
              </a:rPr>
              <a:t> </a:t>
            </a:r>
            <a:r>
              <a:rPr lang="en-NZ" altLang="en-US" sz="1600" b="1" dirty="0" smtClean="0">
                <a:solidFill>
                  <a:srgbClr val="FF0000"/>
                </a:solidFill>
                <a:latin typeface="Courier New" pitchFamily="49" charset="0"/>
              </a:rPr>
              <a:t>address-family ipv4 </a:t>
            </a:r>
            <a:r>
              <a:rPr lang="en-NZ" altLang="en-US" sz="1600" b="1" dirty="0" err="1" smtClean="0">
                <a:solidFill>
                  <a:srgbClr val="FF0000"/>
                </a:solidFill>
                <a:latin typeface="Courier New" pitchFamily="49" charset="0"/>
              </a:rPr>
              <a:t>vrf</a:t>
            </a:r>
            <a:r>
              <a:rPr lang="en-NZ" altLang="en-US" sz="1600" b="1" dirty="0" smtClean="0">
                <a:solidFill>
                  <a:srgbClr val="FF0000"/>
                </a:solidFill>
                <a:latin typeface="Courier New" pitchFamily="49" charset="0"/>
              </a:rPr>
              <a:t> CUSTB</a:t>
            </a:r>
          </a:p>
          <a:p>
            <a:pPr eaLnBrk="1" hangingPunct="1">
              <a:lnSpc>
                <a:spcPct val="90000"/>
              </a:lnSpc>
              <a:buFontTx/>
              <a:buNone/>
            </a:pPr>
            <a:r>
              <a:rPr lang="en-NZ" altLang="en-US" sz="1600" dirty="0" smtClean="0">
                <a:latin typeface="Courier New" pitchFamily="49" charset="0"/>
              </a:rPr>
              <a:t>  redistribute </a:t>
            </a:r>
            <a:r>
              <a:rPr lang="en-NZ" altLang="en-US" sz="1600" dirty="0" err="1" smtClean="0">
                <a:latin typeface="Courier New" pitchFamily="49" charset="0"/>
              </a:rPr>
              <a:t>ospf</a:t>
            </a:r>
            <a:r>
              <a:rPr lang="en-NZ" altLang="en-US" sz="1600" dirty="0" smtClean="0">
                <a:latin typeface="Courier New" pitchFamily="49" charset="0"/>
              </a:rPr>
              <a:t> 3 </a:t>
            </a:r>
            <a:r>
              <a:rPr lang="en-NZ" altLang="en-US" sz="1600" dirty="0" err="1" smtClean="0">
                <a:latin typeface="Courier New" pitchFamily="49" charset="0"/>
              </a:rPr>
              <a:t>vrf</a:t>
            </a:r>
            <a:r>
              <a:rPr lang="en-NZ" altLang="en-US" sz="1600" dirty="0" smtClean="0">
                <a:latin typeface="Courier New" pitchFamily="49" charset="0"/>
              </a:rPr>
              <a:t> CUSTB match internal external 1 external 2</a:t>
            </a:r>
          </a:p>
          <a:p>
            <a:pPr eaLnBrk="1" hangingPunct="1">
              <a:lnSpc>
                <a:spcPct val="90000"/>
              </a:lnSpc>
            </a:pPr>
            <a:endParaRPr lang="en-AU" altLang="en-US" sz="1600" dirty="0" smtClean="0"/>
          </a:p>
        </p:txBody>
      </p:sp>
    </p:spTree>
    <p:extLst>
      <p:ext uri="{BB962C8B-B14F-4D97-AF65-F5344CB8AC3E}">
        <p14:creationId xmlns:p14="http://schemas.microsoft.com/office/powerpoint/2010/main" val="2499698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NZ" altLang="en-US" sz="3200" u="sng" smtClean="0"/>
              <a:t>PE-CE OSPF</a:t>
            </a:r>
            <a:endParaRPr lang="en-AU" altLang="en-US" sz="3200" u="sng" smtClean="0"/>
          </a:p>
        </p:txBody>
      </p:sp>
      <p:pic>
        <p:nvPicPr>
          <p:cNvPr id="72707"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403350" y="1412875"/>
            <a:ext cx="6551613" cy="5040313"/>
          </a:xfrm>
        </p:spPr>
      </p:pic>
    </p:spTree>
    <p:extLst>
      <p:ext uri="{BB962C8B-B14F-4D97-AF65-F5344CB8AC3E}">
        <p14:creationId xmlns:p14="http://schemas.microsoft.com/office/powerpoint/2010/main" val="1779244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NZ" altLang="en-US" sz="3200" u="sng" smtClean="0"/>
              <a:t>PE-CE OSPF</a:t>
            </a:r>
            <a:endParaRPr lang="en-AU" altLang="en-US" sz="3200" u="sng" smtClean="0"/>
          </a:p>
        </p:txBody>
      </p:sp>
      <p:pic>
        <p:nvPicPr>
          <p:cNvPr id="73731"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619250" y="1844675"/>
            <a:ext cx="6192838" cy="3406775"/>
          </a:xfrm>
        </p:spPr>
      </p:pic>
    </p:spTree>
    <p:extLst>
      <p:ext uri="{BB962C8B-B14F-4D97-AF65-F5344CB8AC3E}">
        <p14:creationId xmlns:p14="http://schemas.microsoft.com/office/powerpoint/2010/main" val="4253233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NZ" altLang="en-US" sz="3200" u="sng" dirty="0" smtClean="0"/>
              <a:t>PE-CE OSPF</a:t>
            </a:r>
            <a:endParaRPr lang="en-AU" altLang="en-US" sz="3200" u="sng" dirty="0" smtClean="0"/>
          </a:p>
        </p:txBody>
      </p:sp>
      <p:sp>
        <p:nvSpPr>
          <p:cNvPr id="74755" name="Rectangle 3"/>
          <p:cNvSpPr>
            <a:spLocks noGrp="1" noChangeArrowheads="1"/>
          </p:cNvSpPr>
          <p:nvPr>
            <p:ph type="body" idx="1"/>
          </p:nvPr>
        </p:nvSpPr>
        <p:spPr/>
        <p:txBody>
          <a:bodyPr>
            <a:normAutofit/>
          </a:bodyPr>
          <a:lstStyle/>
          <a:p>
            <a:pPr eaLnBrk="1" hangingPunct="1">
              <a:lnSpc>
                <a:spcPct val="90000"/>
              </a:lnSpc>
            </a:pPr>
            <a:r>
              <a:rPr lang="en-NZ" altLang="en-US" sz="2400" dirty="0" err="1" smtClean="0"/>
              <a:t>Superbackbone</a:t>
            </a:r>
            <a:r>
              <a:rPr lang="en-NZ" altLang="en-US" sz="2400" dirty="0" smtClean="0"/>
              <a:t> functions as Area 0</a:t>
            </a:r>
          </a:p>
          <a:p>
            <a:pPr eaLnBrk="1" hangingPunct="1">
              <a:lnSpc>
                <a:spcPct val="90000"/>
              </a:lnSpc>
            </a:pPr>
            <a:endParaRPr lang="en-NZ" altLang="en-US" sz="2400" dirty="0" smtClean="0"/>
          </a:p>
          <a:p>
            <a:pPr eaLnBrk="1" hangingPunct="1">
              <a:lnSpc>
                <a:spcPct val="90000"/>
              </a:lnSpc>
            </a:pPr>
            <a:r>
              <a:rPr lang="en-NZ" altLang="en-US" sz="2400" dirty="0" smtClean="0"/>
              <a:t>PE routers appear as ABRs</a:t>
            </a:r>
          </a:p>
          <a:p>
            <a:pPr eaLnBrk="1" hangingPunct="1">
              <a:lnSpc>
                <a:spcPct val="90000"/>
              </a:lnSpc>
            </a:pPr>
            <a:endParaRPr lang="en-NZ" altLang="en-US" sz="2400" dirty="0" smtClean="0"/>
          </a:p>
          <a:p>
            <a:pPr eaLnBrk="1" hangingPunct="1">
              <a:lnSpc>
                <a:spcPct val="90000"/>
              </a:lnSpc>
            </a:pPr>
            <a:r>
              <a:rPr lang="en-NZ" altLang="en-US" sz="2400" dirty="0" smtClean="0"/>
              <a:t>OSPF information is carried across MPLS VPN </a:t>
            </a:r>
            <a:r>
              <a:rPr lang="en-NZ" altLang="en-US" sz="2400" dirty="0" err="1" smtClean="0"/>
              <a:t>superbackbone</a:t>
            </a:r>
            <a:r>
              <a:rPr lang="en-NZ" altLang="en-US" sz="2400" dirty="0" smtClean="0"/>
              <a:t> using BGP extended communities</a:t>
            </a:r>
          </a:p>
          <a:p>
            <a:pPr eaLnBrk="1" hangingPunct="1">
              <a:lnSpc>
                <a:spcPct val="90000"/>
              </a:lnSpc>
            </a:pPr>
            <a:endParaRPr lang="en-NZ" altLang="en-US" sz="2400" dirty="0" smtClean="0"/>
          </a:p>
          <a:p>
            <a:pPr eaLnBrk="1" hangingPunct="1">
              <a:lnSpc>
                <a:spcPct val="90000"/>
              </a:lnSpc>
            </a:pPr>
            <a:r>
              <a:rPr lang="en-NZ" altLang="en-US" sz="2400" dirty="0" smtClean="0"/>
              <a:t>No OSPF adjacencies or flooding in the </a:t>
            </a:r>
            <a:r>
              <a:rPr lang="en-NZ" altLang="en-US" sz="2400" dirty="0" err="1" smtClean="0"/>
              <a:t>superbackbone</a:t>
            </a:r>
            <a:endParaRPr lang="en-AU" altLang="en-US" sz="2400" dirty="0" smtClean="0"/>
          </a:p>
        </p:txBody>
      </p:sp>
    </p:spTree>
    <p:extLst>
      <p:ext uri="{BB962C8B-B14F-4D97-AF65-F5344CB8AC3E}">
        <p14:creationId xmlns:p14="http://schemas.microsoft.com/office/powerpoint/2010/main" val="484337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AU" altLang="en-US" sz="3200" u="sng" smtClean="0"/>
              <a:t>Control &amp; Data Plane Forwarding Summary</a:t>
            </a:r>
            <a:r>
              <a:rPr lang="en-AU" altLang="en-US" smtClean="0"/>
              <a:t> </a:t>
            </a:r>
          </a:p>
        </p:txBody>
      </p:sp>
      <p:sp>
        <p:nvSpPr>
          <p:cNvPr id="47107" name="Rectangle 3"/>
          <p:cNvSpPr>
            <a:spLocks noGrp="1" noChangeArrowheads="1"/>
          </p:cNvSpPr>
          <p:nvPr>
            <p:ph type="body" idx="1"/>
          </p:nvPr>
        </p:nvSpPr>
        <p:spPr>
          <a:xfrm>
            <a:off x="457200" y="1268413"/>
            <a:ext cx="8229600" cy="5329237"/>
          </a:xfrm>
        </p:spPr>
        <p:txBody>
          <a:bodyPr/>
          <a:lstStyle/>
          <a:p>
            <a:pPr eaLnBrk="1" hangingPunct="1">
              <a:buFontTx/>
              <a:buNone/>
            </a:pPr>
            <a:endParaRPr lang="en-US" altLang="en-US" sz="4400" smtClean="0"/>
          </a:p>
        </p:txBody>
      </p:sp>
      <p:pic>
        <p:nvPicPr>
          <p:cNvPr id="4710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417638"/>
            <a:ext cx="8640762"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29349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NZ" altLang="en-US" sz="3200" u="sng" dirty="0" smtClean="0"/>
              <a:t>PE-CE OSPF</a:t>
            </a:r>
            <a:endParaRPr lang="en-AU" altLang="en-US" sz="3200" u="sng" dirty="0" smtClean="0"/>
          </a:p>
        </p:txBody>
      </p:sp>
      <p:sp>
        <p:nvSpPr>
          <p:cNvPr id="75779" name="Rectangle 3"/>
          <p:cNvSpPr>
            <a:spLocks noGrp="1" noChangeArrowheads="1"/>
          </p:cNvSpPr>
          <p:nvPr>
            <p:ph type="body" idx="1"/>
          </p:nvPr>
        </p:nvSpPr>
        <p:spPr/>
        <p:txBody>
          <a:bodyPr>
            <a:normAutofit/>
          </a:bodyPr>
          <a:lstStyle/>
          <a:p>
            <a:pPr eaLnBrk="1" hangingPunct="1">
              <a:lnSpc>
                <a:spcPct val="90000"/>
              </a:lnSpc>
            </a:pPr>
            <a:r>
              <a:rPr lang="en-NZ" altLang="en-US" sz="2400" dirty="0" smtClean="0"/>
              <a:t>OSPF process IDs must match between PEs or routes appear as External. Alternatively configure domain-id</a:t>
            </a:r>
          </a:p>
          <a:p>
            <a:pPr eaLnBrk="1" hangingPunct="1">
              <a:lnSpc>
                <a:spcPct val="90000"/>
              </a:lnSpc>
            </a:pPr>
            <a:endParaRPr lang="en-NZ" altLang="en-US" sz="2400" dirty="0" smtClean="0"/>
          </a:p>
          <a:p>
            <a:pPr eaLnBrk="1" hangingPunct="1">
              <a:lnSpc>
                <a:spcPct val="90000"/>
              </a:lnSpc>
            </a:pPr>
            <a:r>
              <a:rPr lang="en-NZ" altLang="en-US" sz="2400" dirty="0" smtClean="0"/>
              <a:t>Matching process id’s or domain-id’s result in OSPF routes appearing as Inter Area</a:t>
            </a:r>
          </a:p>
          <a:p>
            <a:pPr eaLnBrk="1" hangingPunct="1">
              <a:lnSpc>
                <a:spcPct val="90000"/>
              </a:lnSpc>
            </a:pPr>
            <a:endParaRPr lang="en-NZ" altLang="en-US" sz="2400" dirty="0" smtClean="0"/>
          </a:p>
          <a:p>
            <a:pPr eaLnBrk="1" hangingPunct="1">
              <a:lnSpc>
                <a:spcPct val="90000"/>
              </a:lnSpc>
            </a:pPr>
            <a:endParaRPr lang="en-NZ" altLang="en-US" sz="2400" dirty="0" smtClean="0"/>
          </a:p>
        </p:txBody>
      </p:sp>
    </p:spTree>
    <p:extLst>
      <p:ext uri="{BB962C8B-B14F-4D97-AF65-F5344CB8AC3E}">
        <p14:creationId xmlns:p14="http://schemas.microsoft.com/office/powerpoint/2010/main" val="2640868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altLang="en-US" sz="3200" u="sng" dirty="0"/>
              <a:t>PE-CE </a:t>
            </a:r>
            <a:r>
              <a:rPr lang="en-NZ" altLang="en-US" sz="3200" u="sng" dirty="0" smtClean="0"/>
              <a:t>BGP</a:t>
            </a:r>
            <a:endParaRPr lang="en-US" sz="3200" dirty="0"/>
          </a:p>
        </p:txBody>
      </p:sp>
      <p:sp>
        <p:nvSpPr>
          <p:cNvPr id="3" name="Content Placeholder 2"/>
          <p:cNvSpPr>
            <a:spLocks noGrp="1"/>
          </p:cNvSpPr>
          <p:nvPr>
            <p:ph idx="1"/>
          </p:nvPr>
        </p:nvSpPr>
        <p:spPr/>
        <p:txBody>
          <a:bodyPr>
            <a:normAutofit fontScale="92500" lnSpcReduction="10000"/>
          </a:bodyPr>
          <a:lstStyle/>
          <a:p>
            <a:pPr>
              <a:lnSpc>
                <a:spcPct val="80000"/>
              </a:lnSpc>
              <a:buNone/>
            </a:pPr>
            <a:r>
              <a:rPr lang="en-AU" altLang="en-US" sz="1700" dirty="0" err="1">
                <a:latin typeface="Courier New" panose="02070309020205020404" pitchFamily="49" charset="0"/>
              </a:rPr>
              <a:t>ip</a:t>
            </a:r>
            <a:r>
              <a:rPr lang="en-AU" altLang="en-US" sz="1700" dirty="0">
                <a:latin typeface="Courier New" panose="02070309020205020404" pitchFamily="49" charset="0"/>
              </a:rPr>
              <a:t> </a:t>
            </a:r>
            <a:r>
              <a:rPr lang="en-AU" altLang="en-US" sz="1700" dirty="0" err="1">
                <a:latin typeface="Courier New" panose="02070309020205020404" pitchFamily="49" charset="0"/>
              </a:rPr>
              <a:t>vrf</a:t>
            </a:r>
            <a:r>
              <a:rPr lang="en-AU" altLang="en-US" sz="1700" dirty="0">
                <a:latin typeface="Courier New" panose="02070309020205020404" pitchFamily="49" charset="0"/>
              </a:rPr>
              <a:t> vpn1</a:t>
            </a:r>
          </a:p>
          <a:p>
            <a:pPr>
              <a:lnSpc>
                <a:spcPct val="80000"/>
              </a:lnSpc>
              <a:buNone/>
            </a:pPr>
            <a:r>
              <a:rPr lang="en-AU" altLang="en-US" sz="1700" dirty="0">
                <a:latin typeface="Courier New" panose="02070309020205020404" pitchFamily="49" charset="0"/>
              </a:rPr>
              <a:t> </a:t>
            </a:r>
            <a:r>
              <a:rPr lang="en-AU" altLang="en-US" sz="1700" dirty="0" err="1">
                <a:latin typeface="Courier New" panose="02070309020205020404" pitchFamily="49" charset="0"/>
              </a:rPr>
              <a:t>rd</a:t>
            </a:r>
            <a:r>
              <a:rPr lang="en-AU" altLang="en-US" sz="1700" dirty="0">
                <a:latin typeface="Courier New" panose="02070309020205020404" pitchFamily="49" charset="0"/>
              </a:rPr>
              <a:t> 100:1</a:t>
            </a:r>
          </a:p>
          <a:p>
            <a:pPr>
              <a:lnSpc>
                <a:spcPct val="80000"/>
              </a:lnSpc>
              <a:buNone/>
            </a:pPr>
            <a:r>
              <a:rPr lang="en-AU" altLang="en-US" sz="1700" dirty="0">
                <a:latin typeface="Courier New" panose="02070309020205020404" pitchFamily="49" charset="0"/>
              </a:rPr>
              <a:t> route-target export 100:1</a:t>
            </a:r>
          </a:p>
          <a:p>
            <a:pPr>
              <a:lnSpc>
                <a:spcPct val="80000"/>
              </a:lnSpc>
              <a:buNone/>
            </a:pPr>
            <a:r>
              <a:rPr lang="en-AU" altLang="en-US" sz="1700" dirty="0">
                <a:latin typeface="Courier New" panose="02070309020205020404" pitchFamily="49" charset="0"/>
              </a:rPr>
              <a:t> route-target import 100:1</a:t>
            </a:r>
          </a:p>
          <a:p>
            <a:pPr>
              <a:lnSpc>
                <a:spcPct val="80000"/>
              </a:lnSpc>
              <a:buNone/>
            </a:pPr>
            <a:r>
              <a:rPr lang="en-AU" altLang="en-US" sz="1700" dirty="0" smtClean="0">
                <a:latin typeface="Courier New" panose="02070309020205020404" pitchFamily="49" charset="0"/>
              </a:rPr>
              <a:t>!</a:t>
            </a:r>
            <a:endParaRPr lang="en-AU" altLang="en-US" sz="1700" dirty="0">
              <a:latin typeface="Courier New" panose="02070309020205020404" pitchFamily="49" charset="0"/>
            </a:endParaRPr>
          </a:p>
          <a:p>
            <a:pPr>
              <a:lnSpc>
                <a:spcPct val="80000"/>
              </a:lnSpc>
              <a:buNone/>
            </a:pPr>
            <a:r>
              <a:rPr lang="en-AU" altLang="en-US" sz="1700" dirty="0">
                <a:latin typeface="Courier New" panose="02070309020205020404" pitchFamily="49" charset="0"/>
              </a:rPr>
              <a:t>interface Serial1/0</a:t>
            </a:r>
          </a:p>
          <a:p>
            <a:pPr>
              <a:lnSpc>
                <a:spcPct val="80000"/>
              </a:lnSpc>
              <a:buNone/>
            </a:pPr>
            <a:r>
              <a:rPr lang="en-AU" altLang="en-US" sz="1700" dirty="0">
                <a:latin typeface="Courier New" panose="02070309020205020404" pitchFamily="49" charset="0"/>
              </a:rPr>
              <a:t> </a:t>
            </a:r>
            <a:r>
              <a:rPr lang="en-AU" altLang="en-US" sz="1700" dirty="0" err="1">
                <a:latin typeface="Courier New" panose="02070309020205020404" pitchFamily="49" charset="0"/>
              </a:rPr>
              <a:t>ip</a:t>
            </a:r>
            <a:r>
              <a:rPr lang="en-AU" altLang="en-US" sz="1700" dirty="0">
                <a:latin typeface="Courier New" panose="02070309020205020404" pitchFamily="49" charset="0"/>
              </a:rPr>
              <a:t> </a:t>
            </a:r>
            <a:r>
              <a:rPr lang="en-AU" altLang="en-US" sz="1700" dirty="0" err="1">
                <a:latin typeface="Courier New" panose="02070309020205020404" pitchFamily="49" charset="0"/>
              </a:rPr>
              <a:t>vrf</a:t>
            </a:r>
            <a:r>
              <a:rPr lang="en-AU" altLang="en-US" sz="1700" dirty="0">
                <a:latin typeface="Courier New" panose="02070309020205020404" pitchFamily="49" charset="0"/>
              </a:rPr>
              <a:t> forwarding vpn1</a:t>
            </a:r>
          </a:p>
          <a:p>
            <a:pPr>
              <a:lnSpc>
                <a:spcPct val="80000"/>
              </a:lnSpc>
              <a:buNone/>
            </a:pPr>
            <a:r>
              <a:rPr lang="en-AU" altLang="en-US" sz="1700" dirty="0">
                <a:latin typeface="Courier New" panose="02070309020205020404" pitchFamily="49" charset="0"/>
              </a:rPr>
              <a:t> </a:t>
            </a:r>
            <a:r>
              <a:rPr lang="en-AU" altLang="en-US" sz="1700" dirty="0" err="1">
                <a:latin typeface="Courier New" panose="02070309020205020404" pitchFamily="49" charset="0"/>
              </a:rPr>
              <a:t>ip</a:t>
            </a:r>
            <a:r>
              <a:rPr lang="en-AU" altLang="en-US" sz="1700" dirty="0">
                <a:latin typeface="Courier New" panose="02070309020205020404" pitchFamily="49" charset="0"/>
              </a:rPr>
              <a:t> address </a:t>
            </a:r>
            <a:r>
              <a:rPr lang="en-AU" altLang="en-US" sz="1700" dirty="0" smtClean="0">
                <a:latin typeface="Courier New" panose="02070309020205020404" pitchFamily="49" charset="0"/>
              </a:rPr>
              <a:t>192.168.1.6 </a:t>
            </a:r>
            <a:r>
              <a:rPr lang="en-AU" altLang="en-US" sz="1700" dirty="0">
                <a:latin typeface="Courier New" panose="02070309020205020404" pitchFamily="49" charset="0"/>
              </a:rPr>
              <a:t>255.255.255.252</a:t>
            </a:r>
          </a:p>
          <a:p>
            <a:pPr>
              <a:lnSpc>
                <a:spcPct val="80000"/>
              </a:lnSpc>
              <a:buNone/>
            </a:pPr>
            <a:r>
              <a:rPr lang="en-AU" altLang="en-US" sz="1700" dirty="0" smtClean="0">
                <a:latin typeface="Courier New" panose="02070309020205020404" pitchFamily="49" charset="0"/>
              </a:rPr>
              <a:t>!</a:t>
            </a:r>
            <a:endParaRPr lang="en-AU" altLang="en-US" sz="1700" dirty="0">
              <a:latin typeface="Courier New" panose="02070309020205020404" pitchFamily="49" charset="0"/>
            </a:endParaRPr>
          </a:p>
          <a:p>
            <a:pPr>
              <a:lnSpc>
                <a:spcPct val="80000"/>
              </a:lnSpc>
              <a:buNone/>
            </a:pPr>
            <a:r>
              <a:rPr lang="en-AU" altLang="en-US" sz="1700" dirty="0" smtClean="0">
                <a:latin typeface="Courier New" panose="02070309020205020404" pitchFamily="49" charset="0"/>
              </a:rPr>
              <a:t>router </a:t>
            </a:r>
            <a:r>
              <a:rPr lang="en-AU" altLang="en-US" sz="1700" dirty="0" err="1">
                <a:latin typeface="Courier New" panose="02070309020205020404" pitchFamily="49" charset="0"/>
              </a:rPr>
              <a:t>bgp</a:t>
            </a:r>
            <a:r>
              <a:rPr lang="en-AU" altLang="en-US" sz="1700" dirty="0">
                <a:latin typeface="Courier New" panose="02070309020205020404" pitchFamily="49" charset="0"/>
              </a:rPr>
              <a:t> 1</a:t>
            </a:r>
          </a:p>
          <a:p>
            <a:pPr>
              <a:lnSpc>
                <a:spcPct val="80000"/>
              </a:lnSpc>
              <a:buNone/>
            </a:pPr>
            <a:r>
              <a:rPr lang="en-AU" altLang="en-US" sz="1700" dirty="0">
                <a:latin typeface="Courier New" panose="02070309020205020404" pitchFamily="49" charset="0"/>
              </a:rPr>
              <a:t>address-family ipv4 </a:t>
            </a:r>
            <a:r>
              <a:rPr lang="en-AU" altLang="en-US" sz="1700" dirty="0" err="1">
                <a:latin typeface="Courier New" panose="02070309020205020404" pitchFamily="49" charset="0"/>
              </a:rPr>
              <a:t>vrf</a:t>
            </a:r>
            <a:r>
              <a:rPr lang="en-AU" altLang="en-US" sz="1700" dirty="0">
                <a:latin typeface="Courier New" panose="02070309020205020404" pitchFamily="49" charset="0"/>
              </a:rPr>
              <a:t> </a:t>
            </a:r>
            <a:r>
              <a:rPr lang="en-AU" altLang="en-US" sz="1700" dirty="0" smtClean="0">
                <a:latin typeface="Courier New" panose="02070309020205020404" pitchFamily="49" charset="0"/>
              </a:rPr>
              <a:t>vpn1</a:t>
            </a:r>
            <a:endParaRPr lang="en-AU" altLang="en-US" sz="1700" dirty="0">
              <a:latin typeface="Courier New" panose="02070309020205020404" pitchFamily="49" charset="0"/>
            </a:endParaRPr>
          </a:p>
          <a:p>
            <a:pPr>
              <a:lnSpc>
                <a:spcPct val="80000"/>
              </a:lnSpc>
              <a:buNone/>
            </a:pPr>
            <a:r>
              <a:rPr lang="en-AU" altLang="en-US" sz="1700" dirty="0">
                <a:latin typeface="Courier New" panose="02070309020205020404" pitchFamily="49" charset="0"/>
              </a:rPr>
              <a:t> </a:t>
            </a:r>
            <a:r>
              <a:rPr lang="en-AU" altLang="en-US" sz="1700" dirty="0" smtClean="0">
                <a:latin typeface="Courier New" panose="02070309020205020404" pitchFamily="49" charset="0"/>
              </a:rPr>
              <a:t>neighbour 192.168.1.5 remotes-as 65001</a:t>
            </a:r>
          </a:p>
          <a:p>
            <a:pPr>
              <a:lnSpc>
                <a:spcPct val="80000"/>
              </a:lnSpc>
              <a:buNone/>
            </a:pPr>
            <a:r>
              <a:rPr lang="en-AU" altLang="en-US" sz="1700" dirty="0" smtClean="0">
                <a:latin typeface="Courier New" panose="02070309020205020404" pitchFamily="49" charset="0"/>
              </a:rPr>
              <a:t> neighbour </a:t>
            </a:r>
            <a:r>
              <a:rPr lang="en-AU" altLang="en-US" sz="1700" dirty="0">
                <a:latin typeface="Courier New" panose="02070309020205020404" pitchFamily="49" charset="0"/>
              </a:rPr>
              <a:t>192.168.1.5 </a:t>
            </a:r>
            <a:r>
              <a:rPr lang="en-AU" altLang="en-US" sz="1700" dirty="0" smtClean="0">
                <a:latin typeface="Courier New" panose="02070309020205020404" pitchFamily="49" charset="0"/>
              </a:rPr>
              <a:t>activate</a:t>
            </a:r>
          </a:p>
          <a:p>
            <a:pPr>
              <a:lnSpc>
                <a:spcPct val="80000"/>
              </a:lnSpc>
              <a:buNone/>
            </a:pPr>
            <a:endParaRPr lang="en-AU" altLang="en-US" sz="1700" dirty="0" smtClean="0">
              <a:latin typeface="Courier New" panose="02070309020205020404" pitchFamily="49" charset="0"/>
            </a:endParaRPr>
          </a:p>
          <a:p>
            <a:pPr>
              <a:lnSpc>
                <a:spcPct val="80000"/>
              </a:lnSpc>
              <a:buNone/>
            </a:pPr>
            <a:endParaRPr lang="en-AU" altLang="en-US" sz="1700" dirty="0">
              <a:latin typeface="Courier New" panose="02070309020205020404" pitchFamily="49" charset="0"/>
            </a:endParaRPr>
          </a:p>
          <a:p>
            <a:pPr>
              <a:lnSpc>
                <a:spcPct val="80000"/>
              </a:lnSpc>
              <a:buNone/>
            </a:pPr>
            <a:r>
              <a:rPr lang="en-AU" altLang="en-US" sz="2400" dirty="0" smtClean="0"/>
              <a:t>Both PE &amp; CE run </a:t>
            </a:r>
            <a:r>
              <a:rPr lang="en-AU" altLang="en-US" sz="2400" dirty="0" err="1" smtClean="0"/>
              <a:t>eBGP</a:t>
            </a:r>
            <a:endParaRPr lang="en-AU" altLang="en-US" sz="2400" dirty="0"/>
          </a:p>
          <a:p>
            <a:pPr>
              <a:lnSpc>
                <a:spcPct val="80000"/>
              </a:lnSpc>
              <a:buNone/>
            </a:pPr>
            <a:r>
              <a:rPr lang="en-AU" altLang="en-US" sz="2400" dirty="0" smtClean="0"/>
              <a:t>Redistribution not required</a:t>
            </a:r>
            <a:endParaRPr lang="en-AU" altLang="en-US" sz="2400" dirty="0"/>
          </a:p>
          <a:p>
            <a:pPr>
              <a:lnSpc>
                <a:spcPct val="80000"/>
              </a:lnSpc>
              <a:buNone/>
            </a:pPr>
            <a:endParaRPr lang="en-AU" altLang="en-US" sz="1700" dirty="0">
              <a:latin typeface="Courier New" panose="02070309020205020404" pitchFamily="49" charset="0"/>
            </a:endParaRPr>
          </a:p>
          <a:p>
            <a:pPr>
              <a:lnSpc>
                <a:spcPct val="80000"/>
              </a:lnSpc>
              <a:buNone/>
            </a:pPr>
            <a:r>
              <a:rPr lang="en-AU" altLang="en-US" sz="1700" dirty="0">
                <a:latin typeface="Courier New" panose="02070309020205020404" pitchFamily="49" charset="0"/>
              </a:rPr>
              <a:t> </a:t>
            </a:r>
          </a:p>
          <a:p>
            <a:endParaRPr lang="en-US" dirty="0"/>
          </a:p>
        </p:txBody>
      </p:sp>
    </p:spTree>
    <p:extLst>
      <p:ext uri="{BB962C8B-B14F-4D97-AF65-F5344CB8AC3E}">
        <p14:creationId xmlns:p14="http://schemas.microsoft.com/office/powerpoint/2010/main" val="2618851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NZ" altLang="en-US" sz="3200" u="sng" dirty="0" smtClean="0"/>
              <a:t>Verification</a:t>
            </a:r>
            <a:endParaRPr lang="en-AU" altLang="en-US" sz="3200" u="sng" dirty="0" smtClean="0"/>
          </a:p>
        </p:txBody>
      </p:sp>
      <p:sp>
        <p:nvSpPr>
          <p:cNvPr id="76803" name="Rectangle 3"/>
          <p:cNvSpPr>
            <a:spLocks noGrp="1" noChangeArrowheads="1"/>
          </p:cNvSpPr>
          <p:nvPr>
            <p:ph type="body" idx="1"/>
          </p:nvPr>
        </p:nvSpPr>
        <p:spPr/>
        <p:txBody>
          <a:bodyPr>
            <a:normAutofit/>
          </a:bodyPr>
          <a:lstStyle/>
          <a:p>
            <a:pPr eaLnBrk="1" hangingPunct="1">
              <a:lnSpc>
                <a:spcPct val="80000"/>
              </a:lnSpc>
            </a:pPr>
            <a:endParaRPr lang="en-AU" altLang="en-US" sz="2400" b="1" dirty="0" smtClean="0"/>
          </a:p>
          <a:p>
            <a:pPr eaLnBrk="1" hangingPunct="1">
              <a:lnSpc>
                <a:spcPct val="80000"/>
              </a:lnSpc>
            </a:pPr>
            <a:r>
              <a:rPr lang="en-AU" altLang="en-US" sz="2400" dirty="0" smtClean="0"/>
              <a:t>PE1-AS1#show </a:t>
            </a:r>
            <a:r>
              <a:rPr lang="en-AU" altLang="en-US" sz="2400" dirty="0" err="1" smtClean="0"/>
              <a:t>ip</a:t>
            </a:r>
            <a:r>
              <a:rPr lang="en-AU" altLang="en-US" sz="2400" dirty="0" smtClean="0"/>
              <a:t> </a:t>
            </a:r>
            <a:r>
              <a:rPr lang="en-AU" altLang="en-US" sz="2400" dirty="0" err="1" smtClean="0"/>
              <a:t>vrf</a:t>
            </a:r>
            <a:endParaRPr lang="en-AU" altLang="en-US" sz="2400" dirty="0" smtClean="0"/>
          </a:p>
          <a:p>
            <a:pPr eaLnBrk="1" hangingPunct="1">
              <a:lnSpc>
                <a:spcPct val="80000"/>
              </a:lnSpc>
            </a:pPr>
            <a:endParaRPr lang="en-AU" altLang="en-US" sz="2400" b="1" dirty="0" smtClean="0"/>
          </a:p>
          <a:p>
            <a:pPr eaLnBrk="1" hangingPunct="1">
              <a:lnSpc>
                <a:spcPct val="80000"/>
              </a:lnSpc>
              <a:buFontTx/>
              <a:buNone/>
            </a:pPr>
            <a:r>
              <a:rPr lang="en-AU" altLang="en-US" sz="2400" dirty="0" smtClean="0"/>
              <a:t>  </a:t>
            </a:r>
            <a:r>
              <a:rPr lang="en-AU" altLang="en-US" sz="1500" dirty="0" smtClean="0">
                <a:latin typeface="Courier New" panose="02070309020205020404" pitchFamily="49" charset="0"/>
                <a:cs typeface="Courier New" panose="02070309020205020404" pitchFamily="49" charset="0"/>
              </a:rPr>
              <a:t>Name                      Default RD           Interfaces</a:t>
            </a:r>
          </a:p>
          <a:p>
            <a:pPr eaLnBrk="1" hangingPunct="1">
              <a:lnSpc>
                <a:spcPct val="80000"/>
              </a:lnSpc>
              <a:buFontTx/>
              <a:buNone/>
            </a:pPr>
            <a:r>
              <a:rPr lang="en-AU" altLang="en-US" sz="1500" dirty="0" smtClean="0">
                <a:latin typeface="Courier New" panose="02070309020205020404" pitchFamily="49" charset="0"/>
                <a:cs typeface="Courier New" panose="02070309020205020404" pitchFamily="49" charset="0"/>
              </a:rPr>
              <a:t> </a:t>
            </a:r>
            <a:r>
              <a:rPr lang="en-AU" altLang="en-US" sz="1500" dirty="0" err="1" smtClean="0">
                <a:latin typeface="Courier New" panose="02070309020205020404" pitchFamily="49" charset="0"/>
                <a:cs typeface="Courier New" panose="02070309020205020404" pitchFamily="49" charset="0"/>
              </a:rPr>
              <a:t>CustomerA</a:t>
            </a:r>
            <a:r>
              <a:rPr lang="en-AU" altLang="en-US" sz="1500" dirty="0" smtClean="0">
                <a:latin typeface="Courier New" panose="02070309020205020404" pitchFamily="49" charset="0"/>
                <a:cs typeface="Courier New" panose="02070309020205020404" pitchFamily="49" charset="0"/>
              </a:rPr>
              <a:t>                 1:100                Se1/0    Lo1</a:t>
            </a:r>
          </a:p>
          <a:p>
            <a:pPr eaLnBrk="1" hangingPunct="1">
              <a:lnSpc>
                <a:spcPct val="80000"/>
              </a:lnSpc>
              <a:buFontTx/>
              <a:buNone/>
            </a:pPr>
            <a:endParaRPr lang="en-AU" altLang="en-US" sz="1500" dirty="0" smtClean="0">
              <a:latin typeface="Courier New" panose="02070309020205020404" pitchFamily="49" charset="0"/>
              <a:cs typeface="Courier New" panose="02070309020205020404" pitchFamily="49" charset="0"/>
            </a:endParaRPr>
          </a:p>
          <a:p>
            <a:pPr eaLnBrk="1" hangingPunct="1">
              <a:lnSpc>
                <a:spcPct val="80000"/>
              </a:lnSpc>
              <a:buFontTx/>
              <a:buNone/>
            </a:pPr>
            <a:endParaRPr lang="en-AU" altLang="en-US" sz="1500" dirty="0" smtClean="0">
              <a:latin typeface="Courier New" panose="02070309020205020404" pitchFamily="49" charset="0"/>
              <a:cs typeface="Courier New" panose="02070309020205020404" pitchFamily="49" charset="0"/>
            </a:endParaRPr>
          </a:p>
          <a:p>
            <a:pPr eaLnBrk="1" hangingPunct="1">
              <a:lnSpc>
                <a:spcPct val="80000"/>
              </a:lnSpc>
            </a:pPr>
            <a:r>
              <a:rPr lang="en-AU" altLang="en-US" sz="2400" dirty="0" smtClean="0"/>
              <a:t>show </a:t>
            </a:r>
            <a:r>
              <a:rPr lang="en-AU" altLang="en-US" sz="2400" dirty="0" err="1" smtClean="0"/>
              <a:t>ip</a:t>
            </a:r>
            <a:r>
              <a:rPr lang="en-AU" altLang="en-US" sz="2400" dirty="0" smtClean="0"/>
              <a:t> </a:t>
            </a:r>
            <a:r>
              <a:rPr lang="en-AU" altLang="en-US" sz="2400" dirty="0" err="1" smtClean="0"/>
              <a:t>vrf</a:t>
            </a:r>
            <a:r>
              <a:rPr lang="en-AU" altLang="en-US" sz="2400" dirty="0" smtClean="0"/>
              <a:t> interfaces</a:t>
            </a:r>
          </a:p>
          <a:p>
            <a:pPr eaLnBrk="1" hangingPunct="1">
              <a:lnSpc>
                <a:spcPct val="80000"/>
              </a:lnSpc>
            </a:pPr>
            <a:endParaRPr lang="en-AU" altLang="en-US" sz="2400" b="1" dirty="0" smtClean="0"/>
          </a:p>
          <a:p>
            <a:pPr>
              <a:lnSpc>
                <a:spcPct val="80000"/>
              </a:lnSpc>
              <a:buFontTx/>
              <a:buNone/>
            </a:pPr>
            <a:r>
              <a:rPr lang="en-AU" altLang="en-US" sz="2400" dirty="0" smtClean="0"/>
              <a:t>   </a:t>
            </a:r>
            <a:r>
              <a:rPr lang="en-AU" altLang="en-US" sz="1500" dirty="0" smtClean="0">
                <a:latin typeface="Courier New" panose="02070309020205020404" pitchFamily="49" charset="0"/>
                <a:cs typeface="Courier New" panose="02070309020205020404" pitchFamily="49" charset="0"/>
              </a:rPr>
              <a:t>Interface           IP-Address     VRF			Protocol                      Serial1/0  		172.16.1.1   </a:t>
            </a:r>
            <a:r>
              <a:rPr lang="en-AU" altLang="en-US" sz="1500" dirty="0" err="1" smtClean="0">
                <a:latin typeface="Courier New" panose="02070309020205020404" pitchFamily="49" charset="0"/>
                <a:cs typeface="Courier New" panose="02070309020205020404" pitchFamily="49" charset="0"/>
              </a:rPr>
              <a:t>CustomerA</a:t>
            </a:r>
            <a:r>
              <a:rPr lang="en-AU" altLang="en-US" sz="1500" dirty="0" smtClean="0">
                <a:latin typeface="Courier New" panose="02070309020205020404" pitchFamily="49" charset="0"/>
                <a:cs typeface="Courier New" panose="02070309020205020404" pitchFamily="49" charset="0"/>
              </a:rPr>
              <a:t>            up</a:t>
            </a:r>
          </a:p>
          <a:p>
            <a:pPr eaLnBrk="1" hangingPunct="1">
              <a:lnSpc>
                <a:spcPct val="80000"/>
              </a:lnSpc>
              <a:buFontTx/>
              <a:buNone/>
            </a:pPr>
            <a:r>
              <a:rPr lang="en-AU" altLang="en-US" sz="1500" dirty="0" smtClean="0">
                <a:latin typeface="Courier New" panose="02070309020205020404" pitchFamily="49" charset="0"/>
                <a:cs typeface="Courier New" panose="02070309020205020404" pitchFamily="49" charset="0"/>
              </a:rPr>
              <a:t>  	Lo1                	172.16.100.1 </a:t>
            </a:r>
            <a:r>
              <a:rPr lang="en-AU" altLang="en-US" sz="1500" dirty="0" err="1" smtClean="0">
                <a:latin typeface="Courier New" panose="02070309020205020404" pitchFamily="49" charset="0"/>
                <a:cs typeface="Courier New" panose="02070309020205020404" pitchFamily="49" charset="0"/>
              </a:rPr>
              <a:t>CustomerA</a:t>
            </a:r>
            <a:r>
              <a:rPr lang="en-AU" altLang="en-US" sz="1500" dirty="0" smtClean="0">
                <a:latin typeface="Courier New" panose="02070309020205020404" pitchFamily="49" charset="0"/>
                <a:cs typeface="Courier New" panose="02070309020205020404" pitchFamily="49" charset="0"/>
              </a:rPr>
              <a:t>            up </a:t>
            </a:r>
          </a:p>
          <a:p>
            <a:pPr eaLnBrk="1" hangingPunct="1">
              <a:lnSpc>
                <a:spcPct val="80000"/>
              </a:lnSpc>
            </a:pPr>
            <a:endParaRPr lang="en-AU" altLang="en-US" sz="2400" dirty="0" smtClean="0"/>
          </a:p>
        </p:txBody>
      </p:sp>
    </p:spTree>
    <p:extLst>
      <p:ext uri="{BB962C8B-B14F-4D97-AF65-F5344CB8AC3E}">
        <p14:creationId xmlns:p14="http://schemas.microsoft.com/office/powerpoint/2010/main" val="22529455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NZ" altLang="en-US" sz="3200" u="sng" dirty="0" smtClean="0"/>
              <a:t>Verification</a:t>
            </a:r>
            <a:endParaRPr lang="en-AU" altLang="en-US" sz="3200" u="sng" dirty="0" smtClean="0"/>
          </a:p>
        </p:txBody>
      </p:sp>
      <p:sp>
        <p:nvSpPr>
          <p:cNvPr id="77827" name="Rectangle 3"/>
          <p:cNvSpPr>
            <a:spLocks noGrp="1" noChangeArrowheads="1"/>
          </p:cNvSpPr>
          <p:nvPr>
            <p:ph type="body" idx="1"/>
          </p:nvPr>
        </p:nvSpPr>
        <p:spPr>
          <a:xfrm>
            <a:off x="179388" y="1600200"/>
            <a:ext cx="8785225" cy="4525963"/>
          </a:xfrm>
        </p:spPr>
        <p:txBody>
          <a:bodyPr/>
          <a:lstStyle/>
          <a:p>
            <a:pPr eaLnBrk="1" hangingPunct="1">
              <a:lnSpc>
                <a:spcPct val="80000"/>
              </a:lnSpc>
            </a:pPr>
            <a:r>
              <a:rPr lang="en-NZ" altLang="en-US" sz="2000" dirty="0" smtClean="0"/>
              <a:t>show </a:t>
            </a:r>
            <a:r>
              <a:rPr lang="en-NZ" altLang="en-US" sz="2000" dirty="0" err="1" smtClean="0"/>
              <a:t>mpls</a:t>
            </a:r>
            <a:r>
              <a:rPr lang="en-NZ" altLang="en-US" sz="2000" dirty="0" smtClean="0"/>
              <a:t> forwarding table</a:t>
            </a:r>
          </a:p>
          <a:p>
            <a:pPr eaLnBrk="1" hangingPunct="1">
              <a:lnSpc>
                <a:spcPct val="80000"/>
              </a:lnSpc>
            </a:pPr>
            <a:endParaRPr lang="en-NZ" altLang="en-US" sz="2000" dirty="0" smtClean="0"/>
          </a:p>
          <a:p>
            <a:pPr eaLnBrk="1" hangingPunct="1">
              <a:lnSpc>
                <a:spcPct val="80000"/>
              </a:lnSpc>
              <a:buFontTx/>
              <a:buNone/>
            </a:pPr>
            <a:r>
              <a:rPr lang="en-NZ" altLang="en-US" sz="1400" dirty="0" smtClean="0">
                <a:latin typeface="Courier New" pitchFamily="49" charset="0"/>
              </a:rPr>
              <a:t>	Local  Outgoing    Prefix            Bytes tag  Outgoing   Next Hop</a:t>
            </a:r>
            <a:br>
              <a:rPr lang="en-NZ" altLang="en-US" sz="1400" dirty="0" smtClean="0">
                <a:latin typeface="Courier New" pitchFamily="49" charset="0"/>
              </a:rPr>
            </a:br>
            <a:r>
              <a:rPr lang="en-NZ" altLang="en-US" sz="1400" dirty="0" smtClean="0">
                <a:latin typeface="Courier New" pitchFamily="49" charset="0"/>
              </a:rPr>
              <a:t>tag    </a:t>
            </a:r>
            <a:r>
              <a:rPr lang="en-NZ" altLang="en-US" sz="1400" dirty="0" err="1" smtClean="0">
                <a:latin typeface="Courier New" pitchFamily="49" charset="0"/>
              </a:rPr>
              <a:t>tag</a:t>
            </a:r>
            <a:r>
              <a:rPr lang="en-NZ" altLang="en-US" sz="1400" dirty="0" smtClean="0">
                <a:latin typeface="Courier New" pitchFamily="49" charset="0"/>
              </a:rPr>
              <a:t> or VC   or Tunnel Id      switched   interface</a:t>
            </a:r>
            <a:br>
              <a:rPr lang="en-NZ" altLang="en-US" sz="1400" dirty="0" smtClean="0">
                <a:latin typeface="Courier New" pitchFamily="49" charset="0"/>
              </a:rPr>
            </a:br>
            <a:r>
              <a:rPr lang="en-NZ" altLang="en-US" sz="1400" dirty="0" smtClean="0">
                <a:latin typeface="Courier New" pitchFamily="49" charset="0"/>
              </a:rPr>
              <a:t>16     16          192.168.1.97 255.255.255.255   \</a:t>
            </a:r>
            <a:br>
              <a:rPr lang="en-NZ" altLang="en-US" sz="1400" dirty="0" smtClean="0">
                <a:latin typeface="Courier New" pitchFamily="49" charset="0"/>
              </a:rPr>
            </a:br>
            <a:r>
              <a:rPr lang="en-NZ" altLang="en-US" sz="1400" dirty="0" smtClean="0">
                <a:latin typeface="Courier New" pitchFamily="49" charset="0"/>
              </a:rPr>
              <a:t>                                     0          Se0/0.111  point2point</a:t>
            </a:r>
            <a:br>
              <a:rPr lang="en-NZ" altLang="en-US" sz="1400" dirty="0" smtClean="0">
                <a:latin typeface="Courier New" pitchFamily="49" charset="0"/>
              </a:rPr>
            </a:br>
            <a:r>
              <a:rPr lang="en-NZ" altLang="en-US" sz="1400" dirty="0" smtClean="0">
                <a:latin typeface="Courier New" pitchFamily="49" charset="0"/>
              </a:rPr>
              <a:t>17     Pop tag     192.168.1.112 255.255.255.240   \</a:t>
            </a:r>
            <a:br>
              <a:rPr lang="en-NZ" altLang="en-US" sz="1400" dirty="0" smtClean="0">
                <a:latin typeface="Courier New" pitchFamily="49" charset="0"/>
              </a:rPr>
            </a:br>
            <a:r>
              <a:rPr lang="en-NZ" altLang="en-US" sz="1400" dirty="0" smtClean="0">
                <a:latin typeface="Courier New" pitchFamily="49" charset="0"/>
              </a:rPr>
              <a:t>                                     0          Se0/0.111  point2point</a:t>
            </a:r>
            <a:br>
              <a:rPr lang="en-NZ" altLang="en-US" sz="1400" dirty="0" smtClean="0">
                <a:latin typeface="Courier New" pitchFamily="49" charset="0"/>
              </a:rPr>
            </a:br>
            <a:r>
              <a:rPr lang="en-NZ" altLang="en-US" sz="1400" dirty="0" smtClean="0">
                <a:latin typeface="Courier New" pitchFamily="49" charset="0"/>
              </a:rPr>
              <a:t>18     17          192.168.1.64 255.255.255.240   \</a:t>
            </a:r>
            <a:br>
              <a:rPr lang="en-NZ" altLang="en-US" sz="1400" dirty="0" smtClean="0">
                <a:latin typeface="Courier New" pitchFamily="49" charset="0"/>
              </a:rPr>
            </a:br>
            <a:r>
              <a:rPr lang="en-NZ" altLang="en-US" sz="1400" dirty="0" smtClean="0">
                <a:latin typeface="Courier New" pitchFamily="49" charset="0"/>
              </a:rPr>
              <a:t>                                     0          Se0/0.111  point2point</a:t>
            </a:r>
            <a:br>
              <a:rPr lang="en-NZ" altLang="en-US" sz="1400" dirty="0" smtClean="0">
                <a:latin typeface="Courier New" pitchFamily="49" charset="0"/>
              </a:rPr>
            </a:br>
            <a:r>
              <a:rPr lang="en-NZ" altLang="en-US" sz="1400" dirty="0" smtClean="0">
                <a:latin typeface="Courier New" pitchFamily="49" charset="0"/>
              </a:rPr>
              <a:t>19     Pop tag     192.168.1.81 255.255.255.255   \</a:t>
            </a:r>
            <a:br>
              <a:rPr lang="en-NZ" altLang="en-US" sz="1400" dirty="0" smtClean="0">
                <a:latin typeface="Courier New" pitchFamily="49" charset="0"/>
              </a:rPr>
            </a:br>
            <a:r>
              <a:rPr lang="en-NZ" altLang="en-US" sz="1400" dirty="0" smtClean="0">
                <a:latin typeface="Courier New" pitchFamily="49" charset="0"/>
              </a:rPr>
              <a:t>                                     0          Se0/0.111  point2point</a:t>
            </a:r>
            <a:br>
              <a:rPr lang="en-NZ" altLang="en-US" sz="1400" dirty="0" smtClean="0">
                <a:latin typeface="Courier New" pitchFamily="49" charset="0"/>
              </a:rPr>
            </a:br>
            <a:r>
              <a:rPr lang="en-NZ" altLang="en-US" sz="1400" dirty="0" smtClean="0">
                <a:latin typeface="Courier New" pitchFamily="49" charset="0"/>
              </a:rPr>
              <a:t>20     18          192.168.1.33 255.255.255.255   \</a:t>
            </a:r>
            <a:br>
              <a:rPr lang="en-NZ" altLang="en-US" sz="1400" dirty="0" smtClean="0">
                <a:latin typeface="Courier New" pitchFamily="49" charset="0"/>
              </a:rPr>
            </a:br>
            <a:r>
              <a:rPr lang="en-NZ" altLang="en-US" sz="1400" dirty="0" smtClean="0">
                <a:latin typeface="Courier New" pitchFamily="49" charset="0"/>
              </a:rPr>
              <a:t>                                     0          Se0/0.111  point2point</a:t>
            </a:r>
            <a:br>
              <a:rPr lang="en-NZ" altLang="en-US" sz="1400" dirty="0" smtClean="0">
                <a:latin typeface="Courier New" pitchFamily="49" charset="0"/>
              </a:rPr>
            </a:br>
            <a:r>
              <a:rPr lang="en-NZ" altLang="en-US" sz="1400" dirty="0" smtClean="0">
                <a:latin typeface="Courier New" pitchFamily="49" charset="0"/>
              </a:rPr>
              <a:t>21     20          150.1.2.16 255.255.255.240   \</a:t>
            </a:r>
            <a:br>
              <a:rPr lang="en-NZ" altLang="en-US" sz="1400" dirty="0" smtClean="0">
                <a:latin typeface="Courier New" pitchFamily="49" charset="0"/>
              </a:rPr>
            </a:br>
            <a:r>
              <a:rPr lang="en-NZ" altLang="en-US" sz="1400" dirty="0" smtClean="0">
                <a:latin typeface="Courier New" pitchFamily="49" charset="0"/>
              </a:rPr>
              <a:t>                                     0          Se0/0.111  point2point</a:t>
            </a:r>
            <a:br>
              <a:rPr lang="en-NZ" altLang="en-US" sz="1400" dirty="0" smtClean="0">
                <a:latin typeface="Courier New" pitchFamily="49" charset="0"/>
              </a:rPr>
            </a:br>
            <a:r>
              <a:rPr lang="en-NZ" altLang="en-US" sz="1400" dirty="0" smtClean="0">
                <a:latin typeface="Courier New" pitchFamily="49" charset="0"/>
              </a:rPr>
              <a:t>22     22          150.1.2.32 255.255.255.240   \</a:t>
            </a:r>
            <a:br>
              <a:rPr lang="en-NZ" altLang="en-US" sz="1400" dirty="0" smtClean="0">
                <a:latin typeface="Courier New" pitchFamily="49" charset="0"/>
              </a:rPr>
            </a:br>
            <a:r>
              <a:rPr lang="en-NZ" altLang="en-US" sz="1400" dirty="0" smtClean="0">
                <a:latin typeface="Courier New" pitchFamily="49" charset="0"/>
              </a:rPr>
              <a:t>                                     0          Se0/0.111  point2point</a:t>
            </a:r>
            <a:endParaRPr lang="en-AU" altLang="en-US" sz="1400" dirty="0" smtClean="0">
              <a:latin typeface="Courier New" pitchFamily="49" charset="0"/>
            </a:endParaRPr>
          </a:p>
        </p:txBody>
      </p:sp>
    </p:spTree>
    <p:extLst>
      <p:ext uri="{BB962C8B-B14F-4D97-AF65-F5344CB8AC3E}">
        <p14:creationId xmlns:p14="http://schemas.microsoft.com/office/powerpoint/2010/main" val="566653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NZ" altLang="en-US" sz="3200" u="sng" smtClean="0"/>
              <a:t>Verification</a:t>
            </a:r>
            <a:endParaRPr lang="en-AU" altLang="en-US" sz="3200" u="sng" smtClean="0"/>
          </a:p>
        </p:txBody>
      </p:sp>
      <p:sp>
        <p:nvSpPr>
          <p:cNvPr id="78851" name="Rectangle 3"/>
          <p:cNvSpPr>
            <a:spLocks noGrp="1" noChangeArrowheads="1"/>
          </p:cNvSpPr>
          <p:nvPr>
            <p:ph type="body" idx="1"/>
          </p:nvPr>
        </p:nvSpPr>
        <p:spPr>
          <a:xfrm>
            <a:off x="457200" y="1268413"/>
            <a:ext cx="8435975" cy="5400675"/>
          </a:xfrm>
        </p:spPr>
        <p:txBody>
          <a:bodyPr/>
          <a:lstStyle/>
          <a:p>
            <a:pPr eaLnBrk="1" hangingPunct="1">
              <a:lnSpc>
                <a:spcPct val="80000"/>
              </a:lnSpc>
            </a:pPr>
            <a:r>
              <a:rPr lang="en-NZ" altLang="en-US" sz="2000" smtClean="0"/>
              <a:t>show ip bgp vpnv4 all</a:t>
            </a:r>
          </a:p>
          <a:p>
            <a:pPr eaLnBrk="1" hangingPunct="1">
              <a:lnSpc>
                <a:spcPct val="80000"/>
              </a:lnSpc>
            </a:pPr>
            <a:endParaRPr lang="en-NZ" altLang="en-US" sz="2000" smtClean="0"/>
          </a:p>
          <a:p>
            <a:pPr eaLnBrk="1" hangingPunct="1">
              <a:lnSpc>
                <a:spcPct val="80000"/>
              </a:lnSpc>
              <a:buFontTx/>
              <a:buNone/>
            </a:pPr>
            <a:r>
              <a:rPr lang="en-NZ" altLang="en-US" sz="1200" smtClean="0">
                <a:latin typeface="Courier New" pitchFamily="49" charset="0"/>
              </a:rPr>
              <a:t>BGP table version is 2024361, local router ID is 202.50.231.3</a:t>
            </a:r>
          </a:p>
          <a:p>
            <a:pPr eaLnBrk="1" hangingPunct="1">
              <a:lnSpc>
                <a:spcPct val="80000"/>
              </a:lnSpc>
              <a:buFontTx/>
              <a:buNone/>
            </a:pPr>
            <a:r>
              <a:rPr lang="en-NZ" altLang="en-US" sz="1200" smtClean="0">
                <a:latin typeface="Courier New" pitchFamily="49" charset="0"/>
              </a:rPr>
              <a:t>Status codes: s suppressed, d damped, h history, * valid, &gt; best, i - internal,</a:t>
            </a:r>
          </a:p>
          <a:p>
            <a:pPr eaLnBrk="1" hangingPunct="1">
              <a:lnSpc>
                <a:spcPct val="80000"/>
              </a:lnSpc>
              <a:buFontTx/>
              <a:buNone/>
            </a:pPr>
            <a:r>
              <a:rPr lang="en-NZ" altLang="en-US" sz="1200" smtClean="0">
                <a:latin typeface="Courier New" pitchFamily="49" charset="0"/>
              </a:rPr>
              <a:t>              r RIB-failure, S Stale</a:t>
            </a:r>
          </a:p>
          <a:p>
            <a:pPr eaLnBrk="1" hangingPunct="1">
              <a:lnSpc>
                <a:spcPct val="80000"/>
              </a:lnSpc>
              <a:buFontTx/>
              <a:buNone/>
            </a:pPr>
            <a:r>
              <a:rPr lang="en-NZ" altLang="en-US" sz="1200" smtClean="0">
                <a:latin typeface="Courier New" pitchFamily="49" charset="0"/>
              </a:rPr>
              <a:t>Origin codes: i - IGP, e - EGP, ? - incomplete</a:t>
            </a:r>
          </a:p>
          <a:p>
            <a:pPr eaLnBrk="1" hangingPunct="1">
              <a:lnSpc>
                <a:spcPct val="80000"/>
              </a:lnSpc>
              <a:buFontTx/>
              <a:buNone/>
            </a:pPr>
            <a:r>
              <a:rPr lang="en-NZ" altLang="en-US" sz="1200" smtClean="0">
                <a:latin typeface="Courier New" pitchFamily="49" charset="0"/>
              </a:rPr>
              <a:t>   Network          Next Hop            Metric LocPrf Weight Path</a:t>
            </a:r>
          </a:p>
          <a:p>
            <a:pPr eaLnBrk="1" hangingPunct="1">
              <a:lnSpc>
                <a:spcPct val="80000"/>
              </a:lnSpc>
              <a:buFontTx/>
              <a:buNone/>
            </a:pPr>
            <a:r>
              <a:rPr lang="en-NZ" altLang="en-US" sz="1200" smtClean="0">
                <a:latin typeface="Courier New" pitchFamily="49" charset="0"/>
              </a:rPr>
              <a:t>Route Distinguisher: 2570:95 (default for vrf vrf-testing)</a:t>
            </a:r>
          </a:p>
          <a:p>
            <a:pPr eaLnBrk="1" hangingPunct="1">
              <a:lnSpc>
                <a:spcPct val="80000"/>
              </a:lnSpc>
              <a:buFontTx/>
              <a:buNone/>
            </a:pPr>
            <a:r>
              <a:rPr lang="en-NZ" altLang="en-US" sz="1200" smtClean="0">
                <a:latin typeface="Courier New" pitchFamily="49" charset="0"/>
              </a:rPr>
              <a:t>*&gt; 202.50.231.64/27 202.50.231.164          21         32768 ?</a:t>
            </a:r>
          </a:p>
          <a:p>
            <a:pPr eaLnBrk="1" hangingPunct="1">
              <a:lnSpc>
                <a:spcPct val="80000"/>
              </a:lnSpc>
              <a:buFontTx/>
              <a:buNone/>
            </a:pPr>
            <a:r>
              <a:rPr lang="en-NZ" altLang="en-US" sz="1200" smtClean="0">
                <a:latin typeface="Courier New" pitchFamily="49" charset="0"/>
              </a:rPr>
              <a:t>*&gt; 202.50.231.160/27</a:t>
            </a:r>
          </a:p>
          <a:p>
            <a:pPr eaLnBrk="1" hangingPunct="1">
              <a:lnSpc>
                <a:spcPct val="80000"/>
              </a:lnSpc>
              <a:buFontTx/>
              <a:buNone/>
            </a:pPr>
            <a:r>
              <a:rPr lang="en-NZ" altLang="en-US" sz="1200" smtClean="0">
                <a:latin typeface="Courier New" pitchFamily="49" charset="0"/>
              </a:rPr>
              <a:t>                    0.0.0.0                  0         32768 ?</a:t>
            </a:r>
          </a:p>
          <a:p>
            <a:pPr eaLnBrk="1" hangingPunct="1">
              <a:lnSpc>
                <a:spcPct val="80000"/>
              </a:lnSpc>
              <a:buFontTx/>
              <a:buNone/>
            </a:pPr>
            <a:r>
              <a:rPr lang="en-NZ" altLang="en-US" sz="1200" smtClean="0">
                <a:latin typeface="Courier New" pitchFamily="49" charset="0"/>
              </a:rPr>
              <a:t>* i202.50.231.208/29</a:t>
            </a:r>
          </a:p>
          <a:p>
            <a:pPr eaLnBrk="1" hangingPunct="1">
              <a:lnSpc>
                <a:spcPct val="80000"/>
              </a:lnSpc>
              <a:buFontTx/>
              <a:buNone/>
            </a:pPr>
            <a:r>
              <a:rPr lang="en-NZ" altLang="en-US" sz="1200" smtClean="0">
                <a:latin typeface="Courier New" pitchFamily="49" charset="0"/>
              </a:rPr>
              <a:t>                    202.50.231.4             0    100      0 ?</a:t>
            </a:r>
          </a:p>
          <a:p>
            <a:pPr eaLnBrk="1" hangingPunct="1">
              <a:lnSpc>
                <a:spcPct val="80000"/>
              </a:lnSpc>
              <a:buFontTx/>
              <a:buNone/>
            </a:pPr>
            <a:r>
              <a:rPr lang="en-NZ" altLang="en-US" sz="1200" smtClean="0">
                <a:latin typeface="Courier New" pitchFamily="49" charset="0"/>
              </a:rPr>
              <a:t>*&gt;                  0.0.0.0                  0         32768 ?</a:t>
            </a:r>
          </a:p>
          <a:p>
            <a:pPr eaLnBrk="1" hangingPunct="1">
              <a:lnSpc>
                <a:spcPct val="80000"/>
              </a:lnSpc>
              <a:buFontTx/>
              <a:buNone/>
            </a:pPr>
            <a:r>
              <a:rPr lang="en-NZ" altLang="en-US" sz="1200" smtClean="0">
                <a:latin typeface="Courier New" pitchFamily="49" charset="0"/>
              </a:rPr>
              <a:t>*&gt; 210.54.141.0/25  202.50.231.164           2         32768 ?</a:t>
            </a:r>
          </a:p>
          <a:p>
            <a:pPr eaLnBrk="1" hangingPunct="1">
              <a:lnSpc>
                <a:spcPct val="80000"/>
              </a:lnSpc>
              <a:buFontTx/>
              <a:buNone/>
            </a:pPr>
            <a:r>
              <a:rPr lang="en-NZ" altLang="en-US" sz="1200" smtClean="0">
                <a:latin typeface="Courier New" pitchFamily="49" charset="0"/>
              </a:rPr>
              <a:t>Route Distinguisher: 2570:200 (default for vrf vrf-mobile-peering)</a:t>
            </a:r>
          </a:p>
          <a:p>
            <a:pPr eaLnBrk="1" hangingPunct="1">
              <a:lnSpc>
                <a:spcPct val="80000"/>
              </a:lnSpc>
              <a:buFontTx/>
              <a:buNone/>
            </a:pPr>
            <a:r>
              <a:rPr lang="en-NZ" altLang="en-US" sz="1200" smtClean="0">
                <a:latin typeface="Courier New" pitchFamily="49" charset="0"/>
              </a:rPr>
              <a:t>* i10.2.4.0/28      202.50.231.4             0    100      0 ?</a:t>
            </a:r>
          </a:p>
          <a:p>
            <a:pPr eaLnBrk="1" hangingPunct="1">
              <a:lnSpc>
                <a:spcPct val="80000"/>
              </a:lnSpc>
              <a:buFontTx/>
              <a:buNone/>
            </a:pPr>
            <a:r>
              <a:rPr lang="en-NZ" altLang="en-US" sz="1200" smtClean="0">
                <a:latin typeface="Courier New" pitchFamily="49" charset="0"/>
              </a:rPr>
              <a:t>*&gt;                  0.0.0.0                  0         32768 ?</a:t>
            </a:r>
          </a:p>
          <a:p>
            <a:pPr eaLnBrk="1" hangingPunct="1">
              <a:lnSpc>
                <a:spcPct val="80000"/>
              </a:lnSpc>
              <a:buFontTx/>
              <a:buNone/>
            </a:pPr>
            <a:r>
              <a:rPr lang="en-NZ" altLang="en-US" sz="1200" smtClean="0">
                <a:latin typeface="Courier New" pitchFamily="49" charset="0"/>
              </a:rPr>
              <a:t>* i118.148.4.0/24   202.50.231.4             1    100      0 ?</a:t>
            </a:r>
          </a:p>
          <a:p>
            <a:pPr eaLnBrk="1" hangingPunct="1">
              <a:lnSpc>
                <a:spcPct val="80000"/>
              </a:lnSpc>
              <a:buFontTx/>
              <a:buNone/>
            </a:pPr>
            <a:r>
              <a:rPr lang="en-NZ" altLang="en-US" sz="1200" smtClean="0">
                <a:latin typeface="Courier New" pitchFamily="49" charset="0"/>
              </a:rPr>
              <a:t>*&gt;                  10.2.4.5                 1         32768 ?</a:t>
            </a:r>
          </a:p>
          <a:p>
            <a:pPr eaLnBrk="1" hangingPunct="1">
              <a:lnSpc>
                <a:spcPct val="80000"/>
              </a:lnSpc>
              <a:buFontTx/>
              <a:buNone/>
            </a:pPr>
            <a:r>
              <a:rPr lang="en-NZ" altLang="en-US" sz="1200" smtClean="0">
                <a:latin typeface="Courier New" pitchFamily="49" charset="0"/>
              </a:rPr>
              <a:t>Route Distinguisher: 2570:300 (default for vrf vrf-mobile-services)</a:t>
            </a:r>
          </a:p>
          <a:p>
            <a:pPr eaLnBrk="1" hangingPunct="1">
              <a:lnSpc>
                <a:spcPct val="80000"/>
              </a:lnSpc>
              <a:buFontTx/>
              <a:buNone/>
            </a:pPr>
            <a:r>
              <a:rPr lang="en-NZ" altLang="en-US" sz="1200" smtClean="0">
                <a:latin typeface="Courier New" pitchFamily="49" charset="0"/>
              </a:rPr>
              <a:t>*&gt; 10.104.32.0/19   202.50.231.36                 200      0 65150 4771 65534 ?</a:t>
            </a:r>
          </a:p>
          <a:p>
            <a:pPr eaLnBrk="1" hangingPunct="1">
              <a:lnSpc>
                <a:spcPct val="80000"/>
              </a:lnSpc>
              <a:buFontTx/>
              <a:buNone/>
            </a:pPr>
            <a:r>
              <a:rPr lang="en-NZ" altLang="en-US" sz="1200" smtClean="0">
                <a:latin typeface="Courier New" pitchFamily="49" charset="0"/>
              </a:rPr>
              <a:t>*&gt; 10.104.64.0/18   202.50.231.36                 200      0 65150 4771 65534 ?</a:t>
            </a:r>
          </a:p>
          <a:p>
            <a:pPr eaLnBrk="1" hangingPunct="1">
              <a:lnSpc>
                <a:spcPct val="80000"/>
              </a:lnSpc>
              <a:buFontTx/>
              <a:buNone/>
            </a:pPr>
            <a:r>
              <a:rPr lang="en-NZ" altLang="en-US" sz="1200" smtClean="0">
                <a:latin typeface="Courier New" pitchFamily="49" charset="0"/>
              </a:rPr>
              <a:t>*&gt; 10.104.128.0/18  202.50.231.36                 200      0 65150 4771 65534 ? </a:t>
            </a:r>
            <a:endParaRPr lang="en-AU" altLang="en-US" sz="1200" smtClean="0">
              <a:latin typeface="Courier New" pitchFamily="49" charset="0"/>
            </a:endParaRPr>
          </a:p>
        </p:txBody>
      </p:sp>
    </p:spTree>
    <p:extLst>
      <p:ext uri="{BB962C8B-B14F-4D97-AF65-F5344CB8AC3E}">
        <p14:creationId xmlns:p14="http://schemas.microsoft.com/office/powerpoint/2010/main" val="2915082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NZ" altLang="en-US" sz="3200" u="sng" dirty="0" smtClean="0"/>
              <a:t>Verification</a:t>
            </a:r>
            <a:endParaRPr lang="en-AU" altLang="en-US" sz="3200" u="sng" dirty="0" smtClean="0"/>
          </a:p>
        </p:txBody>
      </p:sp>
      <p:sp>
        <p:nvSpPr>
          <p:cNvPr id="79875" name="Rectangle 3"/>
          <p:cNvSpPr>
            <a:spLocks noGrp="1" noChangeArrowheads="1"/>
          </p:cNvSpPr>
          <p:nvPr>
            <p:ph type="body" idx="1"/>
          </p:nvPr>
        </p:nvSpPr>
        <p:spPr/>
        <p:txBody>
          <a:bodyPr/>
          <a:lstStyle/>
          <a:p>
            <a:pPr eaLnBrk="1" hangingPunct="1"/>
            <a:r>
              <a:rPr lang="en-AU" altLang="en-US" sz="2400" dirty="0" smtClean="0"/>
              <a:t>show </a:t>
            </a:r>
            <a:r>
              <a:rPr lang="en-AU" altLang="en-US" sz="2400" dirty="0" err="1" smtClean="0"/>
              <a:t>ip</a:t>
            </a:r>
            <a:r>
              <a:rPr lang="en-AU" altLang="en-US" sz="2400" dirty="0" smtClean="0"/>
              <a:t> </a:t>
            </a:r>
            <a:r>
              <a:rPr lang="en-AU" altLang="en-US" sz="2400" dirty="0" err="1" smtClean="0"/>
              <a:t>bgp</a:t>
            </a:r>
            <a:r>
              <a:rPr lang="en-AU" altLang="en-US" sz="2400" dirty="0" smtClean="0"/>
              <a:t> vpnv4 </a:t>
            </a:r>
            <a:r>
              <a:rPr lang="en-AU" altLang="en-US" sz="2400" dirty="0" err="1" smtClean="0"/>
              <a:t>vrf</a:t>
            </a:r>
            <a:r>
              <a:rPr lang="en-AU" altLang="en-US" sz="2400" dirty="0" smtClean="0"/>
              <a:t> &lt;</a:t>
            </a:r>
            <a:r>
              <a:rPr lang="en-AU" altLang="en-US" sz="2400" dirty="0" err="1" smtClean="0"/>
              <a:t>vrf</a:t>
            </a:r>
            <a:r>
              <a:rPr lang="en-AU" altLang="en-US" sz="2400" dirty="0" smtClean="0"/>
              <a:t>-name&gt; labels</a:t>
            </a:r>
          </a:p>
          <a:p>
            <a:pPr eaLnBrk="1" hangingPunct="1">
              <a:buFontTx/>
              <a:buNone/>
            </a:pPr>
            <a:r>
              <a:rPr lang="en-AU" altLang="en-US" dirty="0" smtClean="0"/>
              <a:t>   </a:t>
            </a:r>
            <a:r>
              <a:rPr lang="en-AU" altLang="en-US" sz="1800" dirty="0" smtClean="0">
                <a:latin typeface="Courier New" pitchFamily="49" charset="0"/>
              </a:rPr>
              <a:t>Network          Next Hop      In label/Out label</a:t>
            </a:r>
          </a:p>
          <a:p>
            <a:pPr eaLnBrk="1" hangingPunct="1">
              <a:buFontTx/>
              <a:buNone/>
            </a:pPr>
            <a:r>
              <a:rPr lang="en-AU" altLang="en-US" sz="1800" dirty="0" smtClean="0">
                <a:latin typeface="Courier New" pitchFamily="49" charset="0"/>
              </a:rPr>
              <a:t>Route Distinguisher: 2570:700 (</a:t>
            </a:r>
            <a:r>
              <a:rPr lang="en-AU" altLang="en-US" sz="1800" dirty="0" err="1" smtClean="0">
                <a:latin typeface="Courier New" pitchFamily="49" charset="0"/>
              </a:rPr>
              <a:t>vrf</a:t>
            </a:r>
            <a:r>
              <a:rPr lang="en-AU" altLang="en-US" sz="1800" dirty="0" smtClean="0">
                <a:latin typeface="Courier New" pitchFamily="49" charset="0"/>
              </a:rPr>
              <a:t>-corporate-peering)</a:t>
            </a:r>
          </a:p>
          <a:p>
            <a:pPr eaLnBrk="1" hangingPunct="1">
              <a:buFontTx/>
              <a:buNone/>
            </a:pPr>
            <a:r>
              <a:rPr lang="en-AU" altLang="en-US" sz="1800" dirty="0" smtClean="0">
                <a:latin typeface="Courier New" pitchFamily="49" charset="0"/>
              </a:rPr>
              <a:t> 146.171.0.0      202.50.231.4    1311/198</a:t>
            </a:r>
          </a:p>
          <a:p>
            <a:pPr eaLnBrk="1" hangingPunct="1">
              <a:buFontTx/>
              <a:buNone/>
            </a:pPr>
            <a:r>
              <a:rPr lang="en-AU" altLang="en-US" sz="1800" dirty="0" smtClean="0">
                <a:latin typeface="Courier New" pitchFamily="49" charset="0"/>
              </a:rPr>
              <a:t>                  146.171.254.3   1311/</a:t>
            </a:r>
            <a:r>
              <a:rPr lang="en-AU" altLang="en-US" sz="1800" dirty="0" err="1" smtClean="0">
                <a:latin typeface="Courier New" pitchFamily="49" charset="0"/>
              </a:rPr>
              <a:t>nolabel</a:t>
            </a:r>
            <a:endParaRPr lang="en-AU" altLang="en-US" sz="1800" dirty="0" smtClean="0">
              <a:latin typeface="Courier New" pitchFamily="49" charset="0"/>
            </a:endParaRPr>
          </a:p>
          <a:p>
            <a:pPr eaLnBrk="1" hangingPunct="1">
              <a:buFontTx/>
              <a:buNone/>
            </a:pPr>
            <a:r>
              <a:rPr lang="en-AU" altLang="en-US" sz="1800" dirty="0" smtClean="0">
                <a:latin typeface="Courier New" pitchFamily="49" charset="0"/>
              </a:rPr>
              <a:t> 146.171.6.0/24   202.50.231.4    1310/197</a:t>
            </a:r>
          </a:p>
          <a:p>
            <a:pPr eaLnBrk="1" hangingPunct="1">
              <a:buFontTx/>
              <a:buNone/>
            </a:pPr>
            <a:r>
              <a:rPr lang="en-AU" altLang="en-US" sz="1800" dirty="0" smtClean="0">
                <a:latin typeface="Courier New" pitchFamily="49" charset="0"/>
              </a:rPr>
              <a:t>                  146.171.254.5   1310/</a:t>
            </a:r>
            <a:r>
              <a:rPr lang="en-AU" altLang="en-US" sz="1800" dirty="0" err="1" smtClean="0">
                <a:latin typeface="Courier New" pitchFamily="49" charset="0"/>
              </a:rPr>
              <a:t>nolabel</a:t>
            </a:r>
            <a:endParaRPr lang="en-AU" altLang="en-US" sz="1800" dirty="0" smtClean="0">
              <a:latin typeface="Courier New" pitchFamily="49" charset="0"/>
            </a:endParaRPr>
          </a:p>
          <a:p>
            <a:pPr eaLnBrk="1" hangingPunct="1">
              <a:buFontTx/>
              <a:buNone/>
            </a:pPr>
            <a:r>
              <a:rPr lang="en-AU" altLang="en-US" sz="1800" dirty="0" smtClean="0">
                <a:latin typeface="Courier New" pitchFamily="49" charset="0"/>
              </a:rPr>
              <a:t> 146.171.13.64/26 202.50.231.4    1309/196</a:t>
            </a:r>
          </a:p>
          <a:p>
            <a:pPr eaLnBrk="1" hangingPunct="1">
              <a:buFontTx/>
              <a:buNone/>
            </a:pPr>
            <a:r>
              <a:rPr lang="en-AU" altLang="en-US" sz="1800" dirty="0" smtClean="0">
                <a:latin typeface="Courier New" pitchFamily="49" charset="0"/>
              </a:rPr>
              <a:t>                  146.171.254.5   1309/</a:t>
            </a:r>
            <a:r>
              <a:rPr lang="en-AU" altLang="en-US" sz="1800" dirty="0" err="1" smtClean="0">
                <a:latin typeface="Courier New" pitchFamily="49" charset="0"/>
              </a:rPr>
              <a:t>nolabel</a:t>
            </a:r>
            <a:endParaRPr lang="en-AU" altLang="en-US" sz="1800" dirty="0" smtClean="0">
              <a:latin typeface="Courier New" pitchFamily="49" charset="0"/>
            </a:endParaRPr>
          </a:p>
          <a:p>
            <a:pPr eaLnBrk="1" hangingPunct="1"/>
            <a:endParaRPr lang="en-AU" altLang="en-US" sz="1800" dirty="0" smtClean="0">
              <a:latin typeface="Courier New" pitchFamily="49" charset="0"/>
            </a:endParaRPr>
          </a:p>
        </p:txBody>
      </p:sp>
    </p:spTree>
    <p:extLst>
      <p:ext uri="{BB962C8B-B14F-4D97-AF65-F5344CB8AC3E}">
        <p14:creationId xmlns:p14="http://schemas.microsoft.com/office/powerpoint/2010/main" val="1780609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NZ" altLang="en-US" sz="3200" u="sng" smtClean="0"/>
              <a:t>VPN example</a:t>
            </a:r>
            <a:endParaRPr lang="en-AU" altLang="en-US" sz="3200" u="sng" smtClean="0"/>
          </a:p>
        </p:txBody>
      </p:sp>
      <p:sp>
        <p:nvSpPr>
          <p:cNvPr id="80899" name="AutoShape 5" descr="graphics/11fig01.gif"/>
          <p:cNvSpPr>
            <a:spLocks noChangeAspect="1" noChangeArrowheads="1"/>
          </p:cNvSpPr>
          <p:nvPr/>
        </p:nvSpPr>
        <p:spPr bwMode="auto">
          <a:xfrm>
            <a:off x="155575" y="46038"/>
            <a:ext cx="47625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endParaRPr lang="en-NZ" altLang="en-US"/>
          </a:p>
        </p:txBody>
      </p:sp>
      <p:pic>
        <p:nvPicPr>
          <p:cNvPr id="80900" name="Picture 6"/>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457200" y="1268413"/>
            <a:ext cx="8229600" cy="5329237"/>
          </a:xfrm>
        </p:spPr>
      </p:pic>
    </p:spTree>
    <p:extLst>
      <p:ext uri="{BB962C8B-B14F-4D97-AF65-F5344CB8AC3E}">
        <p14:creationId xmlns:p14="http://schemas.microsoft.com/office/powerpoint/2010/main" val="5166969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NZ" altLang="en-US" sz="3200" u="sng" dirty="0" smtClean="0"/>
              <a:t>VPN Topology Examples</a:t>
            </a:r>
            <a:endParaRPr lang="en-AU" altLang="en-US" sz="3200" u="sng" dirty="0" smtClean="0"/>
          </a:p>
        </p:txBody>
      </p:sp>
      <p:sp>
        <p:nvSpPr>
          <p:cNvPr id="81923" name="Rectangle 3"/>
          <p:cNvSpPr>
            <a:spLocks noGrp="1" noChangeArrowheads="1"/>
          </p:cNvSpPr>
          <p:nvPr>
            <p:ph type="body" idx="1"/>
          </p:nvPr>
        </p:nvSpPr>
        <p:spPr/>
        <p:txBody>
          <a:bodyPr>
            <a:normAutofit/>
          </a:bodyPr>
          <a:lstStyle/>
          <a:p>
            <a:pPr eaLnBrk="1" hangingPunct="1">
              <a:lnSpc>
                <a:spcPct val="90000"/>
              </a:lnSpc>
            </a:pPr>
            <a:r>
              <a:rPr lang="en-NZ" altLang="en-US" sz="2400" dirty="0" smtClean="0"/>
              <a:t>Full Mesh – Export and import the same everywhere</a:t>
            </a:r>
          </a:p>
          <a:p>
            <a:pPr eaLnBrk="1" hangingPunct="1">
              <a:lnSpc>
                <a:spcPct val="90000"/>
              </a:lnSpc>
            </a:pPr>
            <a:endParaRPr lang="en-NZ" altLang="en-US" sz="2400" dirty="0" smtClean="0"/>
          </a:p>
          <a:p>
            <a:pPr eaLnBrk="1" hangingPunct="1">
              <a:lnSpc>
                <a:spcPct val="90000"/>
              </a:lnSpc>
            </a:pPr>
            <a:r>
              <a:rPr lang="en-NZ" altLang="en-US" sz="2400" dirty="0" smtClean="0"/>
              <a:t>Central Services – client sites can access services at one or more central sites, but cannot communicate with each other</a:t>
            </a:r>
          </a:p>
          <a:p>
            <a:pPr eaLnBrk="1" hangingPunct="1">
              <a:lnSpc>
                <a:spcPct val="90000"/>
              </a:lnSpc>
            </a:pPr>
            <a:endParaRPr lang="en-NZ" altLang="en-US" sz="2400" dirty="0" smtClean="0"/>
          </a:p>
          <a:p>
            <a:pPr eaLnBrk="1" hangingPunct="1">
              <a:lnSpc>
                <a:spcPct val="90000"/>
              </a:lnSpc>
            </a:pPr>
            <a:r>
              <a:rPr lang="en-NZ" altLang="en-US" sz="2400" dirty="0" smtClean="0"/>
              <a:t>Hub and spoke – spoke sites send all traffic toward a central location</a:t>
            </a:r>
          </a:p>
          <a:p>
            <a:pPr eaLnBrk="1" hangingPunct="1">
              <a:lnSpc>
                <a:spcPct val="90000"/>
              </a:lnSpc>
            </a:pPr>
            <a:endParaRPr lang="en-NZ" altLang="en-US" sz="2400" dirty="0" smtClean="0"/>
          </a:p>
          <a:p>
            <a:pPr eaLnBrk="1" hangingPunct="1">
              <a:lnSpc>
                <a:spcPct val="90000"/>
              </a:lnSpc>
            </a:pPr>
            <a:endParaRPr lang="en-AU" altLang="en-US" sz="2400" dirty="0" smtClean="0"/>
          </a:p>
        </p:txBody>
      </p:sp>
    </p:spTree>
    <p:extLst>
      <p:ext uri="{BB962C8B-B14F-4D97-AF65-F5344CB8AC3E}">
        <p14:creationId xmlns:p14="http://schemas.microsoft.com/office/powerpoint/2010/main" val="541203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NZ" altLang="en-US" sz="3200" u="sng" dirty="0" smtClean="0"/>
              <a:t>Import / Export Maps</a:t>
            </a:r>
            <a:endParaRPr lang="en-AU" altLang="en-US" sz="3200" u="sng" dirty="0" smtClean="0"/>
          </a:p>
        </p:txBody>
      </p:sp>
      <p:sp>
        <p:nvSpPr>
          <p:cNvPr id="82947" name="Rectangle 3"/>
          <p:cNvSpPr>
            <a:spLocks noGrp="1" noChangeArrowheads="1"/>
          </p:cNvSpPr>
          <p:nvPr>
            <p:ph type="body" idx="1"/>
          </p:nvPr>
        </p:nvSpPr>
        <p:spPr/>
        <p:txBody>
          <a:bodyPr/>
          <a:lstStyle/>
          <a:p>
            <a:pPr eaLnBrk="1" hangingPunct="1">
              <a:lnSpc>
                <a:spcPct val="90000"/>
              </a:lnSpc>
            </a:pPr>
            <a:r>
              <a:rPr lang="en-NZ" altLang="en-US" sz="2400" dirty="0" smtClean="0"/>
              <a:t>Import maps &amp; export maps can be used to selectively import or export route-targets per prefix</a:t>
            </a:r>
          </a:p>
          <a:p>
            <a:pPr eaLnBrk="1" hangingPunct="1">
              <a:lnSpc>
                <a:spcPct val="90000"/>
              </a:lnSpc>
            </a:pPr>
            <a:endParaRPr lang="en-NZ" altLang="en-US" dirty="0" smtClean="0"/>
          </a:p>
          <a:p>
            <a:pPr eaLnBrk="1" hangingPunct="1">
              <a:lnSpc>
                <a:spcPct val="90000"/>
              </a:lnSpc>
              <a:buFontTx/>
              <a:buNone/>
            </a:pPr>
            <a:r>
              <a:rPr lang="fr-FR" altLang="en-US" sz="1800" dirty="0" err="1" smtClean="0">
                <a:latin typeface="Courier New" pitchFamily="49" charset="0"/>
              </a:rPr>
              <a:t>ip</a:t>
            </a:r>
            <a:r>
              <a:rPr lang="fr-FR" altLang="en-US" sz="1800" dirty="0" smtClean="0">
                <a:latin typeface="Courier New" pitchFamily="49" charset="0"/>
              </a:rPr>
              <a:t> </a:t>
            </a:r>
            <a:r>
              <a:rPr lang="fr-FR" altLang="en-US" sz="1800" dirty="0" err="1" smtClean="0">
                <a:latin typeface="Courier New" pitchFamily="49" charset="0"/>
              </a:rPr>
              <a:t>vrf</a:t>
            </a:r>
            <a:endParaRPr lang="fr-FR" altLang="en-US" sz="1800" dirty="0" smtClean="0">
              <a:latin typeface="Courier New" pitchFamily="49" charset="0"/>
            </a:endParaRPr>
          </a:p>
          <a:p>
            <a:pPr eaLnBrk="1" hangingPunct="1">
              <a:lnSpc>
                <a:spcPct val="90000"/>
              </a:lnSpc>
              <a:buFontTx/>
              <a:buNone/>
            </a:pPr>
            <a:r>
              <a:rPr lang="fr-FR" altLang="en-US" sz="1800" dirty="0" smtClean="0">
                <a:latin typeface="Courier New" pitchFamily="49" charset="0"/>
              </a:rPr>
              <a:t>import </a:t>
            </a:r>
            <a:r>
              <a:rPr lang="fr-FR" altLang="en-US" sz="1800" dirty="0" err="1" smtClean="0">
                <a:latin typeface="Courier New" pitchFamily="49" charset="0"/>
              </a:rPr>
              <a:t>map</a:t>
            </a:r>
            <a:r>
              <a:rPr lang="fr-FR" altLang="en-US" sz="1800" dirty="0" smtClean="0">
                <a:latin typeface="Courier New" pitchFamily="49" charset="0"/>
              </a:rPr>
              <a:t> IMPORT_MAP</a:t>
            </a:r>
          </a:p>
          <a:p>
            <a:pPr eaLnBrk="1" hangingPunct="1">
              <a:lnSpc>
                <a:spcPct val="90000"/>
              </a:lnSpc>
              <a:buFontTx/>
              <a:buNone/>
            </a:pPr>
            <a:r>
              <a:rPr lang="fr-FR" altLang="en-US" sz="1800" dirty="0" smtClean="0">
                <a:latin typeface="Courier New" pitchFamily="49" charset="0"/>
              </a:rPr>
              <a:t>!</a:t>
            </a:r>
            <a:endParaRPr lang="en-AU" altLang="en-US" sz="1800" dirty="0" smtClean="0">
              <a:latin typeface="Courier New" pitchFamily="49" charset="0"/>
            </a:endParaRPr>
          </a:p>
          <a:p>
            <a:pPr eaLnBrk="1" hangingPunct="1">
              <a:lnSpc>
                <a:spcPct val="90000"/>
              </a:lnSpc>
              <a:buFontTx/>
              <a:buNone/>
            </a:pPr>
            <a:r>
              <a:rPr lang="en-AU" altLang="en-US" sz="1800" dirty="0" err="1" smtClean="0">
                <a:latin typeface="Courier New" pitchFamily="49" charset="0"/>
              </a:rPr>
              <a:t>ip</a:t>
            </a:r>
            <a:r>
              <a:rPr lang="en-AU" altLang="en-US" sz="1800" dirty="0" smtClean="0">
                <a:latin typeface="Courier New" pitchFamily="49" charset="0"/>
              </a:rPr>
              <a:t> </a:t>
            </a:r>
            <a:r>
              <a:rPr lang="en-AU" altLang="en-US" sz="1800" dirty="0" err="1" smtClean="0">
                <a:latin typeface="Courier New" pitchFamily="49" charset="0"/>
              </a:rPr>
              <a:t>extcommunity</a:t>
            </a:r>
            <a:r>
              <a:rPr lang="en-AU" altLang="en-US" sz="1800" dirty="0" smtClean="0">
                <a:latin typeface="Courier New" pitchFamily="49" charset="0"/>
              </a:rPr>
              <a:t>-list 1 permit </a:t>
            </a:r>
            <a:r>
              <a:rPr lang="en-AU" altLang="en-US" sz="1800" dirty="0" err="1" smtClean="0">
                <a:latin typeface="Courier New" pitchFamily="49" charset="0"/>
              </a:rPr>
              <a:t>rt</a:t>
            </a:r>
            <a:r>
              <a:rPr lang="en-AU" altLang="en-US" sz="1800" dirty="0" smtClean="0">
                <a:latin typeface="Courier New" pitchFamily="49" charset="0"/>
              </a:rPr>
              <a:t> 100:200</a:t>
            </a:r>
          </a:p>
          <a:p>
            <a:pPr eaLnBrk="1" hangingPunct="1">
              <a:lnSpc>
                <a:spcPct val="90000"/>
              </a:lnSpc>
              <a:buFontTx/>
              <a:buNone/>
            </a:pPr>
            <a:r>
              <a:rPr lang="en-NZ" altLang="en-US" sz="1800" dirty="0" smtClean="0">
                <a:latin typeface="Courier New" pitchFamily="49" charset="0"/>
              </a:rPr>
              <a:t>!</a:t>
            </a:r>
            <a:endParaRPr lang="en-AU" altLang="en-US" sz="1800" dirty="0" smtClean="0">
              <a:latin typeface="Courier New" pitchFamily="49" charset="0"/>
            </a:endParaRPr>
          </a:p>
          <a:p>
            <a:pPr eaLnBrk="1" hangingPunct="1">
              <a:lnSpc>
                <a:spcPct val="90000"/>
              </a:lnSpc>
              <a:buFontTx/>
              <a:buNone/>
            </a:pPr>
            <a:r>
              <a:rPr lang="en-AU" altLang="en-US" sz="1800" dirty="0" smtClean="0">
                <a:latin typeface="Courier New" pitchFamily="49" charset="0"/>
              </a:rPr>
              <a:t>route-map IMPORT_MAP permit 10</a:t>
            </a:r>
          </a:p>
          <a:p>
            <a:pPr eaLnBrk="1" hangingPunct="1">
              <a:lnSpc>
                <a:spcPct val="90000"/>
              </a:lnSpc>
              <a:buFontTx/>
              <a:buNone/>
            </a:pPr>
            <a:r>
              <a:rPr lang="en-AU" altLang="en-US" sz="1800" dirty="0" smtClean="0">
                <a:latin typeface="Courier New" pitchFamily="49" charset="0"/>
              </a:rPr>
              <a:t>match </a:t>
            </a:r>
            <a:r>
              <a:rPr lang="en-AU" altLang="en-US" sz="1800" dirty="0" err="1" smtClean="0">
                <a:latin typeface="Courier New" pitchFamily="49" charset="0"/>
              </a:rPr>
              <a:t>ip</a:t>
            </a:r>
            <a:r>
              <a:rPr lang="en-AU" altLang="en-US" sz="1800" dirty="0" smtClean="0">
                <a:latin typeface="Courier New" pitchFamily="49" charset="0"/>
              </a:rPr>
              <a:t> address prefix-list PREFIX_SELECTION</a:t>
            </a:r>
          </a:p>
          <a:p>
            <a:pPr eaLnBrk="1" hangingPunct="1">
              <a:lnSpc>
                <a:spcPct val="90000"/>
              </a:lnSpc>
              <a:buFontTx/>
              <a:buNone/>
            </a:pPr>
            <a:r>
              <a:rPr lang="en-AU" altLang="en-US" sz="1800" dirty="0" smtClean="0">
                <a:latin typeface="Courier New" pitchFamily="49" charset="0"/>
              </a:rPr>
              <a:t>match </a:t>
            </a:r>
            <a:r>
              <a:rPr lang="en-AU" altLang="en-US" sz="1800" dirty="0" err="1" smtClean="0">
                <a:latin typeface="Courier New" pitchFamily="49" charset="0"/>
              </a:rPr>
              <a:t>extcommunity</a:t>
            </a:r>
            <a:r>
              <a:rPr lang="en-AU" altLang="en-US" sz="1800" dirty="0" smtClean="0">
                <a:latin typeface="Courier New" pitchFamily="49" charset="0"/>
              </a:rPr>
              <a:t> 1</a:t>
            </a:r>
          </a:p>
        </p:txBody>
      </p:sp>
    </p:spTree>
    <p:extLst>
      <p:ext uri="{BB962C8B-B14F-4D97-AF65-F5344CB8AC3E}">
        <p14:creationId xmlns:p14="http://schemas.microsoft.com/office/powerpoint/2010/main" val="2754574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NZ" altLang="en-US" sz="3200" u="sng" smtClean="0"/>
              <a:t>MPLS VPNs</a:t>
            </a:r>
            <a:endParaRPr lang="en-AU" altLang="en-US" sz="3200" u="sng" smtClean="0"/>
          </a:p>
        </p:txBody>
      </p:sp>
      <p:sp>
        <p:nvSpPr>
          <p:cNvPr id="48131" name="Rectangle 3"/>
          <p:cNvSpPr>
            <a:spLocks noGrp="1" noChangeArrowheads="1"/>
          </p:cNvSpPr>
          <p:nvPr>
            <p:ph type="body" idx="1"/>
          </p:nvPr>
        </p:nvSpPr>
        <p:spPr/>
        <p:txBody>
          <a:bodyPr/>
          <a:lstStyle/>
          <a:p>
            <a:pPr eaLnBrk="1" hangingPunct="1">
              <a:lnSpc>
                <a:spcPct val="90000"/>
              </a:lnSpc>
            </a:pPr>
            <a:r>
              <a:rPr lang="en-NZ" altLang="en-US" sz="2400" smtClean="0"/>
              <a:t>VRFs provide customer isolation on PE </a:t>
            </a:r>
          </a:p>
          <a:p>
            <a:pPr eaLnBrk="1" hangingPunct="1">
              <a:lnSpc>
                <a:spcPct val="90000"/>
              </a:lnSpc>
            </a:pPr>
            <a:endParaRPr lang="en-NZ" altLang="en-US" sz="2400" smtClean="0"/>
          </a:p>
          <a:p>
            <a:pPr eaLnBrk="1" hangingPunct="1">
              <a:lnSpc>
                <a:spcPct val="90000"/>
              </a:lnSpc>
            </a:pPr>
            <a:r>
              <a:rPr lang="en-NZ" altLang="en-US" sz="2400" smtClean="0"/>
              <a:t>P routers provide label switching between PE routers and are unaware of VPN routes</a:t>
            </a:r>
          </a:p>
          <a:p>
            <a:pPr eaLnBrk="1" hangingPunct="1">
              <a:lnSpc>
                <a:spcPct val="90000"/>
              </a:lnSpc>
            </a:pPr>
            <a:endParaRPr lang="en-NZ" altLang="en-US" sz="2400" smtClean="0"/>
          </a:p>
          <a:p>
            <a:pPr eaLnBrk="1" hangingPunct="1">
              <a:lnSpc>
                <a:spcPct val="90000"/>
              </a:lnSpc>
            </a:pPr>
            <a:r>
              <a:rPr lang="en-NZ" altLang="en-US" sz="2400" smtClean="0"/>
              <a:t>Multiprotocol BGP is configured between PE routers to carry VPN (customer) routes</a:t>
            </a:r>
          </a:p>
          <a:p>
            <a:pPr eaLnBrk="1" hangingPunct="1">
              <a:lnSpc>
                <a:spcPct val="90000"/>
              </a:lnSpc>
            </a:pPr>
            <a:endParaRPr lang="en-NZ" altLang="en-US" sz="2400" smtClean="0"/>
          </a:p>
          <a:p>
            <a:pPr eaLnBrk="1" hangingPunct="1">
              <a:lnSpc>
                <a:spcPct val="90000"/>
              </a:lnSpc>
            </a:pPr>
            <a:r>
              <a:rPr lang="en-NZ" altLang="en-US" sz="2400" smtClean="0"/>
              <a:t>CE routers exchange IPv4 routes with PE routers</a:t>
            </a:r>
          </a:p>
          <a:p>
            <a:pPr eaLnBrk="1" hangingPunct="1">
              <a:lnSpc>
                <a:spcPct val="90000"/>
              </a:lnSpc>
            </a:pPr>
            <a:endParaRPr lang="en-NZ" altLang="en-US" sz="2400" smtClean="0"/>
          </a:p>
          <a:p>
            <a:pPr eaLnBrk="1" hangingPunct="1">
              <a:lnSpc>
                <a:spcPct val="90000"/>
              </a:lnSpc>
            </a:pPr>
            <a:r>
              <a:rPr lang="en-NZ" altLang="en-US" sz="2400" smtClean="0"/>
              <a:t>CE routers are unaware of P routers</a:t>
            </a:r>
            <a:endParaRPr lang="en-AU" altLang="en-US" sz="2400" smtClean="0"/>
          </a:p>
          <a:p>
            <a:pPr eaLnBrk="1" hangingPunct="1">
              <a:lnSpc>
                <a:spcPct val="90000"/>
              </a:lnSpc>
            </a:pPr>
            <a:endParaRPr lang="en-NZ" altLang="en-US" sz="2400" smtClean="0"/>
          </a:p>
          <a:p>
            <a:pPr eaLnBrk="1" hangingPunct="1">
              <a:lnSpc>
                <a:spcPct val="90000"/>
              </a:lnSpc>
            </a:pPr>
            <a:endParaRPr lang="en-AU" altLang="en-US" sz="2400" smtClean="0"/>
          </a:p>
          <a:p>
            <a:pPr eaLnBrk="1" hangingPunct="1">
              <a:lnSpc>
                <a:spcPct val="90000"/>
              </a:lnSpc>
            </a:pPr>
            <a:endParaRPr lang="en-AU" altLang="en-US" sz="2400" smtClean="0"/>
          </a:p>
        </p:txBody>
      </p:sp>
    </p:spTree>
    <p:extLst>
      <p:ext uri="{BB962C8B-B14F-4D97-AF65-F5344CB8AC3E}">
        <p14:creationId xmlns:p14="http://schemas.microsoft.com/office/powerpoint/2010/main" val="3285227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AU" altLang="en-US" sz="3200" u="sng" smtClean="0"/>
              <a:t>MPLS VPN Routing Model</a:t>
            </a:r>
            <a:r>
              <a:rPr lang="en-AU" altLang="en-US" smtClean="0"/>
              <a:t> </a:t>
            </a:r>
          </a:p>
        </p:txBody>
      </p:sp>
      <p:pic>
        <p:nvPicPr>
          <p:cNvPr id="4915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060575"/>
            <a:ext cx="8353425"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2346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NZ" altLang="en-US" sz="3200" u="sng" smtClean="0"/>
              <a:t>VRF</a:t>
            </a:r>
            <a:endParaRPr lang="en-AU" altLang="en-US" sz="3200" u="sng" smtClean="0"/>
          </a:p>
        </p:txBody>
      </p:sp>
      <p:pic>
        <p:nvPicPr>
          <p:cNvPr id="50179"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743636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AU" altLang="en-US" sz="3200" u="sng" dirty="0" smtClean="0"/>
              <a:t>Route Distinguisher</a:t>
            </a:r>
          </a:p>
        </p:txBody>
      </p:sp>
      <p:sp>
        <p:nvSpPr>
          <p:cNvPr id="51203" name="Rectangle 3"/>
          <p:cNvSpPr>
            <a:spLocks noGrp="1" noChangeArrowheads="1"/>
          </p:cNvSpPr>
          <p:nvPr>
            <p:ph type="body" idx="1"/>
          </p:nvPr>
        </p:nvSpPr>
        <p:spPr>
          <a:xfrm>
            <a:off x="457200" y="1412875"/>
            <a:ext cx="8229600" cy="4713288"/>
          </a:xfrm>
        </p:spPr>
        <p:txBody>
          <a:bodyPr/>
          <a:lstStyle/>
          <a:p>
            <a:pPr eaLnBrk="1" hangingPunct="1">
              <a:lnSpc>
                <a:spcPct val="80000"/>
              </a:lnSpc>
            </a:pPr>
            <a:r>
              <a:rPr lang="en-AU" altLang="en-US" sz="2400" dirty="0" smtClean="0"/>
              <a:t>An </a:t>
            </a:r>
            <a:r>
              <a:rPr lang="en-AU" altLang="en-US" sz="2400" dirty="0" smtClean="0">
                <a:solidFill>
                  <a:schemeClr val="accent2"/>
                </a:solidFill>
              </a:rPr>
              <a:t>RD </a:t>
            </a:r>
            <a:r>
              <a:rPr lang="en-AU" altLang="en-US" sz="2400" dirty="0" smtClean="0"/>
              <a:t>is a 64-bit unique identifier that is prepended to the</a:t>
            </a:r>
            <a:r>
              <a:rPr lang="en-NZ" altLang="en-US" sz="2400" dirty="0" smtClean="0"/>
              <a:t> </a:t>
            </a:r>
            <a:r>
              <a:rPr lang="en-AU" altLang="en-US" sz="2400" dirty="0" smtClean="0"/>
              <a:t>32-bit customer prefix or route learned from a CE router</a:t>
            </a:r>
          </a:p>
          <a:p>
            <a:pPr eaLnBrk="1" hangingPunct="1">
              <a:lnSpc>
                <a:spcPct val="80000"/>
              </a:lnSpc>
              <a:buFontTx/>
              <a:buNone/>
            </a:pPr>
            <a:endParaRPr lang="en-AU" altLang="en-US" sz="2400" dirty="0" smtClean="0"/>
          </a:p>
          <a:p>
            <a:pPr eaLnBrk="1" hangingPunct="1">
              <a:lnSpc>
                <a:spcPct val="80000"/>
              </a:lnSpc>
            </a:pPr>
            <a:r>
              <a:rPr lang="en-AU" altLang="en-US" sz="2400" dirty="0" smtClean="0"/>
              <a:t>The resulting unique 96-bit address can be  transported between the PE routers in the MPLS domain</a:t>
            </a:r>
          </a:p>
          <a:p>
            <a:pPr eaLnBrk="1" hangingPunct="1">
              <a:lnSpc>
                <a:spcPct val="80000"/>
              </a:lnSpc>
            </a:pPr>
            <a:endParaRPr lang="en-AU" altLang="en-US" sz="2400" dirty="0"/>
          </a:p>
          <a:p>
            <a:pPr eaLnBrk="1" hangingPunct="1">
              <a:lnSpc>
                <a:spcPct val="80000"/>
              </a:lnSpc>
            </a:pPr>
            <a:r>
              <a:rPr lang="en-AU" altLang="en-US" sz="2400" dirty="0" smtClean="0"/>
              <a:t>VPNs can use overlapping address space (RD makes unique)</a:t>
            </a:r>
          </a:p>
          <a:p>
            <a:pPr eaLnBrk="1" hangingPunct="1">
              <a:lnSpc>
                <a:spcPct val="80000"/>
              </a:lnSpc>
            </a:pPr>
            <a:endParaRPr lang="en-NZ" altLang="en-US" sz="2400" dirty="0" smtClean="0"/>
          </a:p>
          <a:p>
            <a:pPr eaLnBrk="1" hangingPunct="1">
              <a:lnSpc>
                <a:spcPct val="80000"/>
              </a:lnSpc>
            </a:pPr>
            <a:r>
              <a:rPr lang="en-NZ" altLang="en-US" sz="2400" dirty="0" smtClean="0"/>
              <a:t>Known as a VPNv4 address</a:t>
            </a:r>
            <a:endParaRPr lang="en-AU" altLang="en-US" sz="2400" dirty="0" smtClean="0"/>
          </a:p>
          <a:p>
            <a:pPr eaLnBrk="1" hangingPunct="1">
              <a:lnSpc>
                <a:spcPct val="80000"/>
              </a:lnSpc>
              <a:buFontTx/>
              <a:buNone/>
            </a:pPr>
            <a:endParaRPr lang="en-AU" altLang="en-US" sz="2400" dirty="0" smtClean="0"/>
          </a:p>
          <a:p>
            <a:pPr eaLnBrk="1" hangingPunct="1">
              <a:lnSpc>
                <a:spcPct val="80000"/>
              </a:lnSpc>
            </a:pPr>
            <a:r>
              <a:rPr lang="en-AU" altLang="en-US" sz="2400" dirty="0" smtClean="0"/>
              <a:t>VPNv4 addresses are exchanged between PE routers in</a:t>
            </a:r>
          </a:p>
          <a:p>
            <a:pPr eaLnBrk="1" hangingPunct="1">
              <a:lnSpc>
                <a:spcPct val="80000"/>
              </a:lnSpc>
              <a:buFontTx/>
              <a:buNone/>
            </a:pPr>
            <a:r>
              <a:rPr lang="en-AU" altLang="en-US" sz="2400" dirty="0" smtClean="0"/>
              <a:t>    the provider network</a:t>
            </a:r>
          </a:p>
          <a:p>
            <a:pPr eaLnBrk="1" hangingPunct="1">
              <a:lnSpc>
                <a:spcPct val="80000"/>
              </a:lnSpc>
              <a:buFontTx/>
              <a:buNone/>
            </a:pPr>
            <a:r>
              <a:rPr lang="en-AU" altLang="en-US" sz="2800" dirty="0" smtClean="0"/>
              <a:t> </a:t>
            </a:r>
          </a:p>
        </p:txBody>
      </p:sp>
    </p:spTree>
    <p:extLst>
      <p:ext uri="{BB962C8B-B14F-4D97-AF65-F5344CB8AC3E}">
        <p14:creationId xmlns:p14="http://schemas.microsoft.com/office/powerpoint/2010/main" val="3787763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AU" altLang="en-US" sz="3200" u="sng" smtClean="0"/>
              <a:t>Route Distinguisher</a:t>
            </a:r>
          </a:p>
        </p:txBody>
      </p:sp>
      <p:pic>
        <p:nvPicPr>
          <p:cNvPr id="5222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341438"/>
            <a:ext cx="8266112"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2935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AU" altLang="en-US" sz="3200" u="sng" dirty="0" smtClean="0"/>
              <a:t>MP-BGP VPN Label</a:t>
            </a:r>
          </a:p>
        </p:txBody>
      </p:sp>
      <p:sp>
        <p:nvSpPr>
          <p:cNvPr id="53251" name="Rectangle 3"/>
          <p:cNvSpPr>
            <a:spLocks noGrp="1" noChangeArrowheads="1"/>
          </p:cNvSpPr>
          <p:nvPr>
            <p:ph type="body" idx="1"/>
          </p:nvPr>
        </p:nvSpPr>
        <p:spPr/>
        <p:txBody>
          <a:bodyPr/>
          <a:lstStyle/>
          <a:p>
            <a:pPr eaLnBrk="1" hangingPunct="1">
              <a:lnSpc>
                <a:spcPct val="90000"/>
              </a:lnSpc>
            </a:pPr>
            <a:r>
              <a:rPr lang="en-AU" altLang="en-US" sz="2400" dirty="0" smtClean="0"/>
              <a:t>The protocol used for exchanging VPNv4 routes between PE routers is multiprotocol BGP (MP-BGP)</a:t>
            </a:r>
          </a:p>
          <a:p>
            <a:pPr eaLnBrk="1" hangingPunct="1">
              <a:lnSpc>
                <a:spcPct val="90000"/>
              </a:lnSpc>
              <a:buFontTx/>
              <a:buNone/>
            </a:pPr>
            <a:endParaRPr lang="en-AU" altLang="en-US" sz="2400" dirty="0" smtClean="0"/>
          </a:p>
          <a:p>
            <a:pPr eaLnBrk="1" hangingPunct="1">
              <a:lnSpc>
                <a:spcPct val="90000"/>
              </a:lnSpc>
            </a:pPr>
            <a:r>
              <a:rPr lang="en-AU" altLang="en-US" sz="2400" dirty="0" smtClean="0"/>
              <a:t>MP-BGP is responsible for assignment of a VPN label creating a 2 label stack</a:t>
            </a:r>
            <a:endParaRPr lang="en-AU" altLang="en-US" dirty="0" smtClean="0"/>
          </a:p>
          <a:p>
            <a:pPr eaLnBrk="1" hangingPunct="1">
              <a:lnSpc>
                <a:spcPct val="90000"/>
              </a:lnSpc>
            </a:pPr>
            <a:endParaRPr lang="en-AU" altLang="en-US" dirty="0" smtClean="0"/>
          </a:p>
          <a:p>
            <a:pPr eaLnBrk="1" hangingPunct="1">
              <a:lnSpc>
                <a:spcPct val="90000"/>
              </a:lnSpc>
            </a:pPr>
            <a:r>
              <a:rPr lang="en-AU" altLang="en-US" sz="2400" dirty="0" smtClean="0"/>
              <a:t>Packet forwarding in an MPLS VPN mandates that the PE router specified as the next hop (when advertised to other PE) is the same router that assigns the VPN label</a:t>
            </a:r>
          </a:p>
          <a:p>
            <a:pPr eaLnBrk="1" hangingPunct="1">
              <a:lnSpc>
                <a:spcPct val="90000"/>
              </a:lnSpc>
            </a:pPr>
            <a:endParaRPr lang="en-AU" altLang="en-US" sz="2400" dirty="0" smtClean="0"/>
          </a:p>
          <a:p>
            <a:pPr eaLnBrk="1" hangingPunct="1">
              <a:lnSpc>
                <a:spcPct val="90000"/>
              </a:lnSpc>
              <a:buFontTx/>
              <a:buNone/>
            </a:pPr>
            <a:endParaRPr lang="en-AU" altLang="en-US" sz="2400" dirty="0" smtClean="0"/>
          </a:p>
          <a:p>
            <a:pPr eaLnBrk="1" hangingPunct="1">
              <a:lnSpc>
                <a:spcPct val="90000"/>
              </a:lnSpc>
              <a:buFontTx/>
              <a:buNone/>
            </a:pPr>
            <a:endParaRPr lang="en-AU" altLang="en-US" sz="2400" dirty="0" smtClean="0"/>
          </a:p>
        </p:txBody>
      </p:sp>
    </p:spTree>
    <p:extLst>
      <p:ext uri="{BB962C8B-B14F-4D97-AF65-F5344CB8AC3E}">
        <p14:creationId xmlns:p14="http://schemas.microsoft.com/office/powerpoint/2010/main" val="3374515741"/>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21743</TotalTime>
  <Pages>28</Pages>
  <Words>2075</Words>
  <Application>Microsoft Office PowerPoint</Application>
  <PresentationFormat>On-screen Show (4:3)</PresentationFormat>
  <Paragraphs>399</Paragraphs>
  <Slides>38</Slides>
  <Notes>23</Notes>
  <HiddenSlides>0</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PPT-TMPLT-WHT_C</vt:lpstr>
      <vt:lpstr>Office Theme</vt:lpstr>
      <vt:lpstr>IN723 MPLS</vt:lpstr>
      <vt:lpstr>Resources</vt:lpstr>
      <vt:lpstr>Control &amp; Data Plane Forwarding Summary </vt:lpstr>
      <vt:lpstr>MPLS VPNs</vt:lpstr>
      <vt:lpstr>MPLS VPN Routing Model </vt:lpstr>
      <vt:lpstr>VRF</vt:lpstr>
      <vt:lpstr>Route Distinguisher</vt:lpstr>
      <vt:lpstr>Route Distinguisher</vt:lpstr>
      <vt:lpstr>MP-BGP VPN Label</vt:lpstr>
      <vt:lpstr>VPN Label </vt:lpstr>
      <vt:lpstr>Route Targets</vt:lpstr>
      <vt:lpstr>Route Targets </vt:lpstr>
      <vt:lpstr>Route Targets </vt:lpstr>
      <vt:lpstr>MPLS VPN Control Plane Operation</vt:lpstr>
      <vt:lpstr>MPLS VPN Data Plane Operation </vt:lpstr>
      <vt:lpstr>MPLS VPN Data Plane Operation </vt:lpstr>
      <vt:lpstr>MPLS VPN Data Plane Operation</vt:lpstr>
      <vt:lpstr>Route Distinguisher, Route Targets, MP-BGP, and Address Families</vt:lpstr>
      <vt:lpstr>MP-BGP PE-PE Config</vt:lpstr>
      <vt:lpstr>MPLS VPN Config Steps (PE to PE) </vt:lpstr>
      <vt:lpstr>VRF Config</vt:lpstr>
      <vt:lpstr>VRF Config</vt:lpstr>
      <vt:lpstr>PE-CE Configuration</vt:lpstr>
      <vt:lpstr>PE-CE Configuration</vt:lpstr>
      <vt:lpstr>PE-CE Static</vt:lpstr>
      <vt:lpstr>PE-CE OSPF</vt:lpstr>
      <vt:lpstr>PE-CE OSPF</vt:lpstr>
      <vt:lpstr>PE-CE OSPF</vt:lpstr>
      <vt:lpstr>PE-CE OSPF</vt:lpstr>
      <vt:lpstr>PE-CE OSPF</vt:lpstr>
      <vt:lpstr>PE-CE BGP</vt:lpstr>
      <vt:lpstr>Verification</vt:lpstr>
      <vt:lpstr>Verification</vt:lpstr>
      <vt:lpstr>Verification</vt:lpstr>
      <vt:lpstr>Verification</vt:lpstr>
      <vt:lpstr>VPN example</vt:lpstr>
      <vt:lpstr>VPN Topology Examples</vt:lpstr>
      <vt:lpstr>Import / Export Maps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Playtech</cp:lastModifiedBy>
  <cp:revision>1025</cp:revision>
  <cp:lastPrinted>2014-07-29T02:35:53Z</cp:lastPrinted>
  <dcterms:created xsi:type="dcterms:W3CDTF">2006-10-23T15:07:30Z</dcterms:created>
  <dcterms:modified xsi:type="dcterms:W3CDTF">2016-10-27T02:49:44Z</dcterms:modified>
</cp:coreProperties>
</file>