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Lst>
  <p:notesMasterIdLst>
    <p:notesMasterId r:id="rId42"/>
  </p:notesMasterIdLst>
  <p:handoutMasterIdLst>
    <p:handoutMasterId r:id="rId43"/>
  </p:handoutMasterIdLst>
  <p:sldIdLst>
    <p:sldId id="797" r:id="rId4"/>
    <p:sldId id="844" r:id="rId5"/>
    <p:sldId id="845" r:id="rId6"/>
    <p:sldId id="846" r:id="rId7"/>
    <p:sldId id="847" r:id="rId8"/>
    <p:sldId id="848" r:id="rId9"/>
    <p:sldId id="849" r:id="rId10"/>
    <p:sldId id="850" r:id="rId11"/>
    <p:sldId id="851" r:id="rId12"/>
    <p:sldId id="852" r:id="rId13"/>
    <p:sldId id="853" r:id="rId14"/>
    <p:sldId id="854" r:id="rId15"/>
    <p:sldId id="855" r:id="rId16"/>
    <p:sldId id="856" r:id="rId17"/>
    <p:sldId id="861" r:id="rId18"/>
    <p:sldId id="862" r:id="rId19"/>
    <p:sldId id="857" r:id="rId20"/>
    <p:sldId id="858" r:id="rId21"/>
    <p:sldId id="864" r:id="rId22"/>
    <p:sldId id="865" r:id="rId23"/>
    <p:sldId id="870" r:id="rId24"/>
    <p:sldId id="866" r:id="rId25"/>
    <p:sldId id="871" r:id="rId26"/>
    <p:sldId id="880" r:id="rId27"/>
    <p:sldId id="882" r:id="rId28"/>
    <p:sldId id="867" r:id="rId29"/>
    <p:sldId id="874" r:id="rId30"/>
    <p:sldId id="868" r:id="rId31"/>
    <p:sldId id="872" r:id="rId32"/>
    <p:sldId id="873" r:id="rId33"/>
    <p:sldId id="881" r:id="rId34"/>
    <p:sldId id="883" r:id="rId35"/>
    <p:sldId id="876" r:id="rId36"/>
    <p:sldId id="875" r:id="rId37"/>
    <p:sldId id="877" r:id="rId38"/>
    <p:sldId id="869" r:id="rId39"/>
    <p:sldId id="878" r:id="rId40"/>
    <p:sldId id="879"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2" autoAdjust="0"/>
    <p:restoredTop sz="83394" autoAdjust="0"/>
  </p:normalViewPr>
  <p:slideViewPr>
    <p:cSldViewPr snapToGrid="0">
      <p:cViewPr varScale="1">
        <p:scale>
          <a:sx n="68" d="100"/>
          <a:sy n="68" d="100"/>
        </p:scale>
        <p:origin x="1134"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Draw</a:t>
            </a:r>
            <a:r>
              <a:rPr lang="en-NZ" baseline="0" dirty="0" smtClean="0"/>
              <a:t> a 3 switch network on the whiteboard</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18262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2.1.2.2 Spanning Tree Algorithm: Port Roles</a:t>
            </a:r>
            <a:endParaRPr lang="en-US" b="0" baseline="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Why are</a:t>
            </a:r>
            <a:r>
              <a:rPr lang="en-NZ" baseline="0" dirty="0" smtClean="0"/>
              <a:t> the implications of using lowest MAC address?</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14</a:t>
            </a:fld>
            <a:endParaRPr lang="en-US" dirty="0"/>
          </a:p>
        </p:txBody>
      </p:sp>
    </p:spTree>
    <p:extLst>
      <p:ext uri="{BB962C8B-B14F-4D97-AF65-F5344CB8AC3E}">
        <p14:creationId xmlns:p14="http://schemas.microsoft.com/office/powerpoint/2010/main" val="34645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2.1.2.3 Spanning Tree Algorithm: Root Bridge</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baseline="0" dirty="0" smtClean="0"/>
              <a:t>ESI = VLAN</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2.1.2.4 Spanning Tree Algorithm: Path Cost</a:t>
            </a:r>
            <a:endParaRPr lang="en-US" b="0" baseline="0" dirty="0" smtClean="0"/>
          </a:p>
          <a:p>
            <a:endParaRPr lang="en-US" dirty="0" smtClean="0"/>
          </a:p>
          <a:p>
            <a:r>
              <a:rPr lang="en-US" dirty="0" smtClean="0"/>
              <a:t>Each</a:t>
            </a:r>
            <a:r>
              <a:rPr lang="en-US" baseline="0" dirty="0" smtClean="0"/>
              <a:t> non </a:t>
            </a:r>
            <a:r>
              <a:rPr lang="en-US" dirty="0" smtClean="0"/>
              <a:t>Root switch</a:t>
            </a:r>
            <a:r>
              <a:rPr lang="en-US" baseline="0" dirty="0" smtClean="0"/>
              <a:t> chooses 1 (only) root port = least STP path cost to the root.</a:t>
            </a:r>
          </a:p>
          <a:p>
            <a:r>
              <a:rPr lang="en-US" u="sng" dirty="0" smtClean="0"/>
              <a:t>Designated Port</a:t>
            </a:r>
            <a:r>
              <a:rPr lang="en-US" dirty="0" smtClean="0"/>
              <a:t> elected per segment (S2 – S3). Switch with lowest accumulated</a:t>
            </a:r>
            <a:r>
              <a:rPr lang="en-US" baseline="0" dirty="0" smtClean="0"/>
              <a:t> </a:t>
            </a:r>
            <a:r>
              <a:rPr lang="en-US" dirty="0" smtClean="0"/>
              <a:t>path</a:t>
            </a:r>
            <a:r>
              <a:rPr lang="en-US" baseline="0" dirty="0" smtClean="0"/>
              <a:t> cost is designated port. Tie breaker = lowest BID, then lowest sender port ID (interface ID)</a:t>
            </a:r>
          </a:p>
          <a:p>
            <a:r>
              <a:rPr lang="en-US" baseline="0" dirty="0" smtClean="0"/>
              <a:t>Q Why would there be a tie in BID? (A multiple links between same 2 switches).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p>
          <a:p>
            <a:pPr marL="0" indent="0">
              <a:buNone/>
            </a:pPr>
            <a:endParaRPr lang="en-US" b="0" baseline="0" dirty="0" smtClean="0"/>
          </a:p>
          <a:p>
            <a:pPr marL="0" indent="0">
              <a:buNone/>
            </a:pPr>
            <a:r>
              <a:rPr lang="en-US" b="0" baseline="0" dirty="0" smtClean="0"/>
              <a:t>Each switch when it comes online sends out BPDUs advertising itself as the root.</a:t>
            </a:r>
          </a:p>
          <a:p>
            <a:pPr marL="0" indent="0">
              <a:buNone/>
            </a:pPr>
            <a:r>
              <a:rPr lang="en-US" b="0" baseline="0" dirty="0" smtClean="0"/>
              <a:t>As each switch receives BPDUs it compares the BID with its own.</a:t>
            </a:r>
            <a:endParaRPr lang="en-US" b="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17</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p>
          <a:p>
            <a:pPr marL="0" indent="0">
              <a:buNone/>
            </a:pPr>
            <a:endParaRPr lang="en-US" b="0" baseline="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2.2.1.2</a:t>
            </a:r>
            <a:r>
              <a:rPr lang="en-US" b="1" baseline="0" dirty="0" smtClean="0"/>
              <a:t> Characteristics of the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2.1.1.1 Redundancy of OSI Layers 1 and 2</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2.2.2.2</a:t>
            </a:r>
            <a:r>
              <a:rPr lang="en-US" sz="1200" b="1" i="0" kern="1200" baseline="0" dirty="0" smtClean="0">
                <a:solidFill>
                  <a:schemeClr val="tx1"/>
                </a:solidFill>
                <a:effectLst/>
                <a:latin typeface="Arial" charset="0"/>
                <a:ea typeface="+mn-ea"/>
                <a:cs typeface="+mn-cs"/>
              </a:rPr>
              <a:t> Port States and PVST+ Operation</a:t>
            </a:r>
          </a:p>
          <a:p>
            <a:r>
              <a:rPr lang="en-US" dirty="0" smtClean="0"/>
              <a:t>Listen = listen for BPDUs</a:t>
            </a:r>
          </a:p>
          <a:p>
            <a:r>
              <a:rPr lang="en-US" dirty="0" smtClean="0"/>
              <a:t>Learn</a:t>
            </a:r>
            <a:r>
              <a:rPr lang="en-US" baseline="0" dirty="0" smtClean="0"/>
              <a:t> – learn MAC addresses</a:t>
            </a:r>
          </a:p>
          <a:p>
            <a:r>
              <a:rPr lang="en-US" baseline="0" dirty="0" smtClean="0"/>
              <a:t>Forward – pass traffic</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Issue – end user port</a:t>
            </a:r>
            <a:r>
              <a:rPr lang="en-NZ" baseline="0" dirty="0" smtClean="0"/>
              <a:t> can take to long to transition to forwarding = DHCP fails, can’t login </a:t>
            </a:r>
            <a:r>
              <a:rPr lang="en-NZ" baseline="0" dirty="0" err="1" smtClean="0"/>
              <a:t>etc</a:t>
            </a: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23</a:t>
            </a:fld>
            <a:endParaRPr lang="en-US" dirty="0"/>
          </a:p>
        </p:txBody>
      </p:sp>
    </p:spTree>
    <p:extLst>
      <p:ext uri="{BB962C8B-B14F-4D97-AF65-F5344CB8AC3E}">
        <p14:creationId xmlns:p14="http://schemas.microsoft.com/office/powerpoint/2010/main" val="295611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24</a:t>
            </a:fld>
            <a:endParaRPr lang="en-US" dirty="0"/>
          </a:p>
        </p:txBody>
      </p:sp>
    </p:spTree>
    <p:extLst>
      <p:ext uri="{BB962C8B-B14F-4D97-AF65-F5344CB8AC3E}">
        <p14:creationId xmlns:p14="http://schemas.microsoft.com/office/powerpoint/2010/main" val="388367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25</a:t>
            </a:fld>
            <a:endParaRPr lang="en-US" dirty="0"/>
          </a:p>
        </p:txBody>
      </p:sp>
    </p:spTree>
    <p:extLst>
      <p:ext uri="{BB962C8B-B14F-4D97-AF65-F5344CB8AC3E}">
        <p14:creationId xmlns:p14="http://schemas.microsoft.com/office/powerpoint/2010/main" val="189546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r>
              <a:rPr lang="en-US" dirty="0" smtClean="0"/>
              <a:t>Can transition</a:t>
            </a:r>
            <a:r>
              <a:rPr lang="en-US" baseline="0" dirty="0" smtClean="0"/>
              <a:t> between port states much faster</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smtClean="0"/>
          </a:p>
          <a:p>
            <a:r>
              <a:rPr lang="en-US" dirty="0" smtClean="0"/>
              <a:t>Blocking port = now Alternate port</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Alternate</a:t>
            </a:r>
            <a:r>
              <a:rPr lang="en-US" baseline="0" dirty="0" smtClean="0"/>
              <a:t> DIS port can transition to forwarding immediately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2.2.3.3</a:t>
            </a:r>
            <a:r>
              <a:rPr lang="en-US" b="1" baseline="0" dirty="0" smtClean="0"/>
              <a:t> </a:t>
            </a:r>
            <a:r>
              <a:rPr lang="en-US" sz="1200" b="1" i="0" kern="1200" baseline="0" dirty="0" smtClean="0">
                <a:solidFill>
                  <a:schemeClr val="tx1"/>
                </a:solidFill>
                <a:effectLst/>
                <a:latin typeface="Arial" charset="0"/>
                <a:ea typeface="+mn-ea"/>
                <a:cs typeface="+mn-cs"/>
              </a:rPr>
              <a:t>Edge Ports</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2.2.3.4 Link Types</a:t>
            </a:r>
            <a:endParaRPr lang="en-US" sz="1200" b="1" i="0" kern="1200" baseline="0" dirty="0" smtClean="0">
              <a:solidFill>
                <a:schemeClr val="tx1"/>
              </a:solidFill>
              <a:effectLst/>
              <a:latin typeface="Arial" charset="0"/>
              <a:ea typeface="+mn-ea"/>
              <a:cs typeface="+mn-cs"/>
            </a:endParaRPr>
          </a:p>
          <a:p>
            <a:r>
              <a:rPr lang="en-US" dirty="0" smtClean="0"/>
              <a:t>The Alternate</a:t>
            </a:r>
            <a:r>
              <a:rPr lang="en-US" baseline="0" dirty="0" smtClean="0"/>
              <a:t> DIS port can transition to forwarding immediately </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2.3.1.1</a:t>
            </a:r>
            <a:r>
              <a:rPr lang="en-US" b="1" baseline="0" dirty="0" smtClean="0"/>
              <a:t> Catalyst 2960 Default Configuration</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smtClean="0"/>
          </a:p>
          <a:p>
            <a:r>
              <a:rPr lang="en-US" dirty="0" smtClean="0"/>
              <a:t>Default = 32768</a:t>
            </a:r>
          </a:p>
          <a:p>
            <a:r>
              <a:rPr lang="en-US" dirty="0" smtClean="0"/>
              <a:t>Primary = set priority to 24576 or 4096 if needed to become root</a:t>
            </a:r>
          </a:p>
          <a:p>
            <a:r>
              <a:rPr lang="en-US" dirty="0" smtClean="0"/>
              <a:t>Secondary = set priority 28672</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2.1.1.2 Issues with Layer 1 Redundancy</a:t>
            </a:r>
            <a:r>
              <a:rPr lang="en-US" b="1" baseline="0" dirty="0" smtClean="0"/>
              <a:t>: MAC Database Instability</a:t>
            </a:r>
            <a:endParaRPr lang="en-US" sz="1200" b="1"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2.3.1.3</a:t>
            </a:r>
            <a:r>
              <a:rPr lang="en-US" b="1" baseline="0" dirty="0" smtClean="0"/>
              <a:t> </a:t>
            </a:r>
            <a:r>
              <a:rPr lang="en-US" b="1" baseline="0" dirty="0" err="1" smtClean="0"/>
              <a:t>PortFast</a:t>
            </a:r>
            <a:r>
              <a:rPr lang="en-US" b="1" baseline="0" dirty="0" smtClean="0"/>
              <a:t> and BPDU Guard</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NZ" sz="1200" b="0" i="0" kern="1200" dirty="0" smtClean="0">
                <a:solidFill>
                  <a:schemeClr val="tx1"/>
                </a:solidFill>
                <a:effectLst/>
                <a:latin typeface="Arial" charset="0"/>
                <a:ea typeface="+mn-ea"/>
                <a:cs typeface="+mn-cs"/>
              </a:rPr>
              <a:t>The configuration of the features such as </a:t>
            </a:r>
            <a:r>
              <a:rPr lang="en-NZ" sz="1200" b="0" i="0" kern="1200" dirty="0" err="1" smtClean="0">
                <a:solidFill>
                  <a:schemeClr val="tx1"/>
                </a:solidFill>
                <a:effectLst/>
                <a:latin typeface="Arial" charset="0"/>
                <a:ea typeface="+mn-ea"/>
                <a:cs typeface="+mn-cs"/>
              </a:rPr>
              <a:t>PortFast</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BPDUguard</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BPDUfilter</a:t>
            </a:r>
            <a:r>
              <a:rPr lang="en-NZ" sz="1200" b="0" i="0" kern="1200" dirty="0" smtClean="0">
                <a:solidFill>
                  <a:schemeClr val="tx1"/>
                </a:solidFill>
                <a:effectLst/>
                <a:latin typeface="Arial" charset="0"/>
                <a:ea typeface="+mn-ea"/>
                <a:cs typeface="+mn-cs"/>
              </a:rPr>
              <a:t>, root guard, and </a:t>
            </a:r>
            <a:r>
              <a:rPr lang="en-NZ" sz="1200" b="0" i="0" kern="1200" dirty="0" err="1" smtClean="0">
                <a:solidFill>
                  <a:schemeClr val="tx1"/>
                </a:solidFill>
                <a:effectLst/>
                <a:latin typeface="Arial" charset="0"/>
                <a:ea typeface="+mn-ea"/>
                <a:cs typeface="+mn-cs"/>
              </a:rPr>
              <a:t>loopguard</a:t>
            </a:r>
            <a:r>
              <a:rPr lang="en-NZ" sz="1200" b="0" i="0" kern="1200" dirty="0" smtClean="0">
                <a:solidFill>
                  <a:schemeClr val="tx1"/>
                </a:solidFill>
                <a:effectLst/>
                <a:latin typeface="Arial" charset="0"/>
                <a:ea typeface="+mn-ea"/>
                <a:cs typeface="+mn-cs"/>
              </a:rPr>
              <a:t> are applicable in rapid−PVST+ mode also. The usage of these features are the same as in PVST+ mode. If you have already enabled these features in the PVST+ mode, the features remain active after the migration to rapid−PVST+ mode.</a:t>
            </a: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b="1" baseline="0"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baseline="0" dirty="0" err="1" smtClean="0"/>
              <a:t>portfast</a:t>
            </a:r>
            <a:r>
              <a:rPr lang="en-US" b="0" baseline="0" dirty="0" smtClean="0"/>
              <a:t> = creates an RSTP edge port</a:t>
            </a:r>
            <a:endParaRPr lang="en-US" b="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2.3.2.1</a:t>
            </a:r>
            <a:r>
              <a:rPr lang="en-US" b="1" baseline="0" dirty="0" smtClean="0"/>
              <a:t> Spanning Tree Mode</a:t>
            </a:r>
            <a:endParaRPr lang="en-US" dirty="0" smtClean="0"/>
          </a:p>
          <a:p>
            <a:r>
              <a:rPr lang="en-US" dirty="0" smtClean="0"/>
              <a:t>Default = PVST+</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NZ" sz="1200" b="0" i="0" kern="1200" dirty="0" smtClean="0">
                <a:solidFill>
                  <a:schemeClr val="tx1"/>
                </a:solidFill>
                <a:effectLst/>
                <a:latin typeface="Arial" charset="0"/>
                <a:ea typeface="+mn-ea"/>
                <a:cs typeface="+mn-cs"/>
              </a:rPr>
              <a:t>The configuration of the features such as </a:t>
            </a:r>
            <a:r>
              <a:rPr lang="en-NZ" sz="1200" b="0" i="0" kern="1200" dirty="0" err="1" smtClean="0">
                <a:solidFill>
                  <a:schemeClr val="tx1"/>
                </a:solidFill>
                <a:effectLst/>
                <a:latin typeface="Arial" charset="0"/>
                <a:ea typeface="+mn-ea"/>
                <a:cs typeface="+mn-cs"/>
              </a:rPr>
              <a:t>PortFast</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BPDUguard</a:t>
            </a:r>
            <a:r>
              <a:rPr lang="en-NZ" sz="1200" b="0" i="0" kern="1200" dirty="0" smtClean="0">
                <a:solidFill>
                  <a:schemeClr val="tx1"/>
                </a:solidFill>
                <a:effectLst/>
                <a:latin typeface="Arial" charset="0"/>
                <a:ea typeface="+mn-ea"/>
                <a:cs typeface="+mn-cs"/>
              </a:rPr>
              <a:t>, </a:t>
            </a:r>
            <a:r>
              <a:rPr lang="en-NZ" sz="1200" b="0" i="0" kern="1200" dirty="0" err="1" smtClean="0">
                <a:solidFill>
                  <a:schemeClr val="tx1"/>
                </a:solidFill>
                <a:effectLst/>
                <a:latin typeface="Arial" charset="0"/>
                <a:ea typeface="+mn-ea"/>
                <a:cs typeface="+mn-cs"/>
              </a:rPr>
              <a:t>BPDUfilter</a:t>
            </a:r>
            <a:r>
              <a:rPr lang="en-NZ" sz="1200" b="0" i="0" kern="1200" dirty="0" smtClean="0">
                <a:solidFill>
                  <a:schemeClr val="tx1"/>
                </a:solidFill>
                <a:effectLst/>
                <a:latin typeface="Arial" charset="0"/>
                <a:ea typeface="+mn-ea"/>
                <a:cs typeface="+mn-cs"/>
              </a:rPr>
              <a:t>, root guard, and </a:t>
            </a:r>
            <a:r>
              <a:rPr lang="en-NZ" sz="1200" b="0" i="0" kern="1200" dirty="0" err="1" smtClean="0">
                <a:solidFill>
                  <a:schemeClr val="tx1"/>
                </a:solidFill>
                <a:effectLst/>
                <a:latin typeface="Arial" charset="0"/>
                <a:ea typeface="+mn-ea"/>
                <a:cs typeface="+mn-cs"/>
              </a:rPr>
              <a:t>loopguard</a:t>
            </a:r>
            <a:r>
              <a:rPr lang="en-NZ" sz="1200" b="0" i="0" kern="1200" dirty="0" smtClean="0">
                <a:solidFill>
                  <a:schemeClr val="tx1"/>
                </a:solidFill>
                <a:effectLst/>
                <a:latin typeface="Arial" charset="0"/>
                <a:ea typeface="+mn-ea"/>
                <a:cs typeface="+mn-cs"/>
              </a:rPr>
              <a:t> are applicable in rapid−PVST+ mode also. The usage of these features are the same as in PVST+ mode. If you have already enabled these features in the PVST+ mode, the features remain active after the migration to rapid−PVST+ mode.</a:t>
            </a:r>
            <a:endParaRPr lang="en-US" b="1"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 (cont.)</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 (cont.)</a:t>
            </a:r>
          </a:p>
          <a:p>
            <a:pPr marL="0" indent="0">
              <a:buNone/>
            </a:pPr>
            <a:endParaRPr lang="en-US" b="1" baseline="0" dirty="0" smtClean="0"/>
          </a:p>
          <a:p>
            <a:pPr marL="0" indent="0">
              <a:buNone/>
            </a:pPr>
            <a:r>
              <a:rPr lang="en-US" b="1" baseline="0" dirty="0" smtClean="0"/>
              <a:t>Switch flood frames if no MAC address </a:t>
            </a:r>
            <a:r>
              <a:rPr lang="en-US" b="1" baseline="0" smtClean="0"/>
              <a:t>table entry</a:t>
            </a:r>
            <a:endParaRPr lang="en-US" b="1" baseline="0"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6/12/2016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6/12/2016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6/12/2016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6/12/2016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6/12/2016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6/12/2016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6/12/2016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6/12/2016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6/12/2016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6/12/2016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6/12/2016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897953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9659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6333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0758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73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881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926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7776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9425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31253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960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6/12/2016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426236280"/>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feature=player_embedded&amp;v=YkkFIxQxP_0"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hyperlink" Target="http://www.cisco.com/c/en/us/support/docs/lan-switching/spanning-tree-protocol/24062-146.html" TargetMode="External"/><Relationship Id="rId4" Type="http://schemas.openxmlformats.org/officeDocument/2006/relationships/hyperlink" Target="http://www.cisco.com/c/en/us/support/docs/lan-switching/spanning-tree-protocol/5234-5.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Spanning Tree Protocol</a:t>
            </a:r>
            <a:endParaRPr lang="en-NZ" dirty="0"/>
          </a:p>
        </p:txBody>
      </p:sp>
      <p:sp>
        <p:nvSpPr>
          <p:cNvPr id="3" name="Content Placeholder 2"/>
          <p:cNvSpPr>
            <a:spLocks noGrp="1"/>
          </p:cNvSpPr>
          <p:nvPr>
            <p:ph idx="1"/>
          </p:nvPr>
        </p:nvSpPr>
        <p:spPr/>
        <p:txBody>
          <a:bodyPr>
            <a:normAutofit/>
          </a:bodyPr>
          <a:lstStyle/>
          <a:p>
            <a:endParaRPr lang="en-NZ" dirty="0" smtClean="0"/>
          </a:p>
          <a:p>
            <a:r>
              <a:rPr lang="en-NZ" sz="1800" dirty="0" smtClean="0"/>
              <a:t>Spanning Tree Video</a:t>
            </a:r>
          </a:p>
          <a:p>
            <a:pPr marL="0" indent="0">
              <a:buNone/>
            </a:pPr>
            <a:r>
              <a:rPr lang="en-NZ" sz="1800" dirty="0">
                <a:hlinkClick r:id="rId3"/>
              </a:rPr>
              <a:t>https://</a:t>
            </a:r>
            <a:r>
              <a:rPr lang="en-NZ" sz="1800" dirty="0" smtClean="0">
                <a:hlinkClick r:id="rId3"/>
              </a:rPr>
              <a:t>www.youtube.com/watch?feature=player_embedded&amp;v=YkkFIxQxP_0</a:t>
            </a:r>
            <a:endParaRPr lang="en-NZ" sz="1800" dirty="0"/>
          </a:p>
          <a:p>
            <a:endParaRPr lang="en-NZ" sz="1800" dirty="0" smtClean="0"/>
          </a:p>
          <a:p>
            <a:r>
              <a:rPr lang="en-NZ" sz="1800" dirty="0" smtClean="0"/>
              <a:t>Understanding STP</a:t>
            </a:r>
          </a:p>
          <a:p>
            <a:pPr marL="0" indent="0">
              <a:buNone/>
            </a:pPr>
            <a:r>
              <a:rPr lang="en-NZ" sz="1800" dirty="0">
                <a:hlinkClick r:id="rId4"/>
              </a:rPr>
              <a:t>http://</a:t>
            </a:r>
            <a:r>
              <a:rPr lang="en-NZ" sz="1800" dirty="0" smtClean="0">
                <a:hlinkClick r:id="rId4"/>
              </a:rPr>
              <a:t>www.cisco.com/c/en/us/support/docs/lan-switching/spanning-tree-protocol/5234-5.html</a:t>
            </a:r>
            <a:endParaRPr lang="en-NZ" sz="1800" dirty="0" smtClean="0"/>
          </a:p>
          <a:p>
            <a:pPr marL="0" indent="0">
              <a:buNone/>
            </a:pPr>
            <a:endParaRPr lang="en-NZ" sz="1800" dirty="0" smtClean="0"/>
          </a:p>
          <a:p>
            <a:r>
              <a:rPr lang="en-NZ" sz="1800" dirty="0" smtClean="0"/>
              <a:t>Understanding RSTP (802.1w)</a:t>
            </a:r>
          </a:p>
          <a:p>
            <a:pPr marL="0" indent="0">
              <a:buNone/>
            </a:pPr>
            <a:r>
              <a:rPr lang="en-NZ" sz="1800" dirty="0">
                <a:hlinkClick r:id="rId5"/>
              </a:rPr>
              <a:t>http://</a:t>
            </a:r>
            <a:r>
              <a:rPr lang="en-NZ" sz="1800" dirty="0" smtClean="0">
                <a:hlinkClick r:id="rId5"/>
              </a:rPr>
              <a:t>www.cisco.com/c/en/us/support/docs/lan-switching/spanning-tree-protocol/24062-146.html</a:t>
            </a:r>
            <a:endParaRPr lang="en-NZ" sz="1800" dirty="0" smtClean="0"/>
          </a:p>
          <a:p>
            <a:pPr marL="0" indent="0">
              <a:buNone/>
            </a:pPr>
            <a:endParaRPr lang="en-NZ" sz="1800" dirty="0" smtClean="0"/>
          </a:p>
          <a:p>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Spanning Tree Operation</a:t>
            </a:r>
            <a:endParaRPr lang="en-NZ" dirty="0"/>
          </a:p>
        </p:txBody>
      </p:sp>
      <p:sp>
        <p:nvSpPr>
          <p:cNvPr id="3" name="Content Placeholder 2"/>
          <p:cNvSpPr>
            <a:spLocks noGrp="1"/>
          </p:cNvSpPr>
          <p:nvPr>
            <p:ph idx="1"/>
          </p:nvPr>
        </p:nvSpPr>
        <p:spPr/>
        <p:txBody>
          <a:bodyPr/>
          <a:lstStyle/>
          <a:p>
            <a:r>
              <a:rPr lang="en-NZ" dirty="0" smtClean="0"/>
              <a:t>STP elects a root bridge</a:t>
            </a:r>
          </a:p>
          <a:p>
            <a:r>
              <a:rPr lang="en-NZ" dirty="0" smtClean="0"/>
              <a:t>All working root bridge interfaces are set to forwarding state</a:t>
            </a:r>
          </a:p>
          <a:p>
            <a:endParaRPr lang="en-NZ" dirty="0"/>
          </a:p>
          <a:p>
            <a:r>
              <a:rPr lang="en-NZ" dirty="0" smtClean="0"/>
              <a:t>Each non root switch determines a port to have the least administrative cost (root cost) between itself and the root switch. </a:t>
            </a:r>
          </a:p>
          <a:p>
            <a:r>
              <a:rPr lang="en-NZ" dirty="0" smtClean="0"/>
              <a:t>This port is called the root port and is set to forwarding</a:t>
            </a:r>
            <a:endParaRPr lang="en-NZ" dirty="0"/>
          </a:p>
        </p:txBody>
      </p:sp>
    </p:spTree>
    <p:extLst>
      <p:ext uri="{BB962C8B-B14F-4D97-AF65-F5344CB8AC3E}">
        <p14:creationId xmlns:p14="http://schemas.microsoft.com/office/powerpoint/2010/main" val="86344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Spanning Tree Operation</a:t>
            </a:r>
          </a:p>
        </p:txBody>
      </p:sp>
      <p:sp>
        <p:nvSpPr>
          <p:cNvPr id="3" name="Content Placeholder 2"/>
          <p:cNvSpPr>
            <a:spLocks noGrp="1"/>
          </p:cNvSpPr>
          <p:nvPr>
            <p:ph idx="1"/>
          </p:nvPr>
        </p:nvSpPr>
        <p:spPr/>
        <p:txBody>
          <a:bodyPr/>
          <a:lstStyle/>
          <a:p>
            <a:r>
              <a:rPr lang="en-NZ" dirty="0" smtClean="0"/>
              <a:t>The switch with the lowest root cost, compared with other switches attached to the same link is set to forwarding state. This port is the designated port.</a:t>
            </a:r>
          </a:p>
          <a:p>
            <a:endParaRPr lang="en-NZ" dirty="0"/>
          </a:p>
          <a:p>
            <a:r>
              <a:rPr lang="en-NZ" dirty="0" smtClean="0"/>
              <a:t>All other interfaces are placed in blocking state </a:t>
            </a:r>
          </a:p>
          <a:p>
            <a:endParaRPr lang="en-NZ" dirty="0"/>
          </a:p>
          <a:p>
            <a:r>
              <a:rPr lang="en-NZ" dirty="0" smtClean="0"/>
              <a:t>All ports on the root bridge are designated</a:t>
            </a:r>
            <a:endParaRPr lang="en-NZ" dirty="0"/>
          </a:p>
        </p:txBody>
      </p:sp>
    </p:spTree>
    <p:extLst>
      <p:ext uri="{BB962C8B-B14F-4D97-AF65-F5344CB8AC3E}">
        <p14:creationId xmlns:p14="http://schemas.microsoft.com/office/powerpoint/2010/main" val="413454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Port Roles</a:t>
            </a:r>
          </a:p>
        </p:txBody>
      </p:sp>
      <p:pic>
        <p:nvPicPr>
          <p:cNvPr id="4" name="Content Placeholder 3"/>
          <p:cNvPicPr>
            <a:picLocks noGrp="1" noChangeAspect="1"/>
          </p:cNvPicPr>
          <p:nvPr>
            <p:ph idx="1"/>
          </p:nvPr>
        </p:nvPicPr>
        <p:blipFill>
          <a:blip r:embed="rId3" cstate="print"/>
          <a:srcRect l="-19382" r="-19382"/>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1477604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BPDU</a:t>
            </a:r>
            <a:endParaRPr lang="en-NZ" dirty="0"/>
          </a:p>
        </p:txBody>
      </p:sp>
      <p:sp>
        <p:nvSpPr>
          <p:cNvPr id="3" name="Content Placeholder 2"/>
          <p:cNvSpPr>
            <a:spLocks noGrp="1"/>
          </p:cNvSpPr>
          <p:nvPr>
            <p:ph idx="1"/>
          </p:nvPr>
        </p:nvSpPr>
        <p:spPr/>
        <p:txBody>
          <a:bodyPr/>
          <a:lstStyle/>
          <a:p>
            <a:r>
              <a:rPr lang="en-NZ" dirty="0" smtClean="0"/>
              <a:t>STP messages are called Bridge Port Data Units (BPDU) </a:t>
            </a:r>
          </a:p>
          <a:p>
            <a:r>
              <a:rPr lang="en-NZ" dirty="0" smtClean="0"/>
              <a:t>Hello BPDU defines</a:t>
            </a:r>
          </a:p>
          <a:p>
            <a:pPr marL="1257300" lvl="2" indent="-342900">
              <a:buFont typeface="Arial" panose="020B0604020202020204" pitchFamily="34" charset="0"/>
              <a:buChar char="•"/>
            </a:pPr>
            <a:r>
              <a:rPr lang="en-NZ" dirty="0" smtClean="0"/>
              <a:t>Root Bride ID</a:t>
            </a:r>
          </a:p>
          <a:p>
            <a:pPr marL="1257300" lvl="2" indent="-342900">
              <a:buFont typeface="Arial" panose="020B0604020202020204" pitchFamily="34" charset="0"/>
              <a:buChar char="•"/>
            </a:pPr>
            <a:r>
              <a:rPr lang="en-NZ" dirty="0" smtClean="0"/>
              <a:t>Sender’s bridge ID</a:t>
            </a:r>
          </a:p>
          <a:p>
            <a:pPr marL="1257300" lvl="2" indent="-342900">
              <a:buFont typeface="Arial" panose="020B0604020202020204" pitchFamily="34" charset="0"/>
              <a:buChar char="•"/>
            </a:pPr>
            <a:r>
              <a:rPr lang="en-NZ" dirty="0" smtClean="0"/>
              <a:t>Sender’s path cost (to root)</a:t>
            </a:r>
          </a:p>
          <a:p>
            <a:pPr marL="1257300" lvl="2" indent="-342900">
              <a:buFont typeface="Arial" panose="020B0604020202020204" pitchFamily="34" charset="0"/>
              <a:buChar char="•"/>
            </a:pPr>
            <a:r>
              <a:rPr lang="en-NZ" dirty="0" smtClean="0"/>
              <a:t>Timers (Hello, </a:t>
            </a:r>
            <a:r>
              <a:rPr lang="en-NZ" dirty="0" err="1" smtClean="0"/>
              <a:t>MaxAge</a:t>
            </a:r>
            <a:r>
              <a:rPr lang="en-NZ" dirty="0" smtClean="0"/>
              <a:t>, forward delay)</a:t>
            </a:r>
            <a:endParaRPr lang="en-NZ" dirty="0"/>
          </a:p>
        </p:txBody>
      </p:sp>
    </p:spTree>
    <p:extLst>
      <p:ext uri="{BB962C8B-B14F-4D97-AF65-F5344CB8AC3E}">
        <p14:creationId xmlns:p14="http://schemas.microsoft.com/office/powerpoint/2010/main" val="2828663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Root Bridge Election</a:t>
            </a:r>
            <a:endParaRPr lang="en-NZ" dirty="0"/>
          </a:p>
        </p:txBody>
      </p:sp>
      <p:sp>
        <p:nvSpPr>
          <p:cNvPr id="3" name="Content Placeholder 2"/>
          <p:cNvSpPr>
            <a:spLocks noGrp="1"/>
          </p:cNvSpPr>
          <p:nvPr>
            <p:ph idx="1"/>
          </p:nvPr>
        </p:nvSpPr>
        <p:spPr/>
        <p:txBody>
          <a:bodyPr/>
          <a:lstStyle/>
          <a:p>
            <a:r>
              <a:rPr lang="en-NZ" dirty="0" smtClean="0"/>
              <a:t>Lowest Bridge ID (BID) is elected root</a:t>
            </a:r>
          </a:p>
          <a:p>
            <a:r>
              <a:rPr lang="en-NZ" dirty="0"/>
              <a:t>BID has 2 parts</a:t>
            </a:r>
          </a:p>
          <a:p>
            <a:pPr lvl="1"/>
            <a:r>
              <a:rPr lang="en-NZ" dirty="0"/>
              <a:t>Priority &amp; MAC address</a:t>
            </a:r>
          </a:p>
          <a:p>
            <a:r>
              <a:rPr lang="en-NZ" dirty="0" smtClean="0"/>
              <a:t>Lowest priority will become root. MAC address is essentially a tie breaker</a:t>
            </a:r>
          </a:p>
        </p:txBody>
      </p:sp>
    </p:spTree>
    <p:extLst>
      <p:ext uri="{BB962C8B-B14F-4D97-AF65-F5344CB8AC3E}">
        <p14:creationId xmlns:p14="http://schemas.microsoft.com/office/powerpoint/2010/main" val="1369123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Root Bridge</a:t>
            </a:r>
          </a:p>
        </p:txBody>
      </p:sp>
      <p:pic>
        <p:nvPicPr>
          <p:cNvPr id="4" name="Content Placeholder 3"/>
          <p:cNvPicPr>
            <a:picLocks noGrp="1" noChangeAspect="1"/>
          </p:cNvPicPr>
          <p:nvPr>
            <p:ph idx="1"/>
          </p:nvPr>
        </p:nvPicPr>
        <p:blipFill rotWithShape="1">
          <a:blip r:embed="rId3" cstate="print"/>
          <a:srcRect l="-25664" r="-15156"/>
          <a:stretch/>
        </p:blipFill>
        <p:spPr>
          <a:xfrm>
            <a:off x="2537270" y="1935964"/>
            <a:ext cx="7196608" cy="4197682"/>
          </a:xfrm>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02"/>
          <a:stretch/>
        </p:blipFill>
        <p:spPr bwMode="auto">
          <a:xfrm>
            <a:off x="-6725" y="3222173"/>
            <a:ext cx="4564211" cy="184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5143" y="1727200"/>
            <a:ext cx="8839200"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700124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Path Cost</a:t>
            </a:r>
          </a:p>
        </p:txBody>
      </p:sp>
      <p:pic>
        <p:nvPicPr>
          <p:cNvPr id="7" name="Picture 6"/>
          <p:cNvPicPr>
            <a:picLocks noChangeAspect="1"/>
          </p:cNvPicPr>
          <p:nvPr/>
        </p:nvPicPr>
        <p:blipFill>
          <a:blip r:embed="rId3" cstate="print"/>
          <a:stretch>
            <a:fillRect/>
          </a:stretch>
        </p:blipFill>
        <p:spPr>
          <a:xfrm>
            <a:off x="3019002" y="1808915"/>
            <a:ext cx="5850823" cy="4741184"/>
          </a:xfrm>
          <a:prstGeom prst="rect">
            <a:avLst/>
          </a:prstGeom>
        </p:spPr>
      </p:pic>
      <p:pic>
        <p:nvPicPr>
          <p:cNvPr id="6" name="Content Placeholder 5"/>
          <p:cNvPicPr>
            <a:picLocks noGrp="1" noChangeAspect="1"/>
          </p:cNvPicPr>
          <p:nvPr>
            <p:ph idx="1"/>
          </p:nvPr>
        </p:nvPicPr>
        <p:blipFill>
          <a:blip r:embed="rId4" cstate="print"/>
          <a:srcRect t="-30440" b="-30440"/>
          <a:stretch>
            <a:fillRect/>
          </a:stretch>
        </p:blipFill>
        <p:spPr>
          <a:xfrm>
            <a:off x="328553" y="3861940"/>
            <a:ext cx="3827374" cy="1721629"/>
          </a:xfrm>
        </p:spPr>
      </p:pic>
      <p:sp>
        <p:nvSpPr>
          <p:cNvPr id="5" name="TextBox 4"/>
          <p:cNvSpPr txBox="1"/>
          <p:nvPr/>
        </p:nvSpPr>
        <p:spPr>
          <a:xfrm>
            <a:off x="145143" y="1799770"/>
            <a:ext cx="8839200"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857063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150" y="1758496"/>
            <a:ext cx="5302879" cy="50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3731863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16"/>
          <a:stretch/>
        </p:blipFill>
        <p:spPr bwMode="auto">
          <a:xfrm>
            <a:off x="1719608" y="1801359"/>
            <a:ext cx="5232735" cy="478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8290" y="1758496"/>
            <a:ext cx="7228110" cy="4905829"/>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916154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Overview</a:t>
            </a:r>
            <a:r>
              <a:rPr lang="en-US" dirty="0">
                <a:ea typeface="ＭＳ Ｐゴシック" pitchFamily="34" charset="-128"/>
              </a:rPr>
              <a:t/>
            </a:r>
            <a:br>
              <a:rPr lang="en-US" dirty="0">
                <a:ea typeface="ＭＳ Ｐゴシック" pitchFamily="34" charset="-128"/>
              </a:rPr>
            </a:br>
            <a:r>
              <a:rPr lang="en-US" dirty="0"/>
              <a:t>Characteristics of the Spanning Tree Protocols</a:t>
            </a:r>
          </a:p>
        </p:txBody>
      </p:sp>
      <p:pic>
        <p:nvPicPr>
          <p:cNvPr id="4" name="Content Placeholder 3"/>
          <p:cNvPicPr>
            <a:picLocks noGrp="1" noChangeAspect="1"/>
          </p:cNvPicPr>
          <p:nvPr>
            <p:ph idx="1"/>
          </p:nvPr>
        </p:nvPicPr>
        <p:blipFill>
          <a:blip r:embed="rId3" cstate="print"/>
          <a:srcRect t="-45238" b="-45238"/>
          <a:stretch>
            <a:fillRect/>
          </a:stretch>
        </p:blipFill>
        <p:spPr>
          <a:xfrm>
            <a:off x="655638" y="1751013"/>
            <a:ext cx="7940675" cy="4310062"/>
          </a:xfrm>
        </p:spPr>
      </p:pic>
    </p:spTree>
    <p:extLst>
      <p:ext uri="{BB962C8B-B14F-4D97-AF65-F5344CB8AC3E}">
        <p14:creationId xmlns:p14="http://schemas.microsoft.com/office/powerpoint/2010/main" val="1096173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624345"/>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R</a:t>
            </a:r>
            <a:r>
              <a:rPr lang="en-US" dirty="0" smtClean="0">
                <a:ea typeface="ＭＳ Ｐゴシック" pitchFamily="34" charset="-128"/>
              </a:rPr>
              <a:t>edundancy at OSI Layers 1 and 2</a:t>
            </a:r>
            <a:endParaRPr lang="en-US" dirty="0"/>
          </a:p>
        </p:txBody>
      </p:sp>
      <p:sp>
        <p:nvSpPr>
          <p:cNvPr id="5" name="Content Placeholder 4"/>
          <p:cNvSpPr>
            <a:spLocks noGrp="1"/>
          </p:cNvSpPr>
          <p:nvPr>
            <p:ph idx="1"/>
          </p:nvPr>
        </p:nvSpPr>
        <p:spPr>
          <a:xfrm>
            <a:off x="670153" y="1753283"/>
            <a:ext cx="7940675" cy="3571875"/>
          </a:xfrm>
        </p:spPr>
        <p:txBody>
          <a:bodyPr/>
          <a:lstStyle/>
          <a:p>
            <a:pPr>
              <a:buNone/>
            </a:pPr>
            <a:r>
              <a:rPr lang="en-US" sz="2000" dirty="0" smtClean="0"/>
              <a:t>Multiple cabled paths between switches: </a:t>
            </a:r>
          </a:p>
          <a:p>
            <a:r>
              <a:rPr lang="en-US" sz="2000" dirty="0" smtClean="0"/>
              <a:t>Provide physical redundancy in a switched network.</a:t>
            </a:r>
          </a:p>
          <a:p>
            <a:r>
              <a:rPr lang="en-US" sz="2000" dirty="0" smtClean="0"/>
              <a:t>Improves the reliability and availability of the network. </a:t>
            </a:r>
          </a:p>
          <a:p>
            <a:r>
              <a:rPr lang="en-US" sz="2000" dirty="0" smtClean="0"/>
              <a:t>Enables users to access network resources, despite path disruption.</a:t>
            </a:r>
            <a:endParaRPr lang="en-US" sz="2000" dirty="0"/>
          </a:p>
        </p:txBody>
      </p:sp>
      <p:pic>
        <p:nvPicPr>
          <p:cNvPr id="1026" name="Picture 2"/>
          <p:cNvPicPr>
            <a:picLocks noChangeAspect="1" noChangeArrowheads="1"/>
          </p:cNvPicPr>
          <p:nvPr/>
        </p:nvPicPr>
        <p:blipFill>
          <a:blip r:embed="rId3" cstate="print"/>
          <a:srcRect l="50645" t="43651" r="17004" b="29421"/>
          <a:stretch>
            <a:fillRect/>
          </a:stretch>
        </p:blipFill>
        <p:spPr bwMode="auto">
          <a:xfrm>
            <a:off x="2470332" y="3831770"/>
            <a:ext cx="5396411" cy="2525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9837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sp>
        <p:nvSpPr>
          <p:cNvPr id="3" name="Content Placeholder 2"/>
          <p:cNvSpPr>
            <a:spLocks noGrp="1"/>
          </p:cNvSpPr>
          <p:nvPr>
            <p:ph idx="1"/>
          </p:nvPr>
        </p:nvSpPr>
        <p:spPr>
          <a:xfrm>
            <a:off x="655638" y="1751183"/>
            <a:ext cx="7940675" cy="4310605"/>
          </a:xfrm>
        </p:spPr>
        <p:txBody>
          <a:bodyPr/>
          <a:lstStyle/>
          <a:p>
            <a:pPr marL="0" indent="0">
              <a:buNone/>
            </a:pPr>
            <a:r>
              <a:rPr lang="en-US" sz="2000" dirty="0"/>
              <a:t>Networks running PVST+ have these characteristics</a:t>
            </a:r>
            <a:r>
              <a:rPr lang="en-US" sz="2000" dirty="0" smtClean="0"/>
              <a:t>:</a:t>
            </a:r>
            <a:endParaRPr lang="en-US" sz="2000" dirty="0"/>
          </a:p>
          <a:p>
            <a:r>
              <a:rPr lang="en-US" sz="2000" dirty="0"/>
              <a:t>A</a:t>
            </a:r>
            <a:r>
              <a:rPr lang="en-US" sz="2000" dirty="0" smtClean="0"/>
              <a:t> </a:t>
            </a:r>
            <a:r>
              <a:rPr lang="en-US" sz="2000" dirty="0"/>
              <a:t>network can run an independent IEEE 802.1D STP instance for each VLAN in the network.</a:t>
            </a:r>
            <a:endParaRPr lang="en-US" sz="2000" dirty="0" smtClean="0"/>
          </a:p>
          <a:p>
            <a:r>
              <a:rPr lang="en-US" sz="2000" dirty="0" smtClean="0"/>
              <a:t>Optimum </a:t>
            </a:r>
            <a:r>
              <a:rPr lang="en-US" sz="2000" dirty="0"/>
              <a:t>load balancing can result</a:t>
            </a:r>
            <a:r>
              <a:rPr lang="en-US" sz="2000" dirty="0" smtClean="0"/>
              <a:t>.</a:t>
            </a:r>
            <a:endParaRPr lang="en-US" sz="2000" dirty="0"/>
          </a:p>
          <a:p>
            <a:r>
              <a:rPr lang="en-US" sz="2000" dirty="0"/>
              <a:t>One spanning-tree instance for each VLAN maintained can mean a considerable waste of CPU cycles for all the switches in the </a:t>
            </a:r>
            <a:r>
              <a:rPr lang="en-US" sz="2000" dirty="0" smtClean="0"/>
              <a:t>network. In </a:t>
            </a:r>
            <a:r>
              <a:rPr lang="en-US" sz="2000" dirty="0"/>
              <a:t>addition to the bandwidth that is used for each instance to send its own </a:t>
            </a:r>
            <a:r>
              <a:rPr lang="en-US" sz="2000" dirty="0" smtClean="0"/>
              <a:t>BPDU. </a:t>
            </a:r>
            <a:endParaRPr lang="en-US" sz="2000" dirty="0"/>
          </a:p>
        </p:txBody>
      </p:sp>
    </p:spTree>
    <p:extLst>
      <p:ext uri="{BB962C8B-B14F-4D97-AF65-F5344CB8AC3E}">
        <p14:creationId xmlns:p14="http://schemas.microsoft.com/office/powerpoint/2010/main" val="2821893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86" y="1582058"/>
            <a:ext cx="8157032" cy="4745915"/>
          </a:xfrm>
          <a:prstGeom prst="rect">
            <a:avLst/>
          </a:prstGeom>
          <a:noFill/>
          <a:ln>
            <a:solidFill>
              <a:schemeClr val="tx1"/>
            </a:solidFill>
            <a:bevel/>
          </a:ln>
        </p:spPr>
        <p:txBody>
          <a:bodyPr wrap="square" rtlCol="0">
            <a:spAutoFit/>
          </a:bodyP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4" name="Content Placeholder 3"/>
          <p:cNvPicPr>
            <a:picLocks noGrp="1" noChangeAspect="1"/>
          </p:cNvPicPr>
          <p:nvPr>
            <p:ph idx="1"/>
          </p:nvPr>
        </p:nvPicPr>
        <p:blipFill>
          <a:blip r:embed="rId3" cstate="print"/>
          <a:srcRect l="-22822" r="-22822"/>
          <a:stretch>
            <a:fillRect/>
          </a:stretch>
        </p:blipFill>
        <p:spPr>
          <a:xfrm>
            <a:off x="686541" y="1741714"/>
            <a:ext cx="7021202" cy="3804371"/>
          </a:xfrm>
        </p:spPr>
      </p:pic>
      <p:sp>
        <p:nvSpPr>
          <p:cNvPr id="3" name="TextBox 2"/>
          <p:cNvSpPr txBox="1"/>
          <p:nvPr/>
        </p:nvSpPr>
        <p:spPr>
          <a:xfrm>
            <a:off x="725717" y="5419157"/>
            <a:ext cx="7823201" cy="923330"/>
          </a:xfrm>
          <a:prstGeom prst="rect">
            <a:avLst/>
          </a:prstGeom>
          <a:noFill/>
        </p:spPr>
        <p:txBody>
          <a:bodyPr wrap="square" rtlCol="0">
            <a:spAutoFit/>
          </a:bodyPr>
          <a:lstStyle/>
          <a:p>
            <a:pPr algn="l"/>
            <a:r>
              <a:rPr lang="en-US" sz="2000" dirty="0" smtClean="0">
                <a:solidFill>
                  <a:srgbClr val="000000"/>
                </a:solidFill>
              </a:rPr>
              <a:t>STP </a:t>
            </a:r>
            <a:r>
              <a:rPr lang="en-US" sz="2000" dirty="0">
                <a:solidFill>
                  <a:srgbClr val="000000"/>
                </a:solidFill>
              </a:rPr>
              <a:t>was enhanced to include support for VLANs, requiring the VLAN ID to be included in the BPDU </a:t>
            </a:r>
            <a:r>
              <a:rPr lang="en-US" sz="2000" dirty="0" smtClean="0">
                <a:solidFill>
                  <a:srgbClr val="000000"/>
                </a:solidFill>
              </a:rPr>
              <a:t>frame </a:t>
            </a:r>
            <a:r>
              <a:rPr lang="en-US" sz="2000" dirty="0">
                <a:solidFill>
                  <a:srgbClr val="000000"/>
                </a:solidFill>
              </a:rPr>
              <a:t>through the use of the extended system ID</a:t>
            </a:r>
          </a:p>
        </p:txBody>
      </p:sp>
    </p:spTree>
    <p:extLst>
      <p:ext uri="{BB962C8B-B14F-4D97-AF65-F5344CB8AC3E}">
        <p14:creationId xmlns:p14="http://schemas.microsoft.com/office/powerpoint/2010/main" val="2761507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Port States and PVST+ Operation</a:t>
            </a:r>
          </a:p>
        </p:txBody>
      </p:sp>
      <p:sp>
        <p:nvSpPr>
          <p:cNvPr id="3" name="Content Placeholder 2"/>
          <p:cNvSpPr>
            <a:spLocks noGrp="1"/>
          </p:cNvSpPr>
          <p:nvPr>
            <p:ph idx="1"/>
          </p:nvPr>
        </p:nvSpPr>
        <p:spPr>
          <a:xfrm>
            <a:off x="655638" y="1751183"/>
            <a:ext cx="7940675" cy="498531"/>
          </a:xfrm>
        </p:spPr>
        <p:txBody>
          <a:bodyPr/>
          <a:lstStyle/>
          <a:p>
            <a:pPr marL="0" indent="0">
              <a:buNone/>
            </a:pPr>
            <a:r>
              <a:rPr lang="en-US" sz="2000" dirty="0"/>
              <a:t>STP introduces the five port </a:t>
            </a:r>
            <a:r>
              <a:rPr lang="en-US" sz="2000" dirty="0" smtClean="0"/>
              <a:t>states:</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753" y="2252662"/>
            <a:ext cx="7783476" cy="369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275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STP Timers</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772446"/>
              </p:ext>
            </p:extLst>
          </p:nvPr>
        </p:nvGraphicFramePr>
        <p:xfrm>
          <a:off x="917131" y="1672894"/>
          <a:ext cx="7277013" cy="3120722"/>
        </p:xfrm>
        <a:graphic>
          <a:graphicData uri="http://schemas.openxmlformats.org/drawingml/2006/table">
            <a:tbl>
              <a:tblPr/>
              <a:tblGrid>
                <a:gridCol w="2425671"/>
                <a:gridCol w="1068424"/>
                <a:gridCol w="3782918"/>
              </a:tblGrid>
              <a:tr h="303766">
                <a:tc>
                  <a:txBody>
                    <a:bodyPr/>
                    <a:lstStyle/>
                    <a:p>
                      <a:pPr algn="l" fontAlgn="t"/>
                      <a:r>
                        <a:rPr lang="en-NZ" sz="1600" b="1" dirty="0">
                          <a:effectLst/>
                        </a:rPr>
                        <a:t>Variable</a:t>
                      </a:r>
                    </a:p>
                  </a:txBody>
                  <a:tcPr marL="26187" marR="26187" marT="26187" marB="26187">
                    <a:lnL>
                      <a:noFill/>
                    </a:lnL>
                    <a:lnR>
                      <a:noFill/>
                    </a:lnR>
                    <a:lnT>
                      <a:noFill/>
                    </a:lnT>
                    <a:lnB>
                      <a:noFill/>
                    </a:lnB>
                    <a:solidFill>
                      <a:srgbClr val="CDCDCD"/>
                    </a:solidFill>
                  </a:tcPr>
                </a:tc>
                <a:tc>
                  <a:txBody>
                    <a:bodyPr/>
                    <a:lstStyle/>
                    <a:p>
                      <a:pPr algn="l" fontAlgn="t"/>
                      <a:endParaRPr lang="en-NZ" sz="1600" b="1" dirty="0">
                        <a:effectLst/>
                      </a:endParaRPr>
                    </a:p>
                  </a:txBody>
                  <a:tcPr marL="26187" marR="26187" marT="26187" marB="26187">
                    <a:lnL>
                      <a:noFill/>
                    </a:lnL>
                    <a:lnR>
                      <a:noFill/>
                    </a:lnR>
                    <a:lnT>
                      <a:noFill/>
                    </a:lnT>
                    <a:lnB>
                      <a:noFill/>
                    </a:lnB>
                    <a:solidFill>
                      <a:srgbClr val="CDCDCD"/>
                    </a:solidFill>
                  </a:tcPr>
                </a:tc>
                <a:tc>
                  <a:txBody>
                    <a:bodyPr/>
                    <a:lstStyle/>
                    <a:p>
                      <a:pPr algn="l" fontAlgn="t"/>
                      <a:r>
                        <a:rPr lang="en-NZ" sz="1600" b="1">
                          <a:effectLst/>
                        </a:rPr>
                        <a:t>Description</a:t>
                      </a:r>
                    </a:p>
                  </a:txBody>
                  <a:tcPr marL="26187" marR="26187" marT="26187" marB="26187">
                    <a:lnL>
                      <a:noFill/>
                    </a:lnL>
                    <a:lnR>
                      <a:noFill/>
                    </a:lnR>
                    <a:lnT>
                      <a:noFill/>
                    </a:lnT>
                    <a:lnB>
                      <a:noFill/>
                    </a:lnB>
                    <a:solidFill>
                      <a:srgbClr val="CDCDCD"/>
                    </a:solidFill>
                  </a:tcPr>
                </a:tc>
              </a:tr>
              <a:tr h="754179">
                <a:tc>
                  <a:txBody>
                    <a:bodyPr/>
                    <a:lstStyle/>
                    <a:p>
                      <a:pPr algn="l" fontAlgn="t"/>
                      <a:r>
                        <a:rPr lang="en-NZ" sz="1600" dirty="0">
                          <a:effectLst/>
                        </a:rPr>
                        <a:t>forward-time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15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a:effectLst/>
                        </a:rPr>
                        <a:t>Controls how fast a port changes its spanning tree state from blocking to forwarding</a:t>
                      </a:r>
                      <a:r>
                        <a:rPr lang="en-NZ" sz="1600" dirty="0" smtClean="0">
                          <a:effectLst/>
                        </a:rPr>
                        <a:t>.</a:t>
                      </a:r>
                      <a:r>
                        <a:rPr lang="en-NZ" sz="1600" baseline="0" dirty="0" smtClean="0">
                          <a:effectLst/>
                        </a:rPr>
                        <a:t> Port stays in each of listening then learning state for this time.</a:t>
                      </a:r>
                    </a:p>
                    <a:p>
                      <a:pPr algn="l" fontAlgn="t"/>
                      <a:endParaRPr lang="en-NZ" sz="1600" dirty="0">
                        <a:effectLst/>
                      </a:endParaRPr>
                    </a:p>
                  </a:txBody>
                  <a:tcPr marL="0" marR="0" marT="0" marB="0">
                    <a:lnL>
                      <a:noFill/>
                    </a:lnL>
                    <a:lnR>
                      <a:noFill/>
                    </a:lnR>
                    <a:lnT>
                      <a:noFill/>
                    </a:lnT>
                    <a:lnB>
                      <a:noFill/>
                    </a:lnB>
                    <a:solidFill>
                      <a:srgbClr val="FFFFFF"/>
                    </a:solidFill>
                  </a:tcPr>
                </a:tc>
              </a:tr>
              <a:tr h="843577">
                <a:tc>
                  <a:txBody>
                    <a:bodyPr/>
                    <a:lstStyle/>
                    <a:p>
                      <a:pPr algn="l" fontAlgn="t"/>
                      <a:r>
                        <a:rPr lang="en-NZ" sz="1600">
                          <a:effectLst/>
                        </a:rPr>
                        <a:t>hello-time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2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smtClean="0">
                          <a:effectLst/>
                        </a:rPr>
                        <a:t>How </a:t>
                      </a:r>
                      <a:r>
                        <a:rPr lang="en-NZ" sz="1600" dirty="0">
                          <a:effectLst/>
                        </a:rPr>
                        <a:t>often the switch broadcasts its hello message to other </a:t>
                      </a:r>
                      <a:r>
                        <a:rPr lang="en-NZ" sz="1600" dirty="0" smtClean="0">
                          <a:effectLst/>
                        </a:rPr>
                        <a:t>switches</a:t>
                      </a:r>
                      <a:endParaRPr lang="en-NZ" sz="1600" dirty="0">
                        <a:effectLst/>
                      </a:endParaRPr>
                    </a:p>
                  </a:txBody>
                  <a:tcPr marL="0" marR="0" marT="0" marB="0">
                    <a:lnL>
                      <a:noFill/>
                    </a:lnL>
                    <a:lnR>
                      <a:noFill/>
                    </a:lnR>
                    <a:lnT>
                      <a:noFill/>
                    </a:lnT>
                    <a:lnB>
                      <a:noFill/>
                    </a:lnB>
                    <a:solidFill>
                      <a:srgbClr val="FFFFFF"/>
                    </a:solidFill>
                  </a:tcPr>
                </a:tc>
              </a:tr>
              <a:tr h="754179">
                <a:tc>
                  <a:txBody>
                    <a:bodyPr/>
                    <a:lstStyle/>
                    <a:p>
                      <a:pPr algn="l" fontAlgn="t"/>
                      <a:r>
                        <a:rPr lang="en-NZ" sz="1600">
                          <a:effectLst/>
                        </a:rPr>
                        <a:t>max-age</a:t>
                      </a:r>
                    </a:p>
                  </a:txBody>
                  <a:tcPr marL="0" marR="0" marT="0" marB="0">
                    <a:lnL>
                      <a:noFill/>
                    </a:lnL>
                    <a:lnR>
                      <a:noFill/>
                    </a:lnR>
                    <a:lnT>
                      <a:noFill/>
                    </a:lnT>
                    <a:lnB>
                      <a:noFill/>
                    </a:lnB>
                    <a:solidFill>
                      <a:srgbClr val="FFFFFF"/>
                    </a:solidFill>
                  </a:tcPr>
                </a:tc>
                <a:tc>
                  <a:txBody>
                    <a:bodyPr/>
                    <a:lstStyle/>
                    <a:p>
                      <a:pPr algn="l" fontAlgn="t"/>
                      <a:r>
                        <a:rPr lang="en-NZ" sz="1600" dirty="0" smtClean="0">
                          <a:effectLst/>
                        </a:rPr>
                        <a:t>10 sec</a:t>
                      </a:r>
                      <a:endParaRPr lang="en-NZ" sz="1600" dirty="0">
                        <a:effectLst/>
                      </a:endParaRPr>
                    </a:p>
                  </a:txBody>
                  <a:tcPr marL="0" marR="0" marT="0" marB="0">
                    <a:lnL>
                      <a:noFill/>
                    </a:lnL>
                    <a:lnR>
                      <a:noFill/>
                    </a:lnR>
                    <a:lnT>
                      <a:noFill/>
                    </a:lnT>
                    <a:lnB>
                      <a:noFill/>
                    </a:lnB>
                    <a:solidFill>
                      <a:srgbClr val="FFFFFF"/>
                    </a:solidFill>
                  </a:tcPr>
                </a:tc>
                <a:tc>
                  <a:txBody>
                    <a:bodyPr/>
                    <a:lstStyle/>
                    <a:p>
                      <a:pPr algn="l" fontAlgn="t"/>
                      <a:r>
                        <a:rPr lang="en-NZ" sz="1600" dirty="0">
                          <a:effectLst/>
                        </a:rPr>
                        <a:t>Controls the maximum time for the STP information to be retained before it is discarded.</a:t>
                      </a:r>
                    </a:p>
                  </a:txBody>
                  <a:tcPr marL="0" marR="0" marT="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531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PVST+ Convergence</a:t>
            </a:r>
            <a:endParaRPr lang="en-NZ" dirty="0"/>
          </a:p>
        </p:txBody>
      </p:sp>
      <p:sp>
        <p:nvSpPr>
          <p:cNvPr id="3" name="Content Placeholder 2"/>
          <p:cNvSpPr>
            <a:spLocks noGrp="1"/>
          </p:cNvSpPr>
          <p:nvPr>
            <p:ph idx="1"/>
          </p:nvPr>
        </p:nvSpPr>
        <p:spPr/>
        <p:txBody>
          <a:bodyPr/>
          <a:lstStyle/>
          <a:p>
            <a:r>
              <a:rPr lang="en-NZ" sz="2000" dirty="0" smtClean="0"/>
              <a:t>Only </a:t>
            </a:r>
            <a:r>
              <a:rPr lang="en-NZ" sz="2000" dirty="0"/>
              <a:t>the root sends </a:t>
            </a:r>
            <a:r>
              <a:rPr lang="en-NZ" sz="2000" dirty="0" smtClean="0"/>
              <a:t>BPDUs</a:t>
            </a:r>
          </a:p>
          <a:p>
            <a:endParaRPr lang="en-NZ" sz="2000" dirty="0" smtClean="0"/>
          </a:p>
          <a:p>
            <a:r>
              <a:rPr lang="en-NZ" sz="2000" dirty="0" smtClean="0"/>
              <a:t>Non-root </a:t>
            </a:r>
            <a:r>
              <a:rPr lang="en-NZ" sz="2000" dirty="0"/>
              <a:t>bridges </a:t>
            </a:r>
            <a:r>
              <a:rPr lang="en-NZ" sz="2000" dirty="0" smtClean="0"/>
              <a:t>only </a:t>
            </a:r>
            <a:r>
              <a:rPr lang="en-NZ" sz="2000" dirty="0"/>
              <a:t>forward </a:t>
            </a:r>
            <a:r>
              <a:rPr lang="en-NZ" sz="2000" dirty="0" smtClean="0"/>
              <a:t>on BPDUs </a:t>
            </a:r>
            <a:r>
              <a:rPr lang="en-NZ" sz="2000" dirty="0"/>
              <a:t>that are received from the root-bridge via their root </a:t>
            </a:r>
            <a:r>
              <a:rPr lang="en-NZ" sz="2000" dirty="0" smtClean="0"/>
              <a:t>port</a:t>
            </a:r>
          </a:p>
          <a:p>
            <a:endParaRPr lang="en-NZ" sz="2000" dirty="0" smtClean="0"/>
          </a:p>
          <a:p>
            <a:r>
              <a:rPr lang="en-NZ" sz="2000" dirty="0" smtClean="0"/>
              <a:t>If a switch detects a failure it sends a topology </a:t>
            </a:r>
            <a:r>
              <a:rPr lang="en-NZ" sz="2000" dirty="0"/>
              <a:t>change </a:t>
            </a:r>
            <a:r>
              <a:rPr lang="en-NZ" sz="2000" dirty="0" smtClean="0"/>
              <a:t>notification (TCN) to </a:t>
            </a:r>
            <a:r>
              <a:rPr lang="en-NZ" sz="2000" dirty="0"/>
              <a:t>the root </a:t>
            </a:r>
            <a:r>
              <a:rPr lang="en-NZ" sz="2000" dirty="0" smtClean="0"/>
              <a:t>bridge. Then the </a:t>
            </a:r>
            <a:r>
              <a:rPr lang="en-NZ" sz="2000" dirty="0"/>
              <a:t>root bridge </a:t>
            </a:r>
            <a:r>
              <a:rPr lang="en-NZ" sz="2000" dirty="0" smtClean="0"/>
              <a:t>sends the TCN out </a:t>
            </a:r>
            <a:r>
              <a:rPr lang="en-NZ" sz="2000" dirty="0"/>
              <a:t>to all remaining bridges in the switching </a:t>
            </a:r>
            <a:r>
              <a:rPr lang="en-NZ" sz="2000" dirty="0" smtClean="0"/>
              <a:t>domain</a:t>
            </a:r>
          </a:p>
          <a:p>
            <a:endParaRPr lang="en-NZ" sz="2000" dirty="0" smtClean="0"/>
          </a:p>
          <a:p>
            <a:r>
              <a:rPr lang="en-NZ" sz="2000" dirty="0" smtClean="0"/>
              <a:t>The TCN tells a switch to reduce the timeout age for its MAC address-table to help speed up the recovery process</a:t>
            </a:r>
            <a:endParaRPr lang="en-NZ" sz="2000" dirty="0"/>
          </a:p>
          <a:p>
            <a:endParaRPr lang="en-NZ" sz="2000" dirty="0" smtClean="0"/>
          </a:p>
          <a:p>
            <a:endParaRPr lang="en-NZ" sz="2000" dirty="0"/>
          </a:p>
        </p:txBody>
      </p:sp>
    </p:spTree>
    <p:extLst>
      <p:ext uri="{BB962C8B-B14F-4D97-AF65-F5344CB8AC3E}">
        <p14:creationId xmlns:p14="http://schemas.microsoft.com/office/powerpoint/2010/main" val="36984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PVST+ Convergence</a:t>
            </a:r>
          </a:p>
        </p:txBody>
      </p:sp>
      <p:sp>
        <p:nvSpPr>
          <p:cNvPr id="3" name="Content Placeholder 2"/>
          <p:cNvSpPr>
            <a:spLocks noGrp="1"/>
          </p:cNvSpPr>
          <p:nvPr>
            <p:ph idx="1"/>
          </p:nvPr>
        </p:nvSpPr>
        <p:spPr/>
        <p:txBody>
          <a:bodyPr/>
          <a:lstStyle/>
          <a:p>
            <a:endParaRPr lang="en-NZ" dirty="0"/>
          </a:p>
          <a:p>
            <a:r>
              <a:rPr lang="en-NZ" sz="2000" dirty="0" smtClean="0"/>
              <a:t>Direct link failure can take 30 sec to recover (Transition through Listening &amp; Learning states)</a:t>
            </a:r>
          </a:p>
          <a:p>
            <a:r>
              <a:rPr lang="en-NZ" sz="2000" dirty="0" smtClean="0"/>
              <a:t>Indirect failure convergence </a:t>
            </a:r>
            <a:r>
              <a:rPr lang="en-NZ" sz="2000" dirty="0"/>
              <a:t>time can be 50 </a:t>
            </a:r>
            <a:r>
              <a:rPr lang="en-NZ" sz="2000" dirty="0" smtClean="0"/>
              <a:t>sec</a:t>
            </a:r>
            <a:endParaRPr lang="en-NZ" sz="2000" dirty="0"/>
          </a:p>
          <a:p>
            <a:endParaRPr lang="en-NZ" dirty="0"/>
          </a:p>
        </p:txBody>
      </p:sp>
    </p:spTree>
    <p:extLst>
      <p:ext uri="{BB962C8B-B14F-4D97-AF65-F5344CB8AC3E}">
        <p14:creationId xmlns:p14="http://schemas.microsoft.com/office/powerpoint/2010/main" val="6234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sp>
        <p:nvSpPr>
          <p:cNvPr id="3" name="Content Placeholder 2"/>
          <p:cNvSpPr>
            <a:spLocks noGrp="1"/>
          </p:cNvSpPr>
          <p:nvPr>
            <p:ph idx="1"/>
          </p:nvPr>
        </p:nvSpPr>
        <p:spPr>
          <a:xfrm>
            <a:off x="595086" y="1751183"/>
            <a:ext cx="8001227" cy="4780246"/>
          </a:xfrm>
        </p:spPr>
        <p:txBody>
          <a:bodyPr/>
          <a:lstStyle/>
          <a:p>
            <a:r>
              <a:rPr lang="en-US" sz="2000" dirty="0"/>
              <a:t>RSTP is the preferred protocol for preventing Layer 2 loops in a switched network environment. </a:t>
            </a:r>
            <a:endParaRPr lang="en-US" sz="2000" dirty="0" smtClean="0"/>
          </a:p>
          <a:p>
            <a:r>
              <a:rPr lang="en-US" sz="2000" dirty="0"/>
              <a:t>With Rapid PVST+, an independent instance of RSTP runs for each VLAN.</a:t>
            </a:r>
            <a:endParaRPr lang="en-US" sz="2000" dirty="0" smtClean="0"/>
          </a:p>
          <a:p>
            <a:r>
              <a:rPr lang="en-US" sz="2000" dirty="0"/>
              <a:t>RSTP supports a new port type: </a:t>
            </a:r>
            <a:r>
              <a:rPr lang="en-US" sz="2000" dirty="0" smtClean="0"/>
              <a:t>an </a:t>
            </a:r>
            <a:r>
              <a:rPr lang="en-US" sz="2000" dirty="0"/>
              <a:t>alternate port in discarding state. </a:t>
            </a:r>
            <a:endParaRPr lang="en-US" sz="2000" dirty="0" smtClean="0"/>
          </a:p>
          <a:p>
            <a:r>
              <a:rPr lang="en-US" sz="2000" dirty="0" smtClean="0"/>
              <a:t>There are </a:t>
            </a:r>
            <a:r>
              <a:rPr lang="en-US" sz="2000" dirty="0"/>
              <a:t>no blocking ports. </a:t>
            </a:r>
            <a:r>
              <a:rPr lang="en-US" sz="2000" dirty="0" smtClean="0"/>
              <a:t>RSTP </a:t>
            </a:r>
            <a:r>
              <a:rPr lang="en-US" sz="2000" dirty="0"/>
              <a:t>defines port states as discarding, learning, or forwarding</a:t>
            </a:r>
            <a:r>
              <a:rPr lang="en-US" sz="2000" dirty="0" smtClean="0"/>
              <a:t>.</a:t>
            </a:r>
          </a:p>
          <a:p>
            <a:r>
              <a:rPr lang="en-US" sz="2000" dirty="0" smtClean="0"/>
              <a:t>RSTP </a:t>
            </a:r>
            <a:r>
              <a:rPr lang="en-US" sz="2000" dirty="0"/>
              <a:t>(802.1w) supersedes STP (802.1D) while retaining backward </a:t>
            </a:r>
            <a:r>
              <a:rPr lang="en-US" sz="2000" dirty="0" smtClean="0"/>
              <a:t>compatibility</a:t>
            </a:r>
            <a:endParaRPr lang="en-US" sz="2000" dirty="0"/>
          </a:p>
          <a:p>
            <a:r>
              <a:rPr lang="en-US" sz="2000" dirty="0" smtClean="0"/>
              <a:t>RSTP </a:t>
            </a:r>
            <a:r>
              <a:rPr lang="en-US" sz="2000" dirty="0"/>
              <a:t>keeps the same BPDU format as IEEE 802.1D, except that the version field is set to 2 to indicate RSTP, and the flags field uses all 8 bits</a:t>
            </a:r>
            <a:r>
              <a:rPr lang="en-US" sz="2000" dirty="0" smtClean="0"/>
              <a:t>.</a:t>
            </a:r>
            <a:endParaRPr lang="en-US" sz="2000" dirty="0"/>
          </a:p>
        </p:txBody>
      </p:sp>
    </p:spTree>
    <p:extLst>
      <p:ext uri="{BB962C8B-B14F-4D97-AF65-F5344CB8AC3E}">
        <p14:creationId xmlns:p14="http://schemas.microsoft.com/office/powerpoint/2010/main" val="3531590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802.1D vs 802.1w</a:t>
            </a:r>
            <a:endParaRPr lang="en-NZ" dirty="0"/>
          </a:p>
        </p:txBody>
      </p:sp>
      <p:graphicFrame>
        <p:nvGraphicFramePr>
          <p:cNvPr id="4" name="Content Placeholder 3"/>
          <p:cNvGraphicFramePr>
            <a:graphicFrameLocks noGrp="1"/>
          </p:cNvGraphicFramePr>
          <p:nvPr>
            <p:ph idx="1"/>
          </p:nvPr>
        </p:nvGraphicFramePr>
        <p:xfrm>
          <a:off x="655638" y="2417445"/>
          <a:ext cx="7940676" cy="2766060"/>
        </p:xfrm>
        <a:graphic>
          <a:graphicData uri="http://schemas.openxmlformats.org/drawingml/2006/table">
            <a:tbl>
              <a:tblPr/>
              <a:tblGrid>
                <a:gridCol w="1985169"/>
                <a:gridCol w="1985169"/>
                <a:gridCol w="1985169"/>
                <a:gridCol w="1985169"/>
              </a:tblGrid>
              <a:tr h="918210">
                <a:tc>
                  <a:txBody>
                    <a:bodyPr/>
                    <a:lstStyle/>
                    <a:p>
                      <a:pPr fontAlgn="base"/>
                      <a:r>
                        <a:rPr lang="en-NZ" sz="1800" b="1">
                          <a:effectLst/>
                          <a:latin typeface="inherit"/>
                        </a:rPr>
                        <a:t>STP (802.1D) Port State</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RSTP (802.1w) Port State</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Is Port Included in Active Topology?</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base"/>
                      <a:r>
                        <a:rPr lang="en-NZ" sz="1800" b="1">
                          <a:effectLst/>
                          <a:latin typeface="inherit"/>
                        </a:rPr>
                        <a:t>Is Port Learning MAC Addresses?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369570">
                <a:tc>
                  <a:txBody>
                    <a:bodyPr/>
                    <a:lstStyle/>
                    <a:p>
                      <a:pPr fontAlgn="base"/>
                      <a:r>
                        <a:rPr lang="en-NZ" sz="1800">
                          <a:effectLst/>
                          <a:latin typeface="inherit"/>
                        </a:rPr>
                        <a:t>Disabled</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Blocking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Listening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Discarding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No</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Learning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Learning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9570">
                <a:tc>
                  <a:txBody>
                    <a:bodyPr/>
                    <a:lstStyle/>
                    <a:p>
                      <a:pPr fontAlgn="base"/>
                      <a:r>
                        <a:rPr lang="en-NZ" sz="1800">
                          <a:effectLst/>
                          <a:latin typeface="inherit"/>
                        </a:rPr>
                        <a:t>Forwarding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Forwarding</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NZ" sz="1800" dirty="0">
                          <a:effectLst/>
                          <a:latin typeface="inherit"/>
                        </a:rPr>
                        <a:t>Yes</a:t>
                      </a:r>
                    </a:p>
                  </a:txBody>
                  <a:tcPr marL="6667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50445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9156" y="1797514"/>
            <a:ext cx="5914043" cy="453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bwMode="auto">
          <a:xfrm>
            <a:off x="980243" y="5617028"/>
            <a:ext cx="1364342" cy="580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98290" y="1758496"/>
            <a:ext cx="7344224"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674713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Edge Ports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459" y="1656670"/>
            <a:ext cx="5155883" cy="49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6286" y="1671413"/>
            <a:ext cx="6647543" cy="4845503"/>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73841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smtClean="0"/>
              <a:t>Issues with Layer </a:t>
            </a:r>
            <a:r>
              <a:rPr lang="en-US" dirty="0"/>
              <a:t>1 Redundancy: </a:t>
            </a:r>
            <a:r>
              <a:rPr lang="en-US" dirty="0" smtClean="0"/>
              <a:t/>
            </a:r>
            <a:br>
              <a:rPr lang="en-US" dirty="0" smtClean="0"/>
            </a:br>
            <a:r>
              <a:rPr lang="en-US" dirty="0" smtClean="0"/>
              <a:t>MAC </a:t>
            </a:r>
            <a:r>
              <a:rPr lang="en-US" dirty="0"/>
              <a:t>Database Instability</a:t>
            </a:r>
          </a:p>
        </p:txBody>
      </p:sp>
      <p:sp>
        <p:nvSpPr>
          <p:cNvPr id="5" name="Content Placeholder 4"/>
          <p:cNvSpPr>
            <a:spLocks noGrp="1"/>
          </p:cNvSpPr>
          <p:nvPr>
            <p:ph idx="1"/>
          </p:nvPr>
        </p:nvSpPr>
        <p:spPr>
          <a:xfrm>
            <a:off x="655638" y="2041464"/>
            <a:ext cx="7940675" cy="3835230"/>
          </a:xfrm>
        </p:spPr>
        <p:txBody>
          <a:bodyPr/>
          <a:lstStyle/>
          <a:p>
            <a:r>
              <a:rPr lang="en-US" sz="2000" dirty="0"/>
              <a:t>Ethernet frames do not have a time to live (TTL) </a:t>
            </a:r>
            <a:r>
              <a:rPr lang="en-US" sz="2000" dirty="0" smtClean="0"/>
              <a:t>attribute. </a:t>
            </a:r>
          </a:p>
          <a:p>
            <a:pPr marL="742950" lvl="1" indent="-285750">
              <a:buFont typeface="Arial" pitchFamily="34" charset="0"/>
              <a:buChar char="•"/>
            </a:pPr>
            <a:r>
              <a:rPr lang="en-US" dirty="0" smtClean="0"/>
              <a:t>Frames continue </a:t>
            </a:r>
            <a:r>
              <a:rPr lang="en-US" dirty="0"/>
              <a:t>to propagate between switches endlessly, or until a link is disrupted and breaks the loop. </a:t>
            </a:r>
            <a:endParaRPr lang="en-US" dirty="0" smtClean="0"/>
          </a:p>
          <a:p>
            <a:pPr marL="742950" lvl="1" indent="-285750">
              <a:buFont typeface="Arial" pitchFamily="34" charset="0"/>
              <a:buChar char="•"/>
            </a:pPr>
            <a:r>
              <a:rPr lang="en-US" dirty="0" smtClean="0"/>
              <a:t>Results in </a:t>
            </a:r>
            <a:r>
              <a:rPr lang="en-US" dirty="0"/>
              <a:t>MAC database instability. </a:t>
            </a:r>
            <a:endParaRPr lang="en-US" dirty="0" smtClean="0"/>
          </a:p>
          <a:p>
            <a:pPr marL="742950" lvl="1" indent="-285750">
              <a:buFont typeface="Arial" pitchFamily="34" charset="0"/>
              <a:buChar char="•"/>
            </a:pPr>
            <a:r>
              <a:rPr lang="en-US" dirty="0" smtClean="0"/>
              <a:t>Can occur </a:t>
            </a:r>
            <a:r>
              <a:rPr lang="en-US" dirty="0"/>
              <a:t>due to broadcast frames forwarding</a:t>
            </a:r>
            <a:r>
              <a:rPr lang="en-US" dirty="0" smtClean="0"/>
              <a:t>. </a:t>
            </a:r>
          </a:p>
          <a:p>
            <a:r>
              <a:rPr lang="en-US" sz="2000" dirty="0" smtClean="0"/>
              <a:t>If </a:t>
            </a:r>
            <a:r>
              <a:rPr lang="en-US" sz="2000" dirty="0"/>
              <a:t>there is more than one path for the frame to be forwarded out, an endless loop can result. </a:t>
            </a:r>
            <a:endParaRPr lang="en-US" sz="2000" dirty="0" smtClean="0"/>
          </a:p>
          <a:p>
            <a:pPr marL="742950" lvl="1" indent="-285750">
              <a:buFont typeface="Arial" pitchFamily="34" charset="0"/>
              <a:buChar char="•"/>
            </a:pPr>
            <a:r>
              <a:rPr lang="en-US" dirty="0" smtClean="0"/>
              <a:t>When a loop occurs, it is </a:t>
            </a:r>
            <a:r>
              <a:rPr lang="en-US" dirty="0"/>
              <a:t>possible for the MAC address table on a switch to constantly change with the updates from the broadcast frames, resulting in MAC database instability.</a:t>
            </a:r>
          </a:p>
        </p:txBody>
      </p:sp>
    </p:spTree>
    <p:extLst>
      <p:ext uri="{BB962C8B-B14F-4D97-AF65-F5344CB8AC3E}">
        <p14:creationId xmlns:p14="http://schemas.microsoft.com/office/powerpoint/2010/main" val="555962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Link Types</a:t>
            </a:r>
          </a:p>
        </p:txBody>
      </p:sp>
      <p:pic>
        <p:nvPicPr>
          <p:cNvPr id="4" name="Content Placeholder 3"/>
          <p:cNvPicPr>
            <a:picLocks noGrp="1" noChangeAspect="1"/>
          </p:cNvPicPr>
          <p:nvPr>
            <p:ph idx="1"/>
          </p:nvPr>
        </p:nvPicPr>
        <p:blipFill>
          <a:blip r:embed="rId3" cstate="print"/>
          <a:srcRect l="-18773" r="-18773"/>
          <a:stretch>
            <a:fillRect/>
          </a:stretch>
        </p:blipFill>
        <p:spPr>
          <a:xfrm>
            <a:off x="1306284" y="1876635"/>
            <a:ext cx="6720115" cy="3647563"/>
          </a:xfrm>
        </p:spPr>
      </p:pic>
      <p:sp>
        <p:nvSpPr>
          <p:cNvPr id="5" name="Rectangle 4"/>
          <p:cNvSpPr/>
          <p:nvPr/>
        </p:nvSpPr>
        <p:spPr>
          <a:xfrm>
            <a:off x="812814" y="5493026"/>
            <a:ext cx="7736104" cy="1200329"/>
          </a:xfrm>
          <a:prstGeom prst="rect">
            <a:avLst/>
          </a:prstGeom>
        </p:spPr>
        <p:txBody>
          <a:bodyPr wrap="square">
            <a:spAutoFit/>
          </a:bodyPr>
          <a:lstStyle/>
          <a:p>
            <a:pPr lvl="0" algn="l"/>
            <a:r>
              <a:rPr lang="en-US" sz="2000" dirty="0"/>
              <a:t>The link type can determine whether the port can immediately transition to forwarding </a:t>
            </a:r>
            <a:r>
              <a:rPr lang="en-US" sz="2000" dirty="0" smtClean="0"/>
              <a:t>state</a:t>
            </a:r>
            <a:r>
              <a:rPr lang="en-US" sz="2000" dirty="0"/>
              <a:t>.</a:t>
            </a:r>
            <a:r>
              <a:rPr lang="en-US" sz="2000" dirty="0" smtClean="0"/>
              <a:t> </a:t>
            </a:r>
            <a:r>
              <a:rPr lang="en-US" sz="2000" dirty="0" smtClean="0">
                <a:solidFill>
                  <a:srgbClr val="000000"/>
                </a:solidFill>
              </a:rPr>
              <a:t>Edge </a:t>
            </a:r>
            <a:r>
              <a:rPr lang="en-US" sz="2000" dirty="0">
                <a:solidFill>
                  <a:srgbClr val="000000"/>
                </a:solidFill>
              </a:rPr>
              <a:t>port connections and point-to-point connections are candidates for rapid transition to forwarding state</a:t>
            </a:r>
            <a:r>
              <a:rPr lang="en-US"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2754062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RSTP Convergence</a:t>
            </a:r>
            <a:endParaRPr lang="en-NZ" dirty="0"/>
          </a:p>
        </p:txBody>
      </p:sp>
      <p:sp>
        <p:nvSpPr>
          <p:cNvPr id="3" name="Content Placeholder 2"/>
          <p:cNvSpPr>
            <a:spLocks noGrp="1"/>
          </p:cNvSpPr>
          <p:nvPr>
            <p:ph idx="1"/>
          </p:nvPr>
        </p:nvSpPr>
        <p:spPr/>
        <p:txBody>
          <a:bodyPr/>
          <a:lstStyle/>
          <a:p>
            <a:r>
              <a:rPr lang="en-NZ" sz="2000" dirty="0" smtClean="0"/>
              <a:t>All </a:t>
            </a:r>
            <a:r>
              <a:rPr lang="en-NZ" sz="2000" dirty="0"/>
              <a:t>bridges generate BPDU every Hello (2 sec) used as </a:t>
            </a:r>
            <a:r>
              <a:rPr lang="en-NZ" sz="2000" dirty="0" err="1"/>
              <a:t>keepalive</a:t>
            </a:r>
            <a:r>
              <a:rPr lang="en-NZ" sz="2000" dirty="0"/>
              <a:t> </a:t>
            </a:r>
            <a:r>
              <a:rPr lang="en-NZ" sz="2000" dirty="0" smtClean="0"/>
              <a:t>mechanism</a:t>
            </a:r>
          </a:p>
          <a:p>
            <a:endParaRPr lang="en-NZ" sz="2000" dirty="0"/>
          </a:p>
          <a:p>
            <a:r>
              <a:rPr lang="en-NZ" sz="2000" dirty="0" smtClean="0"/>
              <a:t>Any </a:t>
            </a:r>
            <a:r>
              <a:rPr lang="en-NZ" sz="2000" dirty="0"/>
              <a:t>switch that detects a</a:t>
            </a:r>
            <a:r>
              <a:rPr lang="en-NZ" sz="2000" dirty="0" smtClean="0"/>
              <a:t> </a:t>
            </a:r>
            <a:r>
              <a:rPr lang="en-NZ" sz="2000" dirty="0"/>
              <a:t>failure can advise the </a:t>
            </a:r>
            <a:r>
              <a:rPr lang="en-NZ" sz="2000" dirty="0" smtClean="0"/>
              <a:t>switching domain of </a:t>
            </a:r>
            <a:r>
              <a:rPr lang="en-NZ" sz="2000" dirty="0"/>
              <a:t>the TCN(Topology Change Notification) </a:t>
            </a:r>
            <a:r>
              <a:rPr lang="en-NZ" sz="2000" dirty="0" smtClean="0"/>
              <a:t>immediately</a:t>
            </a:r>
          </a:p>
          <a:p>
            <a:endParaRPr lang="en-NZ" sz="2000" dirty="0" smtClean="0"/>
          </a:p>
          <a:p>
            <a:r>
              <a:rPr lang="en-NZ" sz="2000" dirty="0" smtClean="0"/>
              <a:t>Direct detection (local physical link failure) can take milliseconds</a:t>
            </a:r>
          </a:p>
          <a:p>
            <a:r>
              <a:rPr lang="en-NZ" sz="2000" dirty="0" smtClean="0"/>
              <a:t>Indirect detection = </a:t>
            </a:r>
            <a:r>
              <a:rPr lang="en-NZ" sz="2000" dirty="0"/>
              <a:t>3 x hello </a:t>
            </a:r>
            <a:r>
              <a:rPr lang="en-NZ" sz="2000" dirty="0" smtClean="0"/>
              <a:t>timer</a:t>
            </a:r>
            <a:r>
              <a:rPr lang="en-NZ" sz="2000" dirty="0"/>
              <a:t> </a:t>
            </a:r>
            <a:r>
              <a:rPr lang="en-NZ" sz="2000" dirty="0" smtClean="0"/>
              <a:t>(if physical link still up) = 6 sec (default)</a:t>
            </a:r>
            <a:endParaRPr lang="en-NZ" sz="2000" dirty="0"/>
          </a:p>
          <a:p>
            <a:endParaRPr lang="en-NZ" dirty="0"/>
          </a:p>
        </p:txBody>
      </p:sp>
    </p:spTree>
    <p:extLst>
      <p:ext uri="{BB962C8B-B14F-4D97-AF65-F5344CB8AC3E}">
        <p14:creationId xmlns:p14="http://schemas.microsoft.com/office/powerpoint/2010/main" val="2716893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Spanning Tree Configuration</a:t>
            </a:r>
            <a:endParaRPr lang="en-NZ" dirty="0"/>
          </a:p>
        </p:txBody>
      </p:sp>
      <p:sp>
        <p:nvSpPr>
          <p:cNvPr id="3" name="Content Placeholder 2"/>
          <p:cNvSpPr>
            <a:spLocks noGrp="1"/>
          </p:cNvSpPr>
          <p:nvPr>
            <p:ph idx="1"/>
          </p:nvPr>
        </p:nvSpPr>
        <p:spPr/>
        <p:txBody>
          <a:bodyPr/>
          <a:lstStyle/>
          <a:p>
            <a:endParaRPr lang="en-NZ" dirty="0"/>
          </a:p>
        </p:txBody>
      </p:sp>
    </p:spTree>
    <p:extLst>
      <p:ext uri="{BB962C8B-B14F-4D97-AF65-F5344CB8AC3E}">
        <p14:creationId xmlns:p14="http://schemas.microsoft.com/office/powerpoint/2010/main" val="3318200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Catalyst 2960 Default Configuration</a:t>
            </a:r>
          </a:p>
        </p:txBody>
      </p:sp>
      <p:pic>
        <p:nvPicPr>
          <p:cNvPr id="4" name="Content Placeholder 3"/>
          <p:cNvPicPr>
            <a:picLocks noGrp="1" noChangeAspect="1"/>
          </p:cNvPicPr>
          <p:nvPr>
            <p:ph idx="1"/>
          </p:nvPr>
        </p:nvPicPr>
        <p:blipFill>
          <a:blip r:embed="rId3" cstate="print"/>
          <a:srcRect l="-8769" r="-8769"/>
          <a:stretch>
            <a:fillRect/>
          </a:stretch>
        </p:blipFill>
        <p:spPr>
          <a:xfrm>
            <a:off x="655638" y="1751013"/>
            <a:ext cx="7940675" cy="4310062"/>
          </a:xfrm>
        </p:spPr>
      </p:pic>
    </p:spTree>
    <p:extLst>
      <p:ext uri="{BB962C8B-B14F-4D97-AF65-F5344CB8AC3E}">
        <p14:creationId xmlns:p14="http://schemas.microsoft.com/office/powerpoint/2010/main" val="1872398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114" y="1791834"/>
            <a:ext cx="5834743" cy="475548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1256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4" name="Content Placeholder 3"/>
          <p:cNvPicPr>
            <a:picLocks noGrp="1" noChangeAspect="1"/>
          </p:cNvPicPr>
          <p:nvPr>
            <p:ph idx="1"/>
          </p:nvPr>
        </p:nvPicPr>
        <p:blipFill>
          <a:blip r:embed="rId3" cstate="print"/>
          <a:srcRect l="-2752" r="-2752"/>
          <a:stretch>
            <a:fillRect/>
          </a:stretch>
        </p:blipFill>
        <p:spPr>
          <a:xfrm>
            <a:off x="655638" y="1751013"/>
            <a:ext cx="7940675" cy="4310062"/>
          </a:xfrm>
        </p:spPr>
      </p:pic>
    </p:spTree>
    <p:extLst>
      <p:ext uri="{BB962C8B-B14F-4D97-AF65-F5344CB8AC3E}">
        <p14:creationId xmlns:p14="http://schemas.microsoft.com/office/powerpoint/2010/main" val="3048131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7715" y="1683658"/>
            <a:ext cx="8606971"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err="1"/>
              <a:t>PortFast</a:t>
            </a:r>
            <a:r>
              <a:rPr lang="en-US" dirty="0"/>
              <a:t> and BPDU Guard</a:t>
            </a:r>
          </a:p>
        </p:txBody>
      </p:sp>
      <p:pic>
        <p:nvPicPr>
          <p:cNvPr id="4" name="Content Placeholder 3"/>
          <p:cNvPicPr>
            <a:picLocks noGrp="1" noChangeAspect="1"/>
          </p:cNvPicPr>
          <p:nvPr>
            <p:ph idx="1"/>
          </p:nvPr>
        </p:nvPicPr>
        <p:blipFill rotWithShape="1">
          <a:blip r:embed="rId3" cstate="print"/>
          <a:srcRect l="-16842" r="-115"/>
          <a:stretch/>
        </p:blipFill>
        <p:spPr>
          <a:xfrm>
            <a:off x="2423679" y="1957515"/>
            <a:ext cx="6401007" cy="3971243"/>
          </a:xfrm>
        </p:spPr>
      </p:pic>
      <p:pic>
        <p:nvPicPr>
          <p:cNvPr id="163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37" r="1779"/>
          <a:stretch>
            <a:fillRect/>
          </a:stretch>
        </p:blipFill>
        <p:spPr bwMode="auto">
          <a:xfrm>
            <a:off x="464457" y="4114672"/>
            <a:ext cx="4557486" cy="227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7715" y="1710773"/>
            <a:ext cx="3338286" cy="2585323"/>
          </a:xfrm>
          <a:prstGeom prst="rect">
            <a:avLst/>
          </a:prstGeom>
          <a:noFill/>
        </p:spPr>
        <p:txBody>
          <a:bodyPr wrap="square" rtlCol="0">
            <a:spAutoFit/>
          </a:bodyPr>
          <a:lstStyle/>
          <a:p>
            <a:pPr marL="171450" indent="-171450" algn="l">
              <a:buClr>
                <a:srgbClr val="678DC5"/>
              </a:buClr>
              <a:buFont typeface="Wingdings" panose="05000000000000000000" pitchFamily="2" charset="2"/>
              <a:buChar char="§"/>
            </a:pPr>
            <a:r>
              <a:rPr lang="en-US" sz="2000" dirty="0"/>
              <a:t>When a switch port is configured with </a:t>
            </a:r>
            <a:r>
              <a:rPr lang="en-US" sz="2000" dirty="0" err="1"/>
              <a:t>PortFast</a:t>
            </a:r>
            <a:r>
              <a:rPr lang="en-US" sz="2000" dirty="0"/>
              <a:t> that port transitions from blocking to forwarding state </a:t>
            </a:r>
            <a:r>
              <a:rPr lang="en-US" sz="2000" dirty="0" smtClean="0"/>
              <a:t>immediately. </a:t>
            </a:r>
          </a:p>
          <a:p>
            <a:pPr algn="l"/>
            <a:endParaRPr lang="en-US" sz="2000" dirty="0" smtClean="0"/>
          </a:p>
          <a:p>
            <a:pPr marL="171450" indent="-171450" algn="l">
              <a:buClr>
                <a:srgbClr val="678DC5"/>
              </a:buClr>
              <a:buFont typeface="Wingdings" panose="05000000000000000000" pitchFamily="2" charset="2"/>
              <a:buChar char="§"/>
            </a:pPr>
            <a:r>
              <a:rPr lang="en-US" sz="2000" dirty="0" smtClean="0"/>
              <a:t>BPDU </a:t>
            </a:r>
            <a:r>
              <a:rPr lang="en-US" sz="2000" dirty="0"/>
              <a:t>guard puts the port in an </a:t>
            </a:r>
            <a:r>
              <a:rPr lang="en-US" sz="2000" i="1" dirty="0"/>
              <a:t>error-disabled</a:t>
            </a:r>
            <a:r>
              <a:rPr lang="en-US" sz="2000" dirty="0"/>
              <a:t> state on receipt of a BPDU. </a:t>
            </a:r>
          </a:p>
        </p:txBody>
      </p:sp>
    </p:spTree>
    <p:extLst>
      <p:ext uri="{BB962C8B-B14F-4D97-AF65-F5344CB8AC3E}">
        <p14:creationId xmlns:p14="http://schemas.microsoft.com/office/powerpoint/2010/main" val="1100900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r="1536"/>
          <a:stretch>
            <a:fillRect/>
          </a:stretch>
        </p:blipFill>
        <p:spPr bwMode="auto">
          <a:xfrm>
            <a:off x="5057551" y="2142899"/>
            <a:ext cx="3738107" cy="31838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cstate="print"/>
          <a:srcRect l="44063" t="31746" r="20909" b="19334"/>
          <a:stretch>
            <a:fillRect/>
          </a:stretch>
        </p:blipFill>
        <p:spPr bwMode="auto">
          <a:xfrm>
            <a:off x="493485" y="2104571"/>
            <a:ext cx="4196031" cy="32947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p:cNvPicPr>
            <a:picLocks noChangeAspect="1" noChangeArrowheads="1"/>
          </p:cNvPicPr>
          <p:nvPr/>
        </p:nvPicPr>
        <p:blipFill>
          <a:blip r:embed="rId4" cstate="print"/>
          <a:srcRect l="44063" t="80982" r="43760" b="11007"/>
          <a:stretch>
            <a:fillRect/>
          </a:stretch>
        </p:blipFill>
        <p:spPr bwMode="auto">
          <a:xfrm>
            <a:off x="587828" y="4180115"/>
            <a:ext cx="1458686" cy="595086"/>
          </a:xfrm>
          <a:prstGeom prst="rect">
            <a:avLst/>
          </a:prstGeom>
          <a:noFill/>
          <a:ln w="9525">
            <a:noFill/>
            <a:miter lim="800000"/>
            <a:headEnd/>
            <a:tailEnd/>
          </a:ln>
        </p:spPr>
      </p:pic>
    </p:spTree>
    <p:extLst>
      <p:ext uri="{BB962C8B-B14F-4D97-AF65-F5344CB8AC3E}">
        <p14:creationId xmlns:p14="http://schemas.microsoft.com/office/powerpoint/2010/main" val="3876085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 Configuration</a:t>
            </a:r>
            <a:r>
              <a:rPr lang="en-US" dirty="0">
                <a:ea typeface="ＭＳ Ｐゴシック" pitchFamily="34" charset="-128"/>
              </a:rPr>
              <a:t/>
            </a:r>
            <a:br>
              <a:rPr lang="en-US" dirty="0">
                <a:ea typeface="ＭＳ Ｐゴシック" pitchFamily="34" charset="-128"/>
              </a:rPr>
            </a:br>
            <a:r>
              <a:rPr lang="en-US" dirty="0" smtClean="0"/>
              <a:t>Spanning Tree </a:t>
            </a:r>
            <a:r>
              <a:rPr lang="en-US" dirty="0"/>
              <a:t>Mode</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888" y="1834690"/>
            <a:ext cx="4893808" cy="1542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6058" y="1997722"/>
            <a:ext cx="3454400" cy="1200329"/>
          </a:xfrm>
          <a:prstGeom prst="rect">
            <a:avLst/>
          </a:prstGeom>
          <a:noFill/>
        </p:spPr>
        <p:txBody>
          <a:bodyPr wrap="square" rtlCol="0">
            <a:spAutoFit/>
          </a:bodyPr>
          <a:lstStyle/>
          <a:p>
            <a:pPr algn="l"/>
            <a:r>
              <a:rPr lang="en-US" sz="2000" dirty="0"/>
              <a:t>Rapid PVST+ is the Cisco implementation of RSTP. It supports RSTP on a per-VLAN basis.</a:t>
            </a:r>
          </a:p>
        </p:txBody>
      </p:sp>
      <p:pic>
        <p:nvPicPr>
          <p:cNvPr id="5" name="Content Placeholder 4"/>
          <p:cNvPicPr>
            <a:picLocks noGrp="1" noChangeAspect="1"/>
          </p:cNvPicPr>
          <p:nvPr>
            <p:ph idx="1"/>
          </p:nvPr>
        </p:nvPicPr>
        <p:blipFill>
          <a:blip r:embed="rId4" cstate="print"/>
          <a:srcRect l="-8912" r="-8912"/>
          <a:stretch>
            <a:fillRect/>
          </a:stretch>
        </p:blipFill>
        <p:spPr>
          <a:xfrm>
            <a:off x="1348715" y="3283598"/>
            <a:ext cx="7058951" cy="3175258"/>
          </a:xfrm>
        </p:spPr>
      </p:pic>
    </p:spTree>
    <p:extLst>
      <p:ext uri="{BB962C8B-B14F-4D97-AF65-F5344CB8AC3E}">
        <p14:creationId xmlns:p14="http://schemas.microsoft.com/office/powerpoint/2010/main" val="899025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sp>
        <p:nvSpPr>
          <p:cNvPr id="3" name="Content Placeholder 2"/>
          <p:cNvSpPr>
            <a:spLocks noGrp="1"/>
          </p:cNvSpPr>
          <p:nvPr>
            <p:ph idx="1"/>
          </p:nvPr>
        </p:nvSpPr>
        <p:spPr>
          <a:xfrm>
            <a:off x="655638" y="1954379"/>
            <a:ext cx="7940675" cy="4310605"/>
          </a:xfrm>
        </p:spPr>
        <p:txBody>
          <a:bodyPr/>
          <a:lstStyle/>
          <a:p>
            <a:r>
              <a:rPr lang="en-US" sz="2000" dirty="0"/>
              <a:t>A broadcast storm occurs when there are so many broadcast frames caught in a Layer 2 loop that all available bandwidth is </a:t>
            </a:r>
            <a:r>
              <a:rPr lang="en-US" sz="2000" dirty="0" smtClean="0"/>
              <a:t>consumed.  It is also </a:t>
            </a:r>
            <a:r>
              <a:rPr lang="en-US" sz="2000" dirty="0"/>
              <a:t>k</a:t>
            </a:r>
            <a:r>
              <a:rPr lang="en-US" sz="2000" dirty="0" smtClean="0"/>
              <a:t>nown as denial of service</a:t>
            </a:r>
            <a:endParaRPr lang="en-US" sz="2000" dirty="0"/>
          </a:p>
          <a:p>
            <a:r>
              <a:rPr lang="en-US" sz="2000" dirty="0"/>
              <a:t>A broadcast storm is inevitable on a looped network. </a:t>
            </a:r>
            <a:endParaRPr lang="en-US" sz="2000" dirty="0" smtClean="0"/>
          </a:p>
          <a:p>
            <a:pPr marL="800100" lvl="1" indent="-342900">
              <a:buFont typeface="Arial" pitchFamily="34" charset="0"/>
              <a:buChar char="•"/>
            </a:pPr>
            <a:r>
              <a:rPr lang="en-US" dirty="0" smtClean="0"/>
              <a:t>As </a:t>
            </a:r>
            <a:r>
              <a:rPr lang="en-US" dirty="0"/>
              <a:t>more devices send broadcasts over the network, more traffic is caught within the </a:t>
            </a:r>
            <a:r>
              <a:rPr lang="en-US" dirty="0" smtClean="0"/>
              <a:t>loop; thus consuming</a:t>
            </a:r>
            <a:r>
              <a:rPr lang="en-US" dirty="0"/>
              <a:t> </a:t>
            </a:r>
            <a:r>
              <a:rPr lang="en-US" dirty="0" smtClean="0"/>
              <a:t>more resources</a:t>
            </a:r>
            <a:r>
              <a:rPr lang="en-US" dirty="0"/>
              <a:t>. </a:t>
            </a:r>
            <a:endParaRPr lang="en-US" dirty="0" smtClean="0"/>
          </a:p>
          <a:p>
            <a:pPr marL="800100" lvl="1" indent="-342900">
              <a:buFont typeface="Arial" pitchFamily="34" charset="0"/>
              <a:buChar char="•"/>
            </a:pPr>
            <a:r>
              <a:rPr lang="en-US" dirty="0" smtClean="0"/>
              <a:t>This </a:t>
            </a:r>
            <a:r>
              <a:rPr lang="en-US" dirty="0"/>
              <a:t>eventually creates a broadcast storm that causes the network to fail.</a:t>
            </a:r>
          </a:p>
        </p:txBody>
      </p:sp>
    </p:spTree>
    <p:extLst>
      <p:ext uri="{BB962C8B-B14F-4D97-AF65-F5344CB8AC3E}">
        <p14:creationId xmlns:p14="http://schemas.microsoft.com/office/powerpoint/2010/main" val="73871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805" y="1932666"/>
            <a:ext cx="6795491" cy="455521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32096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sp>
        <p:nvSpPr>
          <p:cNvPr id="3" name="Content Placeholder 2"/>
          <p:cNvSpPr>
            <a:spLocks noGrp="1"/>
          </p:cNvSpPr>
          <p:nvPr>
            <p:ph idx="1"/>
          </p:nvPr>
        </p:nvSpPr>
        <p:spPr>
          <a:xfrm>
            <a:off x="655638" y="2026949"/>
            <a:ext cx="7940675" cy="4310605"/>
          </a:xfrm>
        </p:spPr>
        <p:txBody>
          <a:bodyPr/>
          <a:lstStyle/>
          <a:p>
            <a:r>
              <a:rPr lang="en-US" sz="2000" dirty="0" smtClean="0"/>
              <a:t>Unicast </a:t>
            </a:r>
            <a:r>
              <a:rPr lang="en-US" sz="2000" dirty="0"/>
              <a:t>frames sent onto a looped network can result in duplicate frames arriving at the destination device</a:t>
            </a:r>
            <a:r>
              <a:rPr lang="en-US" sz="2000" dirty="0" smtClean="0"/>
              <a:t>.</a:t>
            </a:r>
          </a:p>
          <a:p>
            <a:r>
              <a:rPr lang="en-US" sz="2000" dirty="0"/>
              <a:t>Most upper layer protocols are not designed to recognize, or cope with, duplicate transmissions. </a:t>
            </a:r>
            <a:endParaRPr lang="en-US" sz="2000" dirty="0" smtClean="0"/>
          </a:p>
          <a:p>
            <a:r>
              <a:rPr lang="en-US" sz="2000" dirty="0" smtClean="0"/>
              <a:t>Layer </a:t>
            </a:r>
            <a:r>
              <a:rPr lang="en-US" sz="2000" dirty="0"/>
              <a:t>2 LAN protocols, such as Ethernet, lack a mechanism to recognize and eliminate endlessly looping frames.</a:t>
            </a:r>
          </a:p>
        </p:txBody>
      </p:sp>
    </p:spTree>
    <p:extLst>
      <p:ext uri="{BB962C8B-B14F-4D97-AF65-F5344CB8AC3E}">
        <p14:creationId xmlns:p14="http://schemas.microsoft.com/office/powerpoint/2010/main" val="1008153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pic>
        <p:nvPicPr>
          <p:cNvPr id="2050" name="Picture 2"/>
          <p:cNvPicPr>
            <a:picLocks noChangeAspect="1" noChangeArrowheads="1"/>
          </p:cNvPicPr>
          <p:nvPr/>
        </p:nvPicPr>
        <p:blipFill>
          <a:blip r:embed="rId3" cstate="print"/>
          <a:srcRect l="42613" t="32143" r="16335" b="16071"/>
          <a:stretch>
            <a:fillRect/>
          </a:stretch>
        </p:blipFill>
        <p:spPr bwMode="auto">
          <a:xfrm>
            <a:off x="1146628" y="1925865"/>
            <a:ext cx="6081485" cy="43132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6669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sp>
        <p:nvSpPr>
          <p:cNvPr id="3" name="Content Placeholder 2"/>
          <p:cNvSpPr>
            <a:spLocks noGrp="1"/>
          </p:cNvSpPr>
          <p:nvPr>
            <p:ph idx="1"/>
          </p:nvPr>
        </p:nvSpPr>
        <p:spPr>
          <a:xfrm>
            <a:off x="655638" y="1751183"/>
            <a:ext cx="7940675" cy="4310605"/>
          </a:xfrm>
        </p:spPr>
        <p:txBody>
          <a:bodyPr/>
          <a:lstStyle/>
          <a:p>
            <a:r>
              <a:rPr lang="en-US" sz="2000" dirty="0"/>
              <a:t>STP ensures that there is only one logical path between all destinations on the network by intentionally blocking redundant paths that could cause a loop. </a:t>
            </a:r>
            <a:endParaRPr lang="en-US" sz="2000" dirty="0" smtClean="0"/>
          </a:p>
          <a:p>
            <a:r>
              <a:rPr lang="en-US" sz="2000" dirty="0" smtClean="0"/>
              <a:t>A </a:t>
            </a:r>
            <a:r>
              <a:rPr lang="en-US" sz="2000" dirty="0"/>
              <a:t>port is considered blocked when user data is prevented from entering or leaving that port. This does not include bridge protocol data unit (BPDU) frames that are used by STP to prevent loops. </a:t>
            </a:r>
            <a:endParaRPr lang="en-US" sz="2000" dirty="0" smtClean="0"/>
          </a:p>
          <a:p>
            <a:r>
              <a:rPr lang="en-US" sz="2000" dirty="0" smtClean="0"/>
              <a:t>The </a:t>
            </a:r>
            <a:r>
              <a:rPr lang="en-US" sz="2000" dirty="0"/>
              <a:t>physical paths still exist to provide redundancy, but these paths are disabled to prevent the loops from occurring. </a:t>
            </a:r>
            <a:endParaRPr lang="en-US" sz="2000" dirty="0" smtClean="0"/>
          </a:p>
          <a:p>
            <a:r>
              <a:rPr lang="en-US" sz="2000" dirty="0" smtClean="0"/>
              <a:t>If </a:t>
            </a:r>
            <a:r>
              <a:rPr lang="en-US" sz="2000" dirty="0"/>
              <a:t>the path is ever needed to compensate for a network cable or switch failure, STP recalculates the paths and unblocks the necessary ports to allow the redundant path to become active.</a:t>
            </a:r>
          </a:p>
        </p:txBody>
      </p:sp>
    </p:spTree>
    <p:extLst>
      <p:ext uri="{BB962C8B-B14F-4D97-AF65-F5344CB8AC3E}">
        <p14:creationId xmlns:p14="http://schemas.microsoft.com/office/powerpoint/2010/main" val="177371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133" y="1988457"/>
            <a:ext cx="5762848" cy="374468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719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19920</TotalTime>
  <Pages>28</Pages>
  <Words>1805</Words>
  <Application>Microsoft Office PowerPoint</Application>
  <PresentationFormat>On-screen Show (4:3)</PresentationFormat>
  <Paragraphs>367</Paragraphs>
  <Slides>38</Slides>
  <Notes>33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vt:i4>
      </vt:variant>
    </vt:vector>
  </HeadingPairs>
  <TitlesOfParts>
    <vt:vector size="46" baseType="lpstr">
      <vt:lpstr>ＭＳ Ｐゴシック</vt:lpstr>
      <vt:lpstr>Arial</vt:lpstr>
      <vt:lpstr>Calibri</vt:lpstr>
      <vt:lpstr>inherit</vt:lpstr>
      <vt:lpstr>Wingdings</vt:lpstr>
      <vt:lpstr>PPT-TMPLT-WHT_C</vt:lpstr>
      <vt:lpstr>Office Theme</vt:lpstr>
      <vt:lpstr>NetAcad-4F_PPT-WHT_060408</vt:lpstr>
      <vt:lpstr>Spanning Tree Protocol</vt:lpstr>
      <vt:lpstr>Purpose of Spanning Tree Redundancy at OSI Layers 1 and 2</vt:lpstr>
      <vt:lpstr>Purpose of Spanning Tree Issues with Layer 1 Redundancy:  MAC Database Instability</vt:lpstr>
      <vt:lpstr>Purpose of Spanning Tree Issues with Layer 1 Redundancy: Broadcast Storms</vt:lpstr>
      <vt:lpstr>Purpose of Spanning Tree Issues with Layer 1 Redundancy: Broadcast Storms</vt:lpstr>
      <vt:lpstr>Purpose of Spanning Tree Issues with Layer 1 Redundancy: Duplicate Unicast Frames</vt:lpstr>
      <vt:lpstr>Purpose of Spanning Tree Issues with Layer 1 Redundancy: Duplicate Unicast Frames</vt:lpstr>
      <vt:lpstr>STP Operation Spanning Tree Algorithm: Introduction</vt:lpstr>
      <vt:lpstr>STP Operation Spanning Tree Algorithm: Introduction</vt:lpstr>
      <vt:lpstr>Spanning Tree Operation</vt:lpstr>
      <vt:lpstr>Spanning Tree Operation</vt:lpstr>
      <vt:lpstr>STP Operation Spanning Tree Algorithm: Port Roles</vt:lpstr>
      <vt:lpstr>BPDU</vt:lpstr>
      <vt:lpstr>Root Bridge Election</vt:lpstr>
      <vt:lpstr>STP Operation Spanning Tree Algorithm: Root Bridge</vt:lpstr>
      <vt:lpstr>STP Operation Spanning Tree Algorithm: Path Cost</vt:lpstr>
      <vt:lpstr>STP Operation BPDU Propagation and Process</vt:lpstr>
      <vt:lpstr>STP Operation BPDU Propagation and Process</vt:lpstr>
      <vt:lpstr>STP Overview Characteristics of the Spanning Tree Protocols</vt:lpstr>
      <vt:lpstr>PVST+ Overview of PVST+</vt:lpstr>
      <vt:lpstr>STP Operation Extended System ID</vt:lpstr>
      <vt:lpstr>PVST+ Port States and PVST+ Operation</vt:lpstr>
      <vt:lpstr>STP Timers</vt:lpstr>
      <vt:lpstr>PVST+ Convergence</vt:lpstr>
      <vt:lpstr>PVST+ Convergence</vt:lpstr>
      <vt:lpstr>Rapid PVST+ Overview of Rapid PVST+</vt:lpstr>
      <vt:lpstr>802.1D vs 802.1w</vt:lpstr>
      <vt:lpstr>Rapid PVST+ Overview of Rapid PVST+</vt:lpstr>
      <vt:lpstr>Rapid PVST+ Edge Ports</vt:lpstr>
      <vt:lpstr>Rapid PVST+ Link Types</vt:lpstr>
      <vt:lpstr>RSTP Convergence</vt:lpstr>
      <vt:lpstr>Spanning Tree Configuration</vt:lpstr>
      <vt:lpstr>PVST+ Configuration Catalyst 2960 Default Configuration</vt:lpstr>
      <vt:lpstr>PVST+ Configuration Configuring and Verifying the Bridge ID</vt:lpstr>
      <vt:lpstr>PVST+ Configuration Configuring and Verifying the Bridge ID</vt:lpstr>
      <vt:lpstr>PVST+ Configuration PortFast and BPDU Guard</vt:lpstr>
      <vt:lpstr>PVST+ Configuration PVST+ Load Balancing</vt:lpstr>
      <vt:lpstr>Rapid PVST+ Configuration Spanning Tree Mode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954</cp:revision>
  <cp:lastPrinted>2014-07-29T02:35:53Z</cp:lastPrinted>
  <dcterms:created xsi:type="dcterms:W3CDTF">2006-10-23T15:07:30Z</dcterms:created>
  <dcterms:modified xsi:type="dcterms:W3CDTF">2016-12-05T19:14:00Z</dcterms:modified>
</cp:coreProperties>
</file>