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  <p:sldMasterId id="2147484304" r:id="rId3"/>
  </p:sldMasterIdLst>
  <p:notesMasterIdLst>
    <p:notesMasterId r:id="rId19"/>
  </p:notesMasterIdLst>
  <p:handoutMasterIdLst>
    <p:handoutMasterId r:id="rId20"/>
  </p:handoutMasterIdLst>
  <p:sldIdLst>
    <p:sldId id="797" r:id="rId4"/>
    <p:sldId id="841" r:id="rId5"/>
    <p:sldId id="842" r:id="rId6"/>
    <p:sldId id="843" r:id="rId7"/>
    <p:sldId id="844" r:id="rId8"/>
    <p:sldId id="845" r:id="rId9"/>
    <p:sldId id="852" r:id="rId10"/>
    <p:sldId id="848" r:id="rId11"/>
    <p:sldId id="849" r:id="rId12"/>
    <p:sldId id="850" r:id="rId13"/>
    <p:sldId id="846" r:id="rId14"/>
    <p:sldId id="851" r:id="rId15"/>
    <p:sldId id="854" r:id="rId16"/>
    <p:sldId id="847" r:id="rId17"/>
    <p:sldId id="853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0" autoAdjust="0"/>
    <p:restoredTop sz="83394" autoAdjust="0"/>
  </p:normalViewPr>
  <p:slideViewPr>
    <p:cSldViewPr snapToGrid="0">
      <p:cViewPr varScale="1">
        <p:scale>
          <a:sx n="68" d="100"/>
          <a:sy n="68" d="100"/>
        </p:scale>
        <p:origin x="11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 smtClean="0"/>
              <a:t>Preemp</a:t>
            </a:r>
            <a:r>
              <a:rPr lang="en-NZ" baseline="0" dirty="0" err="1" smtClean="0"/>
              <a:t>t</a:t>
            </a:r>
            <a:r>
              <a:rPr lang="en-NZ" baseline="0" dirty="0" smtClean="0"/>
              <a:t> allows R2 to become primary immediately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7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2.4.3.1 </a:t>
            </a:r>
            <a:r>
              <a:rPr lang="en-US" b="1" baseline="0" dirty="0" smtClean="0"/>
              <a:t>HSRP Verification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Supports tracking, authentication, weighting</a:t>
            </a:r>
          </a:p>
          <a:p>
            <a:r>
              <a:rPr lang="en-NZ" dirty="0" smtClean="0"/>
              <a:t>load-balancing = round-robin (between</a:t>
            </a:r>
            <a:r>
              <a:rPr lang="en-NZ" baseline="0" dirty="0" smtClean="0"/>
              <a:t> AVFs) is default. Host-dependent = </a:t>
            </a:r>
            <a:r>
              <a:rPr lang="en-NZ" baseline="0" dirty="0" err="1" smtClean="0"/>
              <a:t>src</a:t>
            </a:r>
            <a:r>
              <a:rPr lang="en-NZ" baseline="0" dirty="0" smtClean="0"/>
              <a:t> MAC of host used to </a:t>
            </a:r>
            <a:r>
              <a:rPr lang="en-NZ" baseline="0" smtClean="0"/>
              <a:t>ensure same </a:t>
            </a:r>
            <a:r>
              <a:rPr lang="en-NZ" baseline="0" dirty="0" smtClean="0"/>
              <a:t>AVF is used </a:t>
            </a:r>
            <a:r>
              <a:rPr lang="en-NZ" baseline="0" smtClean="0"/>
              <a:t>per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25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2.4.3.2 </a:t>
            </a:r>
            <a:r>
              <a:rPr lang="en-US" b="1" baseline="0" dirty="0" smtClean="0"/>
              <a:t>GLBP Verification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2.4.1.1</a:t>
            </a:r>
            <a:r>
              <a:rPr lang="en-US" b="1" baseline="0" dirty="0" smtClean="0"/>
              <a:t> Default Gateway Limitations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2.4.1.2</a:t>
            </a:r>
            <a:r>
              <a:rPr lang="en-US" b="1" baseline="0" dirty="0" smtClean="0"/>
              <a:t> Router Redundancy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2.4.1.3</a:t>
            </a:r>
            <a:r>
              <a:rPr lang="en-US" b="1" baseline="0" dirty="0" smtClean="0"/>
              <a:t> Steps for Router Failover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Virtual router is configured as the default router for each host on the LAN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2.4.2.1 </a:t>
            </a:r>
            <a:r>
              <a:rPr lang="en-US" b="1" baseline="0" dirty="0" smtClean="0"/>
              <a:t>First-Hop Redundancy Protocols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HSRP, GLBP = Cisco proprietary</a:t>
            </a:r>
          </a:p>
          <a:p>
            <a:pPr marL="0" indent="0">
              <a:buNone/>
            </a:pPr>
            <a:r>
              <a:rPr lang="en-US" dirty="0" smtClean="0"/>
              <a:t>VRRP is standards based.</a:t>
            </a:r>
            <a:r>
              <a:rPr lang="en-US" baseline="0" dirty="0" smtClean="0"/>
              <a:t> Very similar operation to HSRP.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2.4.2.1 </a:t>
            </a:r>
            <a:r>
              <a:rPr lang="en-US" b="1" baseline="0" dirty="0" smtClean="0"/>
              <a:t>First-Hop Redundancy Protocols (cont.)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Gratuitous ARP = ARP reply for which no request is made. Destination = </a:t>
            </a:r>
            <a:r>
              <a:rPr lang="en-NZ" dirty="0" err="1" smtClean="0"/>
              <a:t>ff:ff:ff:ff:ff:ff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9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4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0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0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2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298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1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4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1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172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6800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22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7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59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td/docs/ios-xml/ios/ipapp_fhrp/configuration/15-mt/fhp-15-mt-book/Configuring-GLBP.html" TargetMode="External"/><Relationship Id="rId2" Type="http://schemas.openxmlformats.org/officeDocument/2006/relationships/hyperlink" Target="http://www.cisco.com/c/en/us/td/docs/switches/lan/catalyst3560/software/release/12-2_52_se/configuration/guide/3560scg/swhsrp.html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www.cisco.com/c/en/us/td/docs/ios-xml/ios/ipapp_fhrp/configuration/15-mt/fhp-15-mt-book/fhp-vrrp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First Hop Redundancy Protocols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HSRP Tracking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R1(</a:t>
            </a:r>
            <a:r>
              <a:rPr lang="en-US" sz="1800" dirty="0" err="1" smtClean="0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)#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interface g0/1</a:t>
            </a:r>
            <a:endParaRPr lang="en-NZ" sz="18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standby 1 </a:t>
            </a:r>
            <a:r>
              <a:rPr lang="en-US" sz="1800" b="1" dirty="0" err="1">
                <a:latin typeface="Courier New"/>
                <a:ea typeface="Calibri"/>
                <a:cs typeface="Times New Roman"/>
              </a:rPr>
              <a:t>ip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 192.168.1.254</a:t>
            </a:r>
            <a:endParaRPr lang="en-NZ" sz="18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standby 1 priority 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105</a:t>
            </a:r>
            <a:endParaRPr lang="en-NZ" sz="18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NZ" sz="1800" b="1" dirty="0">
                <a:latin typeface="Courier New"/>
                <a:ea typeface="Calibri"/>
                <a:cs typeface="Times New Roman"/>
              </a:rPr>
              <a:t>standby 1 track </a:t>
            </a:r>
            <a:r>
              <a:rPr lang="en-NZ" sz="1800" b="1" dirty="0" smtClean="0">
                <a:latin typeface="Courier New"/>
                <a:ea typeface="Calibri"/>
                <a:cs typeface="Times New Roman"/>
              </a:rPr>
              <a:t>Serial0</a:t>
            </a: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R3(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NZ" sz="1800" b="1" dirty="0">
                <a:latin typeface="Courier New"/>
                <a:ea typeface="Calibri"/>
                <a:cs typeface="Times New Roman"/>
              </a:rPr>
              <a:t>standby 1 </a:t>
            </a:r>
            <a:r>
              <a:rPr lang="en-NZ" sz="1800" b="1" dirty="0" err="1">
                <a:latin typeface="Courier New"/>
                <a:ea typeface="Calibri"/>
                <a:cs typeface="Times New Roman"/>
              </a:rPr>
              <a:t>preempt</a:t>
            </a:r>
            <a:endParaRPr lang="en-NZ" sz="1800" b="1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endParaRPr lang="en-NZ" sz="1800" b="1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800" b="1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R2(</a:t>
            </a:r>
            <a:r>
              <a:rPr lang="en-US" sz="1800" dirty="0" err="1" smtClean="0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)#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interface g0/1</a:t>
            </a:r>
            <a:endParaRPr lang="en-NZ" sz="18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R2(</a:t>
            </a:r>
            <a:r>
              <a:rPr lang="en-US" sz="1800" dirty="0" err="1" smtClean="0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-if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)#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standby 1 </a:t>
            </a:r>
            <a:r>
              <a:rPr lang="en-US" sz="1800" b="1" dirty="0" err="1">
                <a:latin typeface="Courier New"/>
                <a:ea typeface="Calibri"/>
                <a:cs typeface="Times New Roman"/>
              </a:rPr>
              <a:t>ip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 192.168.1.254</a:t>
            </a:r>
            <a:endParaRPr lang="en-NZ" sz="18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R2(</a:t>
            </a:r>
            <a:r>
              <a:rPr lang="en-US" sz="1800" dirty="0" err="1" smtClean="0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-if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)# </a:t>
            </a:r>
            <a:r>
              <a:rPr lang="en-NZ" sz="1800" b="1" dirty="0">
                <a:latin typeface="Courier New"/>
                <a:ea typeface="Calibri"/>
                <a:cs typeface="Times New Roman"/>
              </a:rPr>
              <a:t>standby 1 </a:t>
            </a:r>
            <a:r>
              <a:rPr lang="en-NZ" sz="1800" b="1" dirty="0" err="1" smtClean="0">
                <a:latin typeface="Courier New"/>
                <a:ea typeface="Calibri"/>
                <a:cs typeface="Times New Roman"/>
              </a:rPr>
              <a:t>preempt</a:t>
            </a:r>
            <a:endParaRPr lang="en-NZ" sz="1800" b="1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endParaRPr lang="en-NZ" dirty="0">
              <a:latin typeface="Courier New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NZ" dirty="0" smtClean="0"/>
              <a:t>If serial 0 fails then the priority will be decremented by 10 (default)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028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FHRP Verification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HSRP Verification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24328" r="-24328"/>
          <a:stretch>
            <a:fillRect/>
          </a:stretch>
        </p:blipFill>
        <p:spPr>
          <a:xfrm>
            <a:off x="655638" y="1751013"/>
            <a:ext cx="7940675" cy="4310062"/>
          </a:xfrm>
        </p:spPr>
      </p:pic>
    </p:spTree>
    <p:extLst>
      <p:ext uri="{BB962C8B-B14F-4D97-AF65-F5344CB8AC3E}">
        <p14:creationId xmlns:p14="http://schemas.microsoft.com/office/powerpoint/2010/main" val="9632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7" y="798513"/>
            <a:ext cx="8277348" cy="838200"/>
          </a:xfrm>
        </p:spPr>
        <p:txBody>
          <a:bodyPr/>
          <a:lstStyle/>
          <a:p>
            <a:r>
              <a:rPr lang="en-NZ" dirty="0" smtClean="0"/>
              <a:t>Gateway Load Balancing Protocol (GLBP)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Active / Active model</a:t>
            </a:r>
          </a:p>
          <a:p>
            <a:r>
              <a:rPr lang="en-NZ" dirty="0" smtClean="0"/>
              <a:t>Each router has a virtual MAC address (VMAC)</a:t>
            </a:r>
          </a:p>
          <a:p>
            <a:r>
              <a:rPr lang="en-NZ" dirty="0" smtClean="0"/>
              <a:t>One router </a:t>
            </a:r>
            <a:r>
              <a:rPr lang="en-NZ" dirty="0" smtClean="0"/>
              <a:t>per group acts </a:t>
            </a:r>
            <a:r>
              <a:rPr lang="en-NZ" dirty="0" smtClean="0"/>
              <a:t>as active virtual gateway (AVG)</a:t>
            </a:r>
          </a:p>
          <a:p>
            <a:r>
              <a:rPr lang="en-NZ" dirty="0" smtClean="0"/>
              <a:t>AVG responds to all ARP requests with a different VMAC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2864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GLBP </a:t>
            </a:r>
            <a:r>
              <a:rPr lang="en-NZ" dirty="0" err="1" smtClean="0"/>
              <a:t>Config</a:t>
            </a:r>
            <a:r>
              <a:rPr lang="en-NZ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)#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interface g0/1</a:t>
            </a:r>
            <a:endParaRPr lang="en-NZ" sz="18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US" sz="1800" b="1" dirty="0" err="1" smtClean="0">
                <a:latin typeface="Courier New"/>
                <a:ea typeface="Calibri"/>
                <a:cs typeface="Times New Roman"/>
              </a:rPr>
              <a:t>glbp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1 </a:t>
            </a:r>
            <a:r>
              <a:rPr lang="en-US" sz="1800" b="1" dirty="0" err="1">
                <a:latin typeface="Courier New"/>
                <a:ea typeface="Calibri"/>
                <a:cs typeface="Times New Roman"/>
              </a:rPr>
              <a:t>ip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 192.168.1.254</a:t>
            </a:r>
            <a:endParaRPr lang="en-NZ" sz="18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US" sz="1800" b="1" dirty="0" err="1" smtClean="0">
                <a:latin typeface="Courier New"/>
                <a:ea typeface="Calibri"/>
                <a:cs typeface="Times New Roman"/>
              </a:rPr>
              <a:t>glbp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1 priority 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105</a:t>
            </a: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R2(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NZ" sz="1800" b="1" dirty="0" err="1">
                <a:latin typeface="Courier New"/>
                <a:ea typeface="Calibri"/>
                <a:cs typeface="Times New Roman"/>
              </a:rPr>
              <a:t>glbp</a:t>
            </a:r>
            <a:r>
              <a:rPr lang="en-NZ" sz="1800" b="1" dirty="0">
                <a:latin typeface="Courier New"/>
                <a:ea typeface="Calibri"/>
                <a:cs typeface="Times New Roman"/>
              </a:rPr>
              <a:t> 1 load-balancing host-dependent</a:t>
            </a: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R3(</a:t>
            </a:r>
            <a:r>
              <a:rPr lang="en-US" sz="1800" dirty="0" err="1" smtClean="0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-if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)# </a:t>
            </a:r>
            <a:r>
              <a:rPr lang="en-NZ" sz="1800" b="1" dirty="0" err="1" smtClean="0">
                <a:latin typeface="Courier New"/>
                <a:ea typeface="Calibri"/>
                <a:cs typeface="Times New Roman"/>
              </a:rPr>
              <a:t>glbp</a:t>
            </a:r>
            <a:r>
              <a:rPr lang="en-NZ" sz="1800" b="1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NZ" sz="1800" b="1" dirty="0">
                <a:latin typeface="Courier New"/>
                <a:ea typeface="Calibri"/>
                <a:cs typeface="Times New Roman"/>
              </a:rPr>
              <a:t>1 </a:t>
            </a:r>
            <a:r>
              <a:rPr lang="en-NZ" sz="1800" b="1" dirty="0" err="1">
                <a:latin typeface="Courier New"/>
                <a:ea typeface="Calibri"/>
                <a:cs typeface="Times New Roman"/>
              </a:rPr>
              <a:t>preempt</a:t>
            </a:r>
            <a:endParaRPr lang="en-NZ" sz="1800" b="1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endParaRPr lang="en-NZ" sz="1800" b="1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800" b="1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R2(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)#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interface g0/1</a:t>
            </a:r>
            <a:endParaRPr lang="en-NZ" sz="18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R2(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US" sz="1800" b="1" dirty="0" err="1" smtClean="0">
                <a:latin typeface="Courier New"/>
                <a:ea typeface="Calibri"/>
                <a:cs typeface="Times New Roman"/>
              </a:rPr>
              <a:t>glbp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1 </a:t>
            </a:r>
            <a:r>
              <a:rPr lang="en-US" sz="1800" b="1" dirty="0" err="1">
                <a:latin typeface="Courier New"/>
                <a:ea typeface="Calibri"/>
                <a:cs typeface="Times New Roman"/>
              </a:rPr>
              <a:t>ip</a:t>
            </a:r>
            <a:r>
              <a:rPr lang="en-US" sz="1800" b="1" dirty="0">
                <a:latin typeface="Courier New"/>
                <a:ea typeface="Calibri"/>
                <a:cs typeface="Times New Roman"/>
              </a:rPr>
              <a:t> 192.168.1.254</a:t>
            </a:r>
            <a:endParaRPr lang="en-NZ" sz="18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R2(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NZ" sz="1800" b="1" dirty="0" err="1" smtClean="0">
                <a:latin typeface="Courier New"/>
                <a:ea typeface="Calibri"/>
                <a:cs typeface="Times New Roman"/>
              </a:rPr>
              <a:t>glbp</a:t>
            </a:r>
            <a:r>
              <a:rPr lang="en-NZ" sz="1800" b="1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NZ" sz="1800" b="1" dirty="0">
                <a:latin typeface="Courier New"/>
                <a:ea typeface="Calibri"/>
                <a:cs typeface="Times New Roman"/>
              </a:rPr>
              <a:t>1 </a:t>
            </a:r>
            <a:r>
              <a:rPr lang="en-NZ" sz="1800" b="1" dirty="0" smtClean="0">
                <a:latin typeface="Courier New"/>
                <a:ea typeface="Calibri"/>
                <a:cs typeface="Times New Roman"/>
              </a:rPr>
              <a:t>load-balancing host-dependent</a:t>
            </a:r>
            <a:endParaRPr lang="en-NZ" sz="1800" b="1" dirty="0">
              <a:latin typeface="Courier New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8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FHRP Verification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GLBP Verification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1781" t="2353" r="4269" b="3785"/>
          <a:stretch>
            <a:fillRect/>
          </a:stretch>
        </p:blipFill>
        <p:spPr>
          <a:xfrm>
            <a:off x="3918857" y="2888343"/>
            <a:ext cx="4455886" cy="359954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5086" y="1751183"/>
            <a:ext cx="8001227" cy="4780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Gateway Load Balancing Protocol (GLBP) is a Cisco proprietary solution to allow automatic selection and simultaneous use of multiple available gateways in addition to automatic failover between those gateways.</a:t>
            </a:r>
            <a:endParaRPr lang="en-US" sz="20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1800" dirty="0" smtClean="0"/>
              <a:t>HSRP</a:t>
            </a:r>
          </a:p>
          <a:p>
            <a:pPr marL="0" indent="0">
              <a:buNone/>
            </a:pPr>
            <a:r>
              <a:rPr lang="en-NZ" sz="1800" dirty="0">
                <a:hlinkClick r:id="rId2"/>
              </a:rPr>
              <a:t>http://</a:t>
            </a:r>
            <a:r>
              <a:rPr lang="en-NZ" sz="1800" dirty="0" smtClean="0">
                <a:hlinkClick r:id="rId2"/>
              </a:rPr>
              <a:t>www.cisco.com/c/en/us/td/docs/switches/lan/catalyst3560/software/release/12-2_52_se/configuration/guide/3560scg/swhsrp.html</a:t>
            </a:r>
            <a:endParaRPr lang="en-NZ" sz="1800" dirty="0" smtClean="0"/>
          </a:p>
          <a:p>
            <a:endParaRPr lang="en-NZ" sz="1800" dirty="0" smtClean="0"/>
          </a:p>
          <a:p>
            <a:r>
              <a:rPr lang="en-NZ" sz="1800" dirty="0" smtClean="0"/>
              <a:t>GLBP</a:t>
            </a:r>
          </a:p>
          <a:p>
            <a:pPr marL="0" indent="0">
              <a:buNone/>
            </a:pPr>
            <a:r>
              <a:rPr lang="en-NZ" sz="1800" dirty="0">
                <a:hlinkClick r:id="rId3"/>
              </a:rPr>
              <a:t>http://</a:t>
            </a:r>
            <a:r>
              <a:rPr lang="en-NZ" sz="1800" dirty="0" smtClean="0">
                <a:hlinkClick r:id="rId3"/>
              </a:rPr>
              <a:t>www.cisco.com/c/en/us/td/docs/ios-xml/ios/ipapp_fhrp/configuration/15-mt/fhp-15-mt-book/Configuring-GLBP.html</a:t>
            </a:r>
            <a:endParaRPr lang="en-NZ" sz="1800" dirty="0" smtClean="0"/>
          </a:p>
          <a:p>
            <a:pPr marL="0" indent="0">
              <a:buNone/>
            </a:pPr>
            <a:endParaRPr lang="en-NZ" sz="1800" dirty="0" smtClean="0"/>
          </a:p>
          <a:p>
            <a:r>
              <a:rPr lang="en-NZ" sz="1800" dirty="0" smtClean="0"/>
              <a:t>VRRP</a:t>
            </a:r>
          </a:p>
          <a:p>
            <a:pPr marL="0" indent="0">
              <a:buNone/>
            </a:pPr>
            <a:r>
              <a:rPr lang="en-NZ" sz="1800" dirty="0">
                <a:hlinkClick r:id="rId4"/>
              </a:rPr>
              <a:t>http://</a:t>
            </a:r>
            <a:r>
              <a:rPr lang="en-NZ" sz="1800" dirty="0" smtClean="0">
                <a:hlinkClick r:id="rId4"/>
              </a:rPr>
              <a:t>www.cisco.com/c/en/us/td/docs/ios-xml/ios/ipapp_fhrp/configuration/15-mt/fhp-15-mt-book/fhp-vrrp.html</a:t>
            </a:r>
            <a:endParaRPr lang="en-NZ" sz="1800" dirty="0" smtClean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9079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Concept of First-Hop Redundancy Protocols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Default Gateway Limitations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151" r="-10458"/>
          <a:stretch/>
        </p:blipFill>
        <p:spPr>
          <a:xfrm>
            <a:off x="3672115" y="1779687"/>
            <a:ext cx="5268686" cy="4310062"/>
          </a:xfrm>
          <a:ln>
            <a:solidFill>
              <a:schemeClr val="tx1"/>
            </a:solidFill>
            <a:bevel/>
          </a:ln>
        </p:spPr>
      </p:pic>
      <p:sp>
        <p:nvSpPr>
          <p:cNvPr id="3" name="TextBox 2"/>
          <p:cNvSpPr txBox="1"/>
          <p:nvPr/>
        </p:nvSpPr>
        <p:spPr>
          <a:xfrm>
            <a:off x="493486" y="1779687"/>
            <a:ext cx="3178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678DC5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If the </a:t>
            </a:r>
            <a:r>
              <a:rPr lang="en-US" sz="2000" dirty="0">
                <a:solidFill>
                  <a:srgbClr val="000000"/>
                </a:solidFill>
              </a:rPr>
              <a:t>default gateway </a:t>
            </a:r>
            <a:r>
              <a:rPr lang="en-US" sz="2000" dirty="0" smtClean="0">
                <a:solidFill>
                  <a:srgbClr val="000000"/>
                </a:solidFill>
              </a:rPr>
              <a:t>cannot </a:t>
            </a:r>
            <a:r>
              <a:rPr lang="en-US" sz="2000" dirty="0">
                <a:solidFill>
                  <a:srgbClr val="000000"/>
                </a:solidFill>
              </a:rPr>
              <a:t>be reached, the local device is unable to send packets off the local network </a:t>
            </a:r>
            <a:r>
              <a:rPr lang="en-US" sz="2000" dirty="0" smtClean="0">
                <a:solidFill>
                  <a:srgbClr val="000000"/>
                </a:solidFill>
              </a:rPr>
              <a:t>segment.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678DC5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Even </a:t>
            </a:r>
            <a:r>
              <a:rPr lang="en-US" sz="2000" dirty="0">
                <a:solidFill>
                  <a:srgbClr val="000000"/>
                </a:solidFill>
              </a:rPr>
              <a:t>if a redundant router exists that could serve as a default gateway for that segment, there is no dynamic method by which these devices can determine the address of a new default gateway.</a:t>
            </a:r>
          </a:p>
        </p:txBody>
      </p:sp>
    </p:spTree>
    <p:extLst>
      <p:ext uri="{BB962C8B-B14F-4D97-AF65-F5344CB8AC3E}">
        <p14:creationId xmlns:p14="http://schemas.microsoft.com/office/powerpoint/2010/main" val="33783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Concept of First-Hop Redundancy Protocols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Router Redundancy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1073" r="-9297"/>
          <a:stretch/>
        </p:blipFill>
        <p:spPr>
          <a:xfrm>
            <a:off x="3129452" y="1846597"/>
            <a:ext cx="5738777" cy="4176832"/>
          </a:xfrm>
          <a:ln>
            <a:solidFill>
              <a:schemeClr val="tx1"/>
            </a:solidFill>
            <a:bevel/>
          </a:ln>
        </p:spPr>
      </p:pic>
      <p:sp>
        <p:nvSpPr>
          <p:cNvPr id="3" name="TextBox 2"/>
          <p:cNvSpPr txBox="1"/>
          <p:nvPr/>
        </p:nvSpPr>
        <p:spPr>
          <a:xfrm>
            <a:off x="362857" y="1779687"/>
            <a:ext cx="274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678DC5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ultiple </a:t>
            </a:r>
            <a:r>
              <a:rPr lang="en-US" sz="2000" dirty="0">
                <a:solidFill>
                  <a:srgbClr val="000000"/>
                </a:solidFill>
              </a:rPr>
              <a:t>routers are configured to work together to present the illusion of a single router to the hosts on the </a:t>
            </a:r>
            <a:r>
              <a:rPr lang="en-US" sz="2000" dirty="0" smtClean="0">
                <a:solidFill>
                  <a:srgbClr val="000000"/>
                </a:solidFill>
              </a:rPr>
              <a:t>LAN.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678DC5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ability of a network to dynamically recover from the failure of a device acting as a default gateway is known as first-hop redundancy.</a:t>
            </a:r>
          </a:p>
        </p:txBody>
      </p:sp>
    </p:spTree>
    <p:extLst>
      <p:ext uri="{BB962C8B-B14F-4D97-AF65-F5344CB8AC3E}">
        <p14:creationId xmlns:p14="http://schemas.microsoft.com/office/powerpoint/2010/main" val="42256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Concept of First-Hop Redundancy Protocols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Steps for Router Failover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20678" r="-20678"/>
          <a:stretch>
            <a:fillRect/>
          </a:stretch>
        </p:blipFill>
        <p:spPr>
          <a:xfrm>
            <a:off x="655638" y="1751013"/>
            <a:ext cx="7940675" cy="4310062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25936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Varieties of First-Hop Redundancy Protocols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First-Hop Redundancy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751183"/>
            <a:ext cx="7940675" cy="4310605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Hot Standby Router Protocol (</a:t>
            </a:r>
            <a:r>
              <a:rPr lang="en-US" sz="2000" dirty="0" smtClean="0">
                <a:solidFill>
                  <a:srgbClr val="FF0000"/>
                </a:solidFill>
              </a:rPr>
              <a:t>HSRP)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HSRP </a:t>
            </a:r>
            <a:r>
              <a:rPr lang="en-US" sz="2000" dirty="0"/>
              <a:t>for </a:t>
            </a:r>
            <a:r>
              <a:rPr lang="en-US" sz="2000" dirty="0" smtClean="0"/>
              <a:t>IPv6</a:t>
            </a:r>
            <a:endParaRPr lang="en-US" sz="2000" dirty="0"/>
          </a:p>
          <a:p>
            <a:r>
              <a:rPr lang="en-US" sz="2000" dirty="0"/>
              <a:t>Virtual Router Redundancy Protocol version 2 (</a:t>
            </a:r>
            <a:r>
              <a:rPr lang="en-US" sz="2000" dirty="0" smtClean="0"/>
              <a:t>VRRPv2)</a:t>
            </a:r>
          </a:p>
          <a:p>
            <a:r>
              <a:rPr lang="en-US" sz="2000" dirty="0" smtClean="0"/>
              <a:t>VRRPv3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Gateway </a:t>
            </a:r>
            <a:r>
              <a:rPr lang="en-US" sz="2000" dirty="0">
                <a:solidFill>
                  <a:srgbClr val="FF0000"/>
                </a:solidFill>
              </a:rPr>
              <a:t>Load Balancing Protocol (</a:t>
            </a:r>
            <a:r>
              <a:rPr lang="en-US" sz="2000" dirty="0" smtClean="0">
                <a:solidFill>
                  <a:srgbClr val="FF0000"/>
                </a:solidFill>
              </a:rPr>
              <a:t>GLBP)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GLBP </a:t>
            </a:r>
            <a:r>
              <a:rPr lang="en-US" sz="2000" dirty="0" smtClean="0"/>
              <a:t>for IPv6 </a:t>
            </a:r>
          </a:p>
          <a:p>
            <a:r>
              <a:rPr lang="en-US" sz="2000" dirty="0" smtClean="0"/>
              <a:t>ICMP </a:t>
            </a:r>
            <a:r>
              <a:rPr lang="en-US" sz="2000" dirty="0"/>
              <a:t>Router Discovery Protocol (IRDP)</a:t>
            </a:r>
          </a:p>
        </p:txBody>
      </p:sp>
    </p:spTree>
    <p:extLst>
      <p:ext uri="{BB962C8B-B14F-4D97-AF65-F5344CB8AC3E}">
        <p14:creationId xmlns:p14="http://schemas.microsoft.com/office/powerpoint/2010/main" val="36147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Varieties of First-Hop Redundancy Protocols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First-Hop Redundancy Protocols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63" y="1997756"/>
            <a:ext cx="7239861" cy="42869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HSRP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HSRP routers negotiate active and standby routers.</a:t>
            </a:r>
          </a:p>
          <a:p>
            <a:r>
              <a:rPr lang="en-NZ" dirty="0" smtClean="0"/>
              <a:t>HSRP routers send Hello packets to each other every 3 sec (default) to determine if peers are alive</a:t>
            </a:r>
          </a:p>
          <a:p>
            <a:r>
              <a:rPr lang="en-NZ" dirty="0" smtClean="0"/>
              <a:t>Default hold time = 10sec</a:t>
            </a:r>
          </a:p>
          <a:p>
            <a:r>
              <a:rPr lang="en-NZ" dirty="0" smtClean="0"/>
              <a:t>Uses gratuitous ARP to update switch mac-address tables upon failover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924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HSRP Configuration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)#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interface g0/1</a:t>
            </a:r>
            <a:endParaRPr lang="en-NZ" sz="20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standby 1 </a:t>
            </a:r>
            <a:r>
              <a:rPr lang="en-US" sz="2000" b="1" dirty="0" err="1">
                <a:latin typeface="Courier New"/>
                <a:ea typeface="Calibri"/>
                <a:cs typeface="Times New Roman"/>
              </a:rPr>
              <a:t>ip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 192.168.1.254</a:t>
            </a:r>
            <a:endParaRPr lang="en-NZ" sz="20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standby 1 priority 150</a:t>
            </a:r>
            <a:endParaRPr lang="en-NZ" sz="20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R1(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config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-if)#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standby 1 </a:t>
            </a:r>
            <a:r>
              <a:rPr lang="en-US" sz="2000" b="1" dirty="0" smtClean="0">
                <a:latin typeface="Courier New"/>
                <a:ea typeface="Calibri"/>
                <a:cs typeface="Times New Roman"/>
              </a:rPr>
              <a:t>preempt</a:t>
            </a: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2000" b="1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endParaRPr lang="en-NZ" sz="20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 smtClean="0">
                <a:latin typeface="Courier New"/>
                <a:ea typeface="Calibri"/>
                <a:cs typeface="Times New Roman"/>
              </a:rPr>
              <a:t>R2(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config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)#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interface g0/1</a:t>
            </a:r>
            <a:endParaRPr lang="en-NZ" sz="2000" dirty="0">
              <a:latin typeface="Courier New"/>
              <a:ea typeface="Calibri"/>
              <a:cs typeface="Times New Roman"/>
            </a:endParaRPr>
          </a:p>
          <a:p>
            <a:pPr marL="22066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 smtClean="0">
                <a:latin typeface="Courier New"/>
                <a:ea typeface="Calibri"/>
                <a:cs typeface="Times New Roman"/>
              </a:rPr>
              <a:t>R2(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config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-if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)#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standby 1 </a:t>
            </a:r>
            <a:r>
              <a:rPr lang="en-US" sz="2000" b="1" dirty="0" err="1">
                <a:latin typeface="Courier New"/>
                <a:ea typeface="Calibri"/>
                <a:cs typeface="Times New Roman"/>
              </a:rPr>
              <a:t>ip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 192.168.1.254</a:t>
            </a:r>
            <a:endParaRPr lang="en-NZ" sz="2000" dirty="0">
              <a:latin typeface="Courier New"/>
              <a:ea typeface="Calibri"/>
              <a:cs typeface="Times New Roman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070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HSRP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highest number (1 to 255) represents the highest priority (most likely to become the active router</a:t>
            </a:r>
            <a:r>
              <a:rPr lang="en-NZ" dirty="0" smtClean="0"/>
              <a:t>). Default is 100.</a:t>
            </a:r>
          </a:p>
          <a:p>
            <a:endParaRPr lang="en-NZ" dirty="0"/>
          </a:p>
          <a:p>
            <a:r>
              <a:rPr lang="en-NZ" dirty="0" err="1" smtClean="0"/>
              <a:t>Preempt</a:t>
            </a:r>
            <a:r>
              <a:rPr lang="en-NZ" dirty="0" smtClean="0"/>
              <a:t> = when </a:t>
            </a:r>
            <a:r>
              <a:rPr lang="en-NZ" dirty="0"/>
              <a:t>the local router has a higher priority than the active router, it assumes control as the active </a:t>
            </a:r>
            <a:r>
              <a:rPr lang="en-NZ" dirty="0" smtClean="0"/>
              <a:t>router (important when tracking).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6844175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19590</TotalTime>
  <Pages>28</Pages>
  <Words>625</Words>
  <Application>Microsoft Office PowerPoint</Application>
  <PresentationFormat>On-screen Show (4:3)</PresentationFormat>
  <Paragraphs>107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Times New Roman</vt:lpstr>
      <vt:lpstr>Wingdings</vt:lpstr>
      <vt:lpstr>PPT-TMPLT-WHT_C</vt:lpstr>
      <vt:lpstr>Office Theme</vt:lpstr>
      <vt:lpstr>NetAcad-4F_PPT-WHT_060408</vt:lpstr>
      <vt:lpstr>First Hop Redundancy Protocols</vt:lpstr>
      <vt:lpstr>Concept of First-Hop Redundancy Protocols Default Gateway Limitations</vt:lpstr>
      <vt:lpstr>Concept of First-Hop Redundancy Protocols Router Redundancy</vt:lpstr>
      <vt:lpstr>Concept of First-Hop Redundancy Protocols Steps for Router Failover</vt:lpstr>
      <vt:lpstr>Varieties of First-Hop Redundancy Protocols First-Hop Redundancy Protocols</vt:lpstr>
      <vt:lpstr>Varieties of First-Hop Redundancy Protocols First-Hop Redundancy Protocols</vt:lpstr>
      <vt:lpstr>HSRP</vt:lpstr>
      <vt:lpstr>HSRP Configuration</vt:lpstr>
      <vt:lpstr>HSRP</vt:lpstr>
      <vt:lpstr>HSRP Tracking</vt:lpstr>
      <vt:lpstr>FHRP Verification HSRP Verification</vt:lpstr>
      <vt:lpstr>Gateway Load Balancing Protocol (GLBP)</vt:lpstr>
      <vt:lpstr>GLBP Config Example</vt:lpstr>
      <vt:lpstr>FHRP Verification GLBP Verification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Michael Holtz</cp:lastModifiedBy>
  <cp:revision>908</cp:revision>
  <cp:lastPrinted>2014-07-29T02:35:53Z</cp:lastPrinted>
  <dcterms:created xsi:type="dcterms:W3CDTF">2006-10-23T15:07:30Z</dcterms:created>
  <dcterms:modified xsi:type="dcterms:W3CDTF">2017-02-09T23:08:02Z</dcterms:modified>
</cp:coreProperties>
</file>