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73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08" autoAdjust="0"/>
    <p:restoredTop sz="94660"/>
  </p:normalViewPr>
  <p:slideViewPr>
    <p:cSldViewPr>
      <p:cViewPr varScale="1">
        <p:scale>
          <a:sx n="88" d="100"/>
          <a:sy n="88" d="100"/>
        </p:scale>
        <p:origin x="102" y="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7003-41D1-4223-9516-8B05EA283CEB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0A553-F7DB-496E-A8CB-6055F415C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07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3B8A18-5703-4A54-8170-0B68AD582B22}" type="slidenum">
              <a:rPr lang="en-US" smtClean="0">
                <a:latin typeface="Times New Roman" pitchFamily="18" charset="0"/>
              </a:rPr>
              <a:pPr eaLnBrk="1" hangingPunct="1"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mtClean="0"/>
              <a:t>Practical 11.1</a:t>
            </a:r>
          </a:p>
        </p:txBody>
      </p:sp>
    </p:spTree>
    <p:extLst>
      <p:ext uri="{BB962C8B-B14F-4D97-AF65-F5344CB8AC3E}">
        <p14:creationId xmlns:p14="http://schemas.microsoft.com/office/powerpoint/2010/main" val="18164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453-7DE0-46D3-8709-520ED95C761B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9733-6885-4DBF-B0AF-738F00C74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453-7DE0-46D3-8709-520ED95C761B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9733-6885-4DBF-B0AF-738F00C74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453-7DE0-46D3-8709-520ED95C761B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9733-6885-4DBF-B0AF-738F00C74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453-7DE0-46D3-8709-520ED95C761B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9733-6885-4DBF-B0AF-738F00C74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453-7DE0-46D3-8709-520ED95C761B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9733-6885-4DBF-B0AF-738F00C74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453-7DE0-46D3-8709-520ED95C761B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9733-6885-4DBF-B0AF-738F00C74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453-7DE0-46D3-8709-520ED95C761B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9733-6885-4DBF-B0AF-738F00C74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453-7DE0-46D3-8709-520ED95C761B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9733-6885-4DBF-B0AF-738F00C74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453-7DE0-46D3-8709-520ED95C761B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9733-6885-4DBF-B0AF-738F00C74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453-7DE0-46D3-8709-520ED95C761B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9733-6885-4DBF-B0AF-738F00C744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453-7DE0-46D3-8709-520ED95C761B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F89733-6885-4DBF-B0AF-738F00C744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7F89733-6885-4DBF-B0AF-738F00C7446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CE80453-7DE0-46D3-8709-520ED95C761B}" type="datetimeFigureOut">
              <a:rPr lang="en-US" smtClean="0"/>
              <a:t>10/11/2016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lias.io/2010/01/store-passwords-safely-with-php-and-mysql/" TargetMode="External"/><Relationship Id="rId2" Type="http://schemas.openxmlformats.org/officeDocument/2006/relationships/hyperlink" Target="http://code.tutsplus.com/tutorials/understanding-hash-functions-and-keeping-passwords-safe--net-1757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itepoint.com/password-hashing-in-ph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sha1" TargetMode="External"/><Relationship Id="rId2" Type="http://schemas.openxmlformats.org/officeDocument/2006/relationships/hyperlink" Target="http://php.net/md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pPr eaLnBrk="1" hangingPunct="1"/>
            <a:r>
              <a:rPr lang="en-AU" sz="4600" dirty="0" smtClean="0"/>
              <a:t>Password Security</a:t>
            </a:r>
            <a:endParaRPr lang="en-US" sz="4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 eaLnBrk="1" hangingPunct="1"/>
            <a:r>
              <a:rPr lang="en-US" dirty="0" smtClean="0"/>
              <a:t>Never store a password as plain text</a:t>
            </a:r>
          </a:p>
          <a:p>
            <a:pPr marL="63500" eaLnBrk="1" hangingPunct="1"/>
            <a:r>
              <a:rPr lang="en-NZ" dirty="0" smtClean="0"/>
              <a:t>2 techniques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72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Hash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Imagine that you use a hash function that can only run 1 million times per second on the same hardware, instead of 1 billion times per second. It would then take the attacker 1000 times longer to brute force a </a:t>
            </a:r>
            <a:r>
              <a:rPr lang="en-US" dirty="0" smtClean="0"/>
              <a:t>hash.</a:t>
            </a:r>
          </a:p>
          <a:p>
            <a:r>
              <a:rPr lang="en-NZ" dirty="0" smtClean="0"/>
              <a:t>One way to do this is to use </a:t>
            </a:r>
            <a:r>
              <a:rPr lang="en-US" dirty="0" smtClean="0"/>
              <a:t>an </a:t>
            </a:r>
            <a:r>
              <a:rPr lang="en-US" dirty="0"/>
              <a:t>algorithm that supports a "cost parameter," such as BLOWFISH. In PHP, this can be done using the crypt() function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     // the salt for blowfish should be 22 characters long</a:t>
            </a:r>
          </a:p>
          <a:p>
            <a:pPr marL="114300" indent="0">
              <a:buNone/>
            </a:pPr>
            <a:r>
              <a:rPr lang="en-US" dirty="0"/>
              <a:t>     </a:t>
            </a:r>
            <a:r>
              <a:rPr lang="en-US" dirty="0" smtClean="0"/>
              <a:t>$hash= </a:t>
            </a:r>
            <a:r>
              <a:rPr lang="en-US" dirty="0"/>
              <a:t>crypt($password, '$2a$10$'.$</a:t>
            </a:r>
            <a:r>
              <a:rPr lang="en-US" dirty="0" err="1"/>
              <a:t>unique_salt</a:t>
            </a:r>
            <a:r>
              <a:rPr lang="en-US" dirty="0"/>
              <a:t>);</a:t>
            </a:r>
          </a:p>
          <a:p>
            <a:r>
              <a:rPr lang="en-US" dirty="0"/>
              <a:t> The first value is '$2a', which indicates that we will be using the BLOWFISH algorithm.</a:t>
            </a:r>
          </a:p>
          <a:p>
            <a:endParaRPr lang="en-US" dirty="0"/>
          </a:p>
          <a:p>
            <a:r>
              <a:rPr lang="en-US" dirty="0"/>
              <a:t>The second value, '$10' in this case, is the "cost parameter". This is the base-2 logarithm of how many iterations it will run (10 =&gt; 2^10 = 1024 iterations.) This number can range between 04 and 31.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3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Code to hash and salt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1916832"/>
            <a:ext cx="812424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to check a password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4" b="51852"/>
          <a:stretch/>
        </p:blipFill>
        <p:spPr bwMode="auto">
          <a:xfrm>
            <a:off x="179512" y="2060848"/>
            <a:ext cx="820248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3648" y="4005064"/>
            <a:ext cx="10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Plain text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23728" y="2852936"/>
            <a:ext cx="72008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5856" y="4221088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Hashed password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3923928" y="2852936"/>
            <a:ext cx="269808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499992" y="2852936"/>
            <a:ext cx="1440160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Don’t store the text password in session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If the username is in session you don’t need to store the password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70261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Reading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http://code.tutsplus.com/tutorials/understanding-hash-functions-and-keeping-passwords-safe--</a:t>
            </a:r>
            <a:r>
              <a:rPr lang="en-NZ" dirty="0" smtClean="0">
                <a:hlinkClick r:id="rId2"/>
              </a:rPr>
              <a:t>net-17577</a:t>
            </a:r>
            <a:endParaRPr lang="en-NZ" dirty="0" smtClean="0"/>
          </a:p>
          <a:p>
            <a:endParaRPr lang="en-NZ" dirty="0"/>
          </a:p>
          <a:p>
            <a:r>
              <a:rPr lang="en-NZ" dirty="0">
                <a:hlinkClick r:id="rId3"/>
              </a:rPr>
              <a:t>http://alias.io/2010/01/store-passwords-safely-with-php-and-mysql</a:t>
            </a:r>
            <a:r>
              <a:rPr lang="en-NZ" dirty="0" smtClean="0">
                <a:hlinkClick r:id="rId3"/>
              </a:rPr>
              <a:t>/</a:t>
            </a:r>
            <a:endParaRPr lang="en-NZ" dirty="0" smtClean="0"/>
          </a:p>
          <a:p>
            <a:endParaRPr lang="en-NZ" dirty="0" smtClean="0"/>
          </a:p>
          <a:p>
            <a:r>
              <a:rPr lang="en-NZ">
                <a:hlinkClick r:id="rId4"/>
              </a:rPr>
              <a:t>http://www.sitepoint.com/password-hashing-in-php</a:t>
            </a:r>
            <a:r>
              <a:rPr lang="en-NZ" smtClean="0">
                <a:hlinkClick r:id="rId4"/>
              </a:rPr>
              <a:t>/</a:t>
            </a:r>
            <a:endParaRPr lang="en-NZ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092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Hash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PHP there are two popular hash algorithms for you to use: </a:t>
            </a:r>
            <a:r>
              <a:rPr lang="en-US" dirty="0">
                <a:hlinkClick r:id="rId2"/>
              </a:rPr>
              <a:t>md5()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sha1</a:t>
            </a:r>
            <a:r>
              <a:rPr lang="en-US" dirty="0" smtClean="0">
                <a:hlinkClick r:id="rId3"/>
              </a:rPr>
              <a:t>()</a:t>
            </a:r>
            <a:r>
              <a:rPr lang="en-US" dirty="0" smtClean="0"/>
              <a:t>.</a:t>
            </a:r>
          </a:p>
          <a:p>
            <a:r>
              <a:rPr lang="en-NZ" dirty="0"/>
              <a:t>e</a:t>
            </a:r>
            <a:r>
              <a:rPr lang="en-NZ" dirty="0" smtClean="0"/>
              <a:t>cho(md5(‘secret’));</a:t>
            </a:r>
          </a:p>
          <a:p>
            <a:r>
              <a:rPr lang="en-NZ" dirty="0"/>
              <a:t>e</a:t>
            </a:r>
            <a:r>
              <a:rPr lang="en-NZ" dirty="0" smtClean="0"/>
              <a:t>cho(sha1(‘secret’));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29000"/>
            <a:ext cx="4288432" cy="326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7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Username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Always clean data coming off a form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Always use prepared statements for the query string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03648" y="2924944"/>
            <a:ext cx="454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userName</a:t>
            </a:r>
            <a:r>
              <a:rPr lang="en-US" dirty="0" smtClean="0"/>
              <a:t> = </a:t>
            </a:r>
            <a:r>
              <a:rPr lang="en-US" dirty="0" err="1" smtClean="0"/>
              <a:t>strip_tags</a:t>
            </a:r>
            <a:r>
              <a:rPr lang="en-US" dirty="0" smtClean="0"/>
              <a:t>($_POST['</a:t>
            </a:r>
            <a:r>
              <a:rPr lang="en-US" dirty="0" err="1" smtClean="0"/>
              <a:t>userName</a:t>
            </a:r>
            <a:r>
              <a:rPr lang="en-US" dirty="0" smtClean="0"/>
              <a:t>']);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085184"/>
            <a:ext cx="8048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0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Storing the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7620000" cy="4800600"/>
          </a:xfrm>
        </p:spPr>
        <p:txBody>
          <a:bodyPr/>
          <a:lstStyle/>
          <a:p>
            <a:endParaRPr lang="en-NZ" dirty="0" smtClean="0"/>
          </a:p>
          <a:p>
            <a:endParaRPr lang="en-NZ" dirty="0"/>
          </a:p>
          <a:p>
            <a:pPr marL="114300" indent="0">
              <a:buNone/>
            </a:pPr>
            <a:r>
              <a:rPr lang="en-US" dirty="0"/>
              <a:t>$2a$10$6cdsxxinOA9U1rg4R5mAQOhejKZjCtnKyjZC6BgM9/WGIxSXjUed2</a:t>
            </a:r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r>
              <a:rPr lang="en-NZ" dirty="0" smtClean="0"/>
              <a:t>Use VARCHAR(100)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61047"/>
            <a:ext cx="671512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Callout 3"/>
          <p:cNvSpPr/>
          <p:nvPr/>
        </p:nvSpPr>
        <p:spPr>
          <a:xfrm>
            <a:off x="4680578" y="4311140"/>
            <a:ext cx="1800200" cy="1018059"/>
          </a:xfrm>
          <a:prstGeom prst="leftArrow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too small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72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Unique user names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23528" y="1700808"/>
            <a:ext cx="5480731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NZ" dirty="0"/>
              <a:t>Sacrifice field and table readability for security</a:t>
            </a:r>
            <a:endParaRPr lang="en-US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6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 smtClean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CREATE TABLE t1 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 panose="020B0604020202020204" pitchFamily="34" charset="-128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col1 INT NOT NULL,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 panose="020B0604020202020204" pitchFamily="34" charset="-128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col2 DATE NOT NULL,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 panose="020B0604020202020204" pitchFamily="34" charset="-128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col3 VARCHAR(25) NOT NULL,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 panose="020B0604020202020204" pitchFamily="34" charset="-128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col4 INT NOT NULL,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 panose="020B0604020202020204" pitchFamily="34" charset="-128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UNIQUE KEY (col3)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 panose="020B0604020202020204" pitchFamily="34" charset="-128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97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Insert into table hashed and salted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270125"/>
            <a:ext cx="6731000" cy="23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203848" y="4653136"/>
            <a:ext cx="1224136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72000" y="5733256"/>
            <a:ext cx="3060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Hashing only must salt as well!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Hash </a:t>
            </a:r>
            <a:r>
              <a:rPr lang="en-US" b="1" dirty="0" smtClean="0"/>
              <a:t>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hash "collision" occurs when two different data inputs generate the same resulting hash. The likelihood of this happening depends on which function you 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Potentially a person could generate the hashed password with a different starting string and log in with that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Rainbow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rainbow table is built by calculating the hash values of commonly used words and their combinations</a:t>
            </a:r>
            <a:r>
              <a:rPr lang="en-US" dirty="0" smtClean="0"/>
              <a:t>.</a:t>
            </a:r>
          </a:p>
          <a:p>
            <a:r>
              <a:rPr lang="en-US" dirty="0"/>
              <a:t>These tables can have as many as millions or even billions of rows</a:t>
            </a:r>
            <a:r>
              <a:rPr lang="en-US" dirty="0" smtClean="0"/>
              <a:t>.</a:t>
            </a:r>
          </a:p>
          <a:p>
            <a:r>
              <a:rPr lang="en-NZ" dirty="0" smtClean="0"/>
              <a:t>The rainbow table is searched for each hashed password-easy passwords will be found.</a:t>
            </a:r>
          </a:p>
          <a:p>
            <a:r>
              <a:rPr lang="en-NZ" dirty="0" smtClean="0"/>
              <a:t>There are rainbow tables for sha1 and md5.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Salt your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salt is a bunch of random characters, this is added to each password and then the password is hashed.</a:t>
            </a:r>
          </a:p>
          <a:p>
            <a:r>
              <a:rPr lang="en-NZ" dirty="0" smtClean="0"/>
              <a:t>Even better have a different salt for each user.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2346</TotalTime>
  <Words>368</Words>
  <Application>Microsoft Office PowerPoint</Application>
  <PresentationFormat>On-screen Show (4:3)</PresentationFormat>
  <Paragraphs>71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Unicode MS</vt:lpstr>
      <vt:lpstr>Arial</vt:lpstr>
      <vt:lpstr>Calibri</vt:lpstr>
      <vt:lpstr>Cambria</vt:lpstr>
      <vt:lpstr>Times New Roman</vt:lpstr>
      <vt:lpstr>Adjacency</vt:lpstr>
      <vt:lpstr>Password Security</vt:lpstr>
      <vt:lpstr>Hash algorithms</vt:lpstr>
      <vt:lpstr>Username security</vt:lpstr>
      <vt:lpstr>Storing the password</vt:lpstr>
      <vt:lpstr>Unique user names</vt:lpstr>
      <vt:lpstr>Insert into table hashed and salted</vt:lpstr>
      <vt:lpstr>Hash Collision</vt:lpstr>
      <vt:lpstr>Rainbow Tables</vt:lpstr>
      <vt:lpstr>Salt your passwords</vt:lpstr>
      <vt:lpstr>Hash speed</vt:lpstr>
      <vt:lpstr>Code to hash and salt</vt:lpstr>
      <vt:lpstr>How to check a password</vt:lpstr>
      <vt:lpstr>Don’t store the text password in session</vt:lpstr>
      <vt:lpstr>Reading</vt:lpstr>
    </vt:vector>
  </TitlesOfParts>
  <Company>Otago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Security</dc:title>
  <dc:creator>Otago Polytechnic</dc:creator>
  <cp:lastModifiedBy>Matthew Tucker (1000012198)</cp:lastModifiedBy>
  <cp:revision>26</cp:revision>
  <dcterms:created xsi:type="dcterms:W3CDTF">2012-09-19T20:52:17Z</dcterms:created>
  <dcterms:modified xsi:type="dcterms:W3CDTF">2016-10-10T22:57:15Z</dcterms:modified>
</cp:coreProperties>
</file>