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35"/>
  </p:notesMasterIdLst>
  <p:sldIdLst>
    <p:sldId id="256" r:id="rId2"/>
    <p:sldId id="257" r:id="rId3"/>
    <p:sldId id="258" r:id="rId4"/>
    <p:sldId id="281" r:id="rId5"/>
    <p:sldId id="282" r:id="rId6"/>
    <p:sldId id="259" r:id="rId7"/>
    <p:sldId id="260" r:id="rId8"/>
    <p:sldId id="261" r:id="rId9"/>
    <p:sldId id="263" r:id="rId10"/>
    <p:sldId id="268" r:id="rId11"/>
    <p:sldId id="264" r:id="rId12"/>
    <p:sldId id="265" r:id="rId13"/>
    <p:sldId id="269" r:id="rId14"/>
    <p:sldId id="270" r:id="rId15"/>
    <p:sldId id="271" r:id="rId16"/>
    <p:sldId id="272" r:id="rId17"/>
    <p:sldId id="266" r:id="rId18"/>
    <p:sldId id="287" r:id="rId19"/>
    <p:sldId id="286" r:id="rId20"/>
    <p:sldId id="273" r:id="rId21"/>
    <p:sldId id="288" r:id="rId22"/>
    <p:sldId id="289" r:id="rId23"/>
    <p:sldId id="267" r:id="rId24"/>
    <p:sldId id="274" r:id="rId25"/>
    <p:sldId id="277" r:id="rId26"/>
    <p:sldId id="275" r:id="rId27"/>
    <p:sldId id="276" r:id="rId28"/>
    <p:sldId id="278" r:id="rId29"/>
    <p:sldId id="283" r:id="rId30"/>
    <p:sldId id="284" r:id="rId31"/>
    <p:sldId id="285" r:id="rId32"/>
    <p:sldId id="279" r:id="rId33"/>
    <p:sldId id="280" r:id="rId34"/>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95" autoAdjust="0"/>
  </p:normalViewPr>
  <p:slideViewPr>
    <p:cSldViewPr>
      <p:cViewPr varScale="1">
        <p:scale>
          <a:sx n="75" d="100"/>
          <a:sy n="75" d="100"/>
        </p:scale>
        <p:origin x="2040"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E27B4FE-4F7C-4226-ADEF-5D54218BE884}" type="slidenum">
              <a:rPr lang="en-US"/>
              <a:pPr>
                <a:defRPr/>
              </a:pPr>
              <a:t>‹#›</a:t>
            </a:fld>
            <a:endParaRPr lang="en-US"/>
          </a:p>
        </p:txBody>
      </p:sp>
    </p:spTree>
    <p:extLst>
      <p:ext uri="{BB962C8B-B14F-4D97-AF65-F5344CB8AC3E}">
        <p14:creationId xmlns:p14="http://schemas.microsoft.com/office/powerpoint/2010/main" val="42398702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08BC500-9E88-49BB-9493-861D2108627C}" type="slidenum">
              <a:rPr lang="en-US" smtClean="0">
                <a:latin typeface="Times New Roman" pitchFamily="18" charset="0"/>
              </a:rPr>
              <a:pPr/>
              <a:t>1</a:t>
            </a:fld>
            <a:endParaRPr lang="en-US"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dirty="0" smtClean="0"/>
              <a:t>Little speech about 3</a:t>
            </a:r>
            <a:r>
              <a:rPr lang="en-US" baseline="30000" dirty="0" smtClean="0"/>
              <a:t>rd</a:t>
            </a:r>
            <a:r>
              <a:rPr lang="en-US" dirty="0" smtClean="0"/>
              <a:t> year papers….</a:t>
            </a:r>
          </a:p>
        </p:txBody>
      </p:sp>
    </p:spTree>
    <p:extLst>
      <p:ext uri="{BB962C8B-B14F-4D97-AF65-F5344CB8AC3E}">
        <p14:creationId xmlns:p14="http://schemas.microsoft.com/office/powerpoint/2010/main" val="2192180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CE68E5-FFAD-4258-853A-53BC28A4D8B2}" type="slidenum">
              <a:rPr lang="en-US" smtClean="0">
                <a:latin typeface="Times New Roman" pitchFamily="18" charset="0"/>
              </a:rPr>
              <a:pPr/>
              <a:t>10</a:t>
            </a:fld>
            <a:endParaRPr lang="en-US" smtClean="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Char char="•"/>
            </a:pPr>
            <a:r>
              <a:rPr lang="en-AU" dirty="0" smtClean="0">
                <a:latin typeface="Arial Unicode MS" pitchFamily="34" charset="-128"/>
              </a:rPr>
              <a:t>As it turns out, abstraction has been around a lot longer than OO.</a:t>
            </a:r>
          </a:p>
          <a:p>
            <a:pPr>
              <a:lnSpc>
                <a:spcPct val="80000"/>
              </a:lnSpc>
              <a:buFontTx/>
              <a:buChar char="•"/>
            </a:pPr>
            <a:r>
              <a:rPr lang="en-AU" dirty="0" smtClean="0">
                <a:latin typeface="Arial Unicode MS" pitchFamily="34" charset="-128"/>
              </a:rPr>
              <a:t>As soon as people started dealing with data types (instead of binary strings) we had abstraction.</a:t>
            </a:r>
          </a:p>
          <a:p>
            <a:pPr>
              <a:lnSpc>
                <a:spcPct val="80000"/>
              </a:lnSpc>
              <a:buFontTx/>
              <a:buChar char="•"/>
            </a:pPr>
            <a:r>
              <a:rPr lang="en-AU" dirty="0" smtClean="0">
                <a:latin typeface="Arial Unicode MS" pitchFamily="34" charset="-128"/>
              </a:rPr>
              <a:t>Having ‘</a:t>
            </a:r>
            <a:r>
              <a:rPr lang="en-AU" dirty="0" err="1" smtClean="0">
                <a:latin typeface="Arial Unicode MS" pitchFamily="34" charset="-128"/>
              </a:rPr>
              <a:t>int</a:t>
            </a:r>
            <a:r>
              <a:rPr lang="en-AU" dirty="0" smtClean="0">
                <a:latin typeface="Arial Unicode MS" pitchFamily="34" charset="-128"/>
              </a:rPr>
              <a:t>’ lets us concentrate on solving a problem using ‘integer things’</a:t>
            </a:r>
          </a:p>
          <a:p>
            <a:pPr>
              <a:lnSpc>
                <a:spcPct val="80000"/>
              </a:lnSpc>
              <a:buFontTx/>
              <a:buChar char="•"/>
            </a:pPr>
            <a:r>
              <a:rPr lang="en-AU" dirty="0" smtClean="0">
                <a:latin typeface="Arial Unicode MS" pitchFamily="34" charset="-128"/>
              </a:rPr>
              <a:t>Underneath, we know that there are 0s and 1s and somebody is dealing with all that, but we abstract away that complexity and just think about ‘</a:t>
            </a:r>
            <a:r>
              <a:rPr lang="en-AU" dirty="0" err="1" smtClean="0">
                <a:latin typeface="Arial Unicode MS" pitchFamily="34" charset="-128"/>
              </a:rPr>
              <a:t>int</a:t>
            </a:r>
            <a:r>
              <a:rPr lang="en-AU" dirty="0" smtClean="0">
                <a:latin typeface="Arial Unicode MS" pitchFamily="34" charset="-128"/>
              </a:rPr>
              <a:t>’</a:t>
            </a:r>
          </a:p>
          <a:p>
            <a:pPr>
              <a:lnSpc>
                <a:spcPct val="80000"/>
              </a:lnSpc>
              <a:buFontTx/>
              <a:buChar char="•"/>
            </a:pPr>
            <a:r>
              <a:rPr lang="en-AU" dirty="0" smtClean="0">
                <a:latin typeface="Arial Unicode MS" pitchFamily="34" charset="-128"/>
              </a:rPr>
              <a:t>All subroutines are also abstractions of the behaviour they implement. When coding, we just call the method and don’t worry about what it going to happen.</a:t>
            </a:r>
          </a:p>
          <a:p>
            <a:pPr>
              <a:lnSpc>
                <a:spcPct val="80000"/>
              </a:lnSpc>
              <a:buFontTx/>
              <a:buChar char="•"/>
            </a:pPr>
            <a:r>
              <a:rPr lang="en-AU" dirty="0" smtClean="0">
                <a:latin typeface="Arial Unicode MS" pitchFamily="34" charset="-128"/>
              </a:rPr>
              <a:t>See how this simplifies the thinking?</a:t>
            </a:r>
          </a:p>
          <a:p>
            <a:pPr>
              <a:lnSpc>
                <a:spcPct val="80000"/>
              </a:lnSpc>
              <a:buFontTx/>
              <a:buChar char="•"/>
            </a:pPr>
            <a:r>
              <a:rPr lang="en-AU" dirty="0" smtClean="0">
                <a:latin typeface="Arial Unicode MS" pitchFamily="34" charset="-128"/>
              </a:rPr>
              <a:t>Classes</a:t>
            </a:r>
            <a:r>
              <a:rPr lang="en-AU" baseline="0" dirty="0" smtClean="0">
                <a:latin typeface="Arial Unicode MS" pitchFamily="34" charset="-128"/>
              </a:rPr>
              <a:t> extend this by collecting methods and data and surrounding them with an abstraction (their method prototypes).</a:t>
            </a:r>
          </a:p>
          <a:p>
            <a:pPr>
              <a:lnSpc>
                <a:spcPct val="80000"/>
              </a:lnSpc>
              <a:buFontTx/>
              <a:buChar char="•"/>
            </a:pPr>
            <a:r>
              <a:rPr lang="en-AU" baseline="0" dirty="0" smtClean="0">
                <a:latin typeface="Arial Unicode MS" pitchFamily="34" charset="-128"/>
              </a:rPr>
              <a:t>We can use the functionality of the class without having to get tangled up in the implementation details. </a:t>
            </a:r>
            <a:endParaRPr lang="en-AU" dirty="0" smtClean="0">
              <a:latin typeface="Arial Unicode MS" pitchFamily="34" charset="-128"/>
            </a:endParaRPr>
          </a:p>
        </p:txBody>
      </p:sp>
    </p:spTree>
    <p:extLst>
      <p:ext uri="{BB962C8B-B14F-4D97-AF65-F5344CB8AC3E}">
        <p14:creationId xmlns:p14="http://schemas.microsoft.com/office/powerpoint/2010/main" val="666393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0973F8A-BE09-4135-8882-37B0E3228C63}" type="slidenum">
              <a:rPr lang="en-US" smtClean="0">
                <a:latin typeface="Times New Roman" pitchFamily="18" charset="0"/>
              </a:rPr>
              <a:pPr/>
              <a:t>11</a:t>
            </a:fld>
            <a:endParaRPr lang="en-US"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Encapsulation was a big deal in language design. </a:t>
            </a:r>
          </a:p>
          <a:p>
            <a:pPr>
              <a:buFontTx/>
              <a:buChar char="•"/>
            </a:pPr>
            <a:r>
              <a:rPr lang="en-AU" dirty="0" smtClean="0"/>
              <a:t>Basically, any OO language must provide a facility for encapsulating object abstractions, breaking them into a visible interface and a hidden implementation</a:t>
            </a:r>
          </a:p>
          <a:p>
            <a:pPr>
              <a:buFontTx/>
              <a:buChar char="•"/>
            </a:pPr>
            <a:r>
              <a:rPr lang="en-AU" dirty="0" smtClean="0"/>
              <a:t>In modern OO languages, this is, of course, the class construct.</a:t>
            </a:r>
          </a:p>
          <a:p>
            <a:pPr>
              <a:buFontTx/>
              <a:buChar char="•"/>
            </a:pPr>
            <a:r>
              <a:rPr lang="en-AU" dirty="0" smtClean="0"/>
              <a:t>This enables us to bundle up data and operations on that data in a black box</a:t>
            </a:r>
          </a:p>
          <a:p>
            <a:pPr>
              <a:buFontTx/>
              <a:buChar char="•"/>
            </a:pPr>
            <a:r>
              <a:rPr lang="en-AU" dirty="0" smtClean="0"/>
              <a:t>Do you see why it</a:t>
            </a:r>
            <a:r>
              <a:rPr lang="en-AU" baseline="0" dirty="0" smtClean="0"/>
              <a:t> promotes robustness and flexibility</a:t>
            </a:r>
            <a:r>
              <a:rPr lang="en-AU" dirty="0" smtClean="0"/>
              <a:t>? =&gt; Protection from damage due to change</a:t>
            </a:r>
            <a:endParaRPr lang="en-US" dirty="0" smtClean="0"/>
          </a:p>
        </p:txBody>
      </p:sp>
    </p:spTree>
    <p:extLst>
      <p:ext uri="{BB962C8B-B14F-4D97-AF65-F5344CB8AC3E}">
        <p14:creationId xmlns:p14="http://schemas.microsoft.com/office/powerpoint/2010/main" val="2412064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3A31E4-34CE-41B3-9903-A7A713D7B292}" type="slidenum">
              <a:rPr lang="en-US" smtClean="0">
                <a:latin typeface="Times New Roman" pitchFamily="18" charset="0"/>
              </a:rPr>
              <a:pPr/>
              <a:t>12</a:t>
            </a:fld>
            <a:endParaRPr lang="en-US" smtClean="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smtClean="0"/>
              <a:t>Two classes that interact are said to have an association</a:t>
            </a:r>
          </a:p>
          <a:p>
            <a:pPr>
              <a:buFontTx/>
              <a:buChar char="•"/>
            </a:pPr>
            <a:r>
              <a:rPr lang="en-AU" smtClean="0"/>
              <a:t>Without association, everything would be abstracted and encapsulated and nothing would actually happen….</a:t>
            </a:r>
          </a:p>
          <a:p>
            <a:pPr>
              <a:buFontTx/>
              <a:buChar char="•"/>
            </a:pPr>
            <a:r>
              <a:rPr lang="en-AU" smtClean="0"/>
              <a:t>There are various types of association. </a:t>
            </a:r>
          </a:p>
          <a:p>
            <a:pPr>
              <a:buFontTx/>
              <a:buChar char="•"/>
            </a:pPr>
            <a:r>
              <a:rPr lang="en-AU" smtClean="0"/>
              <a:t>Composition and aggregation are ‘has-a’</a:t>
            </a:r>
          </a:p>
          <a:p>
            <a:pPr>
              <a:buFontTx/>
              <a:buChar char="•"/>
            </a:pPr>
            <a:r>
              <a:rPr lang="en-AU" smtClean="0"/>
              <a:t>Inheritance is ‘is-a’</a:t>
            </a:r>
          </a:p>
          <a:p>
            <a:pPr>
              <a:buFontTx/>
              <a:buChar char="•"/>
            </a:pPr>
            <a:r>
              <a:rPr lang="en-AU" smtClean="0"/>
              <a:t>We will treat inheritance separately</a:t>
            </a:r>
            <a:endParaRPr lang="en-US" smtClean="0"/>
          </a:p>
        </p:txBody>
      </p:sp>
    </p:spTree>
    <p:extLst>
      <p:ext uri="{BB962C8B-B14F-4D97-AF65-F5344CB8AC3E}">
        <p14:creationId xmlns:p14="http://schemas.microsoft.com/office/powerpoint/2010/main" val="716699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E3D3DB6-F21A-430E-A7FE-8E9401635097}" type="slidenum">
              <a:rPr lang="en-US" smtClean="0">
                <a:latin typeface="Times New Roman" pitchFamily="18" charset="0"/>
              </a:rPr>
              <a:pPr/>
              <a:t>13</a:t>
            </a:fld>
            <a:endParaRPr lang="en-US"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smtClean="0"/>
              <a:t>In fact, depending on what source you read, you can get completely orthogonal definitions</a:t>
            </a:r>
          </a:p>
          <a:p>
            <a:pPr>
              <a:buFontTx/>
              <a:buChar char="•"/>
            </a:pPr>
            <a:r>
              <a:rPr lang="en-AU" smtClean="0"/>
              <a:t>Don’t worry about that, just make sure that you understand the two types of situations where you would combine classes in these ways</a:t>
            </a:r>
            <a:endParaRPr lang="en-US" smtClean="0"/>
          </a:p>
        </p:txBody>
      </p:sp>
    </p:spTree>
    <p:extLst>
      <p:ext uri="{BB962C8B-B14F-4D97-AF65-F5344CB8AC3E}">
        <p14:creationId xmlns:p14="http://schemas.microsoft.com/office/powerpoint/2010/main" val="1871257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7406E5-C324-4C42-ADDE-20FFA64D7CEE}" type="slidenum">
              <a:rPr lang="en-US" smtClean="0">
                <a:latin typeface="Times New Roman" pitchFamily="18" charset="0"/>
              </a:rPr>
              <a:pPr/>
              <a:t>14</a:t>
            </a:fld>
            <a:endParaRPr lang="en-US" smtClean="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smtClean="0"/>
              <a:t>In fact, depending on what source you read, you can get completely orthogonal definitions</a:t>
            </a:r>
          </a:p>
          <a:p>
            <a:pPr>
              <a:buFontTx/>
              <a:buChar char="•"/>
            </a:pPr>
            <a:r>
              <a:rPr lang="en-AU" smtClean="0"/>
              <a:t>Don’t worry about that, just make sure that you understand the two types of situations where you would combine classes in these ways</a:t>
            </a:r>
          </a:p>
          <a:p>
            <a:pPr>
              <a:buFontTx/>
              <a:buChar char="•"/>
            </a:pPr>
            <a:r>
              <a:rPr lang="en-AU" smtClean="0"/>
              <a:t>BTW, this is a UML class diagram. We will be looking at UML diagrams in more detail later, but the class diagrams are pretty self-explanatory</a:t>
            </a:r>
          </a:p>
          <a:p>
            <a:pPr>
              <a:buFontTx/>
              <a:buChar char="•"/>
            </a:pPr>
            <a:r>
              <a:rPr lang="en-AU" smtClean="0"/>
              <a:t>The diamond here means ‘composition’. The 1 and * indicate one-to-many just like in an ERD</a:t>
            </a:r>
          </a:p>
          <a:p>
            <a:pPr>
              <a:buFontTx/>
              <a:buChar char="•"/>
            </a:pPr>
            <a:r>
              <a:rPr lang="en-AU" smtClean="0"/>
              <a:t>We see this when we have classes that have pointers to/instances of other classes in their class data properties. For example, in ADS we had a TMaze that was composed of TCells</a:t>
            </a:r>
            <a:endParaRPr lang="en-US" smtClean="0"/>
          </a:p>
        </p:txBody>
      </p:sp>
    </p:spTree>
    <p:extLst>
      <p:ext uri="{BB962C8B-B14F-4D97-AF65-F5344CB8AC3E}">
        <p14:creationId xmlns:p14="http://schemas.microsoft.com/office/powerpoint/2010/main" val="2338807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66F912-77A1-4289-B9E7-AA0951141B8E}" type="slidenum">
              <a:rPr lang="en-US" smtClean="0">
                <a:latin typeface="Times New Roman" pitchFamily="18" charset="0"/>
              </a:rPr>
              <a:pPr/>
              <a:t>15</a:t>
            </a:fld>
            <a:endParaRPr lang="en-US"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smtClean="0"/>
              <a:t>The hollow diamond here means ‘aggregation’. The 1 and * indicate one-to-many just like in an ERD</a:t>
            </a:r>
          </a:p>
          <a:p>
            <a:pPr>
              <a:buFontTx/>
              <a:buChar char="•"/>
            </a:pPr>
            <a:r>
              <a:rPr lang="en-AU" smtClean="0"/>
              <a:t>We aggregate all the time, when for example we pass a listBox into a class for displaying.</a:t>
            </a:r>
          </a:p>
          <a:p>
            <a:pPr>
              <a:buFontTx/>
              <a:buChar char="•"/>
            </a:pPr>
            <a:r>
              <a:rPr lang="en-AU" smtClean="0"/>
              <a:t>When the class is destroyed, the listBox is still there no problem.</a:t>
            </a:r>
          </a:p>
        </p:txBody>
      </p:sp>
    </p:spTree>
    <p:extLst>
      <p:ext uri="{BB962C8B-B14F-4D97-AF65-F5344CB8AC3E}">
        <p14:creationId xmlns:p14="http://schemas.microsoft.com/office/powerpoint/2010/main" val="2560756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57BA420-E7F9-4F71-A0F7-79DB77A27366}" type="slidenum">
              <a:rPr lang="en-US" smtClean="0">
                <a:latin typeface="Times New Roman" pitchFamily="18" charset="0"/>
              </a:rPr>
              <a:pPr/>
              <a:t>16</a:t>
            </a:fld>
            <a:endParaRPr lang="en-US"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smtClean="0"/>
              <a:t>Just so you don’t become confused in your wide reading, note that in academic circles you can get some pretty detail-oriented (i.e. stupid) arguments going here.</a:t>
            </a:r>
          </a:p>
          <a:p>
            <a:pPr>
              <a:buFontTx/>
              <a:buChar char="•"/>
            </a:pPr>
            <a:r>
              <a:rPr lang="en-AU" smtClean="0"/>
              <a:t>Does a car ‘have an engine’, or is a car ‘composed of an engine (and other things, of course)</a:t>
            </a:r>
          </a:p>
          <a:p>
            <a:pPr>
              <a:buFontTx/>
              <a:buChar char="•"/>
            </a:pPr>
            <a:r>
              <a:rPr lang="en-AU" smtClean="0"/>
              <a:t>Since a car won’t run without an engine, some people would say the car is composed of the engine. If the car ceased to exist, the engine has no logical meaning</a:t>
            </a:r>
          </a:p>
          <a:p>
            <a:pPr>
              <a:buFontTx/>
              <a:buChar char="•"/>
            </a:pPr>
            <a:r>
              <a:rPr lang="en-AU" smtClean="0"/>
              <a:t>Others would argue that, since you could remove the engine and put in another car, it must be aggregation because the engine exists on its own</a:t>
            </a:r>
          </a:p>
          <a:p>
            <a:pPr>
              <a:buFontTx/>
              <a:buChar char="•"/>
            </a:pPr>
            <a:r>
              <a:rPr lang="en-AU" smtClean="0"/>
              <a:t>Mostly, this is pure self-indulgence and totally unimportant.</a:t>
            </a:r>
          </a:p>
          <a:p>
            <a:pPr>
              <a:buFontTx/>
              <a:buChar char="•"/>
            </a:pPr>
            <a:r>
              <a:rPr lang="en-AU" smtClean="0"/>
              <a:t>What you should understand is that, when thinking about cars, the engine stuff is logically distinct. So we want to ABSTRACT the engine part and ENCAPSULATE it in its own class. We then make up our car by ASSOCIATING it with an engine</a:t>
            </a:r>
          </a:p>
          <a:p>
            <a:pPr>
              <a:buFontTx/>
              <a:buChar char="•"/>
            </a:pPr>
            <a:r>
              <a:rPr lang="en-AU" smtClean="0"/>
              <a:t>To avoid brain strain, people often just say ‘composition’ and don’t worry about it.</a:t>
            </a:r>
            <a:endParaRPr lang="en-US" smtClean="0"/>
          </a:p>
        </p:txBody>
      </p:sp>
    </p:spTree>
    <p:extLst>
      <p:ext uri="{BB962C8B-B14F-4D97-AF65-F5344CB8AC3E}">
        <p14:creationId xmlns:p14="http://schemas.microsoft.com/office/powerpoint/2010/main" val="304675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0D7866F-2236-4E36-8579-AF44C8AF4EF7}" type="slidenum">
              <a:rPr lang="en-US" smtClean="0">
                <a:latin typeface="Times New Roman" pitchFamily="18" charset="0"/>
              </a:rPr>
              <a:pPr/>
              <a:t>17</a:t>
            </a:fld>
            <a:endParaRPr lang="en-US"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mtClean="0"/>
              <a:t>Here’s the traditional example</a:t>
            </a:r>
            <a:endParaRPr lang="en-US" smtClean="0"/>
          </a:p>
        </p:txBody>
      </p:sp>
    </p:spTree>
    <p:extLst>
      <p:ext uri="{BB962C8B-B14F-4D97-AF65-F5344CB8AC3E}">
        <p14:creationId xmlns:p14="http://schemas.microsoft.com/office/powerpoint/2010/main" val="2275608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NZ" dirty="0" smtClean="0"/>
              <a:t>“functionality” refers to data and</a:t>
            </a:r>
            <a:r>
              <a:rPr lang="en-NZ" baseline="0" dirty="0" smtClean="0"/>
              <a:t> methods in combination</a:t>
            </a:r>
            <a:endParaRPr lang="en-NZ" dirty="0"/>
          </a:p>
        </p:txBody>
      </p:sp>
      <p:sp>
        <p:nvSpPr>
          <p:cNvPr id="4" name="Slide Number Placeholder 3"/>
          <p:cNvSpPr>
            <a:spLocks noGrp="1"/>
          </p:cNvSpPr>
          <p:nvPr>
            <p:ph type="sldNum" sz="quarter" idx="10"/>
          </p:nvPr>
        </p:nvSpPr>
        <p:spPr/>
        <p:txBody>
          <a:bodyPr/>
          <a:lstStyle/>
          <a:p>
            <a:pPr>
              <a:defRPr/>
            </a:pPr>
            <a:fld id="{0E27B4FE-4F7C-4226-ADEF-5D54218BE884}" type="slidenum">
              <a:rPr lang="en-US" smtClean="0"/>
              <a:pPr>
                <a:defRPr/>
              </a:pPr>
              <a:t>18</a:t>
            </a:fld>
            <a:endParaRPr lang="en-US"/>
          </a:p>
        </p:txBody>
      </p:sp>
    </p:spTree>
    <p:extLst>
      <p:ext uri="{BB962C8B-B14F-4D97-AF65-F5344CB8AC3E}">
        <p14:creationId xmlns:p14="http://schemas.microsoft.com/office/powerpoint/2010/main" val="882538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E27B4FE-4F7C-4226-ADEF-5D54218BE884}" type="slidenum">
              <a:rPr lang="en-US" smtClean="0"/>
              <a:pPr>
                <a:defRPr/>
              </a:pPr>
              <a:t>20</a:t>
            </a:fld>
            <a:endParaRPr lang="en-US"/>
          </a:p>
        </p:txBody>
      </p:sp>
    </p:spTree>
    <p:extLst>
      <p:ext uri="{BB962C8B-B14F-4D97-AF65-F5344CB8AC3E}">
        <p14:creationId xmlns:p14="http://schemas.microsoft.com/office/powerpoint/2010/main" val="205867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89ABA13-0ADB-4CA5-AB2A-5723CB48B779}" type="slidenum">
              <a:rPr lang="en-US" smtClean="0">
                <a:latin typeface="Times New Roman" pitchFamily="18" charset="0"/>
              </a:rPr>
              <a:pPr/>
              <a:t>2</a:t>
            </a:fld>
            <a:endParaRPr lang="en-US"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AU" dirty="0" smtClean="0"/>
              <a:t>This is not a programming paper. I am assuming that you already know how to program. If not, this is not the right place for you.</a:t>
            </a:r>
            <a:endParaRPr lang="en-NZ" dirty="0" smtClean="0"/>
          </a:p>
          <a:p>
            <a:pPr marL="228600" indent="-228600">
              <a:buFontTx/>
              <a:buAutoNum type="arabicPeriod"/>
            </a:pPr>
            <a:r>
              <a:rPr lang="en-AU" dirty="0" smtClean="0"/>
              <a:t>Goals</a:t>
            </a:r>
            <a:endParaRPr lang="en-US" dirty="0" smtClean="0"/>
          </a:p>
          <a:p>
            <a:pPr marL="685800" lvl="1" indent="-228600">
              <a:buFontTx/>
              <a:buAutoNum type="arabicPeriod"/>
            </a:pPr>
            <a:r>
              <a:rPr lang="en-AU" dirty="0" smtClean="0"/>
              <a:t>Strengthen your C# and the .NET technique</a:t>
            </a:r>
            <a:endParaRPr lang="en-NZ" dirty="0" smtClean="0"/>
          </a:p>
          <a:p>
            <a:pPr marL="685800" lvl="1" indent="-228600">
              <a:buFontTx/>
              <a:buAutoNum type="arabicPeriod"/>
            </a:pPr>
            <a:r>
              <a:rPr lang="en-AU" dirty="0" smtClean="0"/>
              <a:t>Learn to build better OO software using a variety of processes and tools (items 2 &amp; 3 above)</a:t>
            </a:r>
            <a:endParaRPr lang="en-US" dirty="0" smtClean="0"/>
          </a:p>
          <a:p>
            <a:pPr marL="228600" indent="-228600">
              <a:buFontTx/>
              <a:buAutoNum type="arabicPeriod"/>
            </a:pPr>
            <a:r>
              <a:rPr lang="en-AU" dirty="0" smtClean="0"/>
              <a:t>The emphasis will be as follows (although there will be some overlapping)</a:t>
            </a:r>
            <a:endParaRPr lang="en-US" dirty="0" smtClean="0"/>
          </a:p>
          <a:p>
            <a:pPr marL="685800" lvl="1" indent="-228600">
              <a:buFontTx/>
              <a:buAutoNum type="arabicPeriod"/>
            </a:pPr>
            <a:r>
              <a:rPr lang="en-AU" dirty="0" smtClean="0"/>
              <a:t>OO Development principles in lectures</a:t>
            </a:r>
            <a:endParaRPr lang="en-NZ" dirty="0" smtClean="0"/>
          </a:p>
          <a:p>
            <a:pPr marL="685800" lvl="1" indent="-228600">
              <a:buFontTx/>
              <a:buAutoNum type="arabicPeriod"/>
            </a:pPr>
            <a:r>
              <a:rPr lang="en-AU" dirty="0" smtClean="0"/>
              <a:t>C# details in prac tasks</a:t>
            </a:r>
            <a:endParaRPr lang="en-US" dirty="0" smtClean="0"/>
          </a:p>
          <a:p>
            <a:pPr marL="228600" indent="-228600"/>
            <a:endParaRPr lang="en-US" dirty="0" smtClean="0"/>
          </a:p>
        </p:txBody>
      </p:sp>
    </p:spTree>
    <p:extLst>
      <p:ext uri="{BB962C8B-B14F-4D97-AF65-F5344CB8AC3E}">
        <p14:creationId xmlns:p14="http://schemas.microsoft.com/office/powerpoint/2010/main" val="1173677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NZ" dirty="0" smtClean="0"/>
              <a:t>They can</a:t>
            </a:r>
            <a:r>
              <a:rPr lang="en-NZ" baseline="0" dirty="0" smtClean="0"/>
              <a:t> do so, but they may not (i.e. all virtual methods).</a:t>
            </a:r>
            <a:endParaRPr lang="en-NZ" dirty="0"/>
          </a:p>
        </p:txBody>
      </p:sp>
      <p:sp>
        <p:nvSpPr>
          <p:cNvPr id="4" name="Slide Number Placeholder 3"/>
          <p:cNvSpPr>
            <a:spLocks noGrp="1"/>
          </p:cNvSpPr>
          <p:nvPr>
            <p:ph type="sldNum" sz="quarter" idx="10"/>
          </p:nvPr>
        </p:nvSpPr>
        <p:spPr/>
        <p:txBody>
          <a:bodyPr/>
          <a:lstStyle/>
          <a:p>
            <a:pPr>
              <a:defRPr/>
            </a:pPr>
            <a:fld id="{0E27B4FE-4F7C-4226-ADEF-5D54218BE884}" type="slidenum">
              <a:rPr lang="en-US" smtClean="0"/>
              <a:pPr>
                <a:defRPr/>
              </a:pPr>
              <a:t>21</a:t>
            </a:fld>
            <a:endParaRPr lang="en-US"/>
          </a:p>
        </p:txBody>
      </p:sp>
    </p:spTree>
    <p:extLst>
      <p:ext uri="{BB962C8B-B14F-4D97-AF65-F5344CB8AC3E}">
        <p14:creationId xmlns:p14="http://schemas.microsoft.com/office/powerpoint/2010/main" val="2158454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05CE0C-7B24-4214-B6E6-EF82543960C9}" type="slidenum">
              <a:rPr lang="en-US" smtClean="0">
                <a:latin typeface="Times New Roman" pitchFamily="18" charset="0"/>
              </a:rPr>
              <a:pPr/>
              <a:t>23</a:t>
            </a:fld>
            <a:endParaRPr lang="en-US"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AU" dirty="0" smtClean="0"/>
              <a:t>The</a:t>
            </a:r>
            <a:r>
              <a:rPr lang="en-AU" baseline="0" dirty="0" smtClean="0"/>
              <a:t> formal term for what you get in Inheritance 2</a:t>
            </a:r>
            <a:endParaRPr lang="en-AU" dirty="0" smtClean="0"/>
          </a:p>
        </p:txBody>
      </p:sp>
    </p:spTree>
    <p:extLst>
      <p:ext uri="{BB962C8B-B14F-4D97-AF65-F5344CB8AC3E}">
        <p14:creationId xmlns:p14="http://schemas.microsoft.com/office/powerpoint/2010/main" val="1685742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C09F1F1-017A-43B8-9CD3-11DCCC9AF65F}" type="slidenum">
              <a:rPr lang="en-US" smtClean="0">
                <a:latin typeface="Times New Roman" pitchFamily="18" charset="0"/>
              </a:rPr>
              <a:pPr/>
              <a:t>24</a:t>
            </a:fld>
            <a:endParaRPr lang="en-US"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smtClean="0"/>
              <a:t>Write it once, use it over and over.</a:t>
            </a:r>
          </a:p>
          <a:p>
            <a:pPr>
              <a:buFontTx/>
              <a:buChar char="•"/>
            </a:pPr>
            <a:r>
              <a:rPr lang="en-AU" smtClean="0"/>
              <a:t>Saves time and eliminates the many possibilities for errors that would be introduced by writing it again and again</a:t>
            </a:r>
          </a:p>
          <a:p>
            <a:pPr>
              <a:buFontTx/>
              <a:buChar char="•"/>
            </a:pPr>
            <a:r>
              <a:rPr lang="en-AU" smtClean="0"/>
              <a:t>Modification occurs only in one place</a:t>
            </a:r>
          </a:p>
          <a:p>
            <a:pPr>
              <a:buFontTx/>
              <a:buChar char="•"/>
            </a:pPr>
            <a:endParaRPr lang="en-US" smtClean="0"/>
          </a:p>
        </p:txBody>
      </p:sp>
    </p:spTree>
    <p:extLst>
      <p:ext uri="{BB962C8B-B14F-4D97-AF65-F5344CB8AC3E}">
        <p14:creationId xmlns:p14="http://schemas.microsoft.com/office/powerpoint/2010/main" val="4281865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08FC97-7306-4311-A413-DB4EB161592A}" type="slidenum">
              <a:rPr lang="en-US" smtClean="0">
                <a:latin typeface="Times New Roman" pitchFamily="18" charset="0"/>
              </a:rPr>
              <a:pPr/>
              <a:t>25</a:t>
            </a:fld>
            <a:endParaRPr lang="en-US" smtClean="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Inheritance is powerful and fun to do, but not always a good idea.</a:t>
            </a:r>
          </a:p>
          <a:p>
            <a:pPr>
              <a:buFontTx/>
              <a:buChar char="•"/>
            </a:pPr>
            <a:r>
              <a:rPr lang="en-AU" dirty="0" smtClean="0"/>
              <a:t>And the bad</a:t>
            </a:r>
            <a:r>
              <a:rPr lang="en-AU" baseline="0" dirty="0" smtClean="0"/>
              <a:t> things about inheritance are more bad than the good things are good, if you’re not careful.</a:t>
            </a:r>
            <a:endParaRPr lang="en-AU" dirty="0" smtClean="0"/>
          </a:p>
          <a:p>
            <a:pPr>
              <a:buFontTx/>
              <a:buChar char="•"/>
            </a:pPr>
            <a:r>
              <a:rPr lang="en-AU" dirty="0" smtClean="0"/>
              <a:t>Keep in mind that inheritance automatically introduces tight coupling (Coupling: changes in one class affect instances of the other class)</a:t>
            </a:r>
          </a:p>
          <a:p>
            <a:pPr>
              <a:buFontTx/>
              <a:buChar char="•"/>
            </a:pPr>
            <a:r>
              <a:rPr lang="en-AU" dirty="0" smtClean="0"/>
              <a:t>We will discuss the problems of tight coupling more as we go, as it is a bad thing if you want your code to be flexible.</a:t>
            </a:r>
          </a:p>
          <a:p>
            <a:pPr>
              <a:buFontTx/>
              <a:buChar char="•"/>
            </a:pPr>
            <a:r>
              <a:rPr lang="en-AU" dirty="0" smtClean="0"/>
              <a:t>These are some problems…</a:t>
            </a:r>
            <a:endParaRPr lang="en-US" dirty="0" smtClean="0"/>
          </a:p>
          <a:p>
            <a:pPr>
              <a:buFontTx/>
              <a:buChar char="•"/>
            </a:pPr>
            <a:endParaRPr lang="en-US" dirty="0" smtClean="0"/>
          </a:p>
        </p:txBody>
      </p:sp>
    </p:spTree>
    <p:extLst>
      <p:ext uri="{BB962C8B-B14F-4D97-AF65-F5344CB8AC3E}">
        <p14:creationId xmlns:p14="http://schemas.microsoft.com/office/powerpoint/2010/main" val="1266488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F1ACF5-833C-41C1-9726-A8516CA44BDB}" type="slidenum">
              <a:rPr lang="en-US" smtClean="0">
                <a:latin typeface="Times New Roman" pitchFamily="18" charset="0"/>
              </a:rPr>
              <a:pPr/>
              <a:t>26</a:t>
            </a:fld>
            <a:endParaRPr lang="en-US"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dirty="0" smtClean="0"/>
              <a:t>Coupling: changes in one class affect instances of the other class</a:t>
            </a:r>
          </a:p>
          <a:p>
            <a:pPr>
              <a:buFontTx/>
              <a:buChar char="•"/>
            </a:pPr>
            <a:r>
              <a:rPr lang="en-AU" dirty="0" smtClean="0"/>
              <a:t>We will discuss the problems of tight coupling more as we go</a:t>
            </a:r>
            <a:endParaRPr lang="en-US" dirty="0" smtClean="0"/>
          </a:p>
        </p:txBody>
      </p:sp>
    </p:spTree>
    <p:extLst>
      <p:ext uri="{BB962C8B-B14F-4D97-AF65-F5344CB8AC3E}">
        <p14:creationId xmlns:p14="http://schemas.microsoft.com/office/powerpoint/2010/main" val="2260946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61050CF-9DA5-42EF-BD3A-522183C8B9F6}" type="slidenum">
              <a:rPr lang="en-US" smtClean="0">
                <a:latin typeface="Times New Roman" pitchFamily="18" charset="0"/>
              </a:rPr>
              <a:pPr/>
              <a:t>27</a:t>
            </a:fld>
            <a:endParaRPr lang="en-US"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AU" smtClean="0"/>
              <a:t>Example – making the Game of Life by descending from a dataGrid. Nuts.  Just give the GameOfLife class a dataGrid</a:t>
            </a:r>
          </a:p>
          <a:p>
            <a:pPr>
              <a:buFontTx/>
              <a:buChar char="•"/>
            </a:pPr>
            <a:r>
              <a:rPr lang="en-AU" smtClean="0"/>
              <a:t>False generalisation</a:t>
            </a:r>
          </a:p>
          <a:p>
            <a:pPr lvl="1">
              <a:buFontTx/>
              <a:buChar char="•"/>
            </a:pPr>
            <a:r>
              <a:rPr lang="en-AU" smtClean="0"/>
              <a:t> you can end up with child classes that have methods that actually make no sense for them</a:t>
            </a:r>
          </a:p>
          <a:p>
            <a:pPr lvl="1">
              <a:buFontTx/>
              <a:buChar char="•"/>
            </a:pPr>
            <a:r>
              <a:rPr lang="en-AU" smtClean="0"/>
              <a:t>What to do when class A needs part but not all of the behaviour or class B? -&gt; Give A an instance of B (composition)</a:t>
            </a:r>
          </a:p>
          <a:p>
            <a:pPr>
              <a:buFontTx/>
              <a:buChar char="•"/>
            </a:pPr>
            <a:r>
              <a:rPr lang="en-AU" smtClean="0"/>
              <a:t>Interface inheritance</a:t>
            </a:r>
          </a:p>
          <a:p>
            <a:pPr lvl="1">
              <a:buFontTx/>
              <a:buChar char="•"/>
            </a:pPr>
            <a:r>
              <a:rPr lang="en-AU" smtClean="0"/>
              <a:t>For example, both stacks and queues need to provide ‘push’ and ‘pop’, but they implement them polymorphically. They share no common methods, so what base class are they from?</a:t>
            </a:r>
          </a:p>
          <a:p>
            <a:pPr lvl="1">
              <a:buFontTx/>
              <a:buChar char="•"/>
            </a:pPr>
            <a:r>
              <a:rPr lang="en-AU" smtClean="0"/>
              <a:t>We will see what works here next week (Interface/abstract inheritance)</a:t>
            </a:r>
          </a:p>
          <a:p>
            <a:pPr lvl="1">
              <a:buFontTx/>
              <a:buChar char="•"/>
            </a:pPr>
            <a:r>
              <a:rPr lang="en-AU" smtClean="0"/>
              <a:t>We will also discuss a design principle that helps you to identify when inheritance is appropriate</a:t>
            </a:r>
            <a:endParaRPr lang="en-US" smtClean="0"/>
          </a:p>
        </p:txBody>
      </p:sp>
    </p:spTree>
    <p:extLst>
      <p:ext uri="{BB962C8B-B14F-4D97-AF65-F5344CB8AC3E}">
        <p14:creationId xmlns:p14="http://schemas.microsoft.com/office/powerpoint/2010/main" val="3619296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5CA1BE-1AB6-4543-BDC5-528EA5005FA7}" type="slidenum">
              <a:rPr lang="en-US" smtClean="0">
                <a:latin typeface="Times New Roman" pitchFamily="18" charset="0"/>
              </a:rPr>
              <a:pPr/>
              <a:t>28</a:t>
            </a:fld>
            <a:endParaRPr lang="en-US"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AU" smtClean="0"/>
              <a:t>In addition to/another consequence of the looser coupling of composition, note that inheritance is static at compile time (i.e. the parent class, and hence the shared functionality, is set in the code) but composition is set at run time (i.e. the object passed in for composition can be deferred until runtime, e.g. using a conditional to decide what object to pass into the constructor</a:t>
            </a:r>
            <a:endParaRPr lang="en-US" smtClean="0"/>
          </a:p>
        </p:txBody>
      </p:sp>
    </p:spTree>
    <p:extLst>
      <p:ext uri="{BB962C8B-B14F-4D97-AF65-F5344CB8AC3E}">
        <p14:creationId xmlns:p14="http://schemas.microsoft.com/office/powerpoint/2010/main" val="3857673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C9DE1DD-726C-4552-98DE-393221A50D36}" type="slidenum">
              <a:rPr lang="en-US" smtClean="0">
                <a:latin typeface="Times New Roman" pitchFamily="18" charset="0"/>
              </a:rPr>
              <a:pPr/>
              <a:t>29</a:t>
            </a:fld>
            <a:endParaRPr lang="en-US" smtClean="0">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NZ" dirty="0" smtClean="0"/>
              <a:t>All required reading is required</a:t>
            </a:r>
          </a:p>
          <a:p>
            <a:pPr marL="171450" indent="-171450">
              <a:buFont typeface="Arial" panose="020B0604020202020204" pitchFamily="34" charset="0"/>
              <a:buChar char="•"/>
            </a:pPr>
            <a:r>
              <a:rPr lang="en-NZ" baseline="0" dirty="0" smtClean="0"/>
              <a:t>We will frequently discuss readings in the class, and the material they contain will appear on marked </a:t>
            </a:r>
            <a:r>
              <a:rPr lang="en-NZ" baseline="0" dirty="0" err="1" smtClean="0"/>
              <a:t>practicals</a:t>
            </a:r>
            <a:endParaRPr lang="en-NZ" baseline="0" dirty="0" smtClean="0"/>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Note that only 5 people can access any Safari book simultaneously, so don’t leave it until the last minute and find yourself locked out.</a:t>
            </a:r>
          </a:p>
          <a:p>
            <a:pPr>
              <a:buFontTx/>
              <a:buAutoNum type="arabicPeriod"/>
            </a:pPr>
            <a:endParaRPr lang="en-US" dirty="0" smtClean="0"/>
          </a:p>
        </p:txBody>
      </p:sp>
    </p:spTree>
    <p:extLst>
      <p:ext uri="{BB962C8B-B14F-4D97-AF65-F5344CB8AC3E}">
        <p14:creationId xmlns:p14="http://schemas.microsoft.com/office/powerpoint/2010/main" val="1501165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Because there is some variability</a:t>
            </a:r>
            <a:r>
              <a:rPr lang="en-NZ" baseline="0" dirty="0" smtClean="0"/>
              <a:t> in what you might have learned already, I need a chance to watch you code.</a:t>
            </a:r>
          </a:p>
          <a:p>
            <a:pPr marL="171450" indent="-171450">
              <a:buFont typeface="Arial" panose="020B0604020202020204" pitchFamily="34" charset="0"/>
              <a:buChar char="•"/>
            </a:pPr>
            <a:r>
              <a:rPr lang="en-NZ" baseline="0" dirty="0" smtClean="0"/>
              <a:t>That happens now.</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E27B4FE-4F7C-4226-ADEF-5D54218BE884}" type="slidenum">
              <a:rPr lang="en-US" smtClean="0"/>
              <a:pPr>
                <a:defRPr/>
              </a:pPr>
              <a:t>30</a:t>
            </a:fld>
            <a:endParaRPr lang="en-US"/>
          </a:p>
        </p:txBody>
      </p:sp>
    </p:spTree>
    <p:extLst>
      <p:ext uri="{BB962C8B-B14F-4D97-AF65-F5344CB8AC3E}">
        <p14:creationId xmlns:p14="http://schemas.microsoft.com/office/powerpoint/2010/main" val="4187100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You must start with this (text file available</a:t>
            </a:r>
            <a:r>
              <a:rPr lang="en-NZ" baseline="0" dirty="0" smtClean="0"/>
              <a:t> on I:drive, or type it in)</a:t>
            </a:r>
          </a:p>
          <a:p>
            <a:pPr marL="171450" indent="-171450">
              <a:buFont typeface="Arial" panose="020B0604020202020204" pitchFamily="34" charset="0"/>
              <a:buChar char="•"/>
            </a:pPr>
            <a:r>
              <a:rPr lang="en-NZ" baseline="0" dirty="0" smtClean="0"/>
              <a:t>Write this method and call it in a button click handler on the form.</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1" baseline="0" dirty="0" smtClean="0"/>
              <a:t>NB: You may only declare new variables local to the nested for. You may not declare any kind of counter. </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We will spend exactly 20 minutes on this – if you don’t finish it in that time, then you’ll just stop. I will walk around and see how things are going.</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No discussion, please. This is an individual exercise.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E27B4FE-4F7C-4226-ADEF-5D54218BE884}" type="slidenum">
              <a:rPr lang="en-US" smtClean="0"/>
              <a:pPr>
                <a:defRPr/>
              </a:pPr>
              <a:t>31</a:t>
            </a:fld>
            <a:endParaRPr lang="en-US"/>
          </a:p>
        </p:txBody>
      </p:sp>
    </p:spTree>
    <p:extLst>
      <p:ext uri="{BB962C8B-B14F-4D97-AF65-F5344CB8AC3E}">
        <p14:creationId xmlns:p14="http://schemas.microsoft.com/office/powerpoint/2010/main" val="426985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92B8A1-540E-451D-B6E4-3498352FAEF9}" type="slidenum">
              <a:rPr lang="en-US" smtClean="0">
                <a:latin typeface="Times New Roman" pitchFamily="18" charset="0"/>
              </a:rPr>
              <a:pPr/>
              <a:t>3</a:t>
            </a:fld>
            <a:endParaRPr lang="en-US" smtClean="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AU" dirty="0" smtClean="0"/>
              <a:t>Theory</a:t>
            </a:r>
            <a:r>
              <a:rPr lang="en-AU" baseline="0" dirty="0" smtClean="0"/>
              <a:t> and practice</a:t>
            </a:r>
            <a:endParaRPr lang="en-AU" dirty="0" smtClean="0"/>
          </a:p>
          <a:p>
            <a:pPr marL="228600" indent="-228600">
              <a:buFontTx/>
              <a:buAutoNum type="arabicPeriod"/>
            </a:pPr>
            <a:r>
              <a:rPr lang="en-AU" dirty="0" smtClean="0"/>
              <a:t>Readings are important and required. A lot of what we will be talking about in here is bulky and some of it is hard (but very little is boring…). You’ll need to do the readings to really understand it all.</a:t>
            </a:r>
          </a:p>
          <a:p>
            <a:pPr marL="228600" indent="-228600">
              <a:buFontTx/>
              <a:buAutoNum type="arabicPeriod"/>
            </a:pPr>
            <a:r>
              <a:rPr lang="en-AU" dirty="0" smtClean="0"/>
              <a:t>Required</a:t>
            </a:r>
            <a:r>
              <a:rPr lang="en-AU" baseline="0" dirty="0" smtClean="0"/>
              <a:t> readings and practical instructions are provided</a:t>
            </a:r>
            <a:endParaRPr lang="en-NZ" dirty="0" smtClean="0"/>
          </a:p>
          <a:p>
            <a:pPr marL="228600" indent="-228600">
              <a:buFontTx/>
              <a:buAutoNum type="arabicPeriod"/>
            </a:pPr>
            <a:r>
              <a:rPr lang="en-AU" dirty="0" smtClean="0"/>
              <a:t>Then toward the end of the paper, we will bring the two threads together in building a large-</a:t>
            </a:r>
            <a:r>
              <a:rPr lang="en-AU" dirty="0" err="1" smtClean="0"/>
              <a:t>ish</a:t>
            </a:r>
            <a:r>
              <a:rPr lang="en-AU" dirty="0" smtClean="0"/>
              <a:t> project which we will design using OOAD methodologies, and build in C#.</a:t>
            </a:r>
            <a:endParaRPr lang="en-NZ" dirty="0" smtClean="0"/>
          </a:p>
          <a:p>
            <a:pPr marL="228600" indent="-228600"/>
            <a:endParaRPr lang="en-US" dirty="0" smtClean="0"/>
          </a:p>
          <a:p>
            <a:pPr marL="228600" indent="-228600"/>
            <a:endParaRPr lang="en-US" dirty="0" smtClean="0"/>
          </a:p>
          <a:p>
            <a:pPr marL="228600" indent="-228600"/>
            <a:endParaRPr lang="en-US" dirty="0" smtClean="0"/>
          </a:p>
        </p:txBody>
      </p:sp>
    </p:spTree>
    <p:extLst>
      <p:ext uri="{BB962C8B-B14F-4D97-AF65-F5344CB8AC3E}">
        <p14:creationId xmlns:p14="http://schemas.microsoft.com/office/powerpoint/2010/main" val="4099096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F7CEA94-F8E0-465C-B5C6-A24FA3F80A66}" type="slidenum">
              <a:rPr lang="en-US" smtClean="0">
                <a:latin typeface="Times New Roman" pitchFamily="18" charset="0"/>
              </a:rPr>
              <a:pPr/>
              <a:t>33</a:t>
            </a:fld>
            <a:endParaRPr 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itchFamily="34" charset="0"/>
              <a:buChar char="•"/>
            </a:pPr>
            <a:r>
              <a:rPr lang="en-US" dirty="0" smtClean="0"/>
              <a:t>Don’t implement,</a:t>
            </a:r>
            <a:r>
              <a:rPr lang="en-US" baseline="0" dirty="0" smtClean="0"/>
              <a:t> just write the documents. This practical is marked on </a:t>
            </a:r>
            <a:r>
              <a:rPr lang="en-US" baseline="0" smtClean="0"/>
              <a:t>the documents.</a:t>
            </a:r>
            <a:endParaRPr lang="en-US" dirty="0" smtClean="0"/>
          </a:p>
          <a:p>
            <a:pPr marL="171450" indent="-171450">
              <a:buFont typeface="Arial" pitchFamily="34" charset="0"/>
              <a:buChar char="•"/>
            </a:pPr>
            <a:r>
              <a:rPr lang="en-US" dirty="0" smtClean="0"/>
              <a:t>Think</a:t>
            </a:r>
            <a:r>
              <a:rPr lang="en-US" baseline="0" dirty="0" smtClean="0"/>
              <a:t> especially carefully about the core OO principles while designing your classes.</a:t>
            </a:r>
          </a:p>
          <a:p>
            <a:pPr marL="171450" indent="-171450">
              <a:buFont typeface="Arial" pitchFamily="34" charset="0"/>
              <a:buChar char="•"/>
            </a:pPr>
            <a:r>
              <a:rPr lang="en-US" baseline="0" dirty="0" smtClean="0"/>
              <a:t>Look especially for coupling – does any class know more about the implementation details of any other class than is absolutely necessary?</a:t>
            </a:r>
            <a:endParaRPr lang="en-US" dirty="0" smtClean="0"/>
          </a:p>
        </p:txBody>
      </p:sp>
    </p:spTree>
    <p:extLst>
      <p:ext uri="{BB962C8B-B14F-4D97-AF65-F5344CB8AC3E}">
        <p14:creationId xmlns:p14="http://schemas.microsoft.com/office/powerpoint/2010/main" val="265291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NZ" dirty="0" smtClean="0"/>
              <a:t>The</a:t>
            </a:r>
            <a:r>
              <a:rPr lang="en-NZ" baseline="0" dirty="0" smtClean="0"/>
              <a:t> specific dates</a:t>
            </a:r>
            <a:r>
              <a:rPr lang="en-NZ" dirty="0" smtClean="0"/>
              <a:t> will change</a:t>
            </a:r>
            <a:r>
              <a:rPr lang="en-NZ" baseline="0" dirty="0" smtClean="0"/>
              <a:t> because of the need to add some topics not covered in IN613 last semester.</a:t>
            </a:r>
          </a:p>
          <a:p>
            <a:pPr>
              <a:buFontTx/>
              <a:buChar char="•"/>
            </a:pPr>
            <a:r>
              <a:rPr lang="en-NZ" baseline="0" dirty="0" smtClean="0"/>
              <a:t>But it does show the correct content</a:t>
            </a:r>
            <a:endParaRPr lang="en-NZ" dirty="0" smtClean="0"/>
          </a:p>
          <a:p>
            <a:pPr>
              <a:buFontTx/>
              <a:buChar char="•"/>
            </a:pPr>
            <a:endParaRPr lang="en-NZ" dirty="0" smtClean="0"/>
          </a:p>
          <a:p>
            <a:pPr>
              <a:buFontTx/>
              <a:buChar char="•"/>
            </a:pPr>
            <a:r>
              <a:rPr lang="en-NZ" dirty="0" smtClean="0"/>
              <a:t>Full course directive available on the I: drive</a:t>
            </a:r>
          </a:p>
          <a:p>
            <a:pPr>
              <a:buFontTx/>
              <a:buChar char="•"/>
            </a:pPr>
            <a:r>
              <a:rPr lang="en-NZ" dirty="0" smtClean="0"/>
              <a:t>We will generally start session 1 each week</a:t>
            </a:r>
            <a:r>
              <a:rPr lang="en-NZ" baseline="0" dirty="0" smtClean="0"/>
              <a:t> with theory, discussion and the presentation of new material.</a:t>
            </a:r>
          </a:p>
          <a:p>
            <a:pPr>
              <a:buFontTx/>
              <a:buChar char="•"/>
            </a:pPr>
            <a:r>
              <a:rPr lang="en-NZ" baseline="0" dirty="0" smtClean="0"/>
              <a:t>Then there will be coding through session 2</a:t>
            </a:r>
            <a:endParaRPr lang="en-NZ" dirty="0" smtClean="0"/>
          </a:p>
          <a:p>
            <a:pPr>
              <a:buFontTx/>
              <a:buChar char="•"/>
            </a:pPr>
            <a:r>
              <a:rPr lang="en-NZ" dirty="0" smtClean="0"/>
              <a:t>There are pass/fail checkpoints</a:t>
            </a:r>
          </a:p>
          <a:p>
            <a:pPr>
              <a:buFontTx/>
              <a:buChar char="•"/>
            </a:pPr>
            <a:r>
              <a:rPr lang="en-NZ" dirty="0" smtClean="0"/>
              <a:t>There’s a big project that you will work on during the last four weeks, although there will also be work in practicals during that time.</a:t>
            </a:r>
          </a:p>
          <a:p>
            <a:pPr>
              <a:buFontTx/>
              <a:buChar char="•"/>
            </a:pPr>
            <a:r>
              <a:rPr lang="en-NZ" dirty="0" smtClean="0"/>
              <a:t>The theory exam will be during the final scheduled class session.</a:t>
            </a:r>
          </a:p>
          <a:p>
            <a:pPr>
              <a:buFontTx/>
              <a:buChar char="•"/>
            </a:pPr>
            <a:endParaRPr lang="en-NZ" dirty="0"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9E7925-6432-4ADA-827C-94F2673BD0A5}" type="slidenum">
              <a:rPr lang="en-US" smtClean="0">
                <a:latin typeface="Times New Roman" pitchFamily="18" charset="0"/>
              </a:rPr>
              <a:pPr/>
              <a:t>4</a:t>
            </a:fld>
            <a:endParaRPr lang="en-US" smtClean="0">
              <a:latin typeface="Times New Roman" pitchFamily="18" charset="0"/>
            </a:endParaRPr>
          </a:p>
        </p:txBody>
      </p:sp>
    </p:spTree>
    <p:extLst>
      <p:ext uri="{BB962C8B-B14F-4D97-AF65-F5344CB8AC3E}">
        <p14:creationId xmlns:p14="http://schemas.microsoft.com/office/powerpoint/2010/main" val="100936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There</a:t>
            </a:r>
            <a:r>
              <a:rPr lang="en-NZ" baseline="0" dirty="0" smtClean="0"/>
              <a:t> is no bending on the on-time practicals rule (except serious illness, family crises, etc.) The reason is that we have seen that, in this paper, those who fall behind don’t catch up. If you can’t get the practicals in on time (at least most of the way done), you’re not going to enjoy the paper, and should probably look elsewhere.</a:t>
            </a:r>
          </a:p>
          <a:p>
            <a:pPr marL="171450" indent="-171450">
              <a:buFont typeface="Arial" pitchFamily="34" charset="0"/>
              <a:buChar char="•"/>
            </a:pPr>
            <a:r>
              <a:rPr lang="en-NZ" dirty="0" smtClean="0"/>
              <a:t>Practical</a:t>
            </a:r>
            <a:r>
              <a:rPr lang="en-NZ" baseline="0" dirty="0" smtClean="0"/>
              <a:t> due dates are specified on the specs, but generally will be either Friday to Wednesday or Wednesday to Wednesday, once we get to the real stuff.</a:t>
            </a:r>
            <a:endParaRPr lang="en-NZ" dirty="0"/>
          </a:p>
        </p:txBody>
      </p:sp>
      <p:sp>
        <p:nvSpPr>
          <p:cNvPr id="4" name="Slide Number Placeholder 3"/>
          <p:cNvSpPr>
            <a:spLocks noGrp="1"/>
          </p:cNvSpPr>
          <p:nvPr>
            <p:ph type="sldNum" sz="quarter" idx="10"/>
          </p:nvPr>
        </p:nvSpPr>
        <p:spPr/>
        <p:txBody>
          <a:bodyPr/>
          <a:lstStyle/>
          <a:p>
            <a:pPr>
              <a:defRPr/>
            </a:pPr>
            <a:fld id="{0E27B4FE-4F7C-4226-ADEF-5D54218BE884}" type="slidenum">
              <a:rPr lang="en-US" smtClean="0"/>
              <a:pPr>
                <a:defRPr/>
              </a:pPr>
              <a:t>5</a:t>
            </a:fld>
            <a:endParaRPr lang="en-US"/>
          </a:p>
        </p:txBody>
      </p:sp>
    </p:spTree>
    <p:extLst>
      <p:ext uri="{BB962C8B-B14F-4D97-AF65-F5344CB8AC3E}">
        <p14:creationId xmlns:p14="http://schemas.microsoft.com/office/powerpoint/2010/main" val="381178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726B132-39D6-4460-A8AC-582BCB723FB1}" type="slidenum">
              <a:rPr lang="en-US" smtClean="0">
                <a:latin typeface="Times New Roman" pitchFamily="18" charset="0"/>
              </a:rPr>
              <a:pPr/>
              <a:t>6</a:t>
            </a:fld>
            <a:endParaRPr lang="en-US" smtClean="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AutoNum type="arabicPeriod"/>
            </a:pPr>
            <a:r>
              <a:rPr lang="en-AU" smtClean="0"/>
              <a:t>Once you get past the “how to write a for loop” stage, you need to think about how code actually works in the wild</a:t>
            </a:r>
          </a:p>
          <a:p>
            <a:pPr>
              <a:buFontTx/>
              <a:buAutoNum type="arabicPeriod"/>
            </a:pPr>
            <a:r>
              <a:rPr lang="en-AU" smtClean="0"/>
              <a:t>In total, a lot less time is spent on the building than on the maintaining. And maintaining means “changing”.</a:t>
            </a:r>
          </a:p>
          <a:p>
            <a:pPr>
              <a:buFontTx/>
              <a:buAutoNum type="arabicPeriod"/>
            </a:pPr>
            <a:r>
              <a:rPr lang="en-AU" smtClean="0"/>
              <a:t>If you doubt the importance of this question, try to recall the “Y2K bug” panic….</a:t>
            </a:r>
          </a:p>
          <a:p>
            <a:pPr>
              <a:buFontTx/>
              <a:buAutoNum type="arabicPeriod"/>
            </a:pPr>
            <a:r>
              <a:rPr lang="en-AU" smtClean="0"/>
              <a:t>We will always be focussing on this question of extensibility and/or scalability. We will see it in practicals, where we will code to an original spec and then see what happens if we try to add or change functionality, so you want to be always aware of it.</a:t>
            </a:r>
            <a:endParaRPr lang="en-US" smtClean="0"/>
          </a:p>
        </p:txBody>
      </p:sp>
    </p:spTree>
    <p:extLst>
      <p:ext uri="{BB962C8B-B14F-4D97-AF65-F5344CB8AC3E}">
        <p14:creationId xmlns:p14="http://schemas.microsoft.com/office/powerpoint/2010/main" val="420171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D249E5-548B-481A-AEB8-0CCDC5865601}" type="slidenum">
              <a:rPr lang="en-US" smtClean="0">
                <a:latin typeface="Times New Roman" pitchFamily="18" charset="0"/>
              </a:rPr>
              <a:pPr/>
              <a:t>7</a:t>
            </a:fld>
            <a:endParaRPr lang="en-US" smtClean="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AutoNum type="arabicPeriod"/>
            </a:pPr>
            <a:r>
              <a:rPr lang="en-AU" dirty="0" smtClean="0"/>
              <a:t>If you weren’t coding pre-OO, it’s a little hard to get a handle on why it is such a big deal.</a:t>
            </a:r>
          </a:p>
          <a:p>
            <a:pPr>
              <a:buFontTx/>
              <a:buAutoNum type="arabicPeriod"/>
            </a:pPr>
            <a:r>
              <a:rPr lang="en-AU" dirty="0" smtClean="0"/>
              <a:t>But the move to OO was a qualitative change in the way things had always been done. There was extensive debate on whether it was, in fact, the best protocol for expressing algorithmic solutions to problems</a:t>
            </a:r>
          </a:p>
          <a:p>
            <a:pPr>
              <a:buFontTx/>
              <a:buAutoNum type="arabicPeriod"/>
            </a:pPr>
            <a:r>
              <a:rPr lang="en-AU" dirty="0" smtClean="0"/>
              <a:t>If you have always ‘done classes’ you may have lost sight of these important things. (Next time we will look at some</a:t>
            </a:r>
            <a:r>
              <a:rPr lang="en-AU" baseline="0" dirty="0" smtClean="0"/>
              <a:t> more detailed, complicated and advanced design theory/principles; these are the basic ones that you should already know.)</a:t>
            </a:r>
            <a:endParaRPr lang="en-AU" dirty="0" smtClean="0"/>
          </a:p>
          <a:p>
            <a:pPr>
              <a:buFontTx/>
              <a:buAutoNum type="arabicPeriod"/>
            </a:pPr>
            <a:r>
              <a:rPr lang="en-AU" dirty="0" smtClean="0"/>
              <a:t>If you don’t keep an eye on them, you may be doing classes, but you’re not doing good OO</a:t>
            </a:r>
          </a:p>
          <a:p>
            <a:pPr>
              <a:buFontTx/>
              <a:buAutoNum type="arabicPeriod"/>
            </a:pPr>
            <a:r>
              <a:rPr lang="en-AU" dirty="0" smtClean="0"/>
              <a:t>OO is, at the moment, fairly ubiquitous (although interestingly, some non-OO things are creeping in to VS – discuss later), so you need to know it.</a:t>
            </a:r>
          </a:p>
          <a:p>
            <a:pPr>
              <a:buFontTx/>
              <a:buAutoNum type="arabicPeriod"/>
            </a:pPr>
            <a:r>
              <a:rPr lang="en-AU" dirty="0" smtClean="0"/>
              <a:t>Pay careful attention to this part btw, because it is a favourite for interview questions….</a:t>
            </a:r>
            <a:endParaRPr lang="en-US" dirty="0" smtClean="0"/>
          </a:p>
        </p:txBody>
      </p:sp>
    </p:spTree>
    <p:extLst>
      <p:ext uri="{BB962C8B-B14F-4D97-AF65-F5344CB8AC3E}">
        <p14:creationId xmlns:p14="http://schemas.microsoft.com/office/powerpoint/2010/main" val="222078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7F56830-64B6-4BF5-85A2-94E5EB901D98}" type="slidenum">
              <a:rPr lang="en-US" smtClean="0">
                <a:latin typeface="Times New Roman" pitchFamily="18" charset="0"/>
              </a:rPr>
              <a:pPr/>
              <a:t>8</a:t>
            </a:fld>
            <a:endParaRPr lang="en-US"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smtClean="0"/>
              <a:t>Just in case you had forgotten…….</a:t>
            </a:r>
            <a:endParaRPr lang="en-US" smtClean="0"/>
          </a:p>
        </p:txBody>
      </p:sp>
    </p:spTree>
    <p:extLst>
      <p:ext uri="{BB962C8B-B14F-4D97-AF65-F5344CB8AC3E}">
        <p14:creationId xmlns:p14="http://schemas.microsoft.com/office/powerpoint/2010/main" val="354347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4881FAE-0F34-4FD6-8A74-B91391308DC4}" type="slidenum">
              <a:rPr lang="en-US" smtClean="0">
                <a:latin typeface="Times New Roman" pitchFamily="18" charset="0"/>
              </a:rPr>
              <a:pPr/>
              <a:t>9</a:t>
            </a:fld>
            <a:endParaRPr lang="en-US" smtClean="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Char char="•"/>
            </a:pPr>
            <a:r>
              <a:rPr lang="en-AU" dirty="0" smtClean="0">
                <a:latin typeface="Arial Unicode MS" pitchFamily="34" charset="-128"/>
              </a:rPr>
              <a:t>Abstraction is the true core difference between OO and SP. </a:t>
            </a:r>
          </a:p>
          <a:p>
            <a:pPr>
              <a:lnSpc>
                <a:spcPct val="80000"/>
              </a:lnSpc>
              <a:buFontTx/>
              <a:buChar char="•"/>
            </a:pPr>
            <a:r>
              <a:rPr lang="en-AU" dirty="0" smtClean="0">
                <a:latin typeface="Arial Unicode MS" pitchFamily="34" charset="-128"/>
              </a:rPr>
              <a:t>We talk in</a:t>
            </a:r>
            <a:r>
              <a:rPr lang="en-AU" baseline="0" dirty="0" smtClean="0">
                <a:latin typeface="Arial Unicode MS" pitchFamily="34" charset="-128"/>
              </a:rPr>
              <a:t> abstractions all the time. When we talk about “the degree” instead of listing all the papers you have to take, that is an abstraction.</a:t>
            </a:r>
          </a:p>
          <a:p>
            <a:pPr>
              <a:lnSpc>
                <a:spcPct val="80000"/>
              </a:lnSpc>
              <a:buFontTx/>
              <a:buChar char="•"/>
            </a:pPr>
            <a:endParaRPr lang="en-AU" baseline="0" dirty="0" smtClean="0">
              <a:latin typeface="Arial Unicode MS" pitchFamily="34" charset="-128"/>
            </a:endParaRPr>
          </a:p>
          <a:p>
            <a:pPr>
              <a:lnSpc>
                <a:spcPct val="80000"/>
              </a:lnSpc>
              <a:buFontTx/>
              <a:buChar char="•"/>
            </a:pPr>
            <a:r>
              <a:rPr lang="en-AU" baseline="0" dirty="0" smtClean="0">
                <a:latin typeface="Arial Unicode MS" pitchFamily="34" charset="-128"/>
              </a:rPr>
              <a:t>Abstraction in programming refers specifically to providing a view of an entity that can be used (by programmers) without their having to get tangled up in the details.</a:t>
            </a:r>
          </a:p>
          <a:p>
            <a:pPr>
              <a:lnSpc>
                <a:spcPct val="80000"/>
              </a:lnSpc>
              <a:buFontTx/>
              <a:buChar char="•"/>
            </a:pPr>
            <a:r>
              <a:rPr lang="en-AU" baseline="0" dirty="0" smtClean="0">
                <a:latin typeface="Arial Unicode MS" pitchFamily="34" charset="-128"/>
              </a:rPr>
              <a:t>When we work with objects we call their methods, we don’t need to know the code in those methods. </a:t>
            </a:r>
          </a:p>
          <a:p>
            <a:pPr>
              <a:lnSpc>
                <a:spcPct val="80000"/>
              </a:lnSpc>
              <a:buFontTx/>
              <a:buChar char="•"/>
            </a:pPr>
            <a:r>
              <a:rPr lang="en-AU" baseline="0" dirty="0" smtClean="0">
                <a:latin typeface="Arial Unicode MS" pitchFamily="34" charset="-128"/>
              </a:rPr>
              <a:t>We work with an abstraction (the method name – what the thing does) rather than the detail (the code – how it does it).</a:t>
            </a:r>
          </a:p>
          <a:p>
            <a:pPr>
              <a:lnSpc>
                <a:spcPct val="80000"/>
              </a:lnSpc>
              <a:buFontTx/>
              <a:buChar char="•"/>
            </a:pPr>
            <a:endParaRPr lang="en-AU" baseline="0" dirty="0" smtClean="0">
              <a:latin typeface="Arial Unicode MS" pitchFamily="34" charset="-128"/>
            </a:endParaRPr>
          </a:p>
          <a:p>
            <a:pPr>
              <a:lnSpc>
                <a:spcPct val="80000"/>
              </a:lnSpc>
              <a:buFontTx/>
              <a:buChar char="•"/>
            </a:pPr>
            <a:r>
              <a:rPr lang="en-AU" baseline="0" dirty="0" smtClean="0">
                <a:latin typeface="Arial Unicode MS" pitchFamily="34" charset="-128"/>
              </a:rPr>
              <a:t>Terminologically, we separate the interface (abstraction) from the implementation (concrete). </a:t>
            </a:r>
          </a:p>
          <a:p>
            <a:pPr>
              <a:lnSpc>
                <a:spcPct val="80000"/>
              </a:lnSpc>
              <a:buFontTx/>
              <a:buChar char="•"/>
            </a:pPr>
            <a:endParaRPr lang="en-AU" dirty="0" smtClean="0">
              <a:latin typeface="Arial Unicode MS" pitchFamily="34" charset="-128"/>
            </a:endParaRPr>
          </a:p>
          <a:p>
            <a:pPr>
              <a:lnSpc>
                <a:spcPct val="80000"/>
              </a:lnSpc>
              <a:buFontTx/>
              <a:buChar char="•"/>
            </a:pPr>
            <a:r>
              <a:rPr lang="en-AU" dirty="0" smtClean="0">
                <a:latin typeface="Arial Unicode MS" pitchFamily="34" charset="-128"/>
              </a:rPr>
              <a:t>In OO design</a:t>
            </a:r>
            <a:r>
              <a:rPr lang="en-AU" baseline="0" dirty="0" smtClean="0">
                <a:latin typeface="Arial Unicode MS" pitchFamily="34" charset="-128"/>
              </a:rPr>
              <a:t> </a:t>
            </a:r>
            <a:r>
              <a:rPr lang="en-AU" dirty="0" smtClean="0">
                <a:latin typeface="Arial Unicode MS" pitchFamily="34" charset="-128"/>
              </a:rPr>
              <a:t>we start by ‘imagining’ the things that are happening in our computational universe as individual entities.</a:t>
            </a:r>
          </a:p>
          <a:p>
            <a:pPr>
              <a:lnSpc>
                <a:spcPct val="80000"/>
              </a:lnSpc>
              <a:buFontTx/>
              <a:buChar char="•"/>
            </a:pPr>
            <a:r>
              <a:rPr lang="en-AU" dirty="0" smtClean="0">
                <a:latin typeface="Arial Unicode MS" pitchFamily="34" charset="-128"/>
              </a:rPr>
              <a:t>It’s a giant exercise in anthropomorphism.</a:t>
            </a:r>
          </a:p>
          <a:p>
            <a:pPr>
              <a:lnSpc>
                <a:spcPct val="80000"/>
              </a:lnSpc>
              <a:buFontTx/>
              <a:buChar char="•"/>
            </a:pPr>
            <a:r>
              <a:rPr lang="en-AU" dirty="0" smtClean="0">
                <a:latin typeface="Arial Unicode MS" pitchFamily="34" charset="-128"/>
              </a:rPr>
              <a:t>(If you have always programmed this way, it will be hard to imagine how weird it was at first. To get a glimpse, try to think of the ‘objects’ in a maths’ library….)</a:t>
            </a:r>
          </a:p>
          <a:p>
            <a:pPr>
              <a:lnSpc>
                <a:spcPct val="80000"/>
              </a:lnSpc>
              <a:buFontTx/>
              <a:buChar char="•"/>
            </a:pPr>
            <a:endParaRPr lang="en-AU" dirty="0" smtClean="0">
              <a:latin typeface="Arial Unicode MS" pitchFamily="34" charset="-128"/>
            </a:endParaRPr>
          </a:p>
          <a:p>
            <a:pPr>
              <a:lnSpc>
                <a:spcPct val="80000"/>
              </a:lnSpc>
              <a:buFontTx/>
              <a:buChar char="•"/>
            </a:pPr>
            <a:r>
              <a:rPr lang="en-AU" dirty="0" smtClean="0">
                <a:latin typeface="Arial Unicode MS" pitchFamily="34" charset="-128"/>
              </a:rPr>
              <a:t>The great benefit of abstraction is that it allows you to think about the problem being solved without getting hung up on a lot of details. (Like the frictionless plane and weightless elephant in physics…)</a:t>
            </a:r>
          </a:p>
          <a:p>
            <a:pPr>
              <a:lnSpc>
                <a:spcPct val="80000"/>
              </a:lnSpc>
              <a:buFontTx/>
              <a:buChar char="•"/>
            </a:pPr>
            <a:r>
              <a:rPr lang="en-AU" dirty="0" smtClean="0">
                <a:latin typeface="Arial Unicode MS" pitchFamily="34" charset="-128"/>
              </a:rPr>
              <a:t>Each time we think of a program as a set of interacting objects, we are abstracting.</a:t>
            </a:r>
          </a:p>
          <a:p>
            <a:pPr>
              <a:lnSpc>
                <a:spcPct val="80000"/>
              </a:lnSpc>
              <a:buFontTx/>
              <a:buChar char="•"/>
            </a:pPr>
            <a:r>
              <a:rPr lang="en-US" b="1" dirty="0" smtClean="0">
                <a:latin typeface="Arial Unicode MS" pitchFamily="34" charset="-128"/>
              </a:rPr>
              <a:t>Abstraction is used to manage complexity. We can abstract away the implementation details while working out how the system should behave.</a:t>
            </a:r>
            <a:endParaRPr lang="en-AU" b="1" dirty="0" smtClean="0">
              <a:latin typeface="Arial Unicode MS" pitchFamily="34" charset="-128"/>
            </a:endParaRPr>
          </a:p>
        </p:txBody>
      </p:sp>
    </p:spTree>
    <p:extLst>
      <p:ext uri="{BB962C8B-B14F-4D97-AF65-F5344CB8AC3E}">
        <p14:creationId xmlns:p14="http://schemas.microsoft.com/office/powerpoint/2010/main" val="340572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03B167C-9EFF-4ADB-A110-0065583CBFAA}"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927B5E-3E43-417C-80F9-3D202658388E}"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2613422-97C2-4054-A3D2-9177FED0EF7C}"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700808"/>
            <a:ext cx="8229600" cy="4876800"/>
          </a:xfrm>
        </p:spPr>
        <p:txBody>
          <a:bodyPr/>
          <a:lstStyle>
            <a:lvl1pPr>
              <a:lnSpc>
                <a:spcPct val="114000"/>
              </a:lnSpc>
              <a:spcBef>
                <a:spcPts val="600"/>
              </a:spcBef>
              <a:spcAft>
                <a:spcPts val="600"/>
              </a:spcAft>
              <a:defRPr/>
            </a:lvl1pPr>
            <a:lvl2pPr>
              <a:lnSpc>
                <a:spcPct val="114000"/>
              </a:lnSpc>
              <a:spcBef>
                <a:spcPts val="600"/>
              </a:spcBef>
              <a:defRPr/>
            </a:lvl2pPr>
            <a:lvl3pPr>
              <a:lnSpc>
                <a:spcPct val="114000"/>
              </a:lnSpc>
              <a:defRPr/>
            </a:lvl3pPr>
            <a:lvl4pPr>
              <a:lnSpc>
                <a:spcPct val="114000"/>
              </a:lnSpc>
              <a:defRPr/>
            </a:lvl4pPr>
            <a:lvl5pPr>
              <a:lnSpc>
                <a:spcPct val="114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903036-480E-4C4F-9EB2-59F3DFFB3D77}"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C4452AD-F1EC-43C6-81CC-6BDEE7EAEE10}"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F8C01AF-095D-4CEB-B2D3-53D9E0E07925}"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EBD2AFD-EE61-4DEE-90B7-7971633AF40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3652EC5-5F89-4154-9DED-AAF9616D034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DD78AD1-7A24-466C-9127-A4805F78265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CBBDCC-3F9D-47C7-AEB1-12DB857DB38C}"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B1F3DD3-ECC8-4A6A-B1BF-1324CF375742}"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E37CEEF4-DEC4-49EA-BDED-07516EE0EDF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proquestcombo.safaribooksonline.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ormAutofit/>
          </a:bodyPr>
          <a:lstStyle/>
          <a:p>
            <a:pPr fontAlgn="auto">
              <a:spcAft>
                <a:spcPts val="0"/>
              </a:spcAft>
              <a:defRPr/>
            </a:pPr>
            <a:r>
              <a:rPr lang="en-AU" sz="4800" dirty="0" smtClean="0"/>
              <a:t>Introduction </a:t>
            </a:r>
            <a:r>
              <a:rPr lang="en-AU" sz="4800" smtClean="0"/>
              <a:t>and OO Review</a:t>
            </a:r>
            <a:endParaRPr lang="en-US" sz="4600" dirty="0"/>
          </a:p>
        </p:txBody>
      </p:sp>
      <p:sp>
        <p:nvSpPr>
          <p:cNvPr id="9219" name="Rectangle 3"/>
          <p:cNvSpPr>
            <a:spLocks noGrp="1" noChangeArrowheads="1"/>
          </p:cNvSpPr>
          <p:nvPr>
            <p:ph type="subTitle" idx="1"/>
          </p:nvPr>
        </p:nvSpPr>
        <p:spPr>
          <a:xfrm>
            <a:off x="685800" y="3505200"/>
            <a:ext cx="7054552" cy="1752600"/>
          </a:xfrm>
        </p:spPr>
        <p:txBody>
          <a:bodyPr/>
          <a:lstStyle/>
          <a:p>
            <a:pPr marL="63500"/>
            <a:r>
              <a:rPr lang="en-US" dirty="0" smtClean="0"/>
              <a:t>IN710 Object Oriented Systems Development</a:t>
            </a:r>
            <a:endParaRPr lang="en-AU" dirty="0" smtClean="0"/>
          </a:p>
          <a:p>
            <a:pPr marL="63500"/>
            <a:r>
              <a:rPr lang="en-AU" dirty="0" smtClean="0"/>
              <a:t>Semester 1, 2017</a:t>
            </a:r>
          </a:p>
          <a:p>
            <a:pPr marL="63500"/>
            <a:r>
              <a:rPr lang="en-AU" dirty="0" smtClean="0"/>
              <a:t>Session 1.1</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AU" smtClean="0"/>
              <a:t>Abstraction</a:t>
            </a:r>
            <a:endParaRPr lang="en-US" smtClean="0"/>
          </a:p>
        </p:txBody>
      </p:sp>
      <p:sp>
        <p:nvSpPr>
          <p:cNvPr id="19459" name="Rectangle 3"/>
          <p:cNvSpPr>
            <a:spLocks noGrp="1" noChangeArrowheads="1"/>
          </p:cNvSpPr>
          <p:nvPr>
            <p:ph idx="1"/>
          </p:nvPr>
        </p:nvSpPr>
        <p:spPr/>
        <p:txBody>
          <a:bodyPr/>
          <a:lstStyle/>
          <a:p>
            <a:pPr>
              <a:lnSpc>
                <a:spcPct val="90000"/>
              </a:lnSpc>
            </a:pPr>
            <a:r>
              <a:rPr lang="en-AU" dirty="0" smtClean="0"/>
              <a:t>Examples</a:t>
            </a:r>
          </a:p>
          <a:p>
            <a:pPr lvl="1">
              <a:lnSpc>
                <a:spcPct val="90000"/>
              </a:lnSpc>
            </a:pPr>
            <a:r>
              <a:rPr lang="en-AU" dirty="0" err="1" smtClean="0">
                <a:solidFill>
                  <a:srgbClr val="000000"/>
                </a:solidFill>
                <a:latin typeface="Arial Unicode MS" pitchFamily="34" charset="-128"/>
              </a:rPr>
              <a:t>int</a:t>
            </a:r>
            <a:endParaRPr lang="en-AU" dirty="0" smtClean="0">
              <a:solidFill>
                <a:srgbClr val="000000"/>
              </a:solidFill>
              <a:latin typeface="Arial Unicode MS" pitchFamily="34" charset="-128"/>
            </a:endParaRPr>
          </a:p>
          <a:p>
            <a:pPr lvl="1">
              <a:lnSpc>
                <a:spcPct val="90000"/>
              </a:lnSpc>
            </a:pPr>
            <a:r>
              <a:rPr lang="en-AU" dirty="0" smtClean="0">
                <a:solidFill>
                  <a:srgbClr val="000000"/>
                </a:solidFill>
                <a:latin typeface="Arial Unicode MS" pitchFamily="34" charset="-128"/>
              </a:rPr>
              <a:t>Subroutines </a:t>
            </a:r>
          </a:p>
          <a:p>
            <a:pPr lvl="1">
              <a:lnSpc>
                <a:spcPct val="90000"/>
              </a:lnSpc>
            </a:pPr>
            <a:r>
              <a:rPr lang="en-AU" dirty="0" smtClean="0">
                <a:solidFill>
                  <a:srgbClr val="000000"/>
                </a:solidFill>
                <a:latin typeface="Arial Unicode MS" pitchFamily="34" charset="-128"/>
              </a:rPr>
              <a:t>Classes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AU" smtClean="0"/>
              <a:t>Encapsulation</a:t>
            </a:r>
            <a:endParaRPr lang="en-US" smtClean="0"/>
          </a:p>
        </p:txBody>
      </p:sp>
      <p:sp>
        <p:nvSpPr>
          <p:cNvPr id="20483" name="Rectangle 3"/>
          <p:cNvSpPr>
            <a:spLocks noGrp="1" noChangeArrowheads="1"/>
          </p:cNvSpPr>
          <p:nvPr>
            <p:ph idx="1"/>
          </p:nvPr>
        </p:nvSpPr>
        <p:spPr>
          <a:xfrm>
            <a:off x="323850" y="1990725"/>
            <a:ext cx="8569325" cy="3886200"/>
          </a:xfrm>
        </p:spPr>
        <p:txBody>
          <a:bodyPr/>
          <a:lstStyle/>
          <a:p>
            <a:r>
              <a:rPr lang="en-AU" dirty="0" smtClean="0"/>
              <a:t>Abstractions in OO should be ‘encapsulated’</a:t>
            </a:r>
          </a:p>
          <a:p>
            <a:r>
              <a:rPr lang="en-AU" dirty="0" smtClean="0"/>
              <a:t>Only the interface of an abstraction is visible. The implementation is hidden (encapsulated).</a:t>
            </a:r>
          </a:p>
          <a:p>
            <a:r>
              <a:rPr lang="en-AU" dirty="0" smtClean="0"/>
              <a:t>Encapsulated data is protected from access by other entities</a:t>
            </a:r>
          </a:p>
          <a:p>
            <a:r>
              <a:rPr lang="en-AU" dirty="0" smtClean="0"/>
              <a:t>Proper encapsulation promotes robustness and flexibility.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AU" smtClean="0"/>
              <a:t>Association</a:t>
            </a:r>
            <a:endParaRPr lang="en-US" smtClean="0"/>
          </a:p>
        </p:txBody>
      </p:sp>
      <p:sp>
        <p:nvSpPr>
          <p:cNvPr id="21507" name="Rectangle 3"/>
          <p:cNvSpPr>
            <a:spLocks noGrp="1" noChangeArrowheads="1"/>
          </p:cNvSpPr>
          <p:nvPr>
            <p:ph idx="1"/>
          </p:nvPr>
        </p:nvSpPr>
        <p:spPr/>
        <p:txBody>
          <a:bodyPr/>
          <a:lstStyle/>
          <a:p>
            <a:r>
              <a:rPr lang="en-AU" dirty="0" smtClean="0"/>
              <a:t>The interaction of objects from different classes</a:t>
            </a:r>
          </a:p>
          <a:p>
            <a:r>
              <a:rPr lang="en-AU" dirty="0" smtClean="0"/>
              <a:t>Types</a:t>
            </a:r>
          </a:p>
          <a:p>
            <a:pPr lvl="1"/>
            <a:r>
              <a:rPr lang="en-AU" dirty="0" smtClean="0"/>
              <a:t>Composition</a:t>
            </a:r>
          </a:p>
          <a:p>
            <a:pPr lvl="1"/>
            <a:r>
              <a:rPr lang="en-AU" dirty="0" smtClean="0"/>
              <a:t>Aggregation</a:t>
            </a:r>
          </a:p>
          <a:p>
            <a:pPr lvl="1"/>
            <a:r>
              <a:rPr lang="en-AU" dirty="0" smtClean="0"/>
              <a:t>Inheritance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4"/>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AU" smtClean="0"/>
              <a:t>Composition and Aggregation</a:t>
            </a:r>
            <a:endParaRPr lang="en-US" smtClean="0"/>
          </a:p>
        </p:txBody>
      </p:sp>
      <p:sp>
        <p:nvSpPr>
          <p:cNvPr id="22531" name="Rectangle 3"/>
          <p:cNvSpPr>
            <a:spLocks noGrp="1" noChangeArrowheads="1"/>
          </p:cNvSpPr>
          <p:nvPr>
            <p:ph idx="1"/>
          </p:nvPr>
        </p:nvSpPr>
        <p:spPr/>
        <p:txBody>
          <a:bodyPr/>
          <a:lstStyle/>
          <a:p>
            <a:r>
              <a:rPr lang="en-AU" dirty="0" smtClean="0"/>
              <a:t>Unfortunately, there is some disagreement about these terms</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AU" smtClean="0"/>
              <a:t>Composition and Aggregation</a:t>
            </a:r>
            <a:endParaRPr lang="en-US" smtClean="0"/>
          </a:p>
        </p:txBody>
      </p:sp>
      <p:sp>
        <p:nvSpPr>
          <p:cNvPr id="23555" name="Rectangle 3"/>
          <p:cNvSpPr>
            <a:spLocks noGrp="1" noChangeArrowheads="1"/>
          </p:cNvSpPr>
          <p:nvPr>
            <p:ph idx="1"/>
          </p:nvPr>
        </p:nvSpPr>
        <p:spPr/>
        <p:txBody>
          <a:bodyPr/>
          <a:lstStyle/>
          <a:p>
            <a:r>
              <a:rPr lang="en-AU" dirty="0" smtClean="0"/>
              <a:t>Composition: </a:t>
            </a:r>
          </a:p>
          <a:p>
            <a:pPr lvl="1"/>
            <a:r>
              <a:rPr lang="en-AU" dirty="0" smtClean="0"/>
              <a:t>Object B is part of object A</a:t>
            </a:r>
          </a:p>
          <a:p>
            <a:pPr lvl="1"/>
            <a:r>
              <a:rPr lang="en-AU" dirty="0" smtClean="0"/>
              <a:t>If object A is destroyed, object B is no longer logically defined</a:t>
            </a:r>
          </a:p>
          <a:p>
            <a:pPr lvl="1"/>
            <a:endParaRPr lang="en-US" dirty="0" smtClean="0"/>
          </a:p>
        </p:txBody>
      </p:sp>
      <p:sp>
        <p:nvSpPr>
          <p:cNvPr id="38917" name="Text Box 5"/>
          <p:cNvSpPr txBox="1">
            <a:spLocks noChangeArrowheads="1"/>
          </p:cNvSpPr>
          <p:nvPr/>
        </p:nvSpPr>
        <p:spPr bwMode="auto">
          <a:xfrm>
            <a:off x="5795963" y="6165850"/>
            <a:ext cx="302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t>Image: www.javadesign.info</a:t>
            </a:r>
            <a:endParaRPr lang="en-US"/>
          </a:p>
        </p:txBody>
      </p:sp>
      <p:pic>
        <p:nvPicPr>
          <p:cNvPr id="3891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250" y="4149725"/>
            <a:ext cx="5761038"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AU" smtClean="0"/>
              <a:t>Composition and Aggregation</a:t>
            </a:r>
            <a:endParaRPr lang="en-US" smtClean="0"/>
          </a:p>
        </p:txBody>
      </p:sp>
      <p:sp>
        <p:nvSpPr>
          <p:cNvPr id="24579" name="Rectangle 3"/>
          <p:cNvSpPr>
            <a:spLocks noGrp="1" noChangeArrowheads="1"/>
          </p:cNvSpPr>
          <p:nvPr>
            <p:ph idx="1"/>
          </p:nvPr>
        </p:nvSpPr>
        <p:spPr/>
        <p:txBody>
          <a:bodyPr/>
          <a:lstStyle/>
          <a:p>
            <a:r>
              <a:rPr lang="en-AU" dirty="0" smtClean="0"/>
              <a:t>Aggregation </a:t>
            </a:r>
          </a:p>
          <a:p>
            <a:pPr lvl="1"/>
            <a:r>
              <a:rPr lang="en-AU" dirty="0" smtClean="0"/>
              <a:t>Object A has an Object B</a:t>
            </a:r>
          </a:p>
          <a:p>
            <a:pPr lvl="1"/>
            <a:r>
              <a:rPr lang="en-AU" dirty="0" smtClean="0"/>
              <a:t>If object A is destroyed, object B may still exist</a:t>
            </a:r>
          </a:p>
          <a:p>
            <a:pPr lvl="1"/>
            <a:endParaRPr lang="en-US" dirty="0" smtClean="0"/>
          </a:p>
        </p:txBody>
      </p:sp>
      <p:sp>
        <p:nvSpPr>
          <p:cNvPr id="40965" name="Text Box 5"/>
          <p:cNvSpPr txBox="1">
            <a:spLocks noChangeArrowheads="1"/>
          </p:cNvSpPr>
          <p:nvPr/>
        </p:nvSpPr>
        <p:spPr bwMode="auto">
          <a:xfrm>
            <a:off x="5795963" y="6165850"/>
            <a:ext cx="302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t>Image: www.javadesign.info</a:t>
            </a:r>
            <a:endParaRPr lang="en-US"/>
          </a:p>
        </p:txBody>
      </p:sp>
      <p:pic>
        <p:nvPicPr>
          <p:cNvPr id="4096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4108450"/>
            <a:ext cx="68072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AU" smtClean="0"/>
              <a:t>Aggregation or Composition?</a:t>
            </a:r>
            <a:endParaRPr lang="en-US" smtClean="0"/>
          </a:p>
        </p:txBody>
      </p:sp>
      <p:sp>
        <p:nvSpPr>
          <p:cNvPr id="25603" name="Rectangle 3"/>
          <p:cNvSpPr>
            <a:spLocks noGrp="1" noChangeArrowheads="1"/>
          </p:cNvSpPr>
          <p:nvPr>
            <p:ph idx="1"/>
          </p:nvPr>
        </p:nvSpPr>
        <p:spPr/>
        <p:txBody>
          <a:bodyPr/>
          <a:lstStyle/>
          <a:p>
            <a:endParaRPr lang="en-AU" smtClean="0"/>
          </a:p>
          <a:p>
            <a:pPr lvl="1"/>
            <a:endParaRPr lang="en-US" smtClean="0"/>
          </a:p>
        </p:txBody>
      </p:sp>
      <p:sp>
        <p:nvSpPr>
          <p:cNvPr id="43014" name="Text Box 6"/>
          <p:cNvSpPr txBox="1">
            <a:spLocks noChangeArrowheads="1"/>
          </p:cNvSpPr>
          <p:nvPr/>
        </p:nvSpPr>
        <p:spPr bwMode="auto">
          <a:xfrm>
            <a:off x="1114425" y="2997200"/>
            <a:ext cx="2305050"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sz="6000"/>
              <a:t>Car</a:t>
            </a:r>
            <a:endParaRPr lang="en-US" sz="6000"/>
          </a:p>
        </p:txBody>
      </p:sp>
      <p:sp>
        <p:nvSpPr>
          <p:cNvPr id="43015" name="Text Box 7"/>
          <p:cNvSpPr txBox="1">
            <a:spLocks noChangeArrowheads="1"/>
          </p:cNvSpPr>
          <p:nvPr/>
        </p:nvSpPr>
        <p:spPr bwMode="auto">
          <a:xfrm>
            <a:off x="5003800" y="2997200"/>
            <a:ext cx="2809875"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AU" sz="6000"/>
              <a:t>Engine</a:t>
            </a:r>
            <a:endParaRPr lang="en-US" sz="6000"/>
          </a:p>
        </p:txBody>
      </p:sp>
      <p:pic>
        <p:nvPicPr>
          <p:cNvPr id="43019" name="Picture 11" descr="Image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2350" y="3068638"/>
            <a:ext cx="12969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nimBg="1"/>
      <p:bldP spid="430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AU" smtClean="0"/>
              <a:t>Inheritance</a:t>
            </a:r>
            <a:endParaRPr lang="en-US" smtClean="0"/>
          </a:p>
        </p:txBody>
      </p:sp>
      <p:sp>
        <p:nvSpPr>
          <p:cNvPr id="26627" name="Rectangle 3"/>
          <p:cNvSpPr>
            <a:spLocks noGrp="1" noChangeArrowheads="1"/>
          </p:cNvSpPr>
          <p:nvPr>
            <p:ph idx="1"/>
          </p:nvPr>
        </p:nvSpPr>
        <p:spPr>
          <a:xfrm>
            <a:off x="214313" y="1916113"/>
            <a:ext cx="4643437" cy="3886200"/>
          </a:xfrm>
        </p:spPr>
        <p:txBody>
          <a:bodyPr/>
          <a:lstStyle/>
          <a:p>
            <a:r>
              <a:rPr lang="en-AU" dirty="0" smtClean="0"/>
              <a:t>The ‘is-a’ association</a:t>
            </a:r>
          </a:p>
          <a:p>
            <a:r>
              <a:rPr lang="en-AU" dirty="0" smtClean="0"/>
              <a:t>Class B is a specialised kind of Class A</a:t>
            </a:r>
            <a:endParaRPr lang="en-US" dirty="0" smtClean="0"/>
          </a:p>
        </p:txBody>
      </p:sp>
      <p:sp>
        <p:nvSpPr>
          <p:cNvPr id="30725" name="Text Box 5"/>
          <p:cNvSpPr txBox="1">
            <a:spLocks noChangeArrowheads="1"/>
          </p:cNvSpPr>
          <p:nvPr/>
        </p:nvSpPr>
        <p:spPr bwMode="auto">
          <a:xfrm>
            <a:off x="5795963" y="6165850"/>
            <a:ext cx="253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a:t>Image: www.sydig.com</a:t>
            </a:r>
            <a:endParaRPr lang="en-US"/>
          </a:p>
        </p:txBody>
      </p:sp>
      <p:pic>
        <p:nvPicPr>
          <p:cNvPr id="307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500" y="2011363"/>
            <a:ext cx="3676650" cy="413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307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AU" smtClean="0"/>
              <a:t>Inheritance</a:t>
            </a:r>
            <a:endParaRPr lang="en-US" smtClean="0"/>
          </a:p>
        </p:txBody>
      </p:sp>
      <p:sp>
        <p:nvSpPr>
          <p:cNvPr id="27651" name="Rectangle 3"/>
          <p:cNvSpPr>
            <a:spLocks noGrp="1" noChangeArrowheads="1"/>
          </p:cNvSpPr>
          <p:nvPr>
            <p:ph idx="1"/>
          </p:nvPr>
        </p:nvSpPr>
        <p:spPr>
          <a:xfrm>
            <a:off x="457200" y="1981200"/>
            <a:ext cx="8362950" cy="3886200"/>
          </a:xfrm>
        </p:spPr>
        <p:txBody>
          <a:bodyPr/>
          <a:lstStyle/>
          <a:p>
            <a:r>
              <a:rPr lang="en-AU" dirty="0" smtClean="0"/>
              <a:t>Children inherit the data and methods of their parents</a:t>
            </a:r>
          </a:p>
          <a:p>
            <a:r>
              <a:rPr lang="en-AU" dirty="0" smtClean="0"/>
              <a:t>We encapsulate common functionality in the parent</a:t>
            </a:r>
          </a:p>
          <a:p>
            <a:r>
              <a:rPr lang="en-AU" dirty="0" smtClean="0"/>
              <a:t>The children extend and/or modify that functionality</a:t>
            </a:r>
          </a:p>
        </p:txBody>
      </p:sp>
    </p:spTree>
    <p:extLst>
      <p:ext uri="{BB962C8B-B14F-4D97-AF65-F5344CB8AC3E}">
        <p14:creationId xmlns:p14="http://schemas.microsoft.com/office/powerpoint/2010/main" val="63876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a:t>
            </a:r>
            <a:endParaRPr lang="en-US" dirty="0"/>
          </a:p>
        </p:txBody>
      </p:sp>
      <p:sp>
        <p:nvSpPr>
          <p:cNvPr id="3" name="Content Placeholder 2"/>
          <p:cNvSpPr>
            <a:spLocks noGrp="1"/>
          </p:cNvSpPr>
          <p:nvPr>
            <p:ph idx="1"/>
          </p:nvPr>
        </p:nvSpPr>
        <p:spPr/>
        <p:txBody>
          <a:bodyPr/>
          <a:lstStyle/>
          <a:p>
            <a:r>
              <a:rPr lang="en-NZ" dirty="0" smtClean="0"/>
              <a:t>Two reasons to inherit:</a:t>
            </a:r>
          </a:p>
          <a:p>
            <a:pPr lvl="1"/>
            <a:r>
              <a:rPr lang="en-NZ" dirty="0" smtClean="0"/>
              <a:t>You need a class that requires all the functionality of an existing class </a:t>
            </a:r>
            <a:r>
              <a:rPr lang="en-NZ" b="1" dirty="0" smtClean="0"/>
              <a:t>plus something more.</a:t>
            </a:r>
          </a:p>
          <a:p>
            <a:pPr lvl="1"/>
            <a:r>
              <a:rPr lang="en-NZ" dirty="0" smtClean="0"/>
              <a:t>There is some common functionality </a:t>
            </a:r>
            <a:r>
              <a:rPr lang="en-NZ" b="1" dirty="0" smtClean="0"/>
              <a:t>that is implemented differently</a:t>
            </a:r>
            <a:r>
              <a:rPr lang="en-NZ" dirty="0" smtClean="0"/>
              <a:t> in different circumstances.</a:t>
            </a:r>
          </a:p>
          <a:p>
            <a:pPr lvl="1"/>
            <a:endParaRPr lang="en-US" dirty="0"/>
          </a:p>
        </p:txBody>
      </p:sp>
    </p:spTree>
    <p:extLst>
      <p:ext uri="{BB962C8B-B14F-4D97-AF65-F5344CB8AC3E}">
        <p14:creationId xmlns:p14="http://schemas.microsoft.com/office/powerpoint/2010/main" val="43918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AU" dirty="0" smtClean="0"/>
              <a:t>Course Philosophy</a:t>
            </a:r>
            <a:endParaRPr lang="en-US" dirty="0" smtClean="0"/>
          </a:p>
        </p:txBody>
      </p:sp>
      <p:sp>
        <p:nvSpPr>
          <p:cNvPr id="10243" name="Rectangle 3"/>
          <p:cNvSpPr>
            <a:spLocks noGrp="1" noChangeArrowheads="1"/>
          </p:cNvSpPr>
          <p:nvPr>
            <p:ph idx="1"/>
          </p:nvPr>
        </p:nvSpPr>
        <p:spPr/>
        <p:txBody>
          <a:bodyPr>
            <a:normAutofit/>
          </a:bodyPr>
          <a:lstStyle/>
          <a:p>
            <a:r>
              <a:rPr lang="en-AU" sz="2800" dirty="0" smtClean="0"/>
              <a:t>This is not a programming paper</a:t>
            </a:r>
          </a:p>
          <a:p>
            <a:r>
              <a:rPr lang="en-AU" sz="2800" dirty="0" smtClean="0"/>
              <a:t>Course outcomes:</a:t>
            </a:r>
          </a:p>
          <a:p>
            <a:pPr lvl="1"/>
            <a:r>
              <a:rPr lang="en-AU" sz="2400" dirty="0" smtClean="0"/>
              <a:t>Gain advanced C# skills</a:t>
            </a:r>
          </a:p>
          <a:p>
            <a:pPr lvl="1"/>
            <a:r>
              <a:rPr lang="en-AU" sz="2400" dirty="0" smtClean="0"/>
              <a:t>Improve the quality of your OO architectures</a:t>
            </a:r>
          </a:p>
          <a:p>
            <a:pPr lvl="1"/>
            <a:r>
              <a:rPr lang="en-AU" sz="2400" dirty="0" smtClean="0"/>
              <a:t>Learn to use industry standard techniques for the design and implementation of OO systems</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AU" dirty="0" smtClean="0"/>
              <a:t>Inheritance Case 1</a:t>
            </a:r>
            <a:endParaRPr lang="en-US" dirty="0" smtClean="0"/>
          </a:p>
        </p:txBody>
      </p:sp>
      <p:sp>
        <p:nvSpPr>
          <p:cNvPr id="27651" name="Rectangle 3"/>
          <p:cNvSpPr>
            <a:spLocks noGrp="1" noChangeArrowheads="1"/>
          </p:cNvSpPr>
          <p:nvPr>
            <p:ph idx="1"/>
          </p:nvPr>
        </p:nvSpPr>
        <p:spPr>
          <a:xfrm>
            <a:off x="457200" y="1981200"/>
            <a:ext cx="8362950" cy="3886200"/>
          </a:xfrm>
        </p:spPr>
        <p:txBody>
          <a:bodyPr/>
          <a:lstStyle/>
          <a:p>
            <a:r>
              <a:rPr lang="en-AU" dirty="0" smtClean="0"/>
              <a:t>Children inherit the data and methods of their parents</a:t>
            </a:r>
          </a:p>
          <a:p>
            <a:r>
              <a:rPr lang="en-AU" dirty="0" smtClean="0"/>
              <a:t>We encapsulate common functionality in the parent</a:t>
            </a:r>
          </a:p>
          <a:p>
            <a:r>
              <a:rPr lang="en-AU" dirty="0" smtClean="0"/>
              <a:t>We implement </a:t>
            </a:r>
            <a:r>
              <a:rPr lang="en-AU" b="1" dirty="0" smtClean="0"/>
              <a:t>additional functionality </a:t>
            </a:r>
            <a:r>
              <a:rPr lang="en-AU" dirty="0" smtClean="0"/>
              <a:t>in the child</a:t>
            </a:r>
          </a:p>
          <a:p>
            <a:r>
              <a:rPr lang="en-AU" dirty="0" smtClean="0"/>
              <a:t>The child ‘extends’ the parent</a:t>
            </a:r>
          </a:p>
          <a:p>
            <a:r>
              <a:rPr lang="en-AU" b="1" dirty="0" smtClean="0"/>
              <a:t>The child </a:t>
            </a:r>
            <a:r>
              <a:rPr lang="en-AU" b="1" dirty="0" smtClean="0"/>
              <a:t>has data </a:t>
            </a:r>
            <a:r>
              <a:rPr lang="en-AU" b="1" dirty="0" smtClean="0"/>
              <a:t>and/or </a:t>
            </a:r>
            <a:r>
              <a:rPr lang="en-AU" b="1" dirty="0" smtClean="0"/>
              <a:t>methods </a:t>
            </a:r>
            <a:r>
              <a:rPr lang="en-AU" b="1" dirty="0" smtClean="0"/>
              <a:t>that the parent does not have.</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AU" dirty="0" smtClean="0"/>
              <a:t>Inheritance Case 2</a:t>
            </a:r>
            <a:endParaRPr lang="en-US" dirty="0" smtClean="0"/>
          </a:p>
        </p:txBody>
      </p:sp>
      <p:sp>
        <p:nvSpPr>
          <p:cNvPr id="27651" name="Rectangle 3"/>
          <p:cNvSpPr>
            <a:spLocks noGrp="1" noChangeArrowheads="1"/>
          </p:cNvSpPr>
          <p:nvPr>
            <p:ph idx="1"/>
          </p:nvPr>
        </p:nvSpPr>
        <p:spPr>
          <a:xfrm>
            <a:off x="457200" y="1981200"/>
            <a:ext cx="8362950" cy="3886200"/>
          </a:xfrm>
        </p:spPr>
        <p:txBody>
          <a:bodyPr/>
          <a:lstStyle/>
          <a:p>
            <a:r>
              <a:rPr lang="en-AU" dirty="0" smtClean="0"/>
              <a:t>Children inherit the data and methods of their parents</a:t>
            </a:r>
          </a:p>
          <a:p>
            <a:r>
              <a:rPr lang="en-AU" dirty="0" smtClean="0"/>
              <a:t>We encapsulate common functionality in the parent</a:t>
            </a:r>
          </a:p>
          <a:p>
            <a:r>
              <a:rPr lang="en-AU" dirty="0" smtClean="0"/>
              <a:t>We descend </a:t>
            </a:r>
            <a:r>
              <a:rPr lang="en-AU" b="1" dirty="0" smtClean="0"/>
              <a:t>multiple children</a:t>
            </a:r>
            <a:r>
              <a:rPr lang="en-AU" dirty="0" smtClean="0"/>
              <a:t>.</a:t>
            </a:r>
          </a:p>
          <a:p>
            <a:r>
              <a:rPr lang="en-AU" dirty="0" smtClean="0"/>
              <a:t>Each child implements some functionality in its own way.</a:t>
            </a:r>
          </a:p>
          <a:p>
            <a:r>
              <a:rPr lang="en-AU" dirty="0" smtClean="0"/>
              <a:t>Children </a:t>
            </a:r>
            <a:r>
              <a:rPr lang="en-AU" b="1" dirty="0" smtClean="0"/>
              <a:t>do not necessarily </a:t>
            </a:r>
            <a:r>
              <a:rPr lang="en-AU" dirty="0" smtClean="0"/>
              <a:t>provide any </a:t>
            </a:r>
            <a:r>
              <a:rPr lang="en-AU" dirty="0" smtClean="0"/>
              <a:t>data or methods that </a:t>
            </a:r>
            <a:r>
              <a:rPr lang="en-AU" dirty="0" smtClean="0"/>
              <a:t>the parent does not also provide.</a:t>
            </a:r>
            <a:endParaRPr lang="en-US" dirty="0" smtClean="0"/>
          </a:p>
        </p:txBody>
      </p:sp>
    </p:spTree>
    <p:extLst>
      <p:ext uri="{BB962C8B-B14F-4D97-AF65-F5344CB8AC3E}">
        <p14:creationId xmlns:p14="http://schemas.microsoft.com/office/powerpoint/2010/main" val="188030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Inheritance</a:t>
            </a:r>
            <a:endParaRPr lang="en-US" dirty="0"/>
          </a:p>
        </p:txBody>
      </p:sp>
      <p:sp>
        <p:nvSpPr>
          <p:cNvPr id="3" name="Content Placeholder 2"/>
          <p:cNvSpPr>
            <a:spLocks noGrp="1"/>
          </p:cNvSpPr>
          <p:nvPr>
            <p:ph idx="1"/>
          </p:nvPr>
        </p:nvSpPr>
        <p:spPr/>
        <p:txBody>
          <a:bodyPr/>
          <a:lstStyle/>
          <a:p>
            <a:r>
              <a:rPr lang="en-NZ" dirty="0" smtClean="0"/>
              <a:t>A class family may exhibit both kinds of inheritance.</a:t>
            </a:r>
            <a:endParaRPr lang="en-US" dirty="0"/>
          </a:p>
        </p:txBody>
      </p:sp>
    </p:spTree>
    <p:extLst>
      <p:ext uri="{BB962C8B-B14F-4D97-AF65-F5344CB8AC3E}">
        <p14:creationId xmlns:p14="http://schemas.microsoft.com/office/powerpoint/2010/main" val="1897944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AU" smtClean="0"/>
              <a:t>Polymorphism</a:t>
            </a:r>
            <a:endParaRPr lang="en-US" smtClean="0"/>
          </a:p>
        </p:txBody>
      </p:sp>
      <p:sp>
        <p:nvSpPr>
          <p:cNvPr id="28675" name="Rectangle 3"/>
          <p:cNvSpPr>
            <a:spLocks noGrp="1" noChangeArrowheads="1"/>
          </p:cNvSpPr>
          <p:nvPr>
            <p:ph idx="1"/>
          </p:nvPr>
        </p:nvSpPr>
        <p:spPr>
          <a:xfrm>
            <a:off x="457200" y="1700808"/>
            <a:ext cx="8435280" cy="4876800"/>
          </a:xfrm>
        </p:spPr>
        <p:txBody>
          <a:bodyPr/>
          <a:lstStyle/>
          <a:p>
            <a:r>
              <a:rPr lang="en-AU" dirty="0" smtClean="0"/>
              <a:t>The ability of a child to redefine the precise implementation of a common method</a:t>
            </a:r>
          </a:p>
          <a:p>
            <a:r>
              <a:rPr lang="en-AU" dirty="0" smtClean="0"/>
              <a:t>Permits late binding</a:t>
            </a:r>
            <a:endParaRPr lang="en-US" dirty="0" smtClean="0"/>
          </a:p>
        </p:txBody>
      </p:sp>
      <p:pic>
        <p:nvPicPr>
          <p:cNvPr id="327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0500" y="3227388"/>
            <a:ext cx="4429125"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5"/>
          <p:cNvSpPr txBox="1">
            <a:spLocks noChangeArrowheads="1"/>
          </p:cNvSpPr>
          <p:nvPr/>
        </p:nvSpPr>
        <p:spPr bwMode="auto">
          <a:xfrm>
            <a:off x="5795963" y="6419850"/>
            <a:ext cx="325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AU" dirty="0"/>
              <a:t>Image: www.digisolutions.com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AU" smtClean="0"/>
              <a:t>Inheritance</a:t>
            </a:r>
            <a:endParaRPr lang="en-US" smtClean="0"/>
          </a:p>
        </p:txBody>
      </p:sp>
      <p:sp>
        <p:nvSpPr>
          <p:cNvPr id="29699" name="Rectangle 3"/>
          <p:cNvSpPr>
            <a:spLocks noGrp="1" noChangeArrowheads="1"/>
          </p:cNvSpPr>
          <p:nvPr>
            <p:ph idx="1"/>
          </p:nvPr>
        </p:nvSpPr>
        <p:spPr/>
        <p:txBody>
          <a:bodyPr/>
          <a:lstStyle/>
          <a:p>
            <a:r>
              <a:rPr lang="en-AU" sz="2800" dirty="0" smtClean="0"/>
              <a:t>Advantages</a:t>
            </a:r>
          </a:p>
          <a:p>
            <a:pPr lvl="1"/>
            <a:r>
              <a:rPr lang="en-AU" sz="2400" dirty="0" smtClean="0"/>
              <a:t>Abstraction</a:t>
            </a:r>
          </a:p>
          <a:p>
            <a:pPr lvl="1"/>
            <a:r>
              <a:rPr lang="en-AU" sz="2400" dirty="0" smtClean="0"/>
              <a:t>Code reuse</a:t>
            </a:r>
          </a:p>
          <a:p>
            <a:pPr lvl="1"/>
            <a:r>
              <a:rPr lang="en-AU" sz="2400" dirty="0" smtClean="0"/>
              <a:t>Localised modification (reduced redundancy)</a:t>
            </a:r>
          </a:p>
          <a:p>
            <a:pPr lvl="1"/>
            <a:r>
              <a:rPr lang="en-AU" sz="2400" dirty="0" smtClean="0"/>
              <a:t>Subclasses are more succinct</a:t>
            </a:r>
          </a:p>
          <a:p>
            <a:pPr lvl="1"/>
            <a:r>
              <a:rPr lang="en-AU" sz="2400" dirty="0" smtClean="0"/>
              <a:t>Natural mapping in some contexts</a:t>
            </a:r>
          </a:p>
          <a:p>
            <a:endParaRPr lang="en-AU" dirty="0" smtClean="0"/>
          </a:p>
          <a:p>
            <a:endParaRPr lang="en-AU" dirty="0" smtClean="0"/>
          </a:p>
          <a:p>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AU" smtClean="0"/>
              <a:t>Inheritance</a:t>
            </a:r>
            <a:endParaRPr lang="en-US" smtClean="0"/>
          </a:p>
        </p:txBody>
      </p:sp>
      <p:sp>
        <p:nvSpPr>
          <p:cNvPr id="30723" name="Rectangle 3"/>
          <p:cNvSpPr>
            <a:spLocks noGrp="1" noChangeArrowheads="1"/>
          </p:cNvSpPr>
          <p:nvPr>
            <p:ph idx="1"/>
          </p:nvPr>
        </p:nvSpPr>
        <p:spPr/>
        <p:txBody>
          <a:bodyPr/>
          <a:lstStyle/>
          <a:p>
            <a:r>
              <a:rPr lang="en-AU" sz="2800" dirty="0" smtClean="0"/>
              <a:t>Disadvantages</a:t>
            </a:r>
          </a:p>
          <a:p>
            <a:pPr lvl="1"/>
            <a:r>
              <a:rPr lang="en-AU" sz="2400"/>
              <a:t>Chained inherited calls can damage performance</a:t>
            </a:r>
          </a:p>
          <a:p>
            <a:pPr lvl="1"/>
            <a:r>
              <a:rPr lang="en-AU" sz="2400" smtClean="0"/>
              <a:t>Can </a:t>
            </a:r>
            <a:r>
              <a:rPr lang="en-AU" sz="2400" dirty="0" smtClean="0"/>
              <a:t>lead to large and cumbersome class hierarchies</a:t>
            </a:r>
          </a:p>
          <a:p>
            <a:pPr lvl="1"/>
            <a:r>
              <a:rPr lang="en-AU" sz="2400" dirty="0" smtClean="0"/>
              <a:t>Parent functionality can be hard to find</a:t>
            </a:r>
          </a:p>
          <a:p>
            <a:pPr lvl="1"/>
            <a:r>
              <a:rPr lang="en-AU" sz="2400" dirty="0" smtClean="0"/>
              <a:t>Changes in upper levels of the hierarchy can have unexpected consequences on the children (tight coupling)</a:t>
            </a:r>
          </a:p>
          <a:p>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4"/>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AU" smtClean="0"/>
              <a:t>Inheritance</a:t>
            </a:r>
            <a:endParaRPr lang="en-US" smtClean="0"/>
          </a:p>
        </p:txBody>
      </p:sp>
      <p:sp>
        <p:nvSpPr>
          <p:cNvPr id="31747" name="Rectangle 3"/>
          <p:cNvSpPr>
            <a:spLocks noGrp="1" noChangeArrowheads="1"/>
          </p:cNvSpPr>
          <p:nvPr>
            <p:ph idx="1"/>
          </p:nvPr>
        </p:nvSpPr>
        <p:spPr/>
        <p:txBody>
          <a:bodyPr/>
          <a:lstStyle/>
          <a:p>
            <a:r>
              <a:rPr lang="en-AU" sz="2800" dirty="0" smtClean="0"/>
              <a:t>Misuse of inheritance</a:t>
            </a:r>
          </a:p>
          <a:p>
            <a:pPr lvl="1"/>
            <a:r>
              <a:rPr lang="en-AU" sz="2400" dirty="0" smtClean="0"/>
              <a:t>Be careful not to inherit when the child ‘is-a’ relationship does not actually exist</a:t>
            </a:r>
          </a:p>
          <a:p>
            <a:pPr lvl="1"/>
            <a:r>
              <a:rPr lang="en-AU" sz="2400" dirty="0" smtClean="0"/>
              <a:t>This introduces tight coupling between the classes without the benefits of a true inheritance relationship.</a:t>
            </a:r>
          </a:p>
          <a:p>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AU" smtClean="0"/>
              <a:t>Inheritance</a:t>
            </a:r>
            <a:endParaRPr lang="en-US" smtClean="0"/>
          </a:p>
        </p:txBody>
      </p:sp>
      <p:sp>
        <p:nvSpPr>
          <p:cNvPr id="32771" name="Rectangle 3"/>
          <p:cNvSpPr>
            <a:spLocks noGrp="1" noChangeArrowheads="1"/>
          </p:cNvSpPr>
          <p:nvPr>
            <p:ph idx="1"/>
          </p:nvPr>
        </p:nvSpPr>
        <p:spPr/>
        <p:txBody>
          <a:bodyPr/>
          <a:lstStyle/>
          <a:p>
            <a:pPr>
              <a:lnSpc>
                <a:spcPct val="90000"/>
              </a:lnSpc>
            </a:pPr>
            <a:r>
              <a:rPr lang="en-AU" sz="2800" dirty="0" smtClean="0"/>
              <a:t>Not is-a</a:t>
            </a:r>
          </a:p>
          <a:p>
            <a:pPr lvl="1"/>
            <a:r>
              <a:rPr lang="en-AU" sz="2400" dirty="0" smtClean="0"/>
              <a:t>Class A needs to use an object of Class B, but does not fill the same logical role that Class B fills</a:t>
            </a:r>
          </a:p>
          <a:p>
            <a:pPr lvl="1"/>
            <a:r>
              <a:rPr lang="en-AU" sz="2400" dirty="0" smtClean="0"/>
              <a:t>Class A needs part, but not all of the functionality of class B</a:t>
            </a:r>
          </a:p>
          <a:p>
            <a:pPr lvl="1"/>
            <a:r>
              <a:rPr lang="en-AU" sz="2400" dirty="0" smtClean="0"/>
              <a:t>A group of classes all need to provide a set of logically identical methods, but share no common functionality or data</a:t>
            </a:r>
          </a:p>
          <a:p>
            <a:pPr lvl="1">
              <a:lnSpc>
                <a:spcPct val="90000"/>
              </a:lnSpc>
            </a:pPr>
            <a:endParaRPr lang="en-AU" dirty="0" smtClean="0"/>
          </a:p>
          <a:p>
            <a:pPr>
              <a:lnSpc>
                <a:spcPct val="90000"/>
              </a:lnSpc>
            </a:pPr>
            <a:endParaRPr lang="en-AU"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4"/>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AU" smtClean="0"/>
              <a:t>Inheritance </a:t>
            </a:r>
            <a:endParaRPr lang="en-US" smtClean="0"/>
          </a:p>
        </p:txBody>
      </p:sp>
      <p:sp>
        <p:nvSpPr>
          <p:cNvPr id="33795" name="Rectangle 3"/>
          <p:cNvSpPr>
            <a:spLocks noGrp="1" noChangeArrowheads="1"/>
          </p:cNvSpPr>
          <p:nvPr>
            <p:ph idx="1"/>
          </p:nvPr>
        </p:nvSpPr>
        <p:spPr/>
        <p:txBody>
          <a:bodyPr/>
          <a:lstStyle/>
          <a:p>
            <a:r>
              <a:rPr lang="en-AU" dirty="0" smtClean="0"/>
              <a:t>“</a:t>
            </a:r>
            <a:r>
              <a:rPr lang="en-US" dirty="0" smtClean="0"/>
              <a:t>Favor object composition over class inheritance “</a:t>
            </a:r>
          </a:p>
          <a:p>
            <a:pPr algn="r">
              <a:buFont typeface="Wingdings" pitchFamily="2" charset="2"/>
              <a:buNone/>
            </a:pPr>
            <a:r>
              <a:rPr lang="en-AU" sz="2400" dirty="0" smtClean="0"/>
              <a:t>Gamma, et. al., </a:t>
            </a:r>
            <a:r>
              <a:rPr lang="en-AU" sz="2400" i="1" dirty="0" smtClean="0"/>
              <a:t>Design Patterns</a:t>
            </a:r>
            <a:endParaRPr 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AU" dirty="0" smtClean="0"/>
              <a:t>Required Reading</a:t>
            </a:r>
            <a:endParaRPr lang="en-US" dirty="0" smtClean="0"/>
          </a:p>
        </p:txBody>
      </p:sp>
      <p:sp>
        <p:nvSpPr>
          <p:cNvPr id="16387" name="Rectangle 3"/>
          <p:cNvSpPr>
            <a:spLocks noGrp="1" noChangeArrowheads="1"/>
          </p:cNvSpPr>
          <p:nvPr>
            <p:ph idx="1"/>
          </p:nvPr>
        </p:nvSpPr>
        <p:spPr/>
        <p:txBody>
          <a:bodyPr/>
          <a:lstStyle/>
          <a:p>
            <a:r>
              <a:rPr lang="en-NZ" dirty="0" smtClean="0"/>
              <a:t>Martin, Robert C. (2008) </a:t>
            </a:r>
            <a:r>
              <a:rPr lang="en-NZ" i="1" dirty="0" smtClean="0"/>
              <a:t>Clean Code, </a:t>
            </a:r>
            <a:r>
              <a:rPr lang="en-NZ" dirty="0" smtClean="0"/>
              <a:t>Prentice-Hall.</a:t>
            </a:r>
          </a:p>
          <a:p>
            <a:r>
              <a:rPr lang="en-NZ" dirty="0" smtClean="0"/>
              <a:t>Chapter 1</a:t>
            </a:r>
          </a:p>
          <a:p>
            <a:r>
              <a:rPr lang="en-NZ" dirty="0" smtClean="0"/>
              <a:t>Available online in the Safari collection (from any OP machine, or via the ViewClient)</a:t>
            </a:r>
          </a:p>
          <a:p>
            <a:r>
              <a:rPr lang="en-US" dirty="0">
                <a:hlinkClick r:id="rId3"/>
              </a:rPr>
              <a:t>http://</a:t>
            </a:r>
            <a:r>
              <a:rPr lang="en-US" dirty="0" smtClean="0">
                <a:hlinkClick r:id="rId3"/>
              </a:rPr>
              <a:t>proquestcombo.safaribooksonline.com</a:t>
            </a:r>
            <a:endParaRPr lang="en-US" dirty="0" smtClean="0"/>
          </a:p>
          <a:p>
            <a:endParaRPr lang="en-US" dirty="0" smtClean="0"/>
          </a:p>
        </p:txBody>
      </p:sp>
    </p:spTree>
    <p:extLst>
      <p:ext uri="{BB962C8B-B14F-4D97-AF65-F5344CB8AC3E}">
        <p14:creationId xmlns:p14="http://schemas.microsoft.com/office/powerpoint/2010/main" val="272476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AU" dirty="0" smtClean="0"/>
              <a:t>Course Content</a:t>
            </a:r>
            <a:endParaRPr lang="en-US" dirty="0" smtClean="0"/>
          </a:p>
        </p:txBody>
      </p:sp>
      <p:sp>
        <p:nvSpPr>
          <p:cNvPr id="11267" name="Rectangle 3"/>
          <p:cNvSpPr>
            <a:spLocks noGrp="1" noChangeArrowheads="1"/>
          </p:cNvSpPr>
          <p:nvPr>
            <p:ph idx="1"/>
          </p:nvPr>
        </p:nvSpPr>
        <p:spPr>
          <a:xfrm>
            <a:off x="457200" y="1340768"/>
            <a:ext cx="8229600" cy="5256584"/>
          </a:xfrm>
        </p:spPr>
        <p:txBody>
          <a:bodyPr>
            <a:normAutofit fontScale="25000" lnSpcReduction="20000"/>
          </a:bodyPr>
          <a:lstStyle/>
          <a:p>
            <a:pPr>
              <a:lnSpc>
                <a:spcPct val="120000"/>
              </a:lnSpc>
            </a:pPr>
            <a:r>
              <a:rPr lang="en-AU" sz="7200" dirty="0" smtClean="0"/>
              <a:t>Primary design </a:t>
            </a:r>
            <a:r>
              <a:rPr lang="en-AU" sz="7200" dirty="0"/>
              <a:t>m</a:t>
            </a:r>
            <a:r>
              <a:rPr lang="en-AU" sz="7200" dirty="0" smtClean="0"/>
              <a:t>ethodologies</a:t>
            </a:r>
          </a:p>
          <a:p>
            <a:pPr lvl="1">
              <a:lnSpc>
                <a:spcPct val="120000"/>
              </a:lnSpc>
              <a:spcBef>
                <a:spcPts val="0"/>
              </a:spcBef>
            </a:pPr>
            <a:r>
              <a:rPr lang="en-AU" sz="7200" dirty="0" smtClean="0"/>
              <a:t>Design Patterns (architecture)</a:t>
            </a:r>
          </a:p>
          <a:p>
            <a:pPr lvl="1">
              <a:lnSpc>
                <a:spcPct val="120000"/>
              </a:lnSpc>
              <a:spcBef>
                <a:spcPts val="0"/>
              </a:spcBef>
            </a:pPr>
            <a:r>
              <a:rPr lang="en-AU" sz="7200" dirty="0" smtClean="0"/>
              <a:t>Development Testing (unit testing)</a:t>
            </a:r>
          </a:p>
          <a:p>
            <a:pPr>
              <a:lnSpc>
                <a:spcPct val="120000"/>
              </a:lnSpc>
              <a:spcAft>
                <a:spcPts val="300"/>
              </a:spcAft>
            </a:pPr>
            <a:r>
              <a:rPr lang="en-AU" sz="7200" dirty="0" smtClean="0"/>
              <a:t>Useful readings</a:t>
            </a:r>
          </a:p>
          <a:p>
            <a:pPr lvl="1">
              <a:lnSpc>
                <a:spcPct val="120000"/>
              </a:lnSpc>
            </a:pPr>
            <a:r>
              <a:rPr lang="en-NZ" sz="7200" i="1" dirty="0"/>
              <a:t>Design Patterns: Elements of Reusable Object-Oriented Software</a:t>
            </a:r>
            <a:r>
              <a:rPr lang="en-NZ" sz="7200" dirty="0"/>
              <a:t>. Erich Gamma, Richard Helm, Ralph Johnson, and John </a:t>
            </a:r>
            <a:r>
              <a:rPr lang="en-NZ" sz="7200" dirty="0" err="1"/>
              <a:t>Vlissides</a:t>
            </a:r>
            <a:r>
              <a:rPr lang="en-NZ" sz="7200" dirty="0"/>
              <a:t>. Addison-Wesley, Boston, MA, (January 1995)</a:t>
            </a:r>
          </a:p>
          <a:p>
            <a:pPr lvl="1">
              <a:lnSpc>
                <a:spcPct val="120000"/>
              </a:lnSpc>
            </a:pPr>
            <a:r>
              <a:rPr lang="en-NZ" sz="7200" i="1" dirty="0" smtClean="0"/>
              <a:t>Head </a:t>
            </a:r>
            <a:r>
              <a:rPr lang="en-NZ" sz="7200" i="1" dirty="0"/>
              <a:t>First Object-Oriented Analysis and </a:t>
            </a:r>
            <a:r>
              <a:rPr lang="en-NZ" sz="7200" i="1" dirty="0" smtClean="0"/>
              <a:t>Design</a:t>
            </a:r>
            <a:r>
              <a:rPr lang="en-NZ" sz="7200" dirty="0" smtClean="0"/>
              <a:t>, Brett </a:t>
            </a:r>
            <a:r>
              <a:rPr lang="en-NZ" sz="7200" dirty="0"/>
              <a:t>D. </a:t>
            </a:r>
            <a:r>
              <a:rPr lang="en-NZ" sz="7200" dirty="0" smtClean="0"/>
              <a:t>McLaughlin, </a:t>
            </a:r>
            <a:r>
              <a:rPr lang="en-NZ" sz="7200" dirty="0"/>
              <a:t>Gary </a:t>
            </a:r>
            <a:r>
              <a:rPr lang="en-NZ" sz="7200" dirty="0" err="1" smtClean="0"/>
              <a:t>Pollice</a:t>
            </a:r>
            <a:r>
              <a:rPr lang="en-NZ" sz="7200" dirty="0" smtClean="0"/>
              <a:t>, </a:t>
            </a:r>
            <a:r>
              <a:rPr lang="en-NZ" sz="7200" dirty="0"/>
              <a:t>Dave </a:t>
            </a:r>
            <a:r>
              <a:rPr lang="en-NZ" sz="7200" dirty="0" smtClean="0"/>
              <a:t>West, </a:t>
            </a:r>
            <a:r>
              <a:rPr lang="en-NZ" sz="7200" dirty="0"/>
              <a:t>O’Reilly (</a:t>
            </a:r>
            <a:r>
              <a:rPr lang="en-NZ" sz="7200" dirty="0" smtClean="0"/>
              <a:t>2006).</a:t>
            </a:r>
          </a:p>
          <a:p>
            <a:pPr lvl="1">
              <a:lnSpc>
                <a:spcPct val="120000"/>
              </a:lnSpc>
            </a:pPr>
            <a:r>
              <a:rPr lang="en-NZ" sz="7200" i="1" dirty="0" smtClean="0"/>
              <a:t>The Art of Unit Testing : with examples in C#</a:t>
            </a:r>
            <a:r>
              <a:rPr lang="en-NZ" sz="7200" dirty="0" smtClean="0"/>
              <a:t>, Ray </a:t>
            </a:r>
            <a:r>
              <a:rPr lang="en-NZ" sz="7200" dirty="0" err="1" smtClean="0"/>
              <a:t>Osherove</a:t>
            </a:r>
            <a:r>
              <a:rPr lang="en-NZ" sz="7200" dirty="0" smtClean="0"/>
              <a:t>, Manning (2013)</a:t>
            </a:r>
          </a:p>
          <a:p>
            <a:pPr lvl="1">
              <a:lnSpc>
                <a:spcPct val="120000"/>
              </a:lnSpc>
            </a:pPr>
            <a:r>
              <a:rPr lang="en-NZ" sz="7200" dirty="0" smtClean="0"/>
              <a:t>Any good quality C# textbook/language reference (see the Safari collection)</a:t>
            </a:r>
            <a:endParaRPr lang="en-NZ" sz="7200" dirty="0"/>
          </a:p>
          <a:p>
            <a:pPr>
              <a:lnSpc>
                <a:spcPct val="120000"/>
              </a:lnSpc>
            </a:pPr>
            <a:r>
              <a:rPr lang="en-AU" sz="7200" dirty="0" smtClean="0"/>
              <a:t>Required readings provided</a:t>
            </a:r>
          </a:p>
          <a:p>
            <a:pPr>
              <a:lnSpc>
                <a:spcPct val="120000"/>
              </a:lnSpc>
            </a:pPr>
            <a:r>
              <a:rPr lang="en-AU" sz="7200" dirty="0" smtClean="0"/>
              <a:t>Extensive practical exercises</a:t>
            </a:r>
          </a:p>
          <a:p>
            <a:pPr>
              <a:lnSpc>
                <a:spcPct val="120000"/>
              </a:lnSpc>
            </a:pPr>
            <a:r>
              <a:rPr lang="en-AU" sz="7200" dirty="0" smtClean="0"/>
              <a:t>Two large projects</a:t>
            </a:r>
          </a:p>
          <a:p>
            <a:pPr>
              <a:lnSpc>
                <a:spcPct val="120000"/>
              </a:lnSpc>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3"/>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In-Class Practical</a:t>
            </a:r>
            <a:endParaRPr lang="en-US" dirty="0"/>
          </a:p>
        </p:txBody>
      </p:sp>
      <p:sp>
        <p:nvSpPr>
          <p:cNvPr id="3" name="Content Placeholder 2"/>
          <p:cNvSpPr>
            <a:spLocks noGrp="1"/>
          </p:cNvSpPr>
          <p:nvPr>
            <p:ph idx="1"/>
          </p:nvPr>
        </p:nvSpPr>
        <p:spPr/>
        <p:txBody>
          <a:bodyPr/>
          <a:lstStyle/>
          <a:p>
            <a:r>
              <a:rPr lang="en-NZ" dirty="0" smtClean="0"/>
              <a:t>Write a C# program that copies the contents of a two-dimensional array into a one-dimensional array.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02175466"/>
              </p:ext>
            </p:extLst>
          </p:nvPr>
        </p:nvGraphicFramePr>
        <p:xfrm>
          <a:off x="1331640" y="3068960"/>
          <a:ext cx="6096000" cy="736600"/>
        </p:xfrm>
        <a:graphic>
          <a:graphicData uri="http://schemas.openxmlformats.org/drawingml/2006/table">
            <a:tbl>
              <a:tblPr firstRow="1" bandRow="1">
                <a:tableStyleId>{2D5ABB26-0587-4C30-8999-92F81FD0307C}</a:tableStyleId>
              </a:tblPr>
              <a:tblGrid>
                <a:gridCol w="1524000"/>
                <a:gridCol w="1524000"/>
                <a:gridCol w="1524000"/>
                <a:gridCol w="1524000"/>
              </a:tblGrid>
              <a:tr h="360040">
                <a:tc>
                  <a:txBody>
                    <a:bodyPr/>
                    <a:lstStyle/>
                    <a:p>
                      <a:pPr algn="ctr"/>
                      <a:r>
                        <a:rPr lang="en-NZ"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Z"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Z" dirty="0" smtClean="0"/>
                        <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Z" dirty="0" smtClean="0"/>
                        <a:t>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NZ"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Z" dirty="0" smtClean="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Z" dirty="0" smtClean="0"/>
                        <a:t>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Z" dirty="0" smtClean="0"/>
                        <a: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56470465"/>
              </p:ext>
            </p:extLst>
          </p:nvPr>
        </p:nvGraphicFramePr>
        <p:xfrm>
          <a:off x="1331640" y="4941168"/>
          <a:ext cx="6096000" cy="370840"/>
        </p:xfrm>
        <a:graphic>
          <a:graphicData uri="http://schemas.openxmlformats.org/drawingml/2006/table">
            <a:tbl>
              <a:tblPr firstRow="1" bandRow="1">
                <a:tableStyleId>{5C22544A-7EE6-4342-B048-85BDC9FD1C3A}</a:tableStyleId>
              </a:tblPr>
              <a:tblGrid>
                <a:gridCol w="762000"/>
                <a:gridCol w="762000"/>
                <a:gridCol w="762000"/>
                <a:gridCol w="762000"/>
                <a:gridCol w="762000"/>
                <a:gridCol w="762000"/>
                <a:gridCol w="762000"/>
                <a:gridCol w="762000"/>
              </a:tblGrid>
              <a:tr h="370840">
                <a:tc>
                  <a:txBody>
                    <a:bodyPr/>
                    <a:lstStyle/>
                    <a:p>
                      <a:pPr algn="ctr"/>
                      <a:r>
                        <a:rPr lang="en-NZ" b="0" dirty="0" smtClean="0">
                          <a:solidFill>
                            <a:schemeClr val="tx1"/>
                          </a:solidFill>
                        </a:rPr>
                        <a:t>A</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NZ" b="0" dirty="0" smtClean="0">
                          <a:solidFill>
                            <a:schemeClr val="tx1"/>
                          </a:solidFill>
                        </a:rPr>
                        <a:t>B</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NZ" b="0" dirty="0" smtClean="0">
                          <a:solidFill>
                            <a:schemeClr val="tx1"/>
                          </a:solidFill>
                        </a:rPr>
                        <a:t>C</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NZ" b="0" dirty="0" smtClean="0">
                          <a:solidFill>
                            <a:schemeClr val="tx1"/>
                          </a:solidFill>
                        </a:rPr>
                        <a:t>D</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NZ" b="0" dirty="0" smtClean="0">
                          <a:solidFill>
                            <a:schemeClr val="tx1"/>
                          </a:solidFill>
                        </a:rPr>
                        <a:t>E</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NZ" b="0" dirty="0" smtClean="0">
                          <a:solidFill>
                            <a:schemeClr val="tx1"/>
                          </a:solidFill>
                        </a:rPr>
                        <a:t>F</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NZ" b="0" dirty="0" smtClean="0">
                          <a:solidFill>
                            <a:schemeClr val="tx1"/>
                          </a:solidFill>
                        </a:rPr>
                        <a:t>G</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NZ" b="0" dirty="0" smtClean="0">
                          <a:solidFill>
                            <a:schemeClr val="tx1"/>
                          </a:solidFill>
                        </a:rPr>
                        <a:t>H</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Down Arrow 6"/>
          <p:cNvSpPr/>
          <p:nvPr/>
        </p:nvSpPr>
        <p:spPr>
          <a:xfrm>
            <a:off x="4211960" y="4005064"/>
            <a:ext cx="28803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55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In-Class Practical</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343025" y="1691977"/>
            <a:ext cx="6457950" cy="4905375"/>
          </a:xfrm>
          <a:prstGeom prst="rect">
            <a:avLst/>
          </a:prstGeom>
        </p:spPr>
      </p:pic>
    </p:spTree>
    <p:extLst>
      <p:ext uri="{BB962C8B-B14F-4D97-AF65-F5344CB8AC3E}">
        <p14:creationId xmlns:p14="http://schemas.microsoft.com/office/powerpoint/2010/main" val="1679888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AU" dirty="0" smtClean="0"/>
              <a:t>Task 1 – Class Design</a:t>
            </a:r>
            <a:endParaRPr lang="en-US" dirty="0" smtClean="0"/>
          </a:p>
        </p:txBody>
      </p:sp>
      <p:sp>
        <p:nvSpPr>
          <p:cNvPr id="34819" name="Rectangle 3"/>
          <p:cNvSpPr>
            <a:spLocks noGrp="1" noChangeArrowheads="1"/>
          </p:cNvSpPr>
          <p:nvPr>
            <p:ph idx="1"/>
          </p:nvPr>
        </p:nvSpPr>
        <p:spPr/>
        <p:txBody>
          <a:bodyPr/>
          <a:lstStyle/>
          <a:p>
            <a:pPr>
              <a:lnSpc>
                <a:spcPct val="80000"/>
              </a:lnSpc>
            </a:pPr>
            <a:r>
              <a:rPr lang="en-AU" dirty="0" smtClean="0"/>
              <a:t>Before next session (mandatory)</a:t>
            </a:r>
          </a:p>
          <a:p>
            <a:pPr>
              <a:lnSpc>
                <a:spcPct val="80000"/>
              </a:lnSpc>
            </a:pPr>
            <a:r>
              <a:rPr lang="en-AU" dirty="0" smtClean="0"/>
              <a:t>Bridge Dealing Application:</a:t>
            </a:r>
          </a:p>
          <a:p>
            <a:pPr lvl="1"/>
            <a:r>
              <a:rPr lang="en-AU" sz="2400" dirty="0" smtClean="0"/>
              <a:t>A bridge deal comprises four hands (N,S,E,W), each made up of 13 cards</a:t>
            </a:r>
          </a:p>
          <a:p>
            <a:pPr lvl="1"/>
            <a:r>
              <a:rPr lang="en-AU" sz="2400" dirty="0" smtClean="0"/>
              <a:t>The quality of a bridge hand is measured by counting its High Card Points</a:t>
            </a:r>
          </a:p>
          <a:p>
            <a:pPr lvl="2"/>
            <a:r>
              <a:rPr lang="en-AU" sz="2000" dirty="0" smtClean="0"/>
              <a:t>A = 4</a:t>
            </a:r>
          </a:p>
          <a:p>
            <a:pPr lvl="2"/>
            <a:r>
              <a:rPr lang="en-AU" sz="2000" dirty="0" smtClean="0"/>
              <a:t>K = 3</a:t>
            </a:r>
          </a:p>
          <a:p>
            <a:pPr lvl="2"/>
            <a:r>
              <a:rPr lang="en-AU" sz="2000" dirty="0" smtClean="0"/>
              <a:t>Q = 2</a:t>
            </a:r>
          </a:p>
          <a:p>
            <a:pPr lvl="2"/>
            <a:r>
              <a:rPr lang="en-AU" sz="2000" dirty="0" smtClean="0"/>
              <a:t>J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AU" dirty="0"/>
              <a:t>Task 1 – Class </a:t>
            </a:r>
            <a:r>
              <a:rPr lang="en-AU" dirty="0" smtClean="0"/>
              <a:t>Design</a:t>
            </a:r>
            <a:endParaRPr lang="en-US" dirty="0" smtClean="0"/>
          </a:p>
        </p:txBody>
      </p:sp>
      <p:sp>
        <p:nvSpPr>
          <p:cNvPr id="35843" name="Rectangle 3"/>
          <p:cNvSpPr>
            <a:spLocks noGrp="1" noChangeArrowheads="1"/>
          </p:cNvSpPr>
          <p:nvPr>
            <p:ph idx="1"/>
          </p:nvPr>
        </p:nvSpPr>
        <p:spPr/>
        <p:txBody>
          <a:bodyPr>
            <a:normAutofit/>
          </a:bodyPr>
          <a:lstStyle/>
          <a:p>
            <a:r>
              <a:rPr lang="en-AU" dirty="0" smtClean="0"/>
              <a:t>Design a class architecture for a Bridge Dealing program that deals out four hands and displays them (textually), sorted into suits, along with the HCP for each hand.</a:t>
            </a:r>
          </a:p>
          <a:p>
            <a:r>
              <a:rPr lang="en-AU" dirty="0" smtClean="0"/>
              <a:t>Draw a UML-style diagram of your classes, showing class name, properties and methods for all classes.</a:t>
            </a:r>
          </a:p>
          <a:p>
            <a:r>
              <a:rPr lang="en-AU" dirty="0" smtClean="0"/>
              <a:t>Pseudo-code your methods.</a:t>
            </a:r>
          </a:p>
          <a:p>
            <a:r>
              <a:rPr lang="en-AU" dirty="0" smtClean="0"/>
              <a:t>Bring your class diagram and pseudo-code (hard copy; hand-written is fine) to class for Session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NZ" dirty="0" smtClean="0"/>
              <a:t>Schedule (Provisional)</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90670838"/>
              </p:ext>
            </p:extLst>
          </p:nvPr>
        </p:nvGraphicFramePr>
        <p:xfrm>
          <a:off x="539552" y="1556795"/>
          <a:ext cx="8229600" cy="5081499"/>
        </p:xfrm>
        <a:graphic>
          <a:graphicData uri="http://schemas.openxmlformats.org/drawingml/2006/table">
            <a:tbl>
              <a:tblPr firstRow="1" firstCol="1" lastRow="1" lastCol="1" bandRow="1" bandCol="1">
                <a:tableStyleId>{69012ECD-51FC-41F1-AA8D-1B2483CD663E}</a:tableStyleId>
              </a:tblPr>
              <a:tblGrid>
                <a:gridCol w="1080120"/>
                <a:gridCol w="2736304"/>
                <a:gridCol w="4413176"/>
              </a:tblGrid>
              <a:tr h="173208">
                <a:tc>
                  <a:txBody>
                    <a:bodyPr/>
                    <a:lstStyle/>
                    <a:p>
                      <a:pPr marL="228600" algn="ctr">
                        <a:spcBef>
                          <a:spcPts val="600"/>
                        </a:spcBef>
                        <a:spcAft>
                          <a:spcPts val="200"/>
                        </a:spcAft>
                      </a:pPr>
                      <a:r>
                        <a:rPr lang="en-AU" sz="1000" dirty="0">
                          <a:effectLst/>
                        </a:rPr>
                        <a:t>Week</a:t>
                      </a:r>
                      <a:endParaRPr lang="en-NZ" sz="1000" b="1" dirty="0">
                        <a:effectLst/>
                        <a:latin typeface="Times New Roman"/>
                        <a:cs typeface="Times New Roman"/>
                      </a:endParaRPr>
                    </a:p>
                  </a:txBody>
                  <a:tcPr anchor="ctr"/>
                </a:tc>
                <a:tc>
                  <a:txBody>
                    <a:bodyPr/>
                    <a:lstStyle/>
                    <a:p>
                      <a:pPr marL="228600" algn="ctr">
                        <a:spcBef>
                          <a:spcPts val="600"/>
                        </a:spcBef>
                        <a:spcAft>
                          <a:spcPts val="200"/>
                        </a:spcAft>
                      </a:pPr>
                      <a:r>
                        <a:rPr lang="en-AU" sz="1000" dirty="0" smtClean="0">
                          <a:effectLst/>
                        </a:rPr>
                        <a:t>Session</a:t>
                      </a:r>
                      <a:r>
                        <a:rPr lang="en-AU" sz="1000" baseline="0" dirty="0" smtClean="0">
                          <a:effectLst/>
                        </a:rPr>
                        <a:t> 1</a:t>
                      </a:r>
                      <a:endParaRPr lang="en-NZ" sz="1000" b="1" dirty="0">
                        <a:effectLst/>
                        <a:latin typeface="Times New Roman"/>
                        <a:cs typeface="Times New Roman"/>
                      </a:endParaRPr>
                    </a:p>
                  </a:txBody>
                  <a:tcPr anchor="ctr"/>
                </a:tc>
                <a:tc>
                  <a:txBody>
                    <a:bodyPr/>
                    <a:lstStyle/>
                    <a:p>
                      <a:pPr marL="228600" algn="ctr">
                        <a:spcBef>
                          <a:spcPts val="600"/>
                        </a:spcBef>
                        <a:spcAft>
                          <a:spcPts val="200"/>
                        </a:spcAft>
                      </a:pPr>
                      <a:r>
                        <a:rPr lang="en-AU" sz="1000" b="1" dirty="0" smtClean="0">
                          <a:effectLst/>
                        </a:rPr>
                        <a:t>Session 2</a:t>
                      </a:r>
                      <a:endParaRPr lang="en-NZ" sz="1000" b="1" dirty="0">
                        <a:effectLst/>
                        <a:latin typeface="Times New Roman"/>
                        <a:cs typeface="Times New Roman"/>
                      </a:endParaRPr>
                    </a:p>
                  </a:txBody>
                  <a:tcPr anchor="ctr"/>
                </a:tc>
              </a:tr>
              <a:tr h="403215">
                <a:tc>
                  <a:txBody>
                    <a:bodyPr/>
                    <a:lstStyle/>
                    <a:p>
                      <a:pPr marL="0" algn="ctr">
                        <a:spcBef>
                          <a:spcPts val="600"/>
                        </a:spcBef>
                        <a:spcAft>
                          <a:spcPts val="200"/>
                        </a:spcAft>
                      </a:pPr>
                      <a:r>
                        <a:rPr lang="en-AU" sz="1000" dirty="0">
                          <a:effectLst/>
                        </a:rPr>
                        <a:t>1</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dirty="0">
                          <a:effectLst/>
                        </a:rPr>
                        <a:t>Introduction</a:t>
                      </a:r>
                      <a:endParaRPr lang="en-NZ" sz="1000" dirty="0">
                        <a:effectLst/>
                      </a:endParaRPr>
                    </a:p>
                    <a:p>
                      <a:pPr>
                        <a:lnSpc>
                          <a:spcPct val="130000"/>
                        </a:lnSpc>
                        <a:spcAft>
                          <a:spcPts val="0"/>
                        </a:spcAft>
                      </a:pPr>
                      <a:r>
                        <a:rPr lang="en-AU" sz="1000" dirty="0">
                          <a:effectLst/>
                        </a:rPr>
                        <a:t>Remembering C</a:t>
                      </a:r>
                      <a:r>
                        <a:rPr lang="en-AU" sz="1000" dirty="0" smtClean="0">
                          <a:effectLst/>
                        </a:rPr>
                        <a:t>#</a:t>
                      </a:r>
                      <a:endParaRPr lang="en-NZ" sz="1000" dirty="0">
                        <a:effectLst/>
                        <a:latin typeface="Tahoma"/>
                        <a:ea typeface="Times New Roman"/>
                        <a:cs typeface="Times New Roman"/>
                      </a:endParaRPr>
                    </a:p>
                  </a:txBody>
                  <a:tcPr anchor="ctr"/>
                </a:tc>
                <a:tc>
                  <a:txBody>
                    <a:bodyPr/>
                    <a:lstStyle/>
                    <a:p>
                      <a:pPr marL="0">
                        <a:spcBef>
                          <a:spcPts val="600"/>
                        </a:spcBef>
                        <a:spcAft>
                          <a:spcPts val="200"/>
                        </a:spcAft>
                      </a:pPr>
                      <a:r>
                        <a:rPr lang="en-AU" sz="1000" b="0" dirty="0" smtClean="0">
                          <a:effectLst/>
                        </a:rPr>
                        <a:t>Bridge </a:t>
                      </a:r>
                      <a:r>
                        <a:rPr lang="en-AU" sz="1000" b="0" dirty="0">
                          <a:effectLst/>
                        </a:rPr>
                        <a:t>Dealer</a:t>
                      </a:r>
                      <a:endParaRPr lang="en-NZ" sz="1000" b="0" dirty="0">
                        <a:effectLst/>
                        <a:latin typeface="Times New Roman"/>
                        <a:cs typeface="Times New Roman"/>
                      </a:endParaRPr>
                    </a:p>
                  </a:txBody>
                  <a:tcPr anchor="ctr"/>
                </a:tc>
              </a:tr>
              <a:tr h="215662">
                <a:tc>
                  <a:txBody>
                    <a:bodyPr/>
                    <a:lstStyle/>
                    <a:p>
                      <a:pPr marL="0" algn="ctr">
                        <a:spcBef>
                          <a:spcPts val="600"/>
                        </a:spcBef>
                        <a:spcAft>
                          <a:spcPts val="200"/>
                        </a:spcAft>
                      </a:pPr>
                      <a:r>
                        <a:rPr lang="en-AU" sz="1000" dirty="0">
                          <a:effectLst/>
                        </a:rPr>
                        <a:t>2</a:t>
                      </a:r>
                      <a:endParaRPr lang="en-NZ" sz="1000" b="1" dirty="0">
                        <a:effectLst/>
                        <a:latin typeface="Times New Roman"/>
                        <a:cs typeface="Times New Roman"/>
                      </a:endParaRPr>
                    </a:p>
                  </a:txBody>
                  <a:tcPr anchor="ctr"/>
                </a:tc>
                <a:tc>
                  <a:txBody>
                    <a:bodyPr/>
                    <a:lstStyle/>
                    <a:p>
                      <a:pPr marL="0" lvl="0" indent="0">
                        <a:spcBef>
                          <a:spcPts val="600"/>
                        </a:spcBef>
                        <a:spcAft>
                          <a:spcPts val="200"/>
                        </a:spcAft>
                        <a:buFont typeface="Symbol"/>
                        <a:buNone/>
                      </a:pPr>
                      <a:r>
                        <a:rPr lang="en-NZ" sz="1000" dirty="0" smtClean="0">
                          <a:effectLst/>
                        </a:rPr>
                        <a:t>Object</a:t>
                      </a:r>
                      <a:r>
                        <a:rPr lang="en-NZ" sz="1000" baseline="0" dirty="0" smtClean="0">
                          <a:effectLst/>
                        </a:rPr>
                        <a:t> Oriented Design Principles</a:t>
                      </a:r>
                      <a:endParaRPr lang="en-NZ" sz="1000" dirty="0">
                        <a:effectLst/>
                        <a:latin typeface="Tahoma"/>
                        <a:ea typeface="Times New Roman"/>
                        <a:cs typeface="Times New Roman"/>
                      </a:endParaRPr>
                    </a:p>
                  </a:txBody>
                  <a:tcPr anchor="ctr"/>
                </a:tc>
                <a:tc>
                  <a:txBody>
                    <a:bodyPr/>
                    <a:lstStyle/>
                    <a:p>
                      <a:pPr marL="0">
                        <a:spcBef>
                          <a:spcPts val="600"/>
                        </a:spcBef>
                        <a:spcAft>
                          <a:spcPts val="200"/>
                        </a:spcAft>
                      </a:pPr>
                      <a:r>
                        <a:rPr lang="en-AU" sz="1000" b="0" dirty="0">
                          <a:effectLst/>
                        </a:rPr>
                        <a:t>New </a:t>
                      </a:r>
                      <a:r>
                        <a:rPr lang="en-AU" sz="1000" b="0" dirty="0" smtClean="0">
                          <a:effectLst/>
                        </a:rPr>
                        <a:t>C#/.NET Features</a:t>
                      </a:r>
                      <a:endParaRPr lang="en-NZ" sz="1000" b="0" dirty="0">
                        <a:effectLst/>
                      </a:endParaRPr>
                    </a:p>
                  </a:txBody>
                  <a:tcPr anchor="ctr"/>
                </a:tc>
              </a:tr>
              <a:tr h="346416">
                <a:tc>
                  <a:txBody>
                    <a:bodyPr/>
                    <a:lstStyle/>
                    <a:p>
                      <a:pPr marL="0" algn="ctr">
                        <a:spcBef>
                          <a:spcPts val="600"/>
                        </a:spcBef>
                        <a:spcAft>
                          <a:spcPts val="200"/>
                        </a:spcAft>
                      </a:pPr>
                      <a:r>
                        <a:rPr lang="en-AU" sz="1000" dirty="0">
                          <a:effectLst/>
                        </a:rPr>
                        <a:t>3</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dirty="0">
                          <a:effectLst/>
                        </a:rPr>
                        <a:t>Development Testing (Unit Testing) Theory</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b="0" dirty="0">
                          <a:effectLst/>
                        </a:rPr>
                        <a:t>Unit Testing Exercise</a:t>
                      </a:r>
                      <a:endParaRPr lang="en-NZ" sz="1000" b="0" dirty="0">
                        <a:effectLst/>
                        <a:latin typeface="Times New Roman"/>
                        <a:cs typeface="Times New Roman"/>
                      </a:endParaRPr>
                    </a:p>
                  </a:txBody>
                  <a:tcPr anchor="ctr"/>
                </a:tc>
              </a:tr>
              <a:tr h="173208">
                <a:tc>
                  <a:txBody>
                    <a:bodyPr/>
                    <a:lstStyle/>
                    <a:p>
                      <a:pPr marL="0" algn="ctr">
                        <a:spcBef>
                          <a:spcPts val="600"/>
                        </a:spcBef>
                        <a:spcAft>
                          <a:spcPts val="200"/>
                        </a:spcAft>
                      </a:pPr>
                      <a:r>
                        <a:rPr lang="en-AU" sz="1000" dirty="0">
                          <a:effectLst/>
                        </a:rPr>
                        <a:t>4</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dirty="0">
                          <a:effectLst/>
                        </a:rPr>
                        <a:t>First Design Pattern - Strategy</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b="0" dirty="0">
                          <a:effectLst/>
                        </a:rPr>
                        <a:t>Game Character Class</a:t>
                      </a:r>
                      <a:endParaRPr lang="en-NZ" sz="1000" b="0" dirty="0">
                        <a:effectLst/>
                        <a:latin typeface="Times New Roman"/>
                        <a:cs typeface="Times New Roman"/>
                      </a:endParaRPr>
                    </a:p>
                  </a:txBody>
                  <a:tcPr anchor="ctr"/>
                </a:tc>
              </a:tr>
              <a:tr h="346416">
                <a:tc>
                  <a:txBody>
                    <a:bodyPr/>
                    <a:lstStyle/>
                    <a:p>
                      <a:pPr marL="0" algn="ctr">
                        <a:spcBef>
                          <a:spcPts val="600"/>
                        </a:spcBef>
                        <a:spcAft>
                          <a:spcPts val="200"/>
                        </a:spcAft>
                      </a:pPr>
                      <a:r>
                        <a:rPr lang="en-AU" sz="1000" dirty="0">
                          <a:effectLst/>
                        </a:rPr>
                        <a:t>5</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dirty="0">
                          <a:effectLst/>
                        </a:rPr>
                        <a:t>Decoupling Object Creation – Factory Pattern</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b="0" dirty="0">
                          <a:effectLst/>
                        </a:rPr>
                        <a:t>Animal World</a:t>
                      </a:r>
                      <a:endParaRPr lang="en-NZ" sz="1000" b="0" dirty="0">
                        <a:effectLst/>
                        <a:latin typeface="Times New Roman"/>
                        <a:cs typeface="Times New Roman"/>
                      </a:endParaRPr>
                    </a:p>
                  </a:txBody>
                  <a:tcPr anchor="ctr"/>
                </a:tc>
              </a:tr>
              <a:tr h="173208">
                <a:tc>
                  <a:txBody>
                    <a:bodyPr/>
                    <a:lstStyle/>
                    <a:p>
                      <a:pPr marL="0" algn="ctr">
                        <a:spcBef>
                          <a:spcPts val="600"/>
                        </a:spcBef>
                        <a:spcAft>
                          <a:spcPts val="200"/>
                        </a:spcAft>
                      </a:pPr>
                      <a:r>
                        <a:rPr lang="en-AU" sz="1000" dirty="0">
                          <a:effectLst/>
                        </a:rPr>
                        <a:t>6</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dirty="0">
                          <a:effectLst/>
                        </a:rPr>
                        <a:t>Publish &amp; Subscribe - Observer Pattern</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b="0" dirty="0">
                          <a:effectLst/>
                        </a:rPr>
                        <a:t>Weather Station</a:t>
                      </a:r>
                      <a:endParaRPr lang="en-NZ" sz="1000" b="0" dirty="0">
                        <a:effectLst/>
                        <a:latin typeface="Times New Roman"/>
                        <a:cs typeface="Times New Roman"/>
                      </a:endParaRPr>
                    </a:p>
                  </a:txBody>
                  <a:tcPr anchor="ctr"/>
                </a:tc>
              </a:tr>
              <a:tr h="173208">
                <a:tc>
                  <a:txBody>
                    <a:bodyPr/>
                    <a:lstStyle/>
                    <a:p>
                      <a:pPr marL="0" algn="ctr">
                        <a:spcBef>
                          <a:spcPts val="600"/>
                        </a:spcBef>
                        <a:spcAft>
                          <a:spcPts val="200"/>
                        </a:spcAft>
                      </a:pPr>
                      <a:r>
                        <a:rPr lang="en-AU" sz="1000" dirty="0">
                          <a:effectLst/>
                        </a:rPr>
                        <a:t>7</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dirty="0">
                          <a:effectLst/>
                        </a:rPr>
                        <a:t>Advanced C# 1 – Delegates</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b="0" dirty="0">
                          <a:effectLst/>
                        </a:rPr>
                        <a:t>Assorted Delegates</a:t>
                      </a:r>
                      <a:endParaRPr lang="en-NZ" sz="1000" b="0" dirty="0">
                        <a:effectLst/>
                        <a:latin typeface="Times New Roman"/>
                        <a:cs typeface="Times New Roman"/>
                      </a:endParaRPr>
                    </a:p>
                  </a:txBody>
                  <a:tcPr anchor="ctr"/>
                </a:tc>
              </a:tr>
              <a:tr h="346416">
                <a:tc>
                  <a:txBody>
                    <a:bodyPr/>
                    <a:lstStyle/>
                    <a:p>
                      <a:pPr marL="0" algn="ctr">
                        <a:spcBef>
                          <a:spcPts val="600"/>
                        </a:spcBef>
                        <a:spcAft>
                          <a:spcPts val="200"/>
                        </a:spcAft>
                      </a:pPr>
                      <a:r>
                        <a:rPr lang="en-AU" sz="1000" dirty="0">
                          <a:effectLst/>
                        </a:rPr>
                        <a:t>8</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dirty="0">
                          <a:effectLst/>
                        </a:rPr>
                        <a:t>Advanced C# 2 – Anonymous and Lambda</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b="0" dirty="0">
                          <a:effectLst/>
                        </a:rPr>
                        <a:t>Assorted Anonymous &amp; Lambda</a:t>
                      </a:r>
                      <a:endParaRPr lang="en-NZ" sz="1000" b="0" dirty="0">
                        <a:effectLst/>
                        <a:latin typeface="Times New Roman"/>
                        <a:cs typeface="Times New Roman"/>
                      </a:endParaRPr>
                    </a:p>
                  </a:txBody>
                  <a:tcPr anchor="ctr"/>
                </a:tc>
              </a:tr>
              <a:tr h="173208">
                <a:tc>
                  <a:txBody>
                    <a:bodyPr/>
                    <a:lstStyle/>
                    <a:p>
                      <a:pPr marL="0" algn="ctr">
                        <a:spcBef>
                          <a:spcPts val="600"/>
                        </a:spcBef>
                        <a:spcAft>
                          <a:spcPts val="200"/>
                        </a:spcAft>
                      </a:pPr>
                      <a:r>
                        <a:rPr lang="en-AU" sz="1000" dirty="0">
                          <a:effectLst/>
                        </a:rPr>
                        <a:t>9</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dirty="0">
                          <a:effectLst/>
                        </a:rPr>
                        <a:t>Advanced C# 3 – Multithreading</a:t>
                      </a:r>
                      <a:endParaRPr lang="en-NZ" sz="1000" b="1" dirty="0">
                        <a:effectLst/>
                        <a:latin typeface="Times New Roman"/>
                        <a:cs typeface="Times New Roman"/>
                      </a:endParaRPr>
                    </a:p>
                  </a:txBody>
                  <a:tcPr anchor="ctr"/>
                </a:tc>
                <a:tc>
                  <a:txBody>
                    <a:bodyPr/>
                    <a:lstStyle/>
                    <a:p>
                      <a:pPr marL="0">
                        <a:spcBef>
                          <a:spcPts val="600"/>
                        </a:spcBef>
                        <a:spcAft>
                          <a:spcPts val="200"/>
                        </a:spcAft>
                      </a:pPr>
                      <a:r>
                        <a:rPr lang="en-AU" sz="1000" b="0" dirty="0">
                          <a:effectLst/>
                        </a:rPr>
                        <a:t>Assorted Multithreading</a:t>
                      </a:r>
                      <a:endParaRPr lang="en-NZ" sz="1000" b="0" dirty="0">
                        <a:effectLst/>
                        <a:latin typeface="Times New Roman"/>
                        <a:cs typeface="Times New Roman"/>
                      </a:endParaRPr>
                    </a:p>
                  </a:txBody>
                  <a:tcPr anchor="ctr"/>
                </a:tc>
              </a:tr>
              <a:tr h="201138">
                <a:tc>
                  <a:txBody>
                    <a:bodyPr/>
                    <a:lstStyle/>
                    <a:p>
                      <a:pPr algn="ctr">
                        <a:lnSpc>
                          <a:spcPct val="130000"/>
                        </a:lnSpc>
                        <a:spcAft>
                          <a:spcPts val="0"/>
                        </a:spcAft>
                      </a:pPr>
                      <a:r>
                        <a:rPr lang="en-AU" sz="1000" dirty="0">
                          <a:effectLst/>
                        </a:rPr>
                        <a:t>10</a:t>
                      </a:r>
                      <a:endParaRPr lang="en-NZ" sz="1000" dirty="0">
                        <a:effectLst/>
                        <a:latin typeface="Tahoma"/>
                        <a:ea typeface="Times New Roman"/>
                        <a:cs typeface="Times New Roman"/>
                      </a:endParaRPr>
                    </a:p>
                  </a:txBody>
                  <a:tcPr anchor="ctr"/>
                </a:tc>
                <a:tc>
                  <a:txBody>
                    <a:bodyPr/>
                    <a:lstStyle/>
                    <a:p>
                      <a:pPr>
                        <a:lnSpc>
                          <a:spcPct val="130000"/>
                        </a:lnSpc>
                        <a:spcAft>
                          <a:spcPts val="0"/>
                        </a:spcAft>
                      </a:pPr>
                      <a:r>
                        <a:rPr lang="en-AU" sz="1000">
                          <a:effectLst/>
                        </a:rPr>
                        <a:t>Data Management – XML</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b="0" dirty="0">
                          <a:effectLst/>
                        </a:rPr>
                        <a:t>Pubs &amp; Clubs</a:t>
                      </a:r>
                      <a:endParaRPr lang="en-NZ" sz="1000" b="0" dirty="0">
                        <a:effectLst/>
                        <a:latin typeface="Tahoma"/>
                        <a:ea typeface="Times New Roman"/>
                        <a:cs typeface="Times New Roman"/>
                      </a:endParaRPr>
                    </a:p>
                  </a:txBody>
                  <a:tcPr anchor="ctr"/>
                </a:tc>
              </a:tr>
              <a:tr h="201138">
                <a:tc>
                  <a:txBody>
                    <a:bodyPr/>
                    <a:lstStyle/>
                    <a:p>
                      <a:pPr algn="ctr">
                        <a:lnSpc>
                          <a:spcPct val="130000"/>
                        </a:lnSpc>
                        <a:spcAft>
                          <a:spcPts val="0"/>
                        </a:spcAft>
                      </a:pPr>
                      <a:r>
                        <a:rPr lang="en-AU" sz="1000">
                          <a:effectLst/>
                        </a:rPr>
                        <a:t>11</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a:effectLst/>
                        </a:rPr>
                        <a:t>Data Management – Working with a DBMS</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b="0" dirty="0">
                          <a:effectLst/>
                        </a:rPr>
                        <a:t>Art Museum Database</a:t>
                      </a:r>
                      <a:endParaRPr lang="en-NZ" sz="1000" b="0" dirty="0">
                        <a:effectLst/>
                        <a:latin typeface="Tahoma"/>
                        <a:ea typeface="Times New Roman"/>
                        <a:cs typeface="Times New Roman"/>
                      </a:endParaRPr>
                    </a:p>
                  </a:txBody>
                  <a:tcPr anchor="ctr"/>
                </a:tc>
              </a:tr>
              <a:tr h="201138">
                <a:tc>
                  <a:txBody>
                    <a:bodyPr/>
                    <a:lstStyle/>
                    <a:p>
                      <a:pPr algn="ctr">
                        <a:lnSpc>
                          <a:spcPct val="130000"/>
                        </a:lnSpc>
                        <a:spcAft>
                          <a:spcPts val="0"/>
                        </a:spcAft>
                      </a:pPr>
                      <a:r>
                        <a:rPr lang="en-AU" sz="1000">
                          <a:effectLst/>
                        </a:rPr>
                        <a:t>12</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a:effectLst/>
                        </a:rPr>
                        <a:t>Project Spec</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b="0" dirty="0">
                          <a:effectLst/>
                        </a:rPr>
                        <a:t>Project Work</a:t>
                      </a:r>
                      <a:endParaRPr lang="en-NZ" sz="1000" b="0" dirty="0">
                        <a:effectLst/>
                        <a:latin typeface="Tahoma"/>
                        <a:ea typeface="Times New Roman"/>
                        <a:cs typeface="Times New Roman"/>
                      </a:endParaRPr>
                    </a:p>
                  </a:txBody>
                  <a:tcPr anchor="ctr"/>
                </a:tc>
              </a:tr>
              <a:tr h="201138">
                <a:tc>
                  <a:txBody>
                    <a:bodyPr/>
                    <a:lstStyle/>
                    <a:p>
                      <a:pPr algn="ctr">
                        <a:lnSpc>
                          <a:spcPct val="130000"/>
                        </a:lnSpc>
                        <a:spcAft>
                          <a:spcPts val="0"/>
                        </a:spcAft>
                      </a:pPr>
                      <a:r>
                        <a:rPr lang="en-AU" sz="1000">
                          <a:effectLst/>
                        </a:rPr>
                        <a:t>13</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a:effectLst/>
                        </a:rPr>
                        <a:t>Project Work</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b="0" dirty="0">
                          <a:effectLst/>
                        </a:rPr>
                        <a:t>Project Work</a:t>
                      </a:r>
                      <a:endParaRPr lang="en-NZ" sz="1000" b="0" dirty="0">
                        <a:effectLst/>
                        <a:latin typeface="Tahoma"/>
                        <a:ea typeface="Times New Roman"/>
                        <a:cs typeface="Times New Roman"/>
                      </a:endParaRPr>
                    </a:p>
                  </a:txBody>
                  <a:tcPr anchor="ctr"/>
                </a:tc>
              </a:tr>
              <a:tr h="201138">
                <a:tc>
                  <a:txBody>
                    <a:bodyPr/>
                    <a:lstStyle/>
                    <a:p>
                      <a:pPr algn="ctr">
                        <a:lnSpc>
                          <a:spcPct val="130000"/>
                        </a:lnSpc>
                        <a:spcAft>
                          <a:spcPts val="0"/>
                        </a:spcAft>
                      </a:pPr>
                      <a:r>
                        <a:rPr lang="en-AU" sz="1000">
                          <a:effectLst/>
                        </a:rPr>
                        <a:t>14</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a:effectLst/>
                        </a:rPr>
                        <a:t>Project Work</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b="0" dirty="0">
                          <a:effectLst/>
                        </a:rPr>
                        <a:t>Project Work</a:t>
                      </a:r>
                      <a:endParaRPr lang="en-NZ" sz="1000" b="0" dirty="0">
                        <a:effectLst/>
                        <a:latin typeface="Tahoma"/>
                        <a:ea typeface="Times New Roman"/>
                        <a:cs typeface="Times New Roman"/>
                      </a:endParaRPr>
                    </a:p>
                  </a:txBody>
                  <a:tcPr anchor="ctr"/>
                </a:tc>
              </a:tr>
              <a:tr h="214558">
                <a:tc>
                  <a:txBody>
                    <a:bodyPr/>
                    <a:lstStyle/>
                    <a:p>
                      <a:pPr algn="ctr">
                        <a:lnSpc>
                          <a:spcPct val="130000"/>
                        </a:lnSpc>
                        <a:spcAft>
                          <a:spcPts val="0"/>
                        </a:spcAft>
                      </a:pPr>
                      <a:r>
                        <a:rPr lang="en-AU" sz="1000" dirty="0">
                          <a:effectLst/>
                        </a:rPr>
                        <a:t>15</a:t>
                      </a:r>
                      <a:endParaRPr lang="en-NZ" sz="1000" dirty="0">
                        <a:effectLst/>
                        <a:latin typeface="Tahoma"/>
                        <a:ea typeface="Times New Roman"/>
                        <a:cs typeface="Times New Roman"/>
                      </a:endParaRPr>
                    </a:p>
                  </a:txBody>
                  <a:tcPr anchor="ctr"/>
                </a:tc>
                <a:tc>
                  <a:txBody>
                    <a:bodyPr/>
                    <a:lstStyle/>
                    <a:p>
                      <a:pPr>
                        <a:lnSpc>
                          <a:spcPct val="130000"/>
                        </a:lnSpc>
                        <a:spcAft>
                          <a:spcPts val="0"/>
                        </a:spcAft>
                      </a:pPr>
                      <a:r>
                        <a:rPr lang="en-AU" sz="1000">
                          <a:effectLst/>
                        </a:rPr>
                        <a:t>Project Work</a:t>
                      </a:r>
                      <a:endParaRPr lang="en-NZ" sz="1000">
                        <a:effectLst/>
                        <a:latin typeface="Tahoma"/>
                        <a:ea typeface="Times New Roman"/>
                        <a:cs typeface="Times New Roman"/>
                      </a:endParaRPr>
                    </a:p>
                  </a:txBody>
                  <a:tcPr anchor="ctr"/>
                </a:tc>
                <a:tc>
                  <a:txBody>
                    <a:bodyPr/>
                    <a:lstStyle/>
                    <a:p>
                      <a:pPr>
                        <a:lnSpc>
                          <a:spcPct val="130000"/>
                        </a:lnSpc>
                        <a:spcAft>
                          <a:spcPts val="0"/>
                        </a:spcAft>
                      </a:pPr>
                      <a:r>
                        <a:rPr lang="en-AU" sz="1000" b="0" dirty="0">
                          <a:effectLst/>
                        </a:rPr>
                        <a:t>Project Work (Project due Friday this week)</a:t>
                      </a:r>
                      <a:endParaRPr lang="en-NZ" sz="1000" b="0" dirty="0">
                        <a:effectLst/>
                        <a:latin typeface="Tahoma"/>
                        <a:ea typeface="Times New Roman"/>
                        <a:cs typeface="Times New Roman"/>
                      </a:endParaRPr>
                    </a:p>
                  </a:txBody>
                  <a:tcPr anchor="ctr"/>
                </a:tc>
              </a:tr>
              <a:tr h="374491">
                <a:tc>
                  <a:txBody>
                    <a:bodyPr/>
                    <a:lstStyle/>
                    <a:p>
                      <a:pPr algn="ctr">
                        <a:lnSpc>
                          <a:spcPct val="130000"/>
                        </a:lnSpc>
                        <a:spcAft>
                          <a:spcPts val="0"/>
                        </a:spcAft>
                      </a:pPr>
                      <a:r>
                        <a:rPr lang="en-AU" sz="1000" dirty="0">
                          <a:effectLst/>
                        </a:rPr>
                        <a:t>16</a:t>
                      </a:r>
                      <a:endParaRPr lang="en-NZ" sz="1000" dirty="0">
                        <a:effectLst/>
                        <a:latin typeface="Tahoma"/>
                        <a:ea typeface="Times New Roman"/>
                        <a:cs typeface="Times New Roman"/>
                      </a:endParaRPr>
                    </a:p>
                  </a:txBody>
                  <a:tcPr anchor="ctr"/>
                </a:tc>
                <a:tc>
                  <a:txBody>
                    <a:bodyPr/>
                    <a:lstStyle/>
                    <a:p>
                      <a:pPr>
                        <a:lnSpc>
                          <a:spcPct val="130000"/>
                        </a:lnSpc>
                        <a:spcAft>
                          <a:spcPts val="0"/>
                        </a:spcAft>
                      </a:pPr>
                      <a:r>
                        <a:rPr lang="en-AU" sz="1000" dirty="0">
                          <a:effectLst/>
                        </a:rPr>
                        <a:t>Exam Preparation</a:t>
                      </a:r>
                      <a:endParaRPr lang="en-NZ" sz="1000" b="0" dirty="0">
                        <a:effectLst/>
                        <a:latin typeface="Tahoma"/>
                        <a:ea typeface="Times New Roman"/>
                        <a:cs typeface="Times New Roman"/>
                      </a:endParaRPr>
                    </a:p>
                  </a:txBody>
                  <a:tcPr anchor="ctr"/>
                </a:tc>
                <a:tc>
                  <a:txBody>
                    <a:bodyPr/>
                    <a:lstStyle/>
                    <a:p>
                      <a:pPr>
                        <a:lnSpc>
                          <a:spcPct val="130000"/>
                        </a:lnSpc>
                        <a:spcAft>
                          <a:spcPts val="0"/>
                        </a:spcAft>
                      </a:pPr>
                      <a:r>
                        <a:rPr lang="en-AU" sz="1000" b="0" dirty="0" smtClean="0">
                          <a:effectLst/>
                        </a:rPr>
                        <a:t>Exam</a:t>
                      </a:r>
                      <a:endParaRPr lang="en-NZ" sz="1000" b="0" dirty="0">
                        <a:effectLst/>
                        <a:latin typeface="Tahoma"/>
                        <a:ea typeface="Times New Roman"/>
                        <a:cs typeface="Times New Roman"/>
                      </a:endParaRPr>
                    </a:p>
                  </a:txBody>
                  <a:tcPr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NZ" smtClean="0"/>
              <a:t>Assessments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5522369"/>
              </p:ext>
            </p:extLst>
          </p:nvPr>
        </p:nvGraphicFramePr>
        <p:xfrm>
          <a:off x="323528" y="1628800"/>
          <a:ext cx="8400405" cy="2571752"/>
        </p:xfrm>
        <a:graphic>
          <a:graphicData uri="http://schemas.openxmlformats.org/drawingml/2006/table">
            <a:tbl>
              <a:tblPr/>
              <a:tblGrid>
                <a:gridCol w="4033491"/>
                <a:gridCol w="4366914"/>
              </a:tblGrid>
              <a:tr h="642938">
                <a:tc>
                  <a:txBody>
                    <a:bodyPr/>
                    <a:lstStyle/>
                    <a:p>
                      <a:pPr algn="l">
                        <a:spcBef>
                          <a:spcPts val="1440"/>
                        </a:spcBef>
                        <a:spcAft>
                          <a:spcPts val="1440"/>
                        </a:spcAft>
                      </a:pPr>
                      <a:r>
                        <a:rPr lang="en-NZ" sz="2800" b="1" dirty="0">
                          <a:latin typeface="Arial"/>
                          <a:ea typeface="Times New Roman"/>
                          <a:cs typeface="Times New Roman"/>
                        </a:rPr>
                        <a:t>Assessment</a:t>
                      </a:r>
                      <a:endParaRPr lang="en-NZ" sz="2800" dirty="0">
                        <a:latin typeface="CG 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solidFill>
                  </a:tcPr>
                </a:tc>
                <a:tc>
                  <a:txBody>
                    <a:bodyPr/>
                    <a:lstStyle/>
                    <a:p>
                      <a:pPr algn="ctr">
                        <a:spcBef>
                          <a:spcPts val="1440"/>
                        </a:spcBef>
                        <a:spcAft>
                          <a:spcPts val="1440"/>
                        </a:spcAft>
                      </a:pPr>
                      <a:r>
                        <a:rPr lang="en-NZ" sz="2800" b="1" dirty="0">
                          <a:latin typeface="Arial"/>
                          <a:ea typeface="Times New Roman"/>
                          <a:cs typeface="Times New Roman"/>
                        </a:rPr>
                        <a:t>Weighting</a:t>
                      </a:r>
                      <a:endParaRPr lang="en-NZ" sz="2800" dirty="0">
                        <a:latin typeface="CG 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AEA"/>
                    </a:solidFill>
                  </a:tcPr>
                </a:tc>
              </a:tr>
              <a:tr h="642938">
                <a:tc>
                  <a:txBody>
                    <a:bodyPr/>
                    <a:lstStyle/>
                    <a:p>
                      <a:pPr algn="l">
                        <a:spcBef>
                          <a:spcPts val="1440"/>
                        </a:spcBef>
                        <a:spcAft>
                          <a:spcPts val="1440"/>
                        </a:spcAft>
                      </a:pPr>
                      <a:r>
                        <a:rPr lang="en-NZ" sz="2800" dirty="0" smtClean="0">
                          <a:latin typeface="Arial"/>
                          <a:ea typeface="Arial Unicode MS"/>
                          <a:cs typeface="Times New Roman"/>
                        </a:rPr>
                        <a:t>Practical Exercises</a:t>
                      </a:r>
                      <a:endParaRPr lang="en-NZ" sz="2800" dirty="0">
                        <a:latin typeface="CG 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440"/>
                        </a:spcBef>
                        <a:spcAft>
                          <a:spcPts val="1440"/>
                        </a:spcAft>
                      </a:pPr>
                      <a:r>
                        <a:rPr lang="en-NZ" sz="2800" dirty="0" smtClean="0">
                          <a:latin typeface="Arial"/>
                          <a:ea typeface="Times New Roman"/>
                          <a:cs typeface="Times New Roman"/>
                        </a:rPr>
                        <a:t>25%</a:t>
                      </a:r>
                      <a:endParaRPr lang="en-NZ" sz="2800" dirty="0">
                        <a:latin typeface="CG 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38">
                <a:tc>
                  <a:txBody>
                    <a:bodyPr/>
                    <a:lstStyle/>
                    <a:p>
                      <a:pPr marL="635" indent="-635" algn="l">
                        <a:spcBef>
                          <a:spcPts val="1440"/>
                        </a:spcBef>
                        <a:spcAft>
                          <a:spcPts val="1440"/>
                        </a:spcAft>
                      </a:pPr>
                      <a:r>
                        <a:rPr lang="en-NZ" sz="2800" dirty="0" smtClean="0">
                          <a:latin typeface="Arial"/>
                          <a:ea typeface="Times New Roman"/>
                          <a:cs typeface="Times New Roman"/>
                        </a:rPr>
                        <a:t>Projects</a:t>
                      </a:r>
                      <a:endParaRPr lang="en-NZ" sz="2800" dirty="0">
                        <a:latin typeface="CG 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440"/>
                        </a:spcBef>
                        <a:spcAft>
                          <a:spcPts val="1440"/>
                        </a:spcAft>
                      </a:pPr>
                      <a:r>
                        <a:rPr lang="en-NZ" sz="2800" dirty="0" smtClean="0">
                          <a:latin typeface="Arial"/>
                          <a:ea typeface="Times New Roman"/>
                          <a:cs typeface="Times New Roman"/>
                        </a:rPr>
                        <a:t>45%</a:t>
                      </a:r>
                      <a:endParaRPr lang="en-NZ" sz="2800" dirty="0">
                        <a:latin typeface="CG 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2938">
                <a:tc>
                  <a:txBody>
                    <a:bodyPr/>
                    <a:lstStyle/>
                    <a:p>
                      <a:pPr marL="635" indent="-635" algn="l">
                        <a:spcBef>
                          <a:spcPts val="1440"/>
                        </a:spcBef>
                        <a:spcAft>
                          <a:spcPts val="1440"/>
                        </a:spcAft>
                      </a:pPr>
                      <a:r>
                        <a:rPr lang="en-NZ" sz="2800" dirty="0">
                          <a:latin typeface="Arial"/>
                          <a:ea typeface="Times New Roman"/>
                          <a:cs typeface="Times New Roman"/>
                        </a:rPr>
                        <a:t>Exam</a:t>
                      </a:r>
                      <a:endParaRPr lang="en-NZ" sz="2800" dirty="0">
                        <a:latin typeface="CG 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440"/>
                        </a:spcBef>
                        <a:spcAft>
                          <a:spcPts val="1440"/>
                        </a:spcAft>
                      </a:pPr>
                      <a:r>
                        <a:rPr lang="en-NZ" sz="2800" dirty="0" smtClean="0">
                          <a:latin typeface="Arial"/>
                          <a:ea typeface="Times New Roman"/>
                          <a:cs typeface="Times New Roman"/>
                        </a:rPr>
                        <a:t>30</a:t>
                      </a:r>
                      <a:r>
                        <a:rPr lang="en-NZ" sz="2800" dirty="0">
                          <a:latin typeface="Arial"/>
                          <a:ea typeface="Times New Roman"/>
                          <a:cs typeface="Times New Roman"/>
                        </a:rPr>
                        <a:t>%</a:t>
                      </a:r>
                      <a:endParaRPr lang="en-NZ" sz="2800" dirty="0">
                        <a:latin typeface="CG Times"/>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txBox="1">
            <a:spLocks noChangeArrowheads="1"/>
          </p:cNvSpPr>
          <p:nvPr/>
        </p:nvSpPr>
        <p:spPr>
          <a:xfrm>
            <a:off x="457200" y="4581128"/>
            <a:ext cx="8229600" cy="2016224"/>
          </a:xfrm>
          <a:prstGeom prst="rect">
            <a:avLst/>
          </a:prstGeom>
        </p:spPr>
        <p:txBody>
          <a:bodyPr vert="horz" lIns="91440" tIns="45720" rIns="91440" bIns="45720" rtlCol="0">
            <a:noAutofit/>
          </a:bodyPr>
          <a:lstStyle/>
          <a:p>
            <a:pPr marL="182880" marR="0" lvl="0" indent="-182880" algn="l" defTabSz="914400" rtl="0" eaLnBrk="1" fontAlgn="auto" latinLnBrk="0" hangingPunct="1">
              <a:lnSpc>
                <a:spcPct val="120000"/>
              </a:lnSpc>
              <a:spcBef>
                <a:spcPts val="600"/>
              </a:spcBef>
              <a:spcAft>
                <a:spcPts val="600"/>
              </a:spcAft>
              <a:buClr>
                <a:schemeClr val="accent1"/>
              </a:buClr>
              <a:buSzPct val="85000"/>
              <a:buFont typeface="Arial" pitchFamily="34" charset="0"/>
              <a:buChar char="•"/>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Please note: </a:t>
            </a:r>
          </a:p>
          <a:p>
            <a:pPr marL="640080" lvl="1" indent="-182880" eaLnBrk="1" fontAlgn="auto" hangingPunct="1">
              <a:lnSpc>
                <a:spcPct val="120000"/>
              </a:lnSpc>
              <a:spcBef>
                <a:spcPts val="600"/>
              </a:spcBef>
              <a:spcAft>
                <a:spcPts val="600"/>
              </a:spcAft>
              <a:buClr>
                <a:schemeClr val="accent1"/>
              </a:buClr>
              <a:buSzPct val="85000"/>
              <a:buFont typeface="Arial" pitchFamily="34" charset="0"/>
              <a:buChar char="•"/>
            </a:pPr>
            <a:r>
              <a:rPr lang="en-US" dirty="0" smtClean="0">
                <a:latin typeface="+mn-lt"/>
              </a:rPr>
              <a:t>Partial credit given, as appropriate, for practicals handed in on time.</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640080" lvl="1" indent="-182880" eaLnBrk="1" fontAlgn="auto" hangingPunct="1">
              <a:lnSpc>
                <a:spcPct val="120000"/>
              </a:lnSpc>
              <a:spcBef>
                <a:spcPts val="600"/>
              </a:spcBef>
              <a:spcAft>
                <a:spcPts val="600"/>
              </a:spcAft>
              <a:buClr>
                <a:schemeClr val="accent1"/>
              </a:buClr>
              <a:buSzPct val="85000"/>
              <a:buFont typeface="Arial" pitchFamily="34" charset="0"/>
              <a:buChar char="•"/>
            </a:pPr>
            <a:r>
              <a:rPr kumimoji="0" lang="en-US" b="0" i="0" u="none" strike="noStrike" kern="1200" cap="none" spc="0" normalizeH="0" baseline="0" noProof="0" dirty="0" smtClean="0">
                <a:ln>
                  <a:noFill/>
                </a:ln>
                <a:solidFill>
                  <a:schemeClr val="tx1"/>
                </a:solidFill>
                <a:effectLst/>
                <a:uLnTx/>
                <a:uFillTx/>
                <a:latin typeface="+mn-lt"/>
                <a:ea typeface="+mn-ea"/>
                <a:cs typeface="+mn-cs"/>
              </a:rPr>
              <a:t>Late</a:t>
            </a:r>
            <a:r>
              <a:rPr kumimoji="0" lang="en-US" b="0" i="0" u="none" strike="noStrike" kern="1200" cap="none" spc="0" normalizeH="0" noProof="0" dirty="0" smtClean="0">
                <a:ln>
                  <a:noFill/>
                </a:ln>
                <a:solidFill>
                  <a:schemeClr val="tx1"/>
                </a:solidFill>
                <a:effectLst/>
                <a:uLnTx/>
                <a:uFillTx/>
                <a:latin typeface="+mn-lt"/>
                <a:ea typeface="+mn-ea"/>
                <a:cs typeface="+mn-cs"/>
              </a:rPr>
              <a:t> practicals will not be accepted. </a:t>
            </a:r>
          </a:p>
          <a:p>
            <a:pPr marL="640080" lvl="1" indent="-182880" eaLnBrk="1" fontAlgn="auto" hangingPunct="1">
              <a:lnSpc>
                <a:spcPct val="120000"/>
              </a:lnSpc>
              <a:spcBef>
                <a:spcPts val="600"/>
              </a:spcBef>
              <a:spcAft>
                <a:spcPts val="600"/>
              </a:spcAft>
              <a:buClr>
                <a:schemeClr val="accent1"/>
              </a:buClr>
              <a:buSzPct val="85000"/>
              <a:buFont typeface="Arial" pitchFamily="34" charset="0"/>
              <a:buChar char="•"/>
            </a:pPr>
            <a:r>
              <a:rPr kumimoji="0" lang="en-US" b="0" i="0" u="none" strike="noStrike" kern="1200" cap="none" spc="0" normalizeH="0" noProof="0" dirty="0" smtClean="0">
                <a:ln>
                  <a:noFill/>
                </a:ln>
                <a:solidFill>
                  <a:schemeClr val="tx1"/>
                </a:solidFill>
                <a:effectLst/>
                <a:uLnTx/>
                <a:uFillTx/>
                <a:latin typeface="+mn-lt"/>
                <a:ea typeface="+mn-ea"/>
                <a:cs typeface="+mn-cs"/>
              </a:rPr>
              <a:t>Zero marks are given for late practicals.</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AU" dirty="0" smtClean="0"/>
              <a:t>Guiding Principle for Real Programming</a:t>
            </a:r>
            <a:endParaRPr lang="en-US" dirty="0" smtClean="0"/>
          </a:p>
        </p:txBody>
      </p:sp>
      <p:sp>
        <p:nvSpPr>
          <p:cNvPr id="14339" name="Rectangle 3"/>
          <p:cNvSpPr>
            <a:spLocks noGrp="1" noChangeArrowheads="1"/>
          </p:cNvSpPr>
          <p:nvPr>
            <p:ph idx="1"/>
          </p:nvPr>
        </p:nvSpPr>
        <p:spPr/>
        <p:txBody>
          <a:bodyPr/>
          <a:lstStyle/>
          <a:p>
            <a:r>
              <a:rPr lang="en-AU" dirty="0" smtClean="0"/>
              <a:t>“Now that my code is written and running, what happens if the specs change?”</a:t>
            </a:r>
          </a:p>
          <a:p>
            <a:r>
              <a:rPr lang="en-AU" dirty="0" smtClean="0"/>
              <a:t>If this is a crisis, your code was bad.</a:t>
            </a:r>
          </a:p>
          <a:p>
            <a:r>
              <a:rPr lang="en-AU" dirty="0" smtClean="0"/>
              <a:t>Coding to good OO principles helps to produce robust, flexible code.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AU" smtClean="0"/>
              <a:t>Core OO Principles Review</a:t>
            </a:r>
            <a:endParaRPr lang="en-US" smtClean="0"/>
          </a:p>
        </p:txBody>
      </p:sp>
      <p:sp>
        <p:nvSpPr>
          <p:cNvPr id="15363" name="Rectangle 3"/>
          <p:cNvSpPr>
            <a:spLocks noGrp="1" noChangeArrowheads="1"/>
          </p:cNvSpPr>
          <p:nvPr>
            <p:ph idx="1"/>
          </p:nvPr>
        </p:nvSpPr>
        <p:spPr/>
        <p:txBody>
          <a:bodyPr/>
          <a:lstStyle/>
          <a:p>
            <a:r>
              <a:rPr lang="en-AU" smtClean="0"/>
              <a:t>Abstraction</a:t>
            </a:r>
          </a:p>
          <a:p>
            <a:r>
              <a:rPr lang="en-AU" smtClean="0"/>
              <a:t>Encapsulation</a:t>
            </a:r>
          </a:p>
          <a:p>
            <a:r>
              <a:rPr lang="en-AU" smtClean="0"/>
              <a:t>Association</a:t>
            </a:r>
          </a:p>
          <a:p>
            <a:r>
              <a:rPr lang="en-AU" smtClean="0"/>
              <a:t>Inheritance</a:t>
            </a:r>
          </a:p>
          <a:p>
            <a:r>
              <a:rPr lang="en-AU" smtClean="0"/>
              <a:t>Polymorphism</a:t>
            </a:r>
          </a:p>
          <a:p>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AU" smtClean="0"/>
              <a:t>Core OO Principles Review</a:t>
            </a:r>
            <a:endParaRPr lang="en-US" smtClean="0"/>
          </a:p>
        </p:txBody>
      </p:sp>
      <p:sp>
        <p:nvSpPr>
          <p:cNvPr id="17411" name="Rectangle 3"/>
          <p:cNvSpPr>
            <a:spLocks noGrp="1" noChangeArrowheads="1"/>
          </p:cNvSpPr>
          <p:nvPr>
            <p:ph idx="1"/>
          </p:nvPr>
        </p:nvSpPr>
        <p:spPr/>
        <p:txBody>
          <a:bodyPr/>
          <a:lstStyle/>
          <a:p>
            <a:r>
              <a:rPr lang="en-AU" dirty="0" smtClean="0"/>
              <a:t>“Remember, learning concepts like abstraction, inheritance and polymorphism do not make you a good object oriented designer. [The true goal is to] create flexible designs that are maintainable and can cope with change”</a:t>
            </a:r>
          </a:p>
          <a:p>
            <a:pPr algn="r">
              <a:buFont typeface="Wingdings" pitchFamily="2" charset="2"/>
              <a:buNone/>
            </a:pPr>
            <a:r>
              <a:rPr lang="en-AU" dirty="0" smtClean="0"/>
              <a:t> H-F DP, </a:t>
            </a:r>
            <a:r>
              <a:rPr lang="en-AU" dirty="0" err="1" smtClean="0"/>
              <a:t>pg</a:t>
            </a:r>
            <a:r>
              <a:rPr lang="en-AU" dirty="0" smtClean="0"/>
              <a:t> xi</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smtClean="0"/>
              <a:t>Abstraction</a:t>
            </a:r>
            <a:endParaRPr lang="en-US" smtClean="0"/>
          </a:p>
        </p:txBody>
      </p:sp>
      <p:sp>
        <p:nvSpPr>
          <p:cNvPr id="18435" name="Rectangle 3"/>
          <p:cNvSpPr>
            <a:spLocks noGrp="1" noChangeArrowheads="1"/>
          </p:cNvSpPr>
          <p:nvPr>
            <p:ph idx="1"/>
          </p:nvPr>
        </p:nvSpPr>
        <p:spPr/>
        <p:txBody>
          <a:bodyPr/>
          <a:lstStyle/>
          <a:p>
            <a:pPr>
              <a:lnSpc>
                <a:spcPct val="90000"/>
              </a:lnSpc>
            </a:pPr>
            <a:r>
              <a:rPr lang="en-AU" sz="3200" dirty="0" smtClean="0"/>
              <a:t>A higher-order description of something that eliminates lower-order details.</a:t>
            </a:r>
          </a:p>
          <a:p>
            <a:pPr>
              <a:lnSpc>
                <a:spcPct val="90000"/>
              </a:lnSpc>
            </a:pPr>
            <a:endParaRPr lang="en-AU" sz="3200" dirty="0"/>
          </a:p>
          <a:p>
            <a:pPr>
              <a:lnSpc>
                <a:spcPct val="90000"/>
              </a:lnSpc>
            </a:pPr>
            <a:r>
              <a:rPr lang="en-AU" sz="3200" dirty="0" smtClean="0"/>
              <a:t>A model of a computational entity in terms of its interface, not its implementation</a:t>
            </a:r>
            <a:r>
              <a:rPr lang="en-AU" sz="3200" dirty="0"/>
              <a:t>.</a:t>
            </a:r>
            <a:endParaRPr lang="en-AU"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787</TotalTime>
  <Words>3537</Words>
  <Application>Microsoft Office PowerPoint</Application>
  <PresentationFormat>On-screen Show (4:3)</PresentationFormat>
  <Paragraphs>387</Paragraphs>
  <Slides>33</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 Unicode MS</vt:lpstr>
      <vt:lpstr>Arial</vt:lpstr>
      <vt:lpstr>CG Times</vt:lpstr>
      <vt:lpstr>Symbol</vt:lpstr>
      <vt:lpstr>Tahoma</vt:lpstr>
      <vt:lpstr>Times New Roman</vt:lpstr>
      <vt:lpstr>Wingdings</vt:lpstr>
      <vt:lpstr>Clarity</vt:lpstr>
      <vt:lpstr>Introduction and OO Review</vt:lpstr>
      <vt:lpstr>Course Philosophy</vt:lpstr>
      <vt:lpstr>Course Content</vt:lpstr>
      <vt:lpstr>Schedule (Provisional)</vt:lpstr>
      <vt:lpstr>Assessments</vt:lpstr>
      <vt:lpstr>Guiding Principle for Real Programming</vt:lpstr>
      <vt:lpstr>Core OO Principles Review</vt:lpstr>
      <vt:lpstr>Core OO Principles Review</vt:lpstr>
      <vt:lpstr>Abstraction</vt:lpstr>
      <vt:lpstr>Abstraction</vt:lpstr>
      <vt:lpstr>Encapsulation</vt:lpstr>
      <vt:lpstr>Association</vt:lpstr>
      <vt:lpstr>Composition and Aggregation</vt:lpstr>
      <vt:lpstr>Composition and Aggregation</vt:lpstr>
      <vt:lpstr>Composition and Aggregation</vt:lpstr>
      <vt:lpstr>Aggregation or Composition?</vt:lpstr>
      <vt:lpstr>Inheritance</vt:lpstr>
      <vt:lpstr>Inheritance</vt:lpstr>
      <vt:lpstr>Inheritance</vt:lpstr>
      <vt:lpstr>Inheritance Case 1</vt:lpstr>
      <vt:lpstr>Inheritance Case 2</vt:lpstr>
      <vt:lpstr>Inheritance</vt:lpstr>
      <vt:lpstr>Polymorphism</vt:lpstr>
      <vt:lpstr>Inheritance</vt:lpstr>
      <vt:lpstr>Inheritance</vt:lpstr>
      <vt:lpstr>Inheritance</vt:lpstr>
      <vt:lpstr>Inheritance</vt:lpstr>
      <vt:lpstr>Inheritance </vt:lpstr>
      <vt:lpstr>Required Reading</vt:lpstr>
      <vt:lpstr>In-Class Practical</vt:lpstr>
      <vt:lpstr>In-Class Practical</vt:lpstr>
      <vt:lpstr>Task 1 – Class Design</vt:lpstr>
      <vt:lpstr>Task 1 – Class Design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322</cp:revision>
  <dcterms:created xsi:type="dcterms:W3CDTF">1601-01-01T00:00:00Z</dcterms:created>
  <dcterms:modified xsi:type="dcterms:W3CDTF">2017-02-13T22:52:33Z</dcterms:modified>
</cp:coreProperties>
</file>