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6"/>
  </p:notesMasterIdLst>
  <p:handoutMasterIdLst>
    <p:handoutMasterId r:id="rId47"/>
  </p:handoutMasterIdLst>
  <p:sldIdLst>
    <p:sldId id="302" r:id="rId2"/>
    <p:sldId id="256" r:id="rId3"/>
    <p:sldId id="257" r:id="rId4"/>
    <p:sldId id="264" r:id="rId5"/>
    <p:sldId id="258" r:id="rId6"/>
    <p:sldId id="259" r:id="rId7"/>
    <p:sldId id="260" r:id="rId8"/>
    <p:sldId id="265" r:id="rId9"/>
    <p:sldId id="261" r:id="rId10"/>
    <p:sldId id="262" r:id="rId11"/>
    <p:sldId id="263"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3" r:id="rId28"/>
    <p:sldId id="282" r:id="rId29"/>
    <p:sldId id="284" r:id="rId30"/>
    <p:sldId id="285" r:id="rId31"/>
    <p:sldId id="286" r:id="rId32"/>
    <p:sldId id="287" r:id="rId33"/>
    <p:sldId id="296" r:id="rId34"/>
    <p:sldId id="301" r:id="rId35"/>
    <p:sldId id="288" r:id="rId36"/>
    <p:sldId id="289" r:id="rId37"/>
    <p:sldId id="290" r:id="rId38"/>
    <p:sldId id="292" r:id="rId39"/>
    <p:sldId id="293" r:id="rId40"/>
    <p:sldId id="294" r:id="rId41"/>
    <p:sldId id="295" r:id="rId42"/>
    <p:sldId id="297" r:id="rId43"/>
    <p:sldId id="299" r:id="rId44"/>
    <p:sldId id="298" r:id="rId45"/>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1090" autoAdjust="0"/>
  </p:normalViewPr>
  <p:slideViewPr>
    <p:cSldViewPr>
      <p:cViewPr varScale="1">
        <p:scale>
          <a:sx n="45" d="100"/>
          <a:sy n="45" d="100"/>
        </p:scale>
        <p:origin x="2530" y="2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CF17CB6D-9642-4AB1-87FE-1497AECB4ED9}" type="datetimeFigureOut">
              <a:rPr lang="en-US" smtClean="0"/>
              <a:pPr/>
              <a:t>5/2/2017</a:t>
            </a:fld>
            <a:endParaRPr lang="en-NZ"/>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D4CFD8E0-8D0B-4B95-919F-1E7426923565}" type="slidenum">
              <a:rPr lang="en-NZ" smtClean="0"/>
              <a:pPr/>
              <a:t>‹#›</a:t>
            </a:fld>
            <a:endParaRPr lang="en-NZ"/>
          </a:p>
        </p:txBody>
      </p:sp>
    </p:spTree>
    <p:extLst>
      <p:ext uri="{BB962C8B-B14F-4D97-AF65-F5344CB8AC3E}">
        <p14:creationId xmlns:p14="http://schemas.microsoft.com/office/powerpoint/2010/main" val="34594548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1267" name="Rectangle 3"/>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1268"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270" name="Rectangle 6"/>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1271" name="Rectangle 7"/>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EBE66C5-B673-4AB1-8AFD-9034484D6ACD}" type="slidenum">
              <a:rPr lang="en-US"/>
              <a:pPr/>
              <a:t>‹#›</a:t>
            </a:fld>
            <a:endParaRPr lang="en-US"/>
          </a:p>
        </p:txBody>
      </p:sp>
    </p:spTree>
    <p:extLst>
      <p:ext uri="{BB962C8B-B14F-4D97-AF65-F5344CB8AC3E}">
        <p14:creationId xmlns:p14="http://schemas.microsoft.com/office/powerpoint/2010/main" val="334082103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8EBE66C5-B673-4AB1-8AFD-9034484D6ACD}" type="slidenum">
              <a:rPr lang="en-US" smtClean="0"/>
              <a:pPr/>
              <a:t>2</a:t>
            </a:fld>
            <a:endParaRPr lang="en-US"/>
          </a:p>
        </p:txBody>
      </p:sp>
    </p:spTree>
    <p:extLst>
      <p:ext uri="{BB962C8B-B14F-4D97-AF65-F5344CB8AC3E}">
        <p14:creationId xmlns:p14="http://schemas.microsoft.com/office/powerpoint/2010/main" val="1361491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Output from the preceding code</a:t>
            </a:r>
            <a:endParaRPr lang="en-NZ" dirty="0"/>
          </a:p>
        </p:txBody>
      </p:sp>
      <p:sp>
        <p:nvSpPr>
          <p:cNvPr id="4" name="Slide Number Placeholder 3"/>
          <p:cNvSpPr>
            <a:spLocks noGrp="1"/>
          </p:cNvSpPr>
          <p:nvPr>
            <p:ph type="sldNum" sz="quarter" idx="10"/>
          </p:nvPr>
        </p:nvSpPr>
        <p:spPr/>
        <p:txBody>
          <a:bodyPr/>
          <a:lstStyle/>
          <a:p>
            <a:fld id="{8EBE66C5-B673-4AB1-8AFD-9034484D6ACD}" type="slidenum">
              <a:rPr lang="en-US" smtClean="0"/>
              <a:pPr/>
              <a:t>11</a:t>
            </a:fld>
            <a:endParaRPr lang="en-US"/>
          </a:p>
        </p:txBody>
      </p:sp>
    </p:spTree>
    <p:extLst>
      <p:ext uri="{BB962C8B-B14F-4D97-AF65-F5344CB8AC3E}">
        <p14:creationId xmlns:p14="http://schemas.microsoft.com/office/powerpoint/2010/main" val="2910774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syntax isn’t quite what we’re used to.</a:t>
            </a:r>
          </a:p>
          <a:p>
            <a:pPr>
              <a:buFont typeface="Arial" pitchFamily="34" charset="0"/>
              <a:buChar char="•"/>
            </a:pPr>
            <a:r>
              <a:rPr lang="en-NZ" dirty="0" smtClean="0"/>
              <a:t>We might expect </a:t>
            </a:r>
            <a:r>
              <a:rPr lang="en-NZ" dirty="0" err="1" smtClean="0"/>
              <a:t>orderBy</a:t>
            </a:r>
            <a:r>
              <a:rPr lang="en-NZ" dirty="0" smtClean="0"/>
              <a:t>(</a:t>
            </a:r>
            <a:r>
              <a:rPr lang="en-NZ" dirty="0" err="1" smtClean="0"/>
              <a:t>collection.Where</a:t>
            </a:r>
            <a:r>
              <a:rPr lang="en-NZ" dirty="0" smtClean="0"/>
              <a:t>()) or similar</a:t>
            </a:r>
          </a:p>
          <a:p>
            <a:pPr>
              <a:buFont typeface="Arial" pitchFamily="34" charset="0"/>
              <a:buChar char="•"/>
            </a:pPr>
            <a:r>
              <a:rPr lang="en-NZ" dirty="0" smtClean="0"/>
              <a:t>This syntax is the syntax of functional languages (which you</a:t>
            </a:r>
            <a:r>
              <a:rPr lang="en-NZ" baseline="0" dirty="0" smtClean="0"/>
              <a:t> should recall from Programming 4)</a:t>
            </a:r>
            <a:endParaRPr lang="en-NZ" dirty="0" smtClean="0"/>
          </a:p>
          <a:p>
            <a:pPr>
              <a:buFont typeface="Arial" pitchFamily="34" charset="0"/>
              <a:buChar char="•"/>
            </a:pPr>
            <a:r>
              <a:rPr lang="en-NZ" dirty="0" smtClean="0"/>
              <a:t>.NET has decided to use it.</a:t>
            </a:r>
          </a:p>
          <a:p>
            <a:pPr>
              <a:buFont typeface="Arial" pitchFamily="34" charset="0"/>
              <a:buChar char="•"/>
            </a:pPr>
            <a:endParaRPr lang="en-NZ" dirty="0" smtClean="0"/>
          </a:p>
          <a:p>
            <a:pPr>
              <a:buFont typeface="Arial" pitchFamily="34" charset="0"/>
              <a:buChar char="•"/>
            </a:pPr>
            <a:r>
              <a:rPr lang="en-AU" dirty="0" smtClean="0"/>
              <a:t>You will also recognise this as </a:t>
            </a:r>
            <a:r>
              <a:rPr lang="en-AU" dirty="0" err="1" smtClean="0"/>
              <a:t>jQuery</a:t>
            </a:r>
            <a:r>
              <a:rPr lang="en-AU" dirty="0" smtClean="0"/>
              <a:t> style</a:t>
            </a:r>
            <a:r>
              <a:rPr lang="en-AU" baseline="0" dirty="0" smtClean="0"/>
              <a:t> if you are doing Web 3</a:t>
            </a:r>
            <a:endParaRPr lang="en-NZ" dirty="0"/>
          </a:p>
        </p:txBody>
      </p:sp>
      <p:sp>
        <p:nvSpPr>
          <p:cNvPr id="4" name="Slide Number Placeholder 3"/>
          <p:cNvSpPr>
            <a:spLocks noGrp="1"/>
          </p:cNvSpPr>
          <p:nvPr>
            <p:ph type="sldNum" sz="quarter" idx="10"/>
          </p:nvPr>
        </p:nvSpPr>
        <p:spPr/>
        <p:txBody>
          <a:bodyPr/>
          <a:lstStyle/>
          <a:p>
            <a:fld id="{8EBE66C5-B673-4AB1-8AFD-9034484D6ACD}" type="slidenum">
              <a:rPr lang="en-US" smtClean="0"/>
              <a:pPr/>
              <a:t>12</a:t>
            </a:fld>
            <a:endParaRPr lang="en-US"/>
          </a:p>
        </p:txBody>
      </p:sp>
    </p:spTree>
    <p:extLst>
      <p:ext uri="{BB962C8B-B14F-4D97-AF65-F5344CB8AC3E}">
        <p14:creationId xmlns:p14="http://schemas.microsoft.com/office/powerpoint/2010/main" val="3145673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60A0A3-B62C-4E90-A3E7-263F21C3CFB9}" type="slidenum">
              <a:rPr lang="en-US"/>
              <a:pPr/>
              <a:t>13</a:t>
            </a:fld>
            <a:endParaRPr 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pPr marL="171450" indent="-171450">
              <a:buFont typeface="Arial" pitchFamily="34" charset="0"/>
              <a:buChar char="•"/>
            </a:pPr>
            <a:r>
              <a:rPr lang="en-AU" dirty="0" smtClean="0"/>
              <a:t>How</a:t>
            </a:r>
            <a:r>
              <a:rPr lang="en-AU" baseline="0" dirty="0" smtClean="0"/>
              <a:t> would you…</a:t>
            </a:r>
          </a:p>
          <a:p>
            <a:pPr marL="171450" indent="-171450">
              <a:buFont typeface="Arial" pitchFamily="34" charset="0"/>
              <a:buChar char="•"/>
            </a:pPr>
            <a:endParaRPr lang="en-AU" baseline="0" dirty="0" smtClean="0"/>
          </a:p>
          <a:p>
            <a:pPr marL="171450" indent="-171450">
              <a:buFont typeface="Arial" pitchFamily="34" charset="0"/>
              <a:buChar char="•"/>
            </a:pPr>
            <a:r>
              <a:rPr lang="en-AU" baseline="0" dirty="0" smtClean="0"/>
              <a:t>Note that you can use any variable name you want in the lambdas, they don’t have to be the same.</a:t>
            </a:r>
          </a:p>
          <a:p>
            <a:pPr marL="171450" indent="-171450">
              <a:buFont typeface="Arial" pitchFamily="34" charset="0"/>
              <a:buChar char="•"/>
            </a:pPr>
            <a:endParaRPr lang="en-AU" baseline="0" dirty="0" smtClean="0"/>
          </a:p>
          <a:p>
            <a:pPr marL="171450" indent="-171450">
              <a:buFont typeface="Arial" pitchFamily="34" charset="0"/>
              <a:buChar char="•"/>
            </a:pPr>
            <a:r>
              <a:rPr lang="en-AU" b="1" baseline="0" dirty="0" smtClean="0"/>
              <a:t>The system first does the whole Where then the whole </a:t>
            </a:r>
            <a:r>
              <a:rPr lang="en-AU" b="1" baseline="0" dirty="0" err="1" smtClean="0"/>
              <a:t>OrderBy</a:t>
            </a:r>
            <a:r>
              <a:rPr lang="en-AU" b="1" baseline="0" dirty="0" smtClean="0"/>
              <a:t>, it doesn’t pass them through one at a time.</a:t>
            </a:r>
          </a:p>
          <a:p>
            <a:pPr marL="171450" indent="-171450">
              <a:buFont typeface="Arial" pitchFamily="34" charset="0"/>
              <a:buChar char="•"/>
            </a:pPr>
            <a:endParaRPr lang="en-AU" dirty="0" smtClean="0"/>
          </a:p>
          <a:p>
            <a:pPr marL="171450" indent="-171450">
              <a:buFont typeface="Arial" pitchFamily="34" charset="0"/>
              <a:buChar char="•"/>
            </a:pPr>
            <a:r>
              <a:rPr lang="en-AU" dirty="0" smtClean="0"/>
              <a:t>For </a:t>
            </a:r>
            <a:r>
              <a:rPr lang="en-AU" dirty="0"/>
              <a:t>legibility, you can type it like </a:t>
            </a:r>
            <a:r>
              <a:rPr lang="en-AU" dirty="0" smtClean="0"/>
              <a:t>this,</a:t>
            </a:r>
            <a:r>
              <a:rPr lang="en-AU" baseline="0" dirty="0" smtClean="0"/>
              <a:t> and you will almost always see LINQ formatted this way.</a:t>
            </a:r>
            <a:endParaRPr lang="en-US" dirty="0"/>
          </a:p>
        </p:txBody>
      </p:sp>
    </p:spTree>
    <p:extLst>
      <p:ext uri="{BB962C8B-B14F-4D97-AF65-F5344CB8AC3E}">
        <p14:creationId xmlns:p14="http://schemas.microsoft.com/office/powerpoint/2010/main" val="3864924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5CD2E-C335-4F0C-9469-F68D5FF5B65D}" type="slidenum">
              <a:rPr lang="en-US"/>
              <a:pPr/>
              <a:t>14</a:t>
            </a:fld>
            <a:endParaRPr lang="en-US"/>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pPr>
              <a:buFont typeface="Arial" pitchFamily="34" charset="0"/>
              <a:buChar char="•"/>
            </a:pPr>
            <a:r>
              <a:rPr lang="en-AU" dirty="0"/>
              <a:t>There are many more LINQ commands.</a:t>
            </a:r>
          </a:p>
          <a:p>
            <a:pPr>
              <a:buFont typeface="Arial" pitchFamily="34" charset="0"/>
              <a:buChar char="•"/>
            </a:pPr>
            <a:r>
              <a:rPr lang="en-AU" dirty="0"/>
              <a:t>We will look at a couple of the more important ones in a moment, but we now want to consider using LINQ with complex data objects</a:t>
            </a:r>
            <a:endParaRPr lang="en-US" dirty="0"/>
          </a:p>
        </p:txBody>
      </p:sp>
    </p:spTree>
    <p:extLst>
      <p:ext uri="{BB962C8B-B14F-4D97-AF65-F5344CB8AC3E}">
        <p14:creationId xmlns:p14="http://schemas.microsoft.com/office/powerpoint/2010/main" val="3395252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592FCC-54A8-403B-9D45-2635E6B39A56}" type="slidenum">
              <a:rPr lang="en-US"/>
              <a:pPr/>
              <a:t>15</a:t>
            </a:fld>
            <a:endParaRPr 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pPr>
              <a:buFont typeface="Arial" pitchFamily="34" charset="0"/>
              <a:buChar char="•"/>
            </a:pPr>
            <a:r>
              <a:rPr lang="en-AU" dirty="0"/>
              <a:t>Assume we are managing data for a very, very small pet store</a:t>
            </a:r>
          </a:p>
          <a:p>
            <a:pPr>
              <a:buFont typeface="Arial" pitchFamily="34" charset="0"/>
              <a:buChar char="•"/>
            </a:pPr>
            <a:r>
              <a:rPr lang="en-AU" dirty="0"/>
              <a:t>We have these two </a:t>
            </a:r>
            <a:r>
              <a:rPr lang="en-AU" dirty="0" smtClean="0"/>
              <a:t>classes. </a:t>
            </a:r>
            <a:r>
              <a:rPr lang="en-AU" dirty="0"/>
              <a:t>One represents a pet and the other represents a kind of food</a:t>
            </a:r>
          </a:p>
          <a:p>
            <a:pPr>
              <a:buFont typeface="Arial" pitchFamily="34" charset="0"/>
              <a:buChar char="•"/>
            </a:pPr>
            <a:r>
              <a:rPr lang="en-AU" dirty="0"/>
              <a:t>Each has the fields as </a:t>
            </a:r>
            <a:r>
              <a:rPr lang="en-AU" dirty="0" smtClean="0"/>
              <a:t>shown.</a:t>
            </a:r>
          </a:p>
          <a:p>
            <a:pPr>
              <a:buFont typeface="Arial" pitchFamily="34" charset="0"/>
              <a:buChar char="•"/>
            </a:pPr>
            <a:endParaRPr lang="en-AU" dirty="0" smtClean="0"/>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AU" dirty="0" smtClean="0"/>
              <a:t>Note that each pet has a</a:t>
            </a:r>
            <a:r>
              <a:rPr lang="en-AU" baseline="0" dirty="0" smtClean="0"/>
              <a:t> string that is the name of its pet food. To get information about that pet food, for example, its price, you would need to iterate over all the available pet foods and look for a match to the string.</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AU" baseline="0" dirty="0" smtClean="0"/>
              <a:t>An alternative implementation would have been to give the pet a pet food object instance, which would eliminate that looking over step.</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AU" baseline="0" dirty="0" smtClean="0"/>
              <a:t>In this case, we are using the first method. Can you think why?</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endParaRPr lang="en-AU" baseline="0" dirty="0" smtClean="0"/>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AU" baseline="0" dirty="0" smtClean="0"/>
              <a:t>Using the first method works better if the subordinate class really defines a set of categories, rather than of individual instances. That is, every pet who has “kibble” as its pet food really has the same kind of pet food – different instances of kibble would not have unique values on their data fields (in fact, you wouldn’t want them to be – all kibble eaters should be paying the same price for kibble), so you don’t really want a bunch of separate instances floating around.</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AU" baseline="0" dirty="0" smtClean="0"/>
              <a:t>To see the impact, imagine what happens if the price of kibble changes. </a:t>
            </a:r>
          </a:p>
          <a:p>
            <a:pPr marL="457200" marR="0" lvl="1"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AU" baseline="0" dirty="0" smtClean="0"/>
              <a:t>With the “hold the name only” implementation, you don’t have to touch any code. All your code to deal with “kibble” looks up kibble in the pet foods collection and uses whatever the current value is, so that is all fine.</a:t>
            </a:r>
          </a:p>
          <a:p>
            <a:pPr marL="457200" marR="0" lvl="1"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AU" baseline="0" dirty="0" smtClean="0"/>
              <a:t>With the “give everyone an instance” implementation, you would have to update everybody’s kibble instance.</a:t>
            </a:r>
          </a:p>
          <a:p>
            <a:pPr marL="457200" marR="0" lvl="1"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AU" baseline="0" dirty="0" smtClean="0"/>
              <a:t>Obviously, the first is better.</a:t>
            </a:r>
          </a:p>
          <a:p>
            <a:pPr marL="457200" marR="0" lvl="1" indent="0" algn="l" defTabSz="914400" rtl="0" eaLnBrk="1" fontAlgn="base" latinLnBrk="0" hangingPunct="1">
              <a:lnSpc>
                <a:spcPct val="100000"/>
              </a:lnSpc>
              <a:spcBef>
                <a:spcPct val="30000"/>
              </a:spcBef>
              <a:spcAft>
                <a:spcPct val="0"/>
              </a:spcAft>
              <a:buClrTx/>
              <a:buSzTx/>
              <a:buFont typeface="Arial" pitchFamily="34" charset="0"/>
              <a:buChar char="•"/>
              <a:tabLst/>
              <a:defRPr/>
            </a:pPr>
            <a:endParaRPr lang="en-AU" baseline="0" dirty="0" smtClean="0"/>
          </a:p>
          <a:p>
            <a:pPr marL="0" marR="0" lvl="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AU" baseline="0" dirty="0" smtClean="0"/>
              <a:t>What does this remind you of? =&gt; Relational databases. And in fact, that is what LINQ is most frequently used for – letting Visual Studio talk to a RDBMS (as we will see next time). Today, we are using in-memory objects, but we are setting them up to mimic relational tables.</a:t>
            </a:r>
          </a:p>
          <a:p>
            <a:pPr marL="0" marR="0" lvl="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AU" baseline="0" dirty="0" smtClean="0"/>
              <a:t>Later, we will see some tools that will automatically take your objects and create a relational database from them. These are called ORM (Object Relational Mapping) tools, and they can be very useful.</a:t>
            </a:r>
          </a:p>
          <a:p>
            <a:pPr marL="0" marR="0" lvl="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AU" baseline="0" dirty="0" smtClean="0"/>
              <a:t>In this structure, </a:t>
            </a:r>
            <a:r>
              <a:rPr lang="en-AU" baseline="0" dirty="0" err="1" smtClean="0"/>
              <a:t>petFoodName</a:t>
            </a:r>
            <a:r>
              <a:rPr lang="en-AU" baseline="0" dirty="0" smtClean="0"/>
              <a:t> is essentially the PK of Pet food, and an FK in Pet.</a:t>
            </a:r>
          </a:p>
          <a:p>
            <a:pPr marL="0" marR="0" lvl="0" indent="0" algn="l" defTabSz="914400" rtl="0" eaLnBrk="1" fontAlgn="base" latinLnBrk="0" hangingPunct="1">
              <a:lnSpc>
                <a:spcPct val="100000"/>
              </a:lnSpc>
              <a:spcBef>
                <a:spcPct val="30000"/>
              </a:spcBef>
              <a:spcAft>
                <a:spcPct val="0"/>
              </a:spcAft>
              <a:buClrTx/>
              <a:buSzTx/>
              <a:buFont typeface="Arial" pitchFamily="34" charset="0"/>
              <a:buChar char="•"/>
              <a:tabLst/>
              <a:defRPr/>
            </a:pPr>
            <a:endParaRPr lang="en-AU" dirty="0" smtClean="0"/>
          </a:p>
          <a:p>
            <a:pPr>
              <a:buFont typeface="Arial" pitchFamily="34" charset="0"/>
              <a:buChar char="•"/>
            </a:pPr>
            <a:r>
              <a:rPr lang="en-AU" dirty="0" smtClean="0"/>
              <a:t>Using this structure, you could work out the price of any</a:t>
            </a:r>
            <a:r>
              <a:rPr lang="en-AU" baseline="0" dirty="0" smtClean="0"/>
              <a:t> pet’s food even though the pet doesn’t actually hold that data (by finding the matching </a:t>
            </a:r>
            <a:r>
              <a:rPr lang="en-AU" baseline="0" dirty="0" err="1" smtClean="0"/>
              <a:t>petFood</a:t>
            </a:r>
            <a:r>
              <a:rPr lang="en-AU" baseline="0" dirty="0" smtClean="0"/>
              <a:t> and accessing its price)</a:t>
            </a:r>
            <a:endParaRPr lang="en-US" dirty="0"/>
          </a:p>
        </p:txBody>
      </p:sp>
    </p:spTree>
    <p:extLst>
      <p:ext uri="{BB962C8B-B14F-4D97-AF65-F5344CB8AC3E}">
        <p14:creationId xmlns:p14="http://schemas.microsoft.com/office/powerpoint/2010/main" val="603650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ED502D-B3BE-4BB5-BBD6-D8420D6B2969}" type="slidenum">
              <a:rPr lang="en-US"/>
              <a:pPr/>
              <a:t>16</a:t>
            </a:fld>
            <a:endParaRPr 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pPr>
              <a:buFont typeface="Arial" pitchFamily="34" charset="0"/>
              <a:buChar char="•"/>
            </a:pPr>
            <a:r>
              <a:rPr lang="en-AU" dirty="0"/>
              <a:t>Here is our little database set up</a:t>
            </a:r>
          </a:p>
          <a:p>
            <a:pPr>
              <a:buFont typeface="Arial" pitchFamily="34" charset="0"/>
              <a:buChar char="•"/>
            </a:pPr>
            <a:r>
              <a:rPr lang="en-AU" dirty="0"/>
              <a:t>We have an array of pets and an array of </a:t>
            </a:r>
            <a:r>
              <a:rPr lang="en-AU" dirty="0" smtClean="0"/>
              <a:t>foods (could have used Lists as well)</a:t>
            </a:r>
            <a:endParaRPr lang="en-AU" dirty="0"/>
          </a:p>
          <a:p>
            <a:pPr>
              <a:buFont typeface="Arial" pitchFamily="34" charset="0"/>
              <a:buChar char="•"/>
            </a:pPr>
            <a:r>
              <a:rPr lang="en-AU" dirty="0"/>
              <a:t>Just ordinary stuff you have done 1,000,000 times.</a:t>
            </a:r>
          </a:p>
          <a:p>
            <a:pPr>
              <a:buFont typeface="Arial" pitchFamily="34" charset="0"/>
              <a:buChar char="•"/>
            </a:pPr>
            <a:r>
              <a:rPr lang="en-AU" dirty="0"/>
              <a:t>Think about the queries you might do on these data: How many cats? Show us everyone who eats tuna? What is the price of each pet’s food? Etc. Etc.</a:t>
            </a:r>
          </a:p>
          <a:p>
            <a:pPr>
              <a:buFont typeface="Arial" pitchFamily="34" charset="0"/>
              <a:buChar char="•"/>
            </a:pPr>
            <a:r>
              <a:rPr lang="en-AU" dirty="0"/>
              <a:t>You can imagine how you would write the code using the traditional looping-and-conditionals approach, yes? We won’t go over that</a:t>
            </a:r>
          </a:p>
          <a:p>
            <a:pPr>
              <a:buFont typeface="Arial" pitchFamily="34" charset="0"/>
              <a:buChar char="•"/>
            </a:pPr>
            <a:r>
              <a:rPr lang="en-AU" dirty="0"/>
              <a:t>Let’s look at how we could answer various queries using LINQ. </a:t>
            </a:r>
          </a:p>
          <a:p>
            <a:pPr>
              <a:buFont typeface="Arial" pitchFamily="34" charset="0"/>
              <a:buChar char="•"/>
            </a:pPr>
            <a:r>
              <a:rPr lang="en-AU" dirty="0"/>
              <a:t>We will start with Where and </a:t>
            </a:r>
            <a:r>
              <a:rPr lang="en-AU" dirty="0" err="1"/>
              <a:t>OrderBy</a:t>
            </a:r>
            <a:r>
              <a:rPr lang="en-AU" dirty="0"/>
              <a:t>, then add some additional LINQ commands.</a:t>
            </a:r>
            <a:endParaRPr lang="en-US" dirty="0"/>
          </a:p>
        </p:txBody>
      </p:sp>
    </p:spTree>
    <p:extLst>
      <p:ext uri="{BB962C8B-B14F-4D97-AF65-F5344CB8AC3E}">
        <p14:creationId xmlns:p14="http://schemas.microsoft.com/office/powerpoint/2010/main" val="3747788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How would we list all the cats?</a:t>
            </a:r>
          </a:p>
          <a:p>
            <a:pPr>
              <a:buFont typeface="Arial" pitchFamily="34" charset="0"/>
              <a:buChar char="•"/>
            </a:pPr>
            <a:endParaRPr lang="en-NZ" dirty="0" smtClean="0"/>
          </a:p>
          <a:p>
            <a:pPr>
              <a:buFont typeface="Arial" pitchFamily="34" charset="0"/>
              <a:buChar char="•"/>
            </a:pPr>
            <a:r>
              <a:rPr lang="en-NZ" dirty="0" smtClean="0"/>
              <a:t>We</a:t>
            </a:r>
            <a:r>
              <a:rPr lang="en-NZ" baseline="0" dirty="0" smtClean="0"/>
              <a:t> want to use Where to filter, so we need a lambda.</a:t>
            </a:r>
          </a:p>
          <a:p>
            <a:pPr>
              <a:buFont typeface="Arial" pitchFamily="34" charset="0"/>
              <a:buChar char="•"/>
            </a:pPr>
            <a:r>
              <a:rPr lang="en-AU" baseline="0" dirty="0" smtClean="0"/>
              <a:t>Recall that I have defined Properties for the fields, using the conventional capitalisation.</a:t>
            </a:r>
            <a:endParaRPr lang="en-NZ" baseline="0" dirty="0" smtClean="0"/>
          </a:p>
        </p:txBody>
      </p:sp>
      <p:sp>
        <p:nvSpPr>
          <p:cNvPr id="4" name="Slide Number Placeholder 3"/>
          <p:cNvSpPr>
            <a:spLocks noGrp="1"/>
          </p:cNvSpPr>
          <p:nvPr>
            <p:ph type="sldNum" sz="quarter" idx="10"/>
          </p:nvPr>
        </p:nvSpPr>
        <p:spPr/>
        <p:txBody>
          <a:bodyPr/>
          <a:lstStyle/>
          <a:p>
            <a:fld id="{8EBE66C5-B673-4AB1-8AFD-9034484D6ACD}" type="slidenum">
              <a:rPr lang="en-US" smtClean="0"/>
              <a:pPr/>
              <a:t>17</a:t>
            </a:fld>
            <a:endParaRPr lang="en-US"/>
          </a:p>
        </p:txBody>
      </p:sp>
    </p:spTree>
    <p:extLst>
      <p:ext uri="{BB962C8B-B14F-4D97-AF65-F5344CB8AC3E}">
        <p14:creationId xmlns:p14="http://schemas.microsoft.com/office/powerpoint/2010/main" val="1261420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So we use .Where to select the cats,</a:t>
            </a:r>
            <a:r>
              <a:rPr lang="en-NZ" baseline="0" dirty="0" smtClean="0"/>
              <a:t> then .</a:t>
            </a:r>
            <a:r>
              <a:rPr lang="en-NZ" baseline="0" dirty="0" err="1" smtClean="0"/>
              <a:t>OrderBy</a:t>
            </a:r>
            <a:r>
              <a:rPr lang="en-NZ" baseline="0" dirty="0" smtClean="0"/>
              <a:t> to alphabetise</a:t>
            </a:r>
          </a:p>
          <a:p>
            <a:pPr>
              <a:buFont typeface="Arial" pitchFamily="34" charset="0"/>
              <a:buChar char="•"/>
            </a:pPr>
            <a:endParaRPr lang="en-NZ" dirty="0" smtClean="0"/>
          </a:p>
          <a:p>
            <a:pPr>
              <a:buFont typeface="Arial" pitchFamily="34" charset="0"/>
              <a:buChar char="•"/>
            </a:pPr>
            <a:r>
              <a:rPr lang="en-NZ" dirty="0" smtClean="0"/>
              <a:t>Here’s another way to compare</a:t>
            </a:r>
            <a:r>
              <a:rPr lang="en-NZ" baseline="0" dirty="0" smtClean="0"/>
              <a:t> strings. Remember that the right hand side of the =&gt; can have any function of the variable on the left hand side.</a:t>
            </a:r>
          </a:p>
          <a:p>
            <a:pPr>
              <a:buFont typeface="Arial" pitchFamily="34" charset="0"/>
              <a:buChar char="•"/>
            </a:pPr>
            <a:endParaRPr lang="en-NZ" baseline="0" dirty="0" smtClean="0"/>
          </a:p>
          <a:p>
            <a:pPr>
              <a:buFont typeface="Arial" pitchFamily="34" charset="0"/>
              <a:buChar char="•"/>
            </a:pPr>
            <a:r>
              <a:rPr lang="en-NZ" baseline="0" dirty="0" smtClean="0"/>
              <a:t>Note that our lambdas can all use different data members of p, just as you would expect.</a:t>
            </a:r>
            <a:endParaRPr lang="en-NZ" dirty="0"/>
          </a:p>
        </p:txBody>
      </p:sp>
      <p:sp>
        <p:nvSpPr>
          <p:cNvPr id="4" name="Slide Number Placeholder 3"/>
          <p:cNvSpPr>
            <a:spLocks noGrp="1"/>
          </p:cNvSpPr>
          <p:nvPr>
            <p:ph type="sldNum" sz="quarter" idx="10"/>
          </p:nvPr>
        </p:nvSpPr>
        <p:spPr/>
        <p:txBody>
          <a:bodyPr/>
          <a:lstStyle/>
          <a:p>
            <a:fld id="{8EBE66C5-B673-4AB1-8AFD-9034484D6ACD}" type="slidenum">
              <a:rPr lang="en-US" smtClean="0"/>
              <a:pPr/>
              <a:t>18</a:t>
            </a:fld>
            <a:endParaRPr lang="en-US"/>
          </a:p>
        </p:txBody>
      </p:sp>
    </p:spTree>
    <p:extLst>
      <p:ext uri="{BB962C8B-B14F-4D97-AF65-F5344CB8AC3E}">
        <p14:creationId xmlns:p14="http://schemas.microsoft.com/office/powerpoint/2010/main" val="960499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4209E3-C754-435A-A4C6-6A44711A4756}" type="slidenum">
              <a:rPr lang="en-US"/>
              <a:pPr/>
              <a:t>19</a:t>
            </a:fld>
            <a:endParaRPr 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AU" dirty="0" smtClean="0"/>
              <a:t>So far we have looked at two important data operations – filtering and sorting</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AU" dirty="0" smtClean="0"/>
              <a:t>There is a third common data operation: projection, </a:t>
            </a:r>
            <a:r>
              <a:rPr lang="en-AU" b="1" dirty="0" smtClean="0"/>
              <a:t>the selection and </a:t>
            </a:r>
            <a:r>
              <a:rPr lang="en-AU" b="1" dirty="0" err="1" smtClean="0"/>
              <a:t>recomposition</a:t>
            </a:r>
            <a:r>
              <a:rPr lang="en-AU" b="1" dirty="0" smtClean="0"/>
              <a:t> of field subsets.</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AU" dirty="0" smtClean="0"/>
              <a:t>In SQL,</a:t>
            </a:r>
            <a:r>
              <a:rPr lang="en-AU" baseline="0" dirty="0" smtClean="0"/>
              <a:t> this is the SELECT query, where you can pull a subset of fields from a database record according to criteria.</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endParaRPr lang="en-AU" dirty="0" smtClean="0"/>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AU" dirty="0" smtClean="0"/>
              <a:t>In LINQ we have the .Select</a:t>
            </a:r>
            <a:r>
              <a:rPr lang="en-AU" baseline="0" dirty="0" smtClean="0"/>
              <a:t> command</a:t>
            </a:r>
            <a:endParaRPr lang="en-AU" dirty="0" smtClean="0"/>
          </a:p>
          <a:p>
            <a:pPr>
              <a:buFont typeface="Arial" pitchFamily="34" charset="0"/>
              <a:buChar char="•"/>
            </a:pPr>
            <a:r>
              <a:rPr lang="en-AU" dirty="0" smtClean="0"/>
              <a:t>The</a:t>
            </a:r>
            <a:r>
              <a:rPr lang="en-AU" baseline="0" dirty="0" smtClean="0"/>
              <a:t> syntax is much the same as for .Where and .</a:t>
            </a:r>
            <a:r>
              <a:rPr lang="en-AU" baseline="0" dirty="0" err="1" smtClean="0"/>
              <a:t>OrderBy</a:t>
            </a:r>
            <a:r>
              <a:rPr lang="en-AU" b="1" i="1" baseline="0" dirty="0" smtClean="0"/>
              <a:t>, b</a:t>
            </a:r>
            <a:r>
              <a:rPr lang="en-AU" b="1" i="1" dirty="0" smtClean="0"/>
              <a:t>ut  the lambda is different.  </a:t>
            </a:r>
            <a:r>
              <a:rPr lang="en-AU" b="1" i="1" dirty="0" smtClean="0">
                <a:sym typeface="Wingdings" pitchFamily="2" charset="2"/>
              </a:rPr>
              <a:t>=======</a:t>
            </a:r>
            <a:endParaRPr lang="en-AU" b="1" i="1" dirty="0" smtClean="0"/>
          </a:p>
          <a:p>
            <a:pPr>
              <a:buFont typeface="Arial" pitchFamily="34" charset="0"/>
              <a:buChar char="•"/>
            </a:pPr>
            <a:r>
              <a:rPr lang="en-AU" dirty="0" smtClean="0"/>
              <a:t>Where</a:t>
            </a:r>
            <a:r>
              <a:rPr lang="en-AU" baseline="0" dirty="0" smtClean="0"/>
              <a:t> needed a </a:t>
            </a:r>
            <a:r>
              <a:rPr lang="en-AU" baseline="0" dirty="0" err="1" smtClean="0"/>
              <a:t>boolean</a:t>
            </a:r>
            <a:r>
              <a:rPr lang="en-AU" baseline="0" dirty="0" smtClean="0"/>
              <a:t> predicate; Select needs </a:t>
            </a:r>
            <a:r>
              <a:rPr lang="en-AU" b="1" baseline="0" dirty="0" smtClean="0"/>
              <a:t>an expression that tells which fields to return.</a:t>
            </a:r>
            <a:endParaRPr lang="en-US" b="1" dirty="0"/>
          </a:p>
        </p:txBody>
      </p:sp>
    </p:spTree>
    <p:extLst>
      <p:ext uri="{BB962C8B-B14F-4D97-AF65-F5344CB8AC3E}">
        <p14:creationId xmlns:p14="http://schemas.microsoft.com/office/powerpoint/2010/main" val="731560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lnSpc>
                <a:spcPct val="80000"/>
              </a:lnSpc>
              <a:buFont typeface="Arial" pitchFamily="34" charset="0"/>
              <a:buChar char="•"/>
            </a:pPr>
            <a:r>
              <a:rPr lang="en-AU" sz="1400" dirty="0" smtClean="0"/>
              <a:t>Let’s have</a:t>
            </a:r>
            <a:r>
              <a:rPr lang="en-AU" sz="1400" baseline="0" dirty="0" smtClean="0"/>
              <a:t> an example</a:t>
            </a:r>
          </a:p>
          <a:p>
            <a:pPr>
              <a:lnSpc>
                <a:spcPct val="80000"/>
              </a:lnSpc>
              <a:buFont typeface="Arial" pitchFamily="34" charset="0"/>
              <a:buChar char="•"/>
            </a:pPr>
            <a:endParaRPr lang="en-AU" sz="1400" baseline="0" dirty="0" smtClean="0"/>
          </a:p>
          <a:p>
            <a:pPr>
              <a:lnSpc>
                <a:spcPct val="80000"/>
              </a:lnSpc>
              <a:buFont typeface="Arial" pitchFamily="34" charset="0"/>
              <a:buChar char="•"/>
            </a:pPr>
            <a:r>
              <a:rPr lang="en-AU" sz="1400" dirty="0" smtClean="0"/>
              <a:t>We want, for each p, to grab the </a:t>
            </a:r>
            <a:r>
              <a:rPr lang="en-AU" sz="1400" dirty="0" err="1" smtClean="0"/>
              <a:t>PetName</a:t>
            </a:r>
            <a:r>
              <a:rPr lang="en-AU" sz="1400" dirty="0" smtClean="0"/>
              <a:t> and </a:t>
            </a:r>
            <a:r>
              <a:rPr lang="en-AU" sz="1400" dirty="0" err="1" smtClean="0"/>
              <a:t>PetSpecies</a:t>
            </a:r>
            <a:r>
              <a:rPr lang="en-AU" sz="1400" dirty="0" smtClean="0"/>
              <a:t> fields.</a:t>
            </a:r>
          </a:p>
          <a:p>
            <a:pPr>
              <a:lnSpc>
                <a:spcPct val="80000"/>
              </a:lnSpc>
              <a:buFont typeface="Arial" pitchFamily="34" charset="0"/>
              <a:buChar char="•"/>
            </a:pPr>
            <a:r>
              <a:rPr lang="en-AU" sz="1400" dirty="0" smtClean="0"/>
              <a:t>Remember that the lambda</a:t>
            </a:r>
            <a:r>
              <a:rPr lang="en-AU" sz="1400" baseline="0" dirty="0" smtClean="0"/>
              <a:t> means “p =&gt; thing to return”. So we need to create something here to return.</a:t>
            </a:r>
            <a:endParaRPr lang="en-AU" sz="1400" dirty="0" smtClean="0"/>
          </a:p>
          <a:p>
            <a:pPr>
              <a:lnSpc>
                <a:spcPct val="80000"/>
              </a:lnSpc>
              <a:buFont typeface="Arial" pitchFamily="34" charset="0"/>
              <a:buChar char="•"/>
            </a:pPr>
            <a:r>
              <a:rPr lang="en-AU" sz="1400" dirty="0" smtClean="0"/>
              <a:t>But what type does this lambda return?</a:t>
            </a:r>
          </a:p>
          <a:p>
            <a:pPr>
              <a:lnSpc>
                <a:spcPct val="80000"/>
              </a:lnSpc>
              <a:buFont typeface="Arial" pitchFamily="34" charset="0"/>
              <a:buChar char="•"/>
            </a:pPr>
            <a:r>
              <a:rPr lang="en-AU" sz="1400" dirty="0" smtClean="0"/>
              <a:t>Not clear.</a:t>
            </a:r>
          </a:p>
          <a:p>
            <a:pPr>
              <a:lnSpc>
                <a:spcPct val="80000"/>
              </a:lnSpc>
              <a:buFont typeface="Arial" pitchFamily="34" charset="0"/>
              <a:buChar char="•"/>
            </a:pPr>
            <a:r>
              <a:rPr lang="en-AU" sz="1400" b="1" dirty="0" smtClean="0"/>
              <a:t>We don’t have a type that contains just the name and species</a:t>
            </a:r>
            <a:r>
              <a:rPr lang="en-AU" sz="1400" b="1" baseline="0" dirty="0" smtClean="0"/>
              <a:t> fields.</a:t>
            </a:r>
            <a:endParaRPr lang="en-AU" sz="1400" b="1" dirty="0" smtClean="0"/>
          </a:p>
          <a:p>
            <a:pPr>
              <a:lnSpc>
                <a:spcPct val="80000"/>
              </a:lnSpc>
              <a:buFont typeface="Arial" pitchFamily="34" charset="0"/>
              <a:buChar char="•"/>
            </a:pPr>
            <a:r>
              <a:rPr lang="en-AU" sz="1400" dirty="0" smtClean="0"/>
              <a:t>We want a subset of the fields</a:t>
            </a:r>
            <a:r>
              <a:rPr lang="en-AU" sz="1400" baseline="0" dirty="0" smtClean="0"/>
              <a:t> of an object. There is no class that matches that subset, so what do we return?</a:t>
            </a:r>
          </a:p>
          <a:p>
            <a:pPr>
              <a:lnSpc>
                <a:spcPct val="80000"/>
              </a:lnSpc>
              <a:buFont typeface="Arial" pitchFamily="34" charset="0"/>
              <a:buChar char="•"/>
            </a:pPr>
            <a:endParaRPr lang="en-AU" sz="1400" dirty="0" smtClean="0"/>
          </a:p>
          <a:p>
            <a:pPr>
              <a:lnSpc>
                <a:spcPct val="80000"/>
              </a:lnSpc>
              <a:buFont typeface="Arial" pitchFamily="34" charset="0"/>
              <a:buChar char="•"/>
            </a:pPr>
            <a:r>
              <a:rPr lang="en-AU" sz="1400" dirty="0" smtClean="0"/>
              <a:t>Fortunately, we don’t have to commit to an</a:t>
            </a:r>
            <a:r>
              <a:rPr lang="en-AU" sz="1400" baseline="0" dirty="0" smtClean="0"/>
              <a:t> instance of some particular existing type</a:t>
            </a:r>
            <a:r>
              <a:rPr lang="en-AU" sz="1400" dirty="0" smtClean="0"/>
              <a:t>. We can ask for an </a:t>
            </a:r>
            <a:r>
              <a:rPr lang="en-AU" sz="1400" i="1" dirty="0" smtClean="0"/>
              <a:t>anonymous</a:t>
            </a:r>
            <a:r>
              <a:rPr lang="en-AU" sz="1400" i="0" dirty="0" smtClean="0"/>
              <a:t> typed </a:t>
            </a:r>
            <a:r>
              <a:rPr lang="en-AU" sz="1400" dirty="0" smtClean="0"/>
              <a:t>object.</a:t>
            </a:r>
          </a:p>
          <a:p>
            <a:pPr>
              <a:lnSpc>
                <a:spcPct val="80000"/>
              </a:lnSpc>
              <a:buFont typeface="Arial" pitchFamily="34" charset="0"/>
              <a:buChar char="•"/>
            </a:pPr>
            <a:r>
              <a:rPr lang="en-AU" sz="1400" dirty="0" smtClean="0"/>
              <a:t>We have met anonymous before. It just means “an unnamed thing.”</a:t>
            </a:r>
          </a:p>
          <a:p>
            <a:pPr>
              <a:lnSpc>
                <a:spcPct val="80000"/>
              </a:lnSpc>
              <a:buFont typeface="Arial" pitchFamily="34" charset="0"/>
              <a:buChar char="•"/>
            </a:pPr>
            <a:r>
              <a:rPr lang="en-AU" sz="1400" dirty="0" smtClean="0"/>
              <a:t>To get an anonymous object, you just say “new {…..}” without a type. The compiler </a:t>
            </a:r>
            <a:r>
              <a:rPr lang="en-AU" sz="1400" i="1" dirty="0" smtClean="0"/>
              <a:t>infers</a:t>
            </a:r>
            <a:r>
              <a:rPr lang="en-AU" sz="1400" dirty="0" smtClean="0"/>
              <a:t> the type you want,</a:t>
            </a:r>
            <a:r>
              <a:rPr lang="en-AU" sz="1400" baseline="0" dirty="0" smtClean="0"/>
              <a:t> which is effectively an object with just those fields in it, and creates one.</a:t>
            </a:r>
          </a:p>
          <a:p>
            <a:pPr>
              <a:lnSpc>
                <a:spcPct val="80000"/>
              </a:lnSpc>
              <a:buFont typeface="Arial" pitchFamily="34" charset="0"/>
              <a:buChar char="•"/>
            </a:pPr>
            <a:endParaRPr lang="en-AU" sz="1400" dirty="0" smtClean="0"/>
          </a:p>
          <a:p>
            <a:pPr>
              <a:lnSpc>
                <a:spcPct val="80000"/>
              </a:lnSpc>
              <a:buFont typeface="Arial" pitchFamily="34" charset="0"/>
              <a:buChar char="•"/>
            </a:pPr>
            <a:r>
              <a:rPr lang="en-AU" sz="1400" dirty="0" smtClean="0"/>
              <a:t>Like this:</a:t>
            </a:r>
          </a:p>
          <a:p>
            <a:pPr>
              <a:lnSpc>
                <a:spcPct val="80000"/>
              </a:lnSpc>
              <a:buFont typeface="Arial" pitchFamily="34" charset="0"/>
              <a:buChar char="•"/>
            </a:pPr>
            <a:r>
              <a:rPr lang="en-AU" sz="1400" dirty="0" smtClean="0"/>
              <a:t>In this context, the compiler realises you want an object with these two data members, and it makes one for you.</a:t>
            </a:r>
          </a:p>
          <a:p>
            <a:pPr>
              <a:lnSpc>
                <a:spcPct val="80000"/>
              </a:lnSpc>
              <a:buFont typeface="Arial" pitchFamily="34" charset="0"/>
              <a:buChar char="•"/>
            </a:pPr>
            <a:r>
              <a:rPr lang="en-AU" sz="1400" dirty="0" smtClean="0"/>
              <a:t>These types of objects have a special format when displayed, as we will see in a minute</a:t>
            </a:r>
          </a:p>
          <a:p>
            <a:pPr>
              <a:lnSpc>
                <a:spcPct val="80000"/>
              </a:lnSpc>
              <a:buFont typeface="Arial" pitchFamily="34" charset="0"/>
              <a:buChar char="•"/>
            </a:pPr>
            <a:endParaRPr lang="en-AU" sz="1400" noProof="1" smtClean="0"/>
          </a:p>
          <a:p>
            <a:pPr>
              <a:lnSpc>
                <a:spcPct val="80000"/>
              </a:lnSpc>
              <a:buFont typeface="Arial" pitchFamily="34" charset="0"/>
              <a:buChar char="•"/>
            </a:pPr>
            <a:r>
              <a:rPr lang="en-AU" sz="1400" noProof="1" smtClean="0"/>
              <a:t>Now, we must figure out how to store these “objects of unknown</a:t>
            </a:r>
            <a:r>
              <a:rPr lang="en-AU" sz="1400" baseline="0" noProof="1" smtClean="0"/>
              <a:t> type”...</a:t>
            </a:r>
            <a:endParaRPr lang="en-AU" sz="1400" noProof="1" smtClean="0"/>
          </a:p>
          <a:p>
            <a:endParaRPr lang="en-NZ" sz="1400" dirty="0"/>
          </a:p>
        </p:txBody>
      </p:sp>
      <p:sp>
        <p:nvSpPr>
          <p:cNvPr id="4" name="Slide Number Placeholder 3"/>
          <p:cNvSpPr>
            <a:spLocks noGrp="1"/>
          </p:cNvSpPr>
          <p:nvPr>
            <p:ph type="sldNum" sz="quarter" idx="10"/>
          </p:nvPr>
        </p:nvSpPr>
        <p:spPr/>
        <p:txBody>
          <a:bodyPr/>
          <a:lstStyle/>
          <a:p>
            <a:fld id="{8EBE66C5-B673-4AB1-8AFD-9034484D6ACD}" type="slidenum">
              <a:rPr lang="en-US" smtClean="0"/>
              <a:pPr/>
              <a:t>20</a:t>
            </a:fld>
            <a:endParaRPr lang="en-US"/>
          </a:p>
        </p:txBody>
      </p:sp>
    </p:spTree>
    <p:extLst>
      <p:ext uri="{BB962C8B-B14F-4D97-AF65-F5344CB8AC3E}">
        <p14:creationId xmlns:p14="http://schemas.microsoft.com/office/powerpoint/2010/main" val="1932561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Thus far we have concentrated on architecture</a:t>
            </a:r>
            <a:r>
              <a:rPr lang="en-NZ" baseline="0" dirty="0" smtClean="0"/>
              <a:t> and computation. But IRL, computation doesn’t serve much purpose without data.</a:t>
            </a:r>
          </a:p>
          <a:p>
            <a:pPr>
              <a:buFont typeface="Arial" pitchFamily="34" charset="0"/>
              <a:buChar char="•"/>
            </a:pPr>
            <a:r>
              <a:rPr lang="en-NZ" baseline="0" dirty="0" smtClean="0"/>
              <a:t>Few real enterprise applications exist that don’t use data.</a:t>
            </a:r>
          </a:p>
          <a:p>
            <a:pPr>
              <a:buFont typeface="Arial" pitchFamily="34" charset="0"/>
              <a:buChar char="•"/>
            </a:pPr>
            <a:r>
              <a:rPr lang="en-NZ" baseline="0" dirty="0" smtClean="0"/>
              <a:t>This week we are going to talk about some important .NET classes for data management, especially database-style operations like grouping, summarising and filtering (searching with condition)</a:t>
            </a:r>
          </a:p>
          <a:p>
            <a:pPr>
              <a:buFont typeface="Arial" pitchFamily="34" charset="0"/>
              <a:buChar char="•"/>
            </a:pPr>
            <a:r>
              <a:rPr lang="en-NZ" baseline="0" dirty="0" smtClean="0"/>
              <a:t>We will look today at working with data in memory (i.e. objects that you create at runtime, just like usual).</a:t>
            </a:r>
          </a:p>
          <a:p>
            <a:pPr>
              <a:buFont typeface="Arial" pitchFamily="34" charset="0"/>
              <a:buChar char="•"/>
            </a:pPr>
            <a:r>
              <a:rPr lang="en-NZ" baseline="0" dirty="0" smtClean="0"/>
              <a:t>This is the fastest way to process data, and you should use it if you can.</a:t>
            </a:r>
          </a:p>
          <a:p>
            <a:pPr>
              <a:buFont typeface="Arial" pitchFamily="34" charset="0"/>
              <a:buChar char="•"/>
            </a:pPr>
            <a:r>
              <a:rPr lang="en-NZ" baseline="0" dirty="0" smtClean="0"/>
              <a:t>Of course, very quickly, data sets can get too big for handling in memory, so you have to go external.</a:t>
            </a:r>
          </a:p>
          <a:p>
            <a:pPr>
              <a:buFont typeface="Arial" pitchFamily="34" charset="0"/>
              <a:buChar char="•"/>
            </a:pPr>
            <a:r>
              <a:rPr lang="en-AU" baseline="0" dirty="0" smtClean="0"/>
              <a:t>We will talk about external data sources next time</a:t>
            </a:r>
            <a:endParaRPr lang="en-NZ" baseline="0" dirty="0" smtClean="0"/>
          </a:p>
          <a:p>
            <a:pPr>
              <a:buFont typeface="Arial" pitchFamily="34" charset="0"/>
              <a:buChar char="•"/>
            </a:pPr>
            <a:r>
              <a:rPr lang="en-NZ" baseline="0" dirty="0" smtClean="0"/>
              <a:t>Fortunately, the syntax for internal and external data management is the same.</a:t>
            </a:r>
          </a:p>
          <a:p>
            <a:pPr>
              <a:buFont typeface="Arial" pitchFamily="34" charset="0"/>
              <a:buChar char="•"/>
            </a:pPr>
            <a:r>
              <a:rPr lang="en-NZ" baseline="0" dirty="0" smtClean="0"/>
              <a:t>We learn the syntax now, and the transfer is easy (in actual fact, when we go external, the system brings in a copy of the data we need and makes it into class objects automatically, so it really is identical).</a:t>
            </a:r>
          </a:p>
          <a:p>
            <a:pPr>
              <a:buFont typeface="Arial" pitchFamily="34" charset="0"/>
              <a:buChar char="•"/>
            </a:pPr>
            <a:endParaRPr lang="en-NZ" baseline="0" dirty="0" smtClean="0"/>
          </a:p>
          <a:p>
            <a:pPr>
              <a:buFont typeface="Arial" pitchFamily="34" charset="0"/>
              <a:buChar char="•"/>
            </a:pPr>
            <a:r>
              <a:rPr lang="en-NZ" baseline="0" dirty="0" smtClean="0"/>
              <a:t>A critical feature of this technique is how much it depends on lambda. You will need to be very comfortable with lambda to use it.</a:t>
            </a:r>
          </a:p>
        </p:txBody>
      </p:sp>
      <p:sp>
        <p:nvSpPr>
          <p:cNvPr id="4" name="Slide Number Placeholder 3"/>
          <p:cNvSpPr>
            <a:spLocks noGrp="1"/>
          </p:cNvSpPr>
          <p:nvPr>
            <p:ph type="sldNum" sz="quarter" idx="10"/>
          </p:nvPr>
        </p:nvSpPr>
        <p:spPr/>
        <p:txBody>
          <a:bodyPr/>
          <a:lstStyle/>
          <a:p>
            <a:fld id="{8EBE66C5-B673-4AB1-8AFD-9034484D6ACD}" type="slidenum">
              <a:rPr lang="en-US" smtClean="0"/>
              <a:pPr/>
              <a:t>3</a:t>
            </a:fld>
            <a:endParaRPr lang="en-US"/>
          </a:p>
        </p:txBody>
      </p:sp>
    </p:spTree>
    <p:extLst>
      <p:ext uri="{BB962C8B-B14F-4D97-AF65-F5344CB8AC3E}">
        <p14:creationId xmlns:p14="http://schemas.microsoft.com/office/powerpoint/2010/main" val="453300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AU" sz="1400" dirty="0" smtClean="0"/>
              <a:t>But, we need to store all the returned objects (as we have been doing with </a:t>
            </a:r>
            <a:r>
              <a:rPr lang="en-AU" sz="1400" dirty="0" err="1" smtClean="0"/>
              <a:t>IEnumerable</a:t>
            </a:r>
            <a:r>
              <a:rPr lang="en-AU" sz="1400" dirty="0" smtClean="0"/>
              <a:t>&lt;Pet&gt; and </a:t>
            </a:r>
            <a:r>
              <a:rPr lang="en-AU" sz="1400" dirty="0" err="1" smtClean="0"/>
              <a:t>IEnumerable</a:t>
            </a:r>
            <a:r>
              <a:rPr lang="en-AU" sz="1400" dirty="0" smtClean="0"/>
              <a:t>&lt;string&gt;) What type is it a collection</a:t>
            </a:r>
            <a:r>
              <a:rPr lang="en-AU" sz="1400" baseline="0" dirty="0" smtClean="0"/>
              <a:t> of?</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endParaRPr lang="en-AU" sz="1400" baseline="0" dirty="0" smtClean="0"/>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AU" sz="1400" dirty="0" smtClean="0"/>
              <a:t>And we need to print them in the </a:t>
            </a:r>
            <a:r>
              <a:rPr lang="en-AU" sz="1400" dirty="0" err="1" smtClean="0"/>
              <a:t>foreach</a:t>
            </a:r>
            <a:r>
              <a:rPr lang="en-AU" sz="1400" dirty="0" smtClean="0"/>
              <a:t> loop, for which we need a type ( as we have said </a:t>
            </a:r>
            <a:r>
              <a:rPr lang="en-AU" sz="1400" dirty="0" err="1" smtClean="0"/>
              <a:t>foreach</a:t>
            </a:r>
            <a:r>
              <a:rPr lang="en-AU" sz="1400" dirty="0" smtClean="0"/>
              <a:t>(String s in…</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endParaRPr lang="en-AU" sz="1400" dirty="0" smtClean="0"/>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AU" sz="1400" dirty="0" err="1" smtClean="0"/>
              <a:t>var</a:t>
            </a:r>
            <a:r>
              <a:rPr lang="en-AU" sz="1400" dirty="0" smtClean="0"/>
              <a:t> is a .NET keyword that means</a:t>
            </a:r>
            <a:r>
              <a:rPr lang="en-AU" sz="1400" baseline="0" dirty="0" smtClean="0"/>
              <a:t> “unspecified type”</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endParaRPr lang="en-AU" sz="1400" dirty="0" smtClean="0"/>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AU" sz="1400" dirty="0" smtClean="0"/>
              <a:t>The compiler</a:t>
            </a:r>
            <a:r>
              <a:rPr lang="en-AU" sz="1400" baseline="0" dirty="0" smtClean="0"/>
              <a:t> will try to </a:t>
            </a:r>
            <a:r>
              <a:rPr lang="en-AU" sz="1400" i="1" baseline="0" dirty="0" smtClean="0"/>
              <a:t>infer </a:t>
            </a:r>
            <a:r>
              <a:rPr lang="en-AU" sz="1400" i="0" baseline="0" dirty="0" smtClean="0"/>
              <a:t>the correct type from the context. If the compiler can’t do so, you get a compile error; if it can, the thing just runs.</a:t>
            </a:r>
            <a:endParaRPr lang="en-AU" sz="1400" dirty="0" smtClean="0"/>
          </a:p>
          <a:p>
            <a:endParaRPr lang="en-NZ" dirty="0"/>
          </a:p>
        </p:txBody>
      </p:sp>
      <p:sp>
        <p:nvSpPr>
          <p:cNvPr id="4" name="Slide Number Placeholder 3"/>
          <p:cNvSpPr>
            <a:spLocks noGrp="1"/>
          </p:cNvSpPr>
          <p:nvPr>
            <p:ph type="sldNum" sz="quarter" idx="10"/>
          </p:nvPr>
        </p:nvSpPr>
        <p:spPr/>
        <p:txBody>
          <a:bodyPr/>
          <a:lstStyle/>
          <a:p>
            <a:fld id="{8EBE66C5-B673-4AB1-8AFD-9034484D6ACD}" type="slidenum">
              <a:rPr lang="en-US" smtClean="0"/>
              <a:pPr/>
              <a:t>21</a:t>
            </a:fld>
            <a:endParaRPr lang="en-US"/>
          </a:p>
        </p:txBody>
      </p:sp>
    </p:spTree>
    <p:extLst>
      <p:ext uri="{BB962C8B-B14F-4D97-AF65-F5344CB8AC3E}">
        <p14:creationId xmlns:p14="http://schemas.microsoft.com/office/powerpoint/2010/main" val="235647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AU" dirty="0" smtClean="0"/>
              <a:t>Review</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AU" dirty="0" smtClean="0"/>
              <a:t>Let’s see how we use </a:t>
            </a:r>
            <a:r>
              <a:rPr lang="en-AU" dirty="0" err="1" smtClean="0"/>
              <a:t>var</a:t>
            </a:r>
            <a:r>
              <a:rPr lang="en-AU" dirty="0" smtClean="0"/>
              <a:t> to solve our query problem….</a:t>
            </a:r>
            <a:endParaRPr lang="en-US" dirty="0" smtClean="0"/>
          </a:p>
          <a:p>
            <a:endParaRPr lang="en-NZ" dirty="0"/>
          </a:p>
        </p:txBody>
      </p:sp>
      <p:sp>
        <p:nvSpPr>
          <p:cNvPr id="4" name="Slide Number Placeholder 3"/>
          <p:cNvSpPr>
            <a:spLocks noGrp="1"/>
          </p:cNvSpPr>
          <p:nvPr>
            <p:ph type="sldNum" sz="quarter" idx="10"/>
          </p:nvPr>
        </p:nvSpPr>
        <p:spPr/>
        <p:txBody>
          <a:bodyPr/>
          <a:lstStyle/>
          <a:p>
            <a:fld id="{8EBE66C5-B673-4AB1-8AFD-9034484D6ACD}" type="slidenum">
              <a:rPr lang="en-US" smtClean="0"/>
              <a:pPr/>
              <a:t>22</a:t>
            </a:fld>
            <a:endParaRPr lang="en-US"/>
          </a:p>
        </p:txBody>
      </p:sp>
    </p:spTree>
    <p:extLst>
      <p:ext uri="{BB962C8B-B14F-4D97-AF65-F5344CB8AC3E}">
        <p14:creationId xmlns:p14="http://schemas.microsoft.com/office/powerpoint/2010/main" val="4121173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140862-57E0-48BD-9CB1-1F6A53CD39CE}" type="slidenum">
              <a:rPr lang="en-US"/>
              <a:pPr/>
              <a:t>23</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pPr>
              <a:buFont typeface="Arial" pitchFamily="34" charset="0"/>
              <a:buChar char="•"/>
            </a:pPr>
            <a:r>
              <a:rPr lang="en-AU" dirty="0" smtClean="0"/>
              <a:t>Note that you don’t say “</a:t>
            </a:r>
            <a:r>
              <a:rPr lang="en-AU" dirty="0" err="1" smtClean="0"/>
              <a:t>IEnumerable</a:t>
            </a:r>
            <a:r>
              <a:rPr lang="en-AU" dirty="0" smtClean="0"/>
              <a:t>&lt;</a:t>
            </a:r>
            <a:r>
              <a:rPr lang="en-AU" dirty="0" err="1" smtClean="0"/>
              <a:t>var</a:t>
            </a:r>
            <a:r>
              <a:rPr lang="en-AU" dirty="0" smtClean="0"/>
              <a:t>&gt;”. The </a:t>
            </a:r>
            <a:r>
              <a:rPr lang="en-AU" dirty="0" err="1" smtClean="0"/>
              <a:t>var</a:t>
            </a:r>
            <a:r>
              <a:rPr lang="en-AU" dirty="0" smtClean="0"/>
              <a:t> is the whole type just the way that</a:t>
            </a:r>
            <a:r>
              <a:rPr lang="en-AU" baseline="0" dirty="0" smtClean="0"/>
              <a:t> List&lt;string&gt; is a type (a list of strings).</a:t>
            </a:r>
          </a:p>
          <a:p>
            <a:pPr>
              <a:buFont typeface="Arial" pitchFamily="34" charset="0"/>
              <a:buChar char="•"/>
            </a:pPr>
            <a:endParaRPr lang="en-AU" dirty="0" smtClean="0"/>
          </a:p>
          <a:p>
            <a:pPr>
              <a:buFont typeface="Arial" pitchFamily="34" charset="0"/>
              <a:buChar char="•"/>
            </a:pPr>
            <a:r>
              <a:rPr lang="en-AU" dirty="0" smtClean="0"/>
              <a:t>Note that </a:t>
            </a:r>
            <a:r>
              <a:rPr lang="en-AU" dirty="0" err="1" smtClean="0"/>
              <a:t>var</a:t>
            </a:r>
            <a:r>
              <a:rPr lang="en-AU" dirty="0" smtClean="0"/>
              <a:t> can only be used with local variables</a:t>
            </a:r>
          </a:p>
          <a:p>
            <a:pPr>
              <a:buFont typeface="Arial" pitchFamily="34" charset="0"/>
              <a:buChar char="•"/>
            </a:pPr>
            <a:r>
              <a:rPr lang="en-AU" dirty="0" smtClean="0"/>
              <a:t>Note </a:t>
            </a:r>
            <a:r>
              <a:rPr lang="en-AU" dirty="0"/>
              <a:t>that when you declare a </a:t>
            </a:r>
            <a:r>
              <a:rPr lang="en-AU" dirty="0" err="1"/>
              <a:t>var</a:t>
            </a:r>
            <a:r>
              <a:rPr lang="en-AU" dirty="0"/>
              <a:t>, </a:t>
            </a:r>
            <a:r>
              <a:rPr lang="en-AU" b="1" dirty="0"/>
              <a:t>you must initialise it at the same </a:t>
            </a:r>
            <a:r>
              <a:rPr lang="en-AU" b="1" dirty="0" smtClean="0"/>
              <a:t>time</a:t>
            </a:r>
            <a:r>
              <a:rPr lang="en-AU" b="1" baseline="0" dirty="0" smtClean="0"/>
              <a:t> </a:t>
            </a:r>
            <a:r>
              <a:rPr lang="en-AU" b="0" baseline="0" dirty="0" smtClean="0"/>
              <a:t>(i.e. you can’t say </a:t>
            </a:r>
            <a:r>
              <a:rPr lang="en-AU" b="0" baseline="0" dirty="0" err="1" smtClean="0"/>
              <a:t>var</a:t>
            </a:r>
            <a:r>
              <a:rPr lang="en-AU" b="0" baseline="0" dirty="0" smtClean="0"/>
              <a:t> </a:t>
            </a:r>
            <a:r>
              <a:rPr lang="en-AU" b="0" baseline="0" dirty="0" err="1" smtClean="0"/>
              <a:t>nameSpecies</a:t>
            </a:r>
            <a:r>
              <a:rPr lang="en-AU" b="0" baseline="0" dirty="0" smtClean="0"/>
              <a:t>; )</a:t>
            </a:r>
            <a:endParaRPr lang="en-AU" b="1" dirty="0"/>
          </a:p>
          <a:p>
            <a:pPr>
              <a:buFont typeface="Arial" pitchFamily="34" charset="0"/>
              <a:buChar char="•"/>
            </a:pPr>
            <a:r>
              <a:rPr lang="en-AU" dirty="0"/>
              <a:t>If you don’t, the compiler can, of course, not infer what type it </a:t>
            </a:r>
            <a:r>
              <a:rPr lang="en-AU" dirty="0" smtClean="0"/>
              <a:t>should be</a:t>
            </a:r>
          </a:p>
          <a:p>
            <a:pPr>
              <a:buFont typeface="Arial" pitchFamily="34" charset="0"/>
              <a:buChar char="•"/>
            </a:pPr>
            <a:endParaRPr lang="en-AU" dirty="0"/>
          </a:p>
          <a:p>
            <a:pPr>
              <a:buFont typeface="Arial" pitchFamily="34" charset="0"/>
              <a:buChar char="•"/>
            </a:pPr>
            <a:r>
              <a:rPr lang="en-AU" dirty="0"/>
              <a:t>Note the two occurrences of </a:t>
            </a:r>
            <a:r>
              <a:rPr lang="en-AU" dirty="0" err="1"/>
              <a:t>var</a:t>
            </a:r>
            <a:r>
              <a:rPr lang="en-AU" dirty="0"/>
              <a:t> here: one for the type of the collection </a:t>
            </a:r>
            <a:r>
              <a:rPr lang="en-AU" dirty="0" smtClean="0"/>
              <a:t>itself and </a:t>
            </a:r>
            <a:r>
              <a:rPr lang="en-AU" dirty="0"/>
              <a:t>one for the type of the elements in the collection</a:t>
            </a:r>
          </a:p>
          <a:p>
            <a:pPr>
              <a:buFont typeface="Arial" pitchFamily="34" charset="0"/>
              <a:buChar char="•"/>
            </a:pPr>
            <a:r>
              <a:rPr lang="en-AU" dirty="0"/>
              <a:t>Since those elements are created anonymously, they don’t have a type name, so must be </a:t>
            </a:r>
            <a:r>
              <a:rPr lang="en-AU" dirty="0" err="1"/>
              <a:t>var</a:t>
            </a:r>
            <a:endParaRPr lang="en-AU" dirty="0"/>
          </a:p>
          <a:p>
            <a:pPr>
              <a:buFont typeface="Arial" pitchFamily="34" charset="0"/>
              <a:buChar char="•"/>
            </a:pPr>
            <a:r>
              <a:rPr lang="en-AU" dirty="0"/>
              <a:t>The compiler can figure out that they are “those things made anonymously up there” </a:t>
            </a:r>
          </a:p>
          <a:p>
            <a:pPr>
              <a:buFont typeface="Arial" pitchFamily="34" charset="0"/>
              <a:buChar char="•"/>
            </a:pPr>
            <a:r>
              <a:rPr lang="en-AU" dirty="0"/>
              <a:t>It </a:t>
            </a:r>
            <a:r>
              <a:rPr lang="en-AU" dirty="0" smtClean="0"/>
              <a:t>knows </a:t>
            </a:r>
            <a:r>
              <a:rPr lang="en-AU" dirty="0"/>
              <a:t>the type though, you will get code completion for p and everything</a:t>
            </a:r>
            <a:r>
              <a:rPr lang="en-AU" dirty="0" smtClean="0"/>
              <a:t>.</a:t>
            </a:r>
          </a:p>
          <a:p>
            <a:pPr>
              <a:buFont typeface="Arial" pitchFamily="34" charset="0"/>
              <a:buChar char="•"/>
            </a:pPr>
            <a:endParaRPr lang="en-AU" dirty="0"/>
          </a:p>
          <a:p>
            <a:pPr>
              <a:buFont typeface="Arial" pitchFamily="34" charset="0"/>
              <a:buChar char="•"/>
            </a:pPr>
            <a:r>
              <a:rPr lang="en-AU" dirty="0"/>
              <a:t>So how does it store and display that anonymous type?</a:t>
            </a:r>
          </a:p>
          <a:p>
            <a:pPr>
              <a:buFont typeface="Arial" pitchFamily="34" charset="0"/>
              <a:buChar char="•"/>
            </a:pPr>
            <a:r>
              <a:rPr lang="en-AU" dirty="0"/>
              <a:t>Let’s look…</a:t>
            </a:r>
          </a:p>
          <a:p>
            <a:pPr>
              <a:buFont typeface="Arial" pitchFamily="34" charset="0"/>
              <a:buChar char="•"/>
            </a:pPr>
            <a:r>
              <a:rPr lang="en-AU" dirty="0"/>
              <a:t>When you make an anonymous type with .Select, the system makes a </a:t>
            </a:r>
            <a:r>
              <a:rPr lang="en-AU" dirty="0" err="1"/>
              <a:t>struct</a:t>
            </a:r>
            <a:r>
              <a:rPr lang="en-AU" dirty="0"/>
              <a:t>/record/assoc array, however you like to think of it. </a:t>
            </a:r>
            <a:r>
              <a:rPr lang="en-AU" dirty="0" err="1"/>
              <a:t>Field:Value</a:t>
            </a:r>
            <a:r>
              <a:rPr lang="en-AU" dirty="0"/>
              <a:t> pairs.</a:t>
            </a:r>
          </a:p>
          <a:p>
            <a:pPr>
              <a:buFont typeface="Arial" pitchFamily="34" charset="0"/>
              <a:buChar char="•"/>
            </a:pPr>
            <a:r>
              <a:rPr lang="en-AU" dirty="0"/>
              <a:t>What if we want to format the data….?</a:t>
            </a:r>
            <a:endParaRPr lang="en-US" dirty="0"/>
          </a:p>
        </p:txBody>
      </p:sp>
    </p:spTree>
    <p:extLst>
      <p:ext uri="{BB962C8B-B14F-4D97-AF65-F5344CB8AC3E}">
        <p14:creationId xmlns:p14="http://schemas.microsoft.com/office/powerpoint/2010/main" val="3974626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system knows what fields the objects in </a:t>
            </a:r>
            <a:r>
              <a:rPr lang="en-NZ" dirty="0" err="1" smtClean="0"/>
              <a:t>nameSpecies</a:t>
            </a:r>
            <a:r>
              <a:rPr lang="en-NZ" dirty="0" smtClean="0"/>
              <a:t> have.</a:t>
            </a:r>
          </a:p>
          <a:p>
            <a:pPr>
              <a:buFont typeface="Arial" pitchFamily="34" charset="0"/>
              <a:buChar char="•"/>
            </a:pPr>
            <a:r>
              <a:rPr lang="en-NZ" dirty="0" smtClean="0"/>
              <a:t>You will get code completion just as though it was a user-declared type.</a:t>
            </a:r>
          </a:p>
          <a:p>
            <a:pPr>
              <a:buFont typeface="Arial" pitchFamily="34" charset="0"/>
              <a:buChar char="•"/>
            </a:pPr>
            <a:endParaRPr lang="en-NZ" dirty="0" smtClean="0"/>
          </a:p>
          <a:p>
            <a:pPr>
              <a:buFont typeface="Arial" pitchFamily="34" charset="0"/>
              <a:buChar char="•"/>
            </a:pPr>
            <a:r>
              <a:rPr lang="en-NZ" dirty="0" smtClean="0"/>
              <a:t>In the select</a:t>
            </a:r>
            <a:r>
              <a:rPr lang="en-NZ" baseline="0" dirty="0" smtClean="0"/>
              <a:t> you created new tuples of </a:t>
            </a:r>
            <a:r>
              <a:rPr lang="en-NZ" baseline="0" dirty="0" err="1" smtClean="0"/>
              <a:t>Petname</a:t>
            </a:r>
            <a:r>
              <a:rPr lang="en-NZ" baseline="0" dirty="0" smtClean="0"/>
              <a:t> and </a:t>
            </a:r>
            <a:r>
              <a:rPr lang="en-NZ" baseline="0" dirty="0" err="1" smtClean="0"/>
              <a:t>PetSpecies</a:t>
            </a:r>
            <a:endParaRPr lang="en-NZ" baseline="0" dirty="0" smtClean="0"/>
          </a:p>
          <a:p>
            <a:pPr>
              <a:buFont typeface="Arial" pitchFamily="34" charset="0"/>
              <a:buChar char="•"/>
            </a:pPr>
            <a:r>
              <a:rPr lang="en-NZ" b="1" baseline="0" dirty="0" smtClean="0"/>
              <a:t>Just as though you had created an object instance that has those two members</a:t>
            </a:r>
          </a:p>
          <a:p>
            <a:pPr>
              <a:buFont typeface="Arial" pitchFamily="34" charset="0"/>
              <a:buChar char="•"/>
            </a:pPr>
            <a:endParaRPr lang="en-NZ" baseline="0" dirty="0" smtClean="0"/>
          </a:p>
          <a:p>
            <a:pPr>
              <a:buFont typeface="Arial" pitchFamily="34" charset="0"/>
              <a:buChar char="•"/>
            </a:pPr>
            <a:r>
              <a:rPr lang="en-NZ" baseline="0" dirty="0" smtClean="0"/>
              <a:t>And in the </a:t>
            </a:r>
            <a:r>
              <a:rPr lang="en-NZ" baseline="0" dirty="0" err="1" smtClean="0"/>
              <a:t>foreach</a:t>
            </a:r>
            <a:r>
              <a:rPr lang="en-NZ" baseline="0" dirty="0" smtClean="0"/>
              <a:t>, you can access them just as though that’s what they are.</a:t>
            </a:r>
            <a:endParaRPr lang="en-NZ" dirty="0"/>
          </a:p>
        </p:txBody>
      </p:sp>
      <p:sp>
        <p:nvSpPr>
          <p:cNvPr id="4" name="Slide Number Placeholder 3"/>
          <p:cNvSpPr>
            <a:spLocks noGrp="1"/>
          </p:cNvSpPr>
          <p:nvPr>
            <p:ph type="sldNum" sz="quarter" idx="10"/>
          </p:nvPr>
        </p:nvSpPr>
        <p:spPr/>
        <p:txBody>
          <a:bodyPr/>
          <a:lstStyle/>
          <a:p>
            <a:fld id="{8EBE66C5-B673-4AB1-8AFD-9034484D6ACD}" type="slidenum">
              <a:rPr lang="en-US" smtClean="0"/>
              <a:pPr/>
              <a:t>24</a:t>
            </a:fld>
            <a:endParaRPr lang="en-US"/>
          </a:p>
        </p:txBody>
      </p:sp>
    </p:spTree>
    <p:extLst>
      <p:ext uri="{BB962C8B-B14F-4D97-AF65-F5344CB8AC3E}">
        <p14:creationId xmlns:p14="http://schemas.microsoft.com/office/powerpoint/2010/main" val="3334877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A more complex example…</a:t>
            </a:r>
          </a:p>
          <a:p>
            <a:pPr marL="171450" indent="-171450">
              <a:buFont typeface="Arial" pitchFamily="34" charset="0"/>
              <a:buChar char="•"/>
            </a:pPr>
            <a:r>
              <a:rPr lang="en-AU" dirty="0" smtClean="0"/>
              <a:t>As you can see, you can pretty much do all the standard database</a:t>
            </a:r>
            <a:r>
              <a:rPr lang="en-AU" baseline="0" dirty="0" smtClean="0"/>
              <a:t> </a:t>
            </a:r>
            <a:r>
              <a:rPr lang="en-AU" dirty="0" smtClean="0"/>
              <a:t>things with LINQ commands</a:t>
            </a:r>
          </a:p>
          <a:p>
            <a:pPr marL="171450" indent="-171450">
              <a:buFont typeface="Arial" pitchFamily="34" charset="0"/>
              <a:buChar char="•"/>
            </a:pPr>
            <a:r>
              <a:rPr lang="en-AU" dirty="0" smtClean="0"/>
              <a:t>You can also group, join and summarise (count, min, max, sum and average). We’ll see all those commands later</a:t>
            </a:r>
          </a:p>
          <a:p>
            <a:pPr marL="171450" indent="-171450">
              <a:buFont typeface="Arial" pitchFamily="34" charset="0"/>
              <a:buChar char="•"/>
            </a:pPr>
            <a:endParaRPr lang="en-AU" dirty="0" smtClean="0"/>
          </a:p>
          <a:p>
            <a:pPr marL="171450" indent="-171450">
              <a:buFont typeface="Arial" pitchFamily="34" charset="0"/>
              <a:buChar char="•"/>
            </a:pPr>
            <a:endParaRPr lang="en-AU" dirty="0" smtClean="0"/>
          </a:p>
          <a:p>
            <a:pPr marL="171450" indent="-171450">
              <a:buFont typeface="Arial" pitchFamily="34" charset="0"/>
              <a:buChar char="•"/>
            </a:pPr>
            <a:r>
              <a:rPr lang="en-AU" dirty="0" smtClean="0"/>
              <a:t>When you get into more complex queries, however, the syntax – this chain of function calls - can get fairly unwieldy</a:t>
            </a:r>
          </a:p>
          <a:p>
            <a:pPr marL="171450" indent="-171450">
              <a:buFont typeface="Arial" pitchFamily="34" charset="0"/>
              <a:buChar char="•"/>
            </a:pPr>
            <a:r>
              <a:rPr lang="en-AU" dirty="0" smtClean="0"/>
              <a:t>So .NET offers an alternative syntax…</a:t>
            </a:r>
            <a:endParaRPr lang="en-US" dirty="0" smtClean="0"/>
          </a:p>
          <a:p>
            <a:endParaRPr lang="en-NZ" dirty="0"/>
          </a:p>
        </p:txBody>
      </p:sp>
      <p:sp>
        <p:nvSpPr>
          <p:cNvPr id="4" name="Slide Number Placeholder 3"/>
          <p:cNvSpPr>
            <a:spLocks noGrp="1"/>
          </p:cNvSpPr>
          <p:nvPr>
            <p:ph type="sldNum" sz="quarter" idx="10"/>
          </p:nvPr>
        </p:nvSpPr>
        <p:spPr/>
        <p:txBody>
          <a:bodyPr/>
          <a:lstStyle/>
          <a:p>
            <a:fld id="{8EBE66C5-B673-4AB1-8AFD-9034484D6ACD}" type="slidenum">
              <a:rPr lang="en-US" smtClean="0"/>
              <a:pPr/>
              <a:t>25</a:t>
            </a:fld>
            <a:endParaRPr lang="en-US"/>
          </a:p>
        </p:txBody>
      </p:sp>
    </p:spTree>
    <p:extLst>
      <p:ext uri="{BB962C8B-B14F-4D97-AF65-F5344CB8AC3E}">
        <p14:creationId xmlns:p14="http://schemas.microsoft.com/office/powerpoint/2010/main" val="2169397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2ADE54-07EB-4753-B1B8-9C52B7B6F5E4}" type="slidenum">
              <a:rPr lang="en-US"/>
              <a:pPr/>
              <a:t>26</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pPr>
              <a:buFont typeface="Arial" pitchFamily="34" charset="0"/>
              <a:buChar char="•"/>
            </a:pPr>
            <a:r>
              <a:rPr lang="en-AU" dirty="0" smtClean="0"/>
              <a:t> LINQ has two syntactic</a:t>
            </a:r>
            <a:r>
              <a:rPr lang="en-AU" baseline="0" dirty="0" smtClean="0"/>
              <a:t> options.</a:t>
            </a:r>
          </a:p>
          <a:p>
            <a:pPr>
              <a:buFont typeface="Arial" pitchFamily="34" charset="0"/>
              <a:buChar char="•"/>
            </a:pPr>
            <a:r>
              <a:rPr lang="en-AU" baseline="0" dirty="0" smtClean="0"/>
              <a:t>The one we have been using is called Method syntax, because it uses the dot-notation like methods do.</a:t>
            </a:r>
          </a:p>
          <a:p>
            <a:pPr>
              <a:buFont typeface="Arial" pitchFamily="34" charset="0"/>
              <a:buChar char="•"/>
            </a:pPr>
            <a:endParaRPr lang="en-AU" baseline="0" dirty="0" smtClean="0"/>
          </a:p>
          <a:p>
            <a:pPr>
              <a:buFont typeface="Arial" pitchFamily="34" charset="0"/>
              <a:buChar char="•"/>
            </a:pPr>
            <a:r>
              <a:rPr lang="en-AU" baseline="0" dirty="0" smtClean="0"/>
              <a:t>The alternative syntax is called Operator syntax. </a:t>
            </a:r>
          </a:p>
          <a:p>
            <a:pPr>
              <a:buFont typeface="Arial" pitchFamily="34" charset="0"/>
              <a:buChar char="•"/>
            </a:pPr>
            <a:r>
              <a:rPr lang="en-AU" baseline="0" dirty="0" smtClean="0"/>
              <a:t>The two syntaxes end up with the same executable and you can always use whichever one you prefer.</a:t>
            </a:r>
          </a:p>
          <a:p>
            <a:pPr>
              <a:buFont typeface="Arial" pitchFamily="34" charset="0"/>
              <a:buChar char="•"/>
            </a:pPr>
            <a:r>
              <a:rPr lang="en-AU" baseline="0" dirty="0" smtClean="0"/>
              <a:t>However, as your LINQ queries get more elaborate, especially when you get into the area of JOIN-equivalent operations, Method syntax starts to get quite cumbersome, and you will generally see people using Operator syntax.</a:t>
            </a:r>
          </a:p>
          <a:p>
            <a:pPr>
              <a:buFont typeface="Arial" pitchFamily="34" charset="0"/>
              <a:buChar char="•"/>
            </a:pPr>
            <a:endParaRPr lang="en-AU" baseline="0" dirty="0" smtClean="0"/>
          </a:p>
          <a:p>
            <a:pPr>
              <a:buFont typeface="Arial" pitchFamily="34" charset="0"/>
              <a:buChar char="•"/>
            </a:pPr>
            <a:r>
              <a:rPr lang="en-AU" baseline="0" dirty="0" smtClean="0"/>
              <a:t>Let’s look...</a:t>
            </a:r>
          </a:p>
          <a:p>
            <a:pPr>
              <a:buFont typeface="Arial" pitchFamily="34" charset="0"/>
              <a:buChar char="•"/>
            </a:pPr>
            <a:r>
              <a:rPr lang="en-AU" dirty="0" smtClean="0"/>
              <a:t>Remember </a:t>
            </a:r>
            <a:r>
              <a:rPr lang="en-AU" dirty="0"/>
              <a:t>this?</a:t>
            </a:r>
          </a:p>
          <a:p>
            <a:pPr>
              <a:buFont typeface="Arial" pitchFamily="34" charset="0"/>
              <a:buChar char="•"/>
            </a:pPr>
            <a:r>
              <a:rPr lang="en-AU" dirty="0"/>
              <a:t>It can also be written like this…</a:t>
            </a:r>
          </a:p>
          <a:p>
            <a:pPr lvl="1">
              <a:buFont typeface="Arial" pitchFamily="34" charset="0"/>
              <a:buChar char="•"/>
            </a:pPr>
            <a:r>
              <a:rPr lang="en-AU" b="1" dirty="0"/>
              <a:t>from and select clauses are </a:t>
            </a:r>
            <a:r>
              <a:rPr lang="en-AU" b="1" dirty="0" smtClean="0"/>
              <a:t>required</a:t>
            </a:r>
          </a:p>
          <a:p>
            <a:pPr lvl="1">
              <a:buFont typeface="Arial" pitchFamily="34" charset="0"/>
              <a:buChar char="•"/>
            </a:pPr>
            <a:r>
              <a:rPr lang="en-AU" b="1" dirty="0" smtClean="0"/>
              <a:t>And</a:t>
            </a:r>
            <a:r>
              <a:rPr lang="en-AU" b="1" baseline="0" dirty="0" smtClean="0"/>
              <a:t> it is case sensitive</a:t>
            </a:r>
          </a:p>
          <a:p>
            <a:pPr lvl="1">
              <a:buFont typeface="Arial" pitchFamily="34" charset="0"/>
              <a:buChar char="•"/>
            </a:pPr>
            <a:r>
              <a:rPr lang="en-AU" b="1" baseline="0" dirty="0" smtClean="0"/>
              <a:t>And the variable names must be the same. This is a pipeline, not a function chain. </a:t>
            </a:r>
            <a:r>
              <a:rPr lang="en-AU" b="0" baseline="0" dirty="0" smtClean="0"/>
              <a:t>(The </a:t>
            </a:r>
            <a:r>
              <a:rPr lang="en-AU" b="0" baseline="0" dirty="0" err="1" smtClean="0"/>
              <a:t>foreach</a:t>
            </a:r>
            <a:r>
              <a:rPr lang="en-AU" b="0" baseline="0" dirty="0" smtClean="0"/>
              <a:t> could still be different, of course.)</a:t>
            </a:r>
            <a:endParaRPr lang="en-AU" b="1" dirty="0"/>
          </a:p>
          <a:p>
            <a:pPr>
              <a:buFont typeface="Arial" pitchFamily="34" charset="0"/>
              <a:buChar char="•"/>
            </a:pPr>
            <a:r>
              <a:rPr lang="en-AU" dirty="0"/>
              <a:t>Note that this looks very much like SQL, except the order is different</a:t>
            </a:r>
          </a:p>
          <a:p>
            <a:pPr>
              <a:buFont typeface="Arial" pitchFamily="34" charset="0"/>
              <a:buChar char="•"/>
            </a:pPr>
            <a:r>
              <a:rPr lang="en-AU" dirty="0"/>
              <a:t>In SQL it is SELECT-FROM-WHERE in LINQ it is </a:t>
            </a:r>
            <a:r>
              <a:rPr lang="en-AU" dirty="0" smtClean="0"/>
              <a:t>FROM-WHERE-SELECT</a:t>
            </a:r>
          </a:p>
          <a:p>
            <a:pPr>
              <a:buFont typeface="Arial" pitchFamily="34" charset="0"/>
              <a:buChar char="•"/>
            </a:pPr>
            <a:endParaRPr lang="en-AU" dirty="0"/>
          </a:p>
          <a:p>
            <a:pPr>
              <a:buFont typeface="Arial" pitchFamily="34" charset="0"/>
              <a:buChar char="•"/>
            </a:pPr>
            <a:r>
              <a:rPr lang="en-AU" dirty="0"/>
              <a:t>Select always comes last</a:t>
            </a:r>
            <a:r>
              <a:rPr lang="en-AU" dirty="0" smtClean="0"/>
              <a:t>.</a:t>
            </a:r>
          </a:p>
          <a:p>
            <a:pPr>
              <a:buFont typeface="Arial" pitchFamily="34" charset="0"/>
              <a:buChar char="•"/>
            </a:pPr>
            <a:r>
              <a:rPr lang="en-AU" dirty="0" smtClean="0"/>
              <a:t>So,</a:t>
            </a:r>
            <a:r>
              <a:rPr lang="en-AU" baseline="0" dirty="0" smtClean="0"/>
              <a:t> t</a:t>
            </a:r>
            <a:r>
              <a:rPr lang="en-AU" dirty="0" smtClean="0"/>
              <a:t>o </a:t>
            </a:r>
            <a:r>
              <a:rPr lang="en-AU" dirty="0"/>
              <a:t>do an </a:t>
            </a:r>
            <a:r>
              <a:rPr lang="en-AU" dirty="0" err="1"/>
              <a:t>Orderby</a:t>
            </a:r>
            <a:r>
              <a:rPr lang="en-AU" dirty="0"/>
              <a:t>….</a:t>
            </a:r>
            <a:endParaRPr lang="en-US" dirty="0"/>
          </a:p>
          <a:p>
            <a:endParaRPr lang="en-US" dirty="0"/>
          </a:p>
        </p:txBody>
      </p:sp>
    </p:spTree>
    <p:extLst>
      <p:ext uri="{BB962C8B-B14F-4D97-AF65-F5344CB8AC3E}">
        <p14:creationId xmlns:p14="http://schemas.microsoft.com/office/powerpoint/2010/main" val="8370181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9D4095-46AC-447B-A026-9C47733EFB19}" type="slidenum">
              <a:rPr lang="en-US"/>
              <a:pPr/>
              <a:t>27</a:t>
            </a:fld>
            <a:endParaRPr 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pPr>
              <a:buFont typeface="Arial" pitchFamily="34" charset="0"/>
              <a:buChar char="•"/>
            </a:pPr>
            <a:r>
              <a:rPr lang="en-AU" dirty="0"/>
              <a:t>Remember this</a:t>
            </a:r>
            <a:r>
              <a:rPr lang="en-AU" dirty="0" smtClean="0"/>
              <a:t>?</a:t>
            </a:r>
          </a:p>
          <a:p>
            <a:pPr>
              <a:buFont typeface="Arial" pitchFamily="34" charset="0"/>
              <a:buChar char="•"/>
            </a:pPr>
            <a:r>
              <a:rPr lang="en-AU" dirty="0" smtClean="0"/>
              <a:t>We did it with method syntax</a:t>
            </a:r>
            <a:r>
              <a:rPr lang="en-AU" baseline="0" dirty="0" smtClean="0"/>
              <a:t> like this….</a:t>
            </a:r>
            <a:endParaRPr lang="en-AU" dirty="0"/>
          </a:p>
          <a:p>
            <a:pPr>
              <a:buFont typeface="Arial" pitchFamily="34" charset="0"/>
              <a:buChar char="•"/>
            </a:pPr>
            <a:r>
              <a:rPr lang="en-AU" dirty="0" smtClean="0"/>
              <a:t>Ju</a:t>
            </a:r>
            <a:r>
              <a:rPr lang="en-AU" b="1" dirty="0" smtClean="0"/>
              <a:t>st BTW, we don’t use </a:t>
            </a:r>
            <a:r>
              <a:rPr lang="en-AU" b="1" dirty="0" err="1" smtClean="0"/>
              <a:t>var</a:t>
            </a:r>
            <a:r>
              <a:rPr lang="en-AU" b="1" dirty="0" smtClean="0"/>
              <a:t> here because we know</a:t>
            </a:r>
            <a:r>
              <a:rPr lang="en-AU" b="1" baseline="0" dirty="0" smtClean="0"/>
              <a:t> we are getting strings</a:t>
            </a:r>
            <a:endParaRPr lang="en-US" b="1" dirty="0"/>
          </a:p>
        </p:txBody>
      </p:sp>
    </p:spTree>
    <p:extLst>
      <p:ext uri="{BB962C8B-B14F-4D97-AF65-F5344CB8AC3E}">
        <p14:creationId xmlns:p14="http://schemas.microsoft.com/office/powerpoint/2010/main" val="5990939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In query operator syntax it would be….</a:t>
            </a:r>
          </a:p>
          <a:p>
            <a:pPr>
              <a:buFont typeface="Arial" pitchFamily="34" charset="0"/>
              <a:buChar char="•"/>
            </a:pPr>
            <a:r>
              <a:rPr lang="en-NZ" dirty="0" smtClean="0"/>
              <a:t>Nice and succinct</a:t>
            </a:r>
          </a:p>
          <a:p>
            <a:pPr>
              <a:buFont typeface="Arial" pitchFamily="34" charset="0"/>
              <a:buChar char="•"/>
            </a:pPr>
            <a:r>
              <a:rPr lang="en-NZ" dirty="0" smtClean="0"/>
              <a:t>Compare in your head to traditional looping</a:t>
            </a:r>
            <a:r>
              <a:rPr lang="en-NZ" baseline="0" dirty="0" smtClean="0"/>
              <a:t> code as well.</a:t>
            </a:r>
            <a:endParaRPr lang="en-NZ" dirty="0"/>
          </a:p>
        </p:txBody>
      </p:sp>
      <p:sp>
        <p:nvSpPr>
          <p:cNvPr id="4" name="Slide Number Placeholder 3"/>
          <p:cNvSpPr>
            <a:spLocks noGrp="1"/>
          </p:cNvSpPr>
          <p:nvPr>
            <p:ph type="sldNum" sz="quarter" idx="10"/>
          </p:nvPr>
        </p:nvSpPr>
        <p:spPr/>
        <p:txBody>
          <a:bodyPr/>
          <a:lstStyle/>
          <a:p>
            <a:fld id="{8EBE66C5-B673-4AB1-8AFD-9034484D6ACD}" type="slidenum">
              <a:rPr lang="en-US" smtClean="0"/>
              <a:pPr/>
              <a:t>28</a:t>
            </a:fld>
            <a:endParaRPr lang="en-US"/>
          </a:p>
        </p:txBody>
      </p:sp>
    </p:spTree>
    <p:extLst>
      <p:ext uri="{BB962C8B-B14F-4D97-AF65-F5344CB8AC3E}">
        <p14:creationId xmlns:p14="http://schemas.microsoft.com/office/powerpoint/2010/main" val="10687213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0F1C7E-FFE4-4B5C-A5A1-224AE268190F}" type="slidenum">
              <a:rPr lang="en-US"/>
              <a:pPr/>
              <a:t>29</a:t>
            </a:fld>
            <a:endParaRPr 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pPr>
              <a:buFont typeface="Arial" pitchFamily="34" charset="0"/>
              <a:buChar char="•"/>
            </a:pPr>
            <a:r>
              <a:rPr lang="en-AU" dirty="0"/>
              <a:t>Let’s go back to our pets database</a:t>
            </a:r>
          </a:p>
          <a:p>
            <a:pPr>
              <a:buFont typeface="Arial" pitchFamily="34" charset="0"/>
              <a:buChar char="•"/>
            </a:pPr>
            <a:r>
              <a:rPr lang="en-AU" dirty="0"/>
              <a:t>What do we think this does?</a:t>
            </a:r>
          </a:p>
          <a:p>
            <a:pPr>
              <a:buFont typeface="Arial" pitchFamily="34" charset="0"/>
              <a:buChar char="•"/>
            </a:pPr>
            <a:r>
              <a:rPr lang="en-AU" dirty="0"/>
              <a:t>Answer: prints the names of the cats in database order</a:t>
            </a:r>
          </a:p>
          <a:p>
            <a:pPr>
              <a:buFont typeface="Arial" pitchFamily="34" charset="0"/>
              <a:buChar char="•"/>
            </a:pPr>
            <a:r>
              <a:rPr lang="en-AU" dirty="0"/>
              <a:t>Note that, because we know that </a:t>
            </a:r>
            <a:r>
              <a:rPr lang="en-AU" dirty="0" err="1"/>
              <a:t>pet.petName</a:t>
            </a:r>
            <a:r>
              <a:rPr lang="en-AU" dirty="0"/>
              <a:t> is a string, we can specify its type in the </a:t>
            </a:r>
            <a:r>
              <a:rPr lang="en-AU" dirty="0" err="1"/>
              <a:t>foreach</a:t>
            </a:r>
            <a:r>
              <a:rPr lang="en-AU" dirty="0"/>
              <a:t> instead of var. Just a little type safety.</a:t>
            </a:r>
          </a:p>
          <a:p>
            <a:pPr>
              <a:buFont typeface="Arial" pitchFamily="34" charset="0"/>
              <a:buChar char="•"/>
            </a:pPr>
            <a:r>
              <a:rPr lang="en-AU" dirty="0"/>
              <a:t>If we grab more than one field, we need to </a:t>
            </a:r>
            <a:r>
              <a:rPr lang="en-AU" dirty="0" err="1"/>
              <a:t>var</a:t>
            </a:r>
            <a:r>
              <a:rPr lang="en-AU" dirty="0"/>
              <a:t>…</a:t>
            </a:r>
          </a:p>
          <a:p>
            <a:endParaRPr lang="en-US" dirty="0"/>
          </a:p>
        </p:txBody>
      </p:sp>
    </p:spTree>
    <p:extLst>
      <p:ext uri="{BB962C8B-B14F-4D97-AF65-F5344CB8AC3E}">
        <p14:creationId xmlns:p14="http://schemas.microsoft.com/office/powerpoint/2010/main" val="19106975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8B25D-4C7C-4293-A642-15045F63A2C7}" type="slidenum">
              <a:rPr lang="en-US"/>
              <a:pPr/>
              <a:t>30</a:t>
            </a:fld>
            <a:endParaRPr 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pPr>
              <a:buFont typeface="Arial" pitchFamily="34" charset="0"/>
              <a:buChar char="•"/>
            </a:pPr>
            <a:r>
              <a:rPr lang="en-AU" dirty="0"/>
              <a:t>What do we think this will do?</a:t>
            </a:r>
          </a:p>
          <a:p>
            <a:pPr>
              <a:buFont typeface="Arial" pitchFamily="34" charset="0"/>
              <a:buChar char="•"/>
            </a:pPr>
            <a:r>
              <a:rPr lang="en-AU" dirty="0"/>
              <a:t>Note the </a:t>
            </a:r>
            <a:r>
              <a:rPr lang="en-AU" dirty="0" err="1"/>
              <a:t>var</a:t>
            </a:r>
            <a:r>
              <a:rPr lang="en-AU" dirty="0"/>
              <a:t> in the </a:t>
            </a:r>
            <a:r>
              <a:rPr lang="en-AU" dirty="0" err="1" smtClean="0"/>
              <a:t>foreach</a:t>
            </a:r>
            <a:r>
              <a:rPr lang="en-AU" dirty="0" smtClean="0"/>
              <a:t>.</a:t>
            </a:r>
          </a:p>
          <a:p>
            <a:pPr>
              <a:buFont typeface="Arial" pitchFamily="34" charset="0"/>
              <a:buChar char="•"/>
            </a:pPr>
            <a:r>
              <a:rPr lang="en-AU" dirty="0" smtClean="0"/>
              <a:t>That’s because</a:t>
            </a:r>
            <a:r>
              <a:rPr lang="en-AU" baseline="0" dirty="0" smtClean="0"/>
              <a:t> we’ve created the new type (fields </a:t>
            </a:r>
            <a:r>
              <a:rPr lang="en-AU" baseline="0" dirty="0" err="1" smtClean="0"/>
              <a:t>PetName</a:t>
            </a:r>
            <a:r>
              <a:rPr lang="en-AU" baseline="0" dirty="0" smtClean="0"/>
              <a:t> and </a:t>
            </a:r>
            <a:r>
              <a:rPr lang="en-AU" baseline="0" dirty="0" err="1" smtClean="0"/>
              <a:t>PetBreed</a:t>
            </a:r>
            <a:r>
              <a:rPr lang="en-AU" baseline="0" dirty="0" smtClean="0"/>
              <a:t>) on the fly.</a:t>
            </a:r>
            <a:endParaRPr lang="en-US" dirty="0"/>
          </a:p>
        </p:txBody>
      </p:sp>
    </p:spTree>
    <p:extLst>
      <p:ext uri="{BB962C8B-B14F-4D97-AF65-F5344CB8AC3E}">
        <p14:creationId xmlns:p14="http://schemas.microsoft.com/office/powerpoint/2010/main" val="2069134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3D8EC3-13EE-4309-96A6-53C7741ED13D}" type="slidenum">
              <a:rPr lang="en-US"/>
              <a:pPr/>
              <a:t>4</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pPr>
              <a:buFontTx/>
              <a:buChar char="•"/>
            </a:pPr>
            <a:r>
              <a:rPr lang="en-AU" dirty="0"/>
              <a:t>Assume this array</a:t>
            </a:r>
          </a:p>
          <a:p>
            <a:pPr>
              <a:buFontTx/>
              <a:buChar char="•"/>
            </a:pPr>
            <a:r>
              <a:rPr lang="en-AU" dirty="0"/>
              <a:t>Think of traditional code to display all elements that start with m…</a:t>
            </a:r>
          </a:p>
          <a:p>
            <a:endParaRPr lang="en-US" dirty="0"/>
          </a:p>
        </p:txBody>
      </p:sp>
    </p:spTree>
    <p:extLst>
      <p:ext uri="{BB962C8B-B14F-4D97-AF65-F5344CB8AC3E}">
        <p14:creationId xmlns:p14="http://schemas.microsoft.com/office/powerpoint/2010/main" val="15912746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1E50E3-058E-4AC1-B071-6C78ADD9AEB0}" type="slidenum">
              <a:rPr lang="en-US"/>
              <a:pPr/>
              <a:t>31</a:t>
            </a:fld>
            <a:endParaRPr 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en-AU" dirty="0"/>
              <a:t>What do we think this will do?</a:t>
            </a:r>
            <a:endParaRPr lang="en-US" dirty="0"/>
          </a:p>
        </p:txBody>
      </p:sp>
    </p:spTree>
    <p:extLst>
      <p:ext uri="{BB962C8B-B14F-4D97-AF65-F5344CB8AC3E}">
        <p14:creationId xmlns:p14="http://schemas.microsoft.com/office/powerpoint/2010/main" val="23255585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BF3E2B-8CDA-4BD0-BD96-4B13E79A9659}" type="slidenum">
              <a:rPr lang="en-US"/>
              <a:pPr/>
              <a:t>32</a:t>
            </a:fld>
            <a:endParaRPr 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pPr>
              <a:buFont typeface="Arial" pitchFamily="34" charset="0"/>
              <a:buChar char="•"/>
            </a:pPr>
            <a:r>
              <a:rPr lang="en-AU" dirty="0" smtClean="0"/>
              <a:t>Another</a:t>
            </a:r>
            <a:r>
              <a:rPr lang="en-AU" baseline="0" dirty="0" smtClean="0"/>
              <a:t> LINQ command: .Group</a:t>
            </a:r>
          </a:p>
          <a:p>
            <a:pPr>
              <a:buFont typeface="Arial" pitchFamily="34" charset="0"/>
              <a:buChar char="•"/>
            </a:pPr>
            <a:r>
              <a:rPr lang="en-AU" baseline="0" dirty="0" smtClean="0"/>
              <a:t>Is, not surprisingly, for grouping</a:t>
            </a:r>
          </a:p>
          <a:p>
            <a:pPr>
              <a:buFont typeface="Arial" pitchFamily="34" charset="0"/>
              <a:buChar char="•"/>
            </a:pPr>
            <a:r>
              <a:rPr lang="en-AU" baseline="0" dirty="0" smtClean="0"/>
              <a:t>But Group is a little different from the other three we have seen</a:t>
            </a:r>
            <a:endParaRPr lang="en-AU" dirty="0" smtClean="0"/>
          </a:p>
          <a:p>
            <a:pPr>
              <a:buFont typeface="Arial" pitchFamily="34" charset="0"/>
              <a:buChar char="•"/>
            </a:pPr>
            <a:r>
              <a:rPr lang="en-AU" dirty="0" smtClean="0"/>
              <a:t>It’s </a:t>
            </a:r>
            <a:r>
              <a:rPr lang="en-AU" dirty="0"/>
              <a:t>kind of like $result in </a:t>
            </a:r>
            <a:r>
              <a:rPr lang="en-AU" dirty="0" err="1"/>
              <a:t>php</a:t>
            </a:r>
            <a:r>
              <a:rPr lang="en-AU" dirty="0" smtClean="0"/>
              <a:t>….</a:t>
            </a:r>
            <a:endParaRPr lang="en-AU" dirty="0"/>
          </a:p>
        </p:txBody>
      </p:sp>
    </p:spTree>
    <p:extLst>
      <p:ext uri="{BB962C8B-B14F-4D97-AF65-F5344CB8AC3E}">
        <p14:creationId xmlns:p14="http://schemas.microsoft.com/office/powerpoint/2010/main" val="14877297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BF3E2B-8CDA-4BD0-BD96-4B13E79A9659}" type="slidenum">
              <a:rPr lang="en-US"/>
              <a:pPr/>
              <a:t>33</a:t>
            </a:fld>
            <a:endParaRPr 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pPr>
              <a:buFont typeface="Arial" pitchFamily="34" charset="0"/>
              <a:buChar char="•"/>
            </a:pPr>
            <a:r>
              <a:rPr lang="en-AU" dirty="0" smtClean="0"/>
              <a:t>Using </a:t>
            </a:r>
            <a:r>
              <a:rPr lang="en-AU" dirty="0"/>
              <a:t>either LINQ </a:t>
            </a:r>
            <a:r>
              <a:rPr lang="en-AU" dirty="0" smtClean="0"/>
              <a:t>method or </a:t>
            </a:r>
            <a:r>
              <a:rPr lang="en-AU" dirty="0"/>
              <a:t>query operator syntax, </a:t>
            </a:r>
            <a:endParaRPr lang="en-AU" dirty="0" smtClean="0"/>
          </a:p>
          <a:p>
            <a:pPr>
              <a:buFont typeface="Arial" pitchFamily="34" charset="0"/>
              <a:buChar char="•"/>
            </a:pPr>
            <a:r>
              <a:rPr lang="en-AU" dirty="0" smtClean="0"/>
              <a:t>Note that with Query Operator syntax,</a:t>
            </a:r>
            <a:r>
              <a:rPr lang="en-AU" baseline="0" dirty="0" smtClean="0"/>
              <a:t> “group” and “by” are broken up. This are the syntactic anomalies that can make programming harder than it needs to be.</a:t>
            </a:r>
          </a:p>
          <a:p>
            <a:pPr>
              <a:buFont typeface="Arial" pitchFamily="34" charset="0"/>
              <a:buChar char="•"/>
            </a:pPr>
            <a:endParaRPr lang="en-AU" baseline="0" dirty="0" smtClean="0"/>
          </a:p>
          <a:p>
            <a:pPr>
              <a:buFont typeface="Arial" pitchFamily="34" charset="0"/>
              <a:buChar char="•"/>
            </a:pPr>
            <a:r>
              <a:rPr lang="en-AU" dirty="0" err="1" smtClean="0"/>
              <a:t>groupedBySpecies</a:t>
            </a:r>
            <a:r>
              <a:rPr lang="en-AU" dirty="0" smtClean="0"/>
              <a:t> </a:t>
            </a:r>
            <a:r>
              <a:rPr lang="en-AU" dirty="0"/>
              <a:t>is now an </a:t>
            </a:r>
            <a:r>
              <a:rPr lang="en-AU" dirty="0" err="1"/>
              <a:t>IEnumerable</a:t>
            </a:r>
            <a:r>
              <a:rPr lang="en-AU" dirty="0"/>
              <a:t> collection of anonymous type group objects.</a:t>
            </a:r>
          </a:p>
          <a:p>
            <a:pPr>
              <a:buFont typeface="Arial" pitchFamily="34" charset="0"/>
              <a:buChar char="•"/>
            </a:pPr>
            <a:r>
              <a:rPr lang="en-AU" dirty="0"/>
              <a:t>There is one object for each </a:t>
            </a:r>
            <a:r>
              <a:rPr lang="en-AU" dirty="0" smtClean="0"/>
              <a:t>group</a:t>
            </a:r>
          </a:p>
          <a:p>
            <a:pPr>
              <a:buFont typeface="Arial" pitchFamily="34" charset="0"/>
              <a:buChar char="•"/>
            </a:pPr>
            <a:r>
              <a:rPr lang="en-AU" dirty="0" smtClean="0"/>
              <a:t>Each</a:t>
            </a:r>
            <a:r>
              <a:rPr lang="en-AU" baseline="0" dirty="0" smtClean="0"/>
              <a:t> of these objects is itself </a:t>
            </a:r>
            <a:r>
              <a:rPr lang="en-AU" baseline="0" dirty="0" err="1" smtClean="0"/>
              <a:t>IEnumerable</a:t>
            </a:r>
            <a:r>
              <a:rPr lang="en-AU" baseline="0" dirty="0" smtClean="0"/>
              <a:t>.</a:t>
            </a:r>
            <a:endParaRPr lang="en-AU" dirty="0" smtClean="0"/>
          </a:p>
          <a:p>
            <a:pPr>
              <a:buFont typeface="Arial" pitchFamily="34" charset="0"/>
              <a:buChar char="•"/>
            </a:pPr>
            <a:endParaRPr lang="en-AU" dirty="0" smtClean="0"/>
          </a:p>
          <a:p>
            <a:pPr>
              <a:buFont typeface="Arial" pitchFamily="34" charset="0"/>
              <a:buChar char="•"/>
            </a:pPr>
            <a:r>
              <a:rPr lang="en-AU" dirty="0" smtClean="0"/>
              <a:t>If we try to just print them out, we see this...</a:t>
            </a:r>
          </a:p>
          <a:p>
            <a:pPr>
              <a:buFont typeface="Arial" pitchFamily="34" charset="0"/>
              <a:buChar char="•"/>
            </a:pPr>
            <a:endParaRPr lang="en-AU" dirty="0" smtClean="0"/>
          </a:p>
          <a:p>
            <a:pPr>
              <a:buFont typeface="Arial" pitchFamily="34" charset="0"/>
              <a:buChar char="•"/>
            </a:pPr>
            <a:endParaRPr lang="en-AU" dirty="0"/>
          </a:p>
          <a:p>
            <a:pPr>
              <a:buFont typeface="Arial" pitchFamily="34" charset="0"/>
              <a:buChar char="•"/>
            </a:pPr>
            <a:r>
              <a:rPr lang="en-AU" dirty="0"/>
              <a:t>Let’s look at how we can unpack this complex object…</a:t>
            </a:r>
            <a:endParaRPr lang="en-US" dirty="0"/>
          </a:p>
        </p:txBody>
      </p:sp>
    </p:spTree>
    <p:extLst>
      <p:ext uri="{BB962C8B-B14F-4D97-AF65-F5344CB8AC3E}">
        <p14:creationId xmlns:p14="http://schemas.microsoft.com/office/powerpoint/2010/main" val="37887492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Using either syntax, we group by species</a:t>
            </a:r>
            <a:r>
              <a:rPr lang="en-NZ" baseline="0" dirty="0" smtClean="0"/>
              <a:t> and print the returned </a:t>
            </a:r>
            <a:r>
              <a:rPr lang="en-NZ" baseline="0" dirty="0" err="1" smtClean="0"/>
              <a:t>Ienumerable</a:t>
            </a:r>
            <a:r>
              <a:rPr lang="en-NZ" baseline="0" dirty="0" smtClean="0"/>
              <a:t>, it just gives us the (anonymous, temporary) type name.</a:t>
            </a:r>
          </a:p>
          <a:p>
            <a:pPr>
              <a:buFont typeface="Arial" pitchFamily="34" charset="0"/>
              <a:buChar char="•"/>
            </a:pPr>
            <a:endParaRPr lang="en-NZ" baseline="0" dirty="0" smtClean="0"/>
          </a:p>
          <a:p>
            <a:pPr>
              <a:buFont typeface="Arial" pitchFamily="34" charset="0"/>
              <a:buChar char="•"/>
            </a:pPr>
            <a:r>
              <a:rPr lang="en-NZ" baseline="0" dirty="0" smtClean="0"/>
              <a:t>We need to unpack those three groups...</a:t>
            </a:r>
            <a:endParaRPr lang="en-NZ" dirty="0"/>
          </a:p>
        </p:txBody>
      </p:sp>
      <p:sp>
        <p:nvSpPr>
          <p:cNvPr id="4" name="Slide Number Placeholder 3"/>
          <p:cNvSpPr>
            <a:spLocks noGrp="1"/>
          </p:cNvSpPr>
          <p:nvPr>
            <p:ph type="sldNum" sz="quarter" idx="10"/>
          </p:nvPr>
        </p:nvSpPr>
        <p:spPr/>
        <p:txBody>
          <a:bodyPr/>
          <a:lstStyle/>
          <a:p>
            <a:fld id="{8EBE66C5-B673-4AB1-8AFD-9034484D6ACD}" type="slidenum">
              <a:rPr lang="en-US" smtClean="0"/>
              <a:pPr/>
              <a:t>34</a:t>
            </a:fld>
            <a:endParaRPr lang="en-US"/>
          </a:p>
        </p:txBody>
      </p:sp>
    </p:spTree>
    <p:extLst>
      <p:ext uri="{BB962C8B-B14F-4D97-AF65-F5344CB8AC3E}">
        <p14:creationId xmlns:p14="http://schemas.microsoft.com/office/powerpoint/2010/main" val="28579170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Here is how to unpack</a:t>
            </a:r>
          </a:p>
          <a:p>
            <a:pPr marL="171450" indent="-171450">
              <a:buFont typeface="Arial" pitchFamily="34" charset="0"/>
              <a:buChar char="•"/>
            </a:pPr>
            <a:r>
              <a:rPr lang="en-NZ" dirty="0" smtClean="0"/>
              <a:t>Uses nested </a:t>
            </a:r>
            <a:r>
              <a:rPr lang="en-NZ" dirty="0" err="1" smtClean="0"/>
              <a:t>foreach</a:t>
            </a:r>
            <a:r>
              <a:rPr lang="en-NZ" dirty="0" smtClean="0"/>
              <a:t> loops</a:t>
            </a:r>
          </a:p>
          <a:p>
            <a:pPr marL="171450" indent="-171450">
              <a:buFont typeface="Arial" pitchFamily="34" charset="0"/>
              <a:buChar char="•"/>
            </a:pPr>
            <a:r>
              <a:rPr lang="en-AU" dirty="0" smtClean="0"/>
              <a:t>The complex</a:t>
            </a:r>
            <a:r>
              <a:rPr lang="en-AU" baseline="0" dirty="0" smtClean="0"/>
              <a:t> objects in the collection returned by the .</a:t>
            </a:r>
            <a:r>
              <a:rPr lang="en-AU" baseline="0" dirty="0" err="1" smtClean="0"/>
              <a:t>GroupBy</a:t>
            </a:r>
            <a:r>
              <a:rPr lang="en-AU" baseline="0" dirty="0" smtClean="0"/>
              <a:t> function have a number of useful properties and methods. Here we see how to get the group key (the value on the grouping variable for this group), and the number in that group..</a:t>
            </a:r>
          </a:p>
          <a:p>
            <a:pPr marL="171450" indent="-171450">
              <a:buFont typeface="Arial" pitchFamily="34" charset="0"/>
              <a:buChar char="•"/>
            </a:pPr>
            <a:r>
              <a:rPr lang="en-AU" baseline="0" dirty="0" smtClean="0"/>
              <a:t>Each group object is itself a collection, so it can be iterated over with </a:t>
            </a:r>
            <a:r>
              <a:rPr lang="en-AU" baseline="0" dirty="0" err="1" smtClean="0"/>
              <a:t>foreach</a:t>
            </a:r>
            <a:endParaRPr lang="en-NZ" dirty="0" smtClean="0"/>
          </a:p>
          <a:p>
            <a:pPr marL="171450" indent="-171450">
              <a:buFont typeface="Arial" pitchFamily="34" charset="0"/>
              <a:buChar char="•"/>
            </a:pPr>
            <a:r>
              <a:rPr lang="en-AU" dirty="0" smtClean="0"/>
              <a:t>Note that you can use Pet</a:t>
            </a:r>
            <a:r>
              <a:rPr lang="en-AU" baseline="0" dirty="0" smtClean="0"/>
              <a:t> as the type in the </a:t>
            </a:r>
            <a:r>
              <a:rPr lang="en-AU" baseline="0" dirty="0" err="1" smtClean="0"/>
              <a:t>foreach</a:t>
            </a:r>
            <a:r>
              <a:rPr lang="en-AU" baseline="0" dirty="0" smtClean="0"/>
              <a:t> because you know you were grouping Pets. If you’ve grouped anonymous types, you can use </a:t>
            </a:r>
            <a:r>
              <a:rPr lang="en-AU" baseline="0" dirty="0" err="1" smtClean="0"/>
              <a:t>var</a:t>
            </a:r>
            <a:r>
              <a:rPr lang="en-AU" baseline="0" dirty="0" smtClean="0"/>
              <a:t> (actually </a:t>
            </a:r>
            <a:r>
              <a:rPr lang="en-AU" baseline="0" dirty="0" err="1" smtClean="0"/>
              <a:t>var</a:t>
            </a:r>
            <a:r>
              <a:rPr lang="en-AU" baseline="0" dirty="0" smtClean="0"/>
              <a:t> works here too, but give yourself type safety when you can).</a:t>
            </a:r>
          </a:p>
        </p:txBody>
      </p:sp>
      <p:sp>
        <p:nvSpPr>
          <p:cNvPr id="4" name="Slide Number Placeholder 3"/>
          <p:cNvSpPr>
            <a:spLocks noGrp="1"/>
          </p:cNvSpPr>
          <p:nvPr>
            <p:ph type="sldNum" sz="quarter" idx="10"/>
          </p:nvPr>
        </p:nvSpPr>
        <p:spPr/>
        <p:txBody>
          <a:bodyPr/>
          <a:lstStyle/>
          <a:p>
            <a:fld id="{8EBE66C5-B673-4AB1-8AFD-9034484D6ACD}" type="slidenum">
              <a:rPr lang="en-US" smtClean="0"/>
              <a:pPr/>
              <a:t>35</a:t>
            </a:fld>
            <a:endParaRPr lang="en-US"/>
          </a:p>
        </p:txBody>
      </p:sp>
    </p:spTree>
    <p:extLst>
      <p:ext uri="{BB962C8B-B14F-4D97-AF65-F5344CB8AC3E}">
        <p14:creationId xmlns:p14="http://schemas.microsoft.com/office/powerpoint/2010/main" val="10803007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2064B6-F0C2-4159-BA32-94E4F5235C0F}" type="slidenum">
              <a:rPr lang="en-US"/>
              <a:pPr/>
              <a:t>37</a:t>
            </a:fld>
            <a:endParaRPr 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pPr>
              <a:buFont typeface="Arial" pitchFamily="34" charset="0"/>
              <a:buChar char="•"/>
            </a:pPr>
            <a:r>
              <a:rPr lang="en-AU" dirty="0"/>
              <a:t>What does this do?</a:t>
            </a:r>
          </a:p>
          <a:p>
            <a:pPr>
              <a:buFont typeface="Arial" pitchFamily="34" charset="0"/>
              <a:buChar char="•"/>
            </a:pPr>
            <a:r>
              <a:rPr lang="en-AU" dirty="0"/>
              <a:t>Here we first order by name, then species, then group by species</a:t>
            </a:r>
          </a:p>
          <a:p>
            <a:pPr>
              <a:buFont typeface="Arial" pitchFamily="34" charset="0"/>
              <a:buChar char="•"/>
            </a:pPr>
            <a:r>
              <a:rPr lang="en-AU" dirty="0"/>
              <a:t>When we print it out, the species are alphabetised, and the animals within each species are alphabetised by </a:t>
            </a:r>
            <a:r>
              <a:rPr lang="en-AU" dirty="0" smtClean="0"/>
              <a:t>name</a:t>
            </a:r>
          </a:p>
          <a:p>
            <a:pPr>
              <a:buFont typeface="Arial" pitchFamily="34" charset="0"/>
              <a:buChar char="•"/>
            </a:pPr>
            <a:r>
              <a:rPr lang="en-AU" dirty="0" smtClean="0"/>
              <a:t>Assume the same unpacking</a:t>
            </a:r>
            <a:r>
              <a:rPr lang="en-AU" baseline="0" dirty="0" smtClean="0"/>
              <a:t> and printing as on the previous slide, here is the output.</a:t>
            </a:r>
            <a:endParaRPr lang="en-US" dirty="0"/>
          </a:p>
        </p:txBody>
      </p:sp>
    </p:spTree>
    <p:extLst>
      <p:ext uri="{BB962C8B-B14F-4D97-AF65-F5344CB8AC3E}">
        <p14:creationId xmlns:p14="http://schemas.microsoft.com/office/powerpoint/2010/main" val="37689203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7DF7AF-D55A-454B-A378-C33C6841DC11}" type="slidenum">
              <a:rPr lang="en-US"/>
              <a:pPr/>
              <a:t>38</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pPr>
              <a:buFont typeface="Arial" pitchFamily="34" charset="0"/>
              <a:buChar char="•"/>
            </a:pPr>
            <a:r>
              <a:rPr lang="en-AU" dirty="0"/>
              <a:t>Not much point in getting all relational if you aren’t going to join</a:t>
            </a:r>
          </a:p>
          <a:p>
            <a:pPr>
              <a:buFont typeface="Arial" pitchFamily="34" charset="0"/>
              <a:buChar char="•"/>
            </a:pPr>
            <a:r>
              <a:rPr lang="en-AU" dirty="0"/>
              <a:t>For our pet example, joining allows us to access information about pet food (e.g. price) for each pet by equating its </a:t>
            </a:r>
            <a:r>
              <a:rPr lang="en-AU" dirty="0" err="1"/>
              <a:t>petFood</a:t>
            </a:r>
            <a:r>
              <a:rPr lang="en-AU" dirty="0"/>
              <a:t> field (FK) to an entry in the foods array (where it is the PK</a:t>
            </a:r>
            <a:r>
              <a:rPr lang="en-AU" dirty="0" smtClean="0"/>
              <a:t>)</a:t>
            </a:r>
          </a:p>
          <a:p>
            <a:pPr>
              <a:buFont typeface="Arial" pitchFamily="34" charset="0"/>
              <a:buChar char="•"/>
            </a:pPr>
            <a:endParaRPr lang="en-AU" dirty="0"/>
          </a:p>
          <a:p>
            <a:pPr>
              <a:buFont typeface="Arial" pitchFamily="34" charset="0"/>
              <a:buChar char="•"/>
            </a:pPr>
            <a:r>
              <a:rPr lang="en-AU" dirty="0"/>
              <a:t>It is possible to join with LINQ method syntax, but the syntax is mega-ugly, so we won’t bother.</a:t>
            </a:r>
          </a:p>
          <a:p>
            <a:pPr>
              <a:buFont typeface="Arial" pitchFamily="34" charset="0"/>
              <a:buChar char="•"/>
            </a:pPr>
            <a:r>
              <a:rPr lang="en-AU" dirty="0"/>
              <a:t>With query operator syntax, it’s </a:t>
            </a:r>
            <a:r>
              <a:rPr lang="en-AU" dirty="0" smtClean="0"/>
              <a:t>manageable</a:t>
            </a:r>
          </a:p>
          <a:p>
            <a:pPr>
              <a:buFont typeface="Arial" pitchFamily="34" charset="0"/>
              <a:buChar char="•"/>
            </a:pPr>
            <a:endParaRPr lang="en-AU" dirty="0"/>
          </a:p>
          <a:p>
            <a:pPr>
              <a:buFont typeface="Arial" pitchFamily="34" charset="0"/>
              <a:buChar char="•"/>
            </a:pPr>
            <a:r>
              <a:rPr lang="en-AU" dirty="0"/>
              <a:t>Here’s the general format (note the various </a:t>
            </a:r>
            <a:r>
              <a:rPr lang="en-AU" dirty="0" smtClean="0"/>
              <a:t>keywords, which are</a:t>
            </a:r>
            <a:r>
              <a:rPr lang="en-AU" baseline="0" dirty="0" smtClean="0"/>
              <a:t> not in italics</a:t>
            </a:r>
            <a:r>
              <a:rPr lang="en-AU" dirty="0" smtClean="0"/>
              <a:t>), </a:t>
            </a:r>
            <a:r>
              <a:rPr lang="en-AU" dirty="0"/>
              <a:t>and an example from our </a:t>
            </a:r>
            <a:r>
              <a:rPr lang="en-AU" dirty="0" smtClean="0"/>
              <a:t>dataset</a:t>
            </a:r>
          </a:p>
          <a:p>
            <a:pPr>
              <a:buFont typeface="Arial" pitchFamily="34" charset="0"/>
              <a:buChar char="•"/>
            </a:pPr>
            <a:endParaRPr lang="en-AU" dirty="0"/>
          </a:p>
          <a:p>
            <a:pPr>
              <a:buFont typeface="Arial" pitchFamily="34" charset="0"/>
              <a:buChar char="•"/>
            </a:pPr>
            <a:r>
              <a:rPr lang="en-AU" dirty="0"/>
              <a:t>Here, for each animal in pets, join to an </a:t>
            </a:r>
            <a:r>
              <a:rPr lang="en-AU" dirty="0" smtClean="0"/>
              <a:t>entry (or entries) </a:t>
            </a:r>
            <a:r>
              <a:rPr lang="en-AU" dirty="0"/>
              <a:t>in </a:t>
            </a:r>
            <a:r>
              <a:rPr lang="en-AU" dirty="0" err="1" smtClean="0"/>
              <a:t>petFoods</a:t>
            </a:r>
            <a:r>
              <a:rPr lang="en-AU" dirty="0"/>
              <a:t>, matching the </a:t>
            </a:r>
            <a:r>
              <a:rPr lang="en-AU" dirty="0" err="1" smtClean="0"/>
              <a:t>PetFoodName</a:t>
            </a:r>
            <a:r>
              <a:rPr lang="en-AU" dirty="0" smtClean="0"/>
              <a:t> </a:t>
            </a:r>
            <a:r>
              <a:rPr lang="en-AU" dirty="0"/>
              <a:t>fields of the two objects and returning the </a:t>
            </a:r>
            <a:r>
              <a:rPr lang="en-AU" dirty="0" err="1"/>
              <a:t>petName</a:t>
            </a:r>
            <a:r>
              <a:rPr lang="en-AU" dirty="0"/>
              <a:t> and price fields bundled up into a </a:t>
            </a:r>
            <a:r>
              <a:rPr lang="en-AU" dirty="0" err="1"/>
              <a:t>field:value</a:t>
            </a:r>
            <a:r>
              <a:rPr lang="en-AU" dirty="0"/>
              <a:t> pair </a:t>
            </a:r>
            <a:r>
              <a:rPr lang="en-AU" dirty="0" smtClean="0"/>
              <a:t>object</a:t>
            </a:r>
          </a:p>
          <a:p>
            <a:pPr>
              <a:buFont typeface="Arial" pitchFamily="34" charset="0"/>
              <a:buChar char="•"/>
            </a:pPr>
            <a:endParaRPr lang="en-AU" dirty="0"/>
          </a:p>
          <a:p>
            <a:pPr>
              <a:buFont typeface="Arial" pitchFamily="34" charset="0"/>
              <a:buChar char="•"/>
            </a:pPr>
            <a:r>
              <a:rPr lang="en-AU" dirty="0"/>
              <a:t>Join returns an </a:t>
            </a:r>
            <a:r>
              <a:rPr lang="en-AU" dirty="0" err="1"/>
              <a:t>IEnumerable</a:t>
            </a:r>
            <a:r>
              <a:rPr lang="en-AU" dirty="0"/>
              <a:t> collection of such objects.</a:t>
            </a:r>
          </a:p>
          <a:p>
            <a:pPr>
              <a:buFont typeface="Arial" pitchFamily="34" charset="0"/>
              <a:buChar char="•"/>
            </a:pPr>
            <a:r>
              <a:rPr lang="en-AU" dirty="0"/>
              <a:t>Let’s look…</a:t>
            </a:r>
            <a:endParaRPr lang="en-US" dirty="0"/>
          </a:p>
        </p:txBody>
      </p:sp>
    </p:spTree>
    <p:extLst>
      <p:ext uri="{BB962C8B-B14F-4D97-AF65-F5344CB8AC3E}">
        <p14:creationId xmlns:p14="http://schemas.microsoft.com/office/powerpoint/2010/main" val="4710189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4B5B05-A50E-4C1B-95F2-9589CB8F5F90}" type="slidenum">
              <a:rPr lang="en-US"/>
              <a:pPr/>
              <a:t>39</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pPr marL="171450" indent="-171450">
              <a:buFont typeface="Arial" pitchFamily="34" charset="0"/>
              <a:buChar char="•"/>
            </a:pPr>
            <a:r>
              <a:rPr lang="en-AU" dirty="0" smtClean="0"/>
              <a:t>To emphasise the </a:t>
            </a:r>
            <a:r>
              <a:rPr lang="en-AU" dirty="0" err="1" smtClean="0"/>
              <a:t>databasey</a:t>
            </a:r>
            <a:r>
              <a:rPr lang="en-AU" dirty="0" smtClean="0"/>
              <a:t>-ness of this computation,</a:t>
            </a:r>
            <a:r>
              <a:rPr lang="en-AU" baseline="0" dirty="0" smtClean="0"/>
              <a:t> I am using “record” in the </a:t>
            </a:r>
            <a:r>
              <a:rPr lang="en-AU" baseline="0" dirty="0" err="1" smtClean="0"/>
              <a:t>foreach</a:t>
            </a:r>
            <a:r>
              <a:rPr lang="en-AU" baseline="0" dirty="0" smtClean="0"/>
              <a:t> loops to refer to the individual elements returned by the join. But keep in mind these are ordinary in memory objects, and this is an ordinary </a:t>
            </a:r>
            <a:r>
              <a:rPr lang="en-AU" baseline="0" dirty="0" err="1" smtClean="0"/>
              <a:t>forloop</a:t>
            </a:r>
            <a:r>
              <a:rPr lang="en-AU" baseline="0" dirty="0" smtClean="0"/>
              <a:t>. You could call them “</a:t>
            </a:r>
            <a:r>
              <a:rPr lang="en-AU" baseline="0" dirty="0" err="1" smtClean="0"/>
              <a:t>nameAndPrice</a:t>
            </a:r>
            <a:r>
              <a:rPr lang="en-AU" baseline="0" dirty="0" smtClean="0"/>
              <a:t>”, or “Bob”, or “v”. Doesn’t matter.</a:t>
            </a:r>
            <a:endParaRPr lang="en-AU" dirty="0" smtClean="0"/>
          </a:p>
          <a:p>
            <a:pPr marL="171450" indent="-171450">
              <a:buFont typeface="Arial" pitchFamily="34" charset="0"/>
              <a:buChar char="•"/>
            </a:pPr>
            <a:r>
              <a:rPr lang="en-AU" dirty="0" smtClean="0"/>
              <a:t>What </a:t>
            </a:r>
            <a:r>
              <a:rPr lang="en-AU" dirty="0"/>
              <a:t>will we see?</a:t>
            </a:r>
          </a:p>
          <a:p>
            <a:pPr marL="171450" indent="-171450">
              <a:buFont typeface="Arial" pitchFamily="34" charset="0"/>
              <a:buChar char="•"/>
            </a:pPr>
            <a:r>
              <a:rPr lang="en-AU" dirty="0"/>
              <a:t>Note that we are first printing out the whole object, then selected fields of it</a:t>
            </a:r>
            <a:endParaRPr lang="en-US" dirty="0"/>
          </a:p>
        </p:txBody>
      </p:sp>
    </p:spTree>
    <p:extLst>
      <p:ext uri="{BB962C8B-B14F-4D97-AF65-F5344CB8AC3E}">
        <p14:creationId xmlns:p14="http://schemas.microsoft.com/office/powerpoint/2010/main" val="42683374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6D84B5-A5E1-4E6A-A9FB-2D97DE563DD0}" type="slidenum">
              <a:rPr lang="en-US"/>
              <a:pPr/>
              <a:t>40</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AU" dirty="0"/>
              <a:t>Here it is.</a:t>
            </a:r>
          </a:p>
          <a:p>
            <a:r>
              <a:rPr lang="en-AU" dirty="0"/>
              <a:t>Note, of course, that you could output this quite easily into a </a:t>
            </a:r>
            <a:r>
              <a:rPr lang="en-AU" dirty="0" err="1"/>
              <a:t>dataGridView</a:t>
            </a:r>
            <a:r>
              <a:rPr lang="en-AU" dirty="0"/>
              <a:t> for that real database </a:t>
            </a:r>
            <a:r>
              <a:rPr lang="en-AU" dirty="0" smtClean="0"/>
              <a:t>look</a:t>
            </a:r>
            <a:endParaRPr lang="en-US" dirty="0"/>
          </a:p>
        </p:txBody>
      </p:sp>
    </p:spTree>
    <p:extLst>
      <p:ext uri="{BB962C8B-B14F-4D97-AF65-F5344CB8AC3E}">
        <p14:creationId xmlns:p14="http://schemas.microsoft.com/office/powerpoint/2010/main" val="3659685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1013AC-9570-4FEE-9F8B-496A3C79AD90}" type="slidenum">
              <a:rPr lang="en-US"/>
              <a:pPr/>
              <a:t>41</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pPr>
              <a:buFont typeface="Arial" pitchFamily="34" charset="0"/>
              <a:buChar char="•"/>
            </a:pPr>
            <a:r>
              <a:rPr lang="en-AU" dirty="0"/>
              <a:t>What we have done today is called “LINQ to </a:t>
            </a:r>
            <a:r>
              <a:rPr lang="en-AU" dirty="0" smtClean="0"/>
              <a:t>Objects”</a:t>
            </a:r>
            <a:endParaRPr lang="en-AU" dirty="0"/>
          </a:p>
          <a:p>
            <a:pPr>
              <a:buFont typeface="Arial" pitchFamily="34" charset="0"/>
              <a:buChar char="•"/>
            </a:pPr>
            <a:r>
              <a:rPr lang="en-AU" dirty="0"/>
              <a:t>There are two other application areas for LINQ – XML and SQL</a:t>
            </a:r>
          </a:p>
          <a:p>
            <a:pPr>
              <a:buFont typeface="Arial" pitchFamily="34" charset="0"/>
              <a:buChar char="•"/>
            </a:pPr>
            <a:r>
              <a:rPr lang="en-AU" dirty="0"/>
              <a:t>The syntax of LINQ is the same; just the binding is different</a:t>
            </a:r>
          </a:p>
          <a:p>
            <a:pPr>
              <a:buFont typeface="Arial" pitchFamily="34" charset="0"/>
              <a:buChar char="•"/>
            </a:pPr>
            <a:r>
              <a:rPr lang="en-AU" dirty="0"/>
              <a:t>Next week we will talk about LINQ to </a:t>
            </a:r>
            <a:r>
              <a:rPr lang="en-AU" dirty="0" smtClean="0"/>
              <a:t>SQL and LINQ to</a:t>
            </a:r>
            <a:r>
              <a:rPr lang="en-AU" baseline="0" dirty="0" smtClean="0"/>
              <a:t> XML if we have time.</a:t>
            </a:r>
            <a:endParaRPr lang="en-AU" dirty="0"/>
          </a:p>
          <a:p>
            <a:pPr>
              <a:buFont typeface="Arial" pitchFamily="34" charset="0"/>
              <a:buChar char="•"/>
            </a:pPr>
            <a:r>
              <a:rPr lang="en-AU" dirty="0"/>
              <a:t>This week we will solidify our understanding of the syntax in </a:t>
            </a:r>
            <a:r>
              <a:rPr lang="en-AU" dirty="0" smtClean="0"/>
              <a:t>practical.</a:t>
            </a:r>
            <a:endParaRPr lang="en-US" dirty="0"/>
          </a:p>
        </p:txBody>
      </p:sp>
    </p:spTree>
    <p:extLst>
      <p:ext uri="{BB962C8B-B14F-4D97-AF65-F5344CB8AC3E}">
        <p14:creationId xmlns:p14="http://schemas.microsoft.com/office/powerpoint/2010/main" val="806014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get all the artists whose name starts with M.</a:t>
            </a:r>
            <a:endParaRPr lang="en-NZ" dirty="0"/>
          </a:p>
        </p:txBody>
      </p:sp>
      <p:sp>
        <p:nvSpPr>
          <p:cNvPr id="4" name="Slide Number Placeholder 3"/>
          <p:cNvSpPr>
            <a:spLocks noGrp="1"/>
          </p:cNvSpPr>
          <p:nvPr>
            <p:ph type="sldNum" sz="quarter" idx="10"/>
          </p:nvPr>
        </p:nvSpPr>
        <p:spPr/>
        <p:txBody>
          <a:bodyPr/>
          <a:lstStyle/>
          <a:p>
            <a:fld id="{8EBE66C5-B673-4AB1-8AFD-9034484D6ACD}"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There is a C# skeleton for this practical.</a:t>
            </a:r>
          </a:p>
          <a:p>
            <a:pPr>
              <a:buFont typeface="Arial" pitchFamily="34" charset="0"/>
              <a:buChar char="•"/>
            </a:pPr>
            <a:r>
              <a:rPr lang="en-NZ" dirty="0" smtClean="0"/>
              <a:t>It’s got these two classes</a:t>
            </a:r>
          </a:p>
          <a:p>
            <a:pPr>
              <a:buFont typeface="Arial" pitchFamily="34" charset="0"/>
              <a:buChar char="•"/>
            </a:pPr>
            <a:r>
              <a:rPr lang="en-NZ" dirty="0" smtClean="0"/>
              <a:t>They make a little relational database for your extremely</a:t>
            </a:r>
            <a:r>
              <a:rPr lang="en-NZ" baseline="0" dirty="0" smtClean="0"/>
              <a:t> valuable art collection</a:t>
            </a:r>
            <a:endParaRPr lang="en-NZ" dirty="0" smtClean="0"/>
          </a:p>
          <a:p>
            <a:pPr>
              <a:buFont typeface="Arial" pitchFamily="34" charset="0"/>
              <a:buChar char="•"/>
            </a:pPr>
            <a:endParaRPr lang="en-NZ" dirty="0" smtClean="0"/>
          </a:p>
          <a:p>
            <a:endParaRPr lang="en-NZ" dirty="0"/>
          </a:p>
        </p:txBody>
      </p:sp>
      <p:sp>
        <p:nvSpPr>
          <p:cNvPr id="4" name="Slide Number Placeholder 3"/>
          <p:cNvSpPr>
            <a:spLocks noGrp="1"/>
          </p:cNvSpPr>
          <p:nvPr>
            <p:ph type="sldNum" sz="quarter" idx="10"/>
          </p:nvPr>
        </p:nvSpPr>
        <p:spPr/>
        <p:txBody>
          <a:bodyPr/>
          <a:lstStyle/>
          <a:p>
            <a:fld id="{8EBE66C5-B673-4AB1-8AFD-9034484D6ACD}" type="slidenum">
              <a:rPr lang="en-US" smtClean="0"/>
              <a:pPr/>
              <a:t>42</a:t>
            </a:fld>
            <a:endParaRPr lang="en-US"/>
          </a:p>
        </p:txBody>
      </p:sp>
    </p:spTree>
    <p:extLst>
      <p:ext uri="{BB962C8B-B14F-4D97-AF65-F5344CB8AC3E}">
        <p14:creationId xmlns:p14="http://schemas.microsoft.com/office/powerpoint/2010/main" val="21356756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the </a:t>
            </a:r>
            <a:r>
              <a:rPr lang="en-NZ" dirty="0" err="1" smtClean="0"/>
              <a:t>formLoad</a:t>
            </a:r>
            <a:r>
              <a:rPr lang="en-NZ" dirty="0" smtClean="0"/>
              <a:t>, the arrays “artists and “paintings” have been populated</a:t>
            </a:r>
            <a:endParaRPr lang="en-NZ" dirty="0"/>
          </a:p>
        </p:txBody>
      </p:sp>
      <p:sp>
        <p:nvSpPr>
          <p:cNvPr id="4" name="Slide Number Placeholder 3"/>
          <p:cNvSpPr>
            <a:spLocks noGrp="1"/>
          </p:cNvSpPr>
          <p:nvPr>
            <p:ph type="sldNum" sz="quarter" idx="10"/>
          </p:nvPr>
        </p:nvSpPr>
        <p:spPr/>
        <p:txBody>
          <a:bodyPr/>
          <a:lstStyle/>
          <a:p>
            <a:fld id="{8EBE66C5-B673-4AB1-8AFD-9034484D6ACD}" type="slidenum">
              <a:rPr lang="en-US" smtClean="0"/>
              <a:pPr/>
              <a:t>43</a:t>
            </a:fld>
            <a:endParaRPr lang="en-US"/>
          </a:p>
        </p:txBody>
      </p:sp>
    </p:spTree>
    <p:extLst>
      <p:ext uri="{BB962C8B-B14F-4D97-AF65-F5344CB8AC3E}">
        <p14:creationId xmlns:p14="http://schemas.microsoft.com/office/powerpoint/2010/main" val="28683474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form</a:t>
            </a:r>
            <a:r>
              <a:rPr lang="en-NZ" baseline="0" dirty="0" smtClean="0"/>
              <a:t> has a bunch of buttons on it (all hopefully self-explanatory)</a:t>
            </a:r>
          </a:p>
          <a:p>
            <a:pPr>
              <a:buFont typeface="Arial" pitchFamily="34" charset="0"/>
              <a:buChar char="•"/>
            </a:pPr>
            <a:r>
              <a:rPr lang="en-NZ" baseline="0" dirty="0" smtClean="0"/>
              <a:t>For each button, you write the handler</a:t>
            </a:r>
          </a:p>
          <a:p>
            <a:pPr>
              <a:buFont typeface="Arial" pitchFamily="34" charset="0"/>
              <a:buChar char="•"/>
            </a:pPr>
            <a:r>
              <a:rPr lang="en-NZ" baseline="0" dirty="0" smtClean="0"/>
              <a:t>There is a running demo to show the required output formats (and in case the button labels aren’t as clear as I think)</a:t>
            </a:r>
          </a:p>
          <a:p>
            <a:pPr>
              <a:buFont typeface="Arial" pitchFamily="34" charset="0"/>
              <a:buNone/>
            </a:pPr>
            <a:endParaRPr lang="en-NZ" i="0" dirty="0">
              <a:solidFill>
                <a:srgbClr val="FF0000"/>
              </a:solidFill>
            </a:endParaRPr>
          </a:p>
        </p:txBody>
      </p:sp>
      <p:sp>
        <p:nvSpPr>
          <p:cNvPr id="4" name="Slide Number Placeholder 3"/>
          <p:cNvSpPr>
            <a:spLocks noGrp="1"/>
          </p:cNvSpPr>
          <p:nvPr>
            <p:ph type="sldNum" sz="quarter" idx="10"/>
          </p:nvPr>
        </p:nvSpPr>
        <p:spPr/>
        <p:txBody>
          <a:bodyPr/>
          <a:lstStyle/>
          <a:p>
            <a:fld id="{8EBE66C5-B673-4AB1-8AFD-9034484D6ACD}" type="slidenum">
              <a:rPr lang="en-US" smtClean="0"/>
              <a:pPr/>
              <a:t>44</a:t>
            </a:fld>
            <a:endParaRPr lang="en-US"/>
          </a:p>
        </p:txBody>
      </p:sp>
    </p:spTree>
    <p:extLst>
      <p:ext uri="{BB962C8B-B14F-4D97-AF65-F5344CB8AC3E}">
        <p14:creationId xmlns:p14="http://schemas.microsoft.com/office/powerpoint/2010/main" val="2542987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8EBE66C5-B673-4AB1-8AFD-9034484D6ACD}" type="slidenum">
              <a:rPr lang="en-US" smtClean="0"/>
              <a:pPr/>
              <a:t>6</a:t>
            </a:fld>
            <a:endParaRPr lang="en-US"/>
          </a:p>
        </p:txBody>
      </p:sp>
    </p:spTree>
    <p:extLst>
      <p:ext uri="{BB962C8B-B14F-4D97-AF65-F5344CB8AC3E}">
        <p14:creationId xmlns:p14="http://schemas.microsoft.com/office/powerpoint/2010/main" val="1885388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.NET provides an alternative</a:t>
            </a:r>
          </a:p>
          <a:p>
            <a:pPr>
              <a:buFont typeface="Arial" pitchFamily="34" charset="0"/>
              <a:buChar char="•"/>
            </a:pPr>
            <a:endParaRPr lang="en-NZ" dirty="0" smtClean="0"/>
          </a:p>
          <a:p>
            <a:pPr marL="171450" indent="-171450">
              <a:buFont typeface="Arial" pitchFamily="34" charset="0"/>
              <a:buChar char="•"/>
            </a:pPr>
            <a:r>
              <a:rPr lang="en-NZ" dirty="0" smtClean="0"/>
              <a:t>Recall that an </a:t>
            </a:r>
            <a:r>
              <a:rPr lang="en-NZ" dirty="0" err="1" smtClean="0"/>
              <a:t>IEnumerable</a:t>
            </a:r>
            <a:r>
              <a:rPr lang="en-NZ" dirty="0" smtClean="0"/>
              <a:t> object is one who implements the </a:t>
            </a:r>
            <a:r>
              <a:rPr lang="en-AU" dirty="0" err="1" smtClean="0"/>
              <a:t>IEnumerable</a:t>
            </a:r>
            <a:r>
              <a:rPr lang="en-AU" dirty="0" smtClean="0"/>
              <a:t> </a:t>
            </a:r>
            <a:r>
              <a:rPr lang="en-NZ" dirty="0" smtClean="0"/>
              <a:t>interface. </a:t>
            </a:r>
          </a:p>
          <a:p>
            <a:pPr marL="171450" indent="-171450">
              <a:buFont typeface="Arial" pitchFamily="34" charset="0"/>
              <a:buChar char="•"/>
            </a:pPr>
            <a:r>
              <a:rPr lang="en-NZ" dirty="0" smtClean="0"/>
              <a:t>Essentially, anything</a:t>
            </a:r>
            <a:r>
              <a:rPr lang="en-NZ" baseline="0" dirty="0" smtClean="0"/>
              <a:t> you can put in a </a:t>
            </a:r>
            <a:r>
              <a:rPr lang="en-NZ" baseline="0" dirty="0" err="1" smtClean="0"/>
              <a:t>foreach</a:t>
            </a:r>
            <a:r>
              <a:rPr lang="en-NZ" baseline="0" dirty="0" smtClean="0"/>
              <a:t> loop</a:t>
            </a:r>
          </a:p>
          <a:p>
            <a:pPr marL="171450" indent="-171450">
              <a:buFont typeface="Arial" pitchFamily="34" charset="0"/>
              <a:buChar char="•"/>
            </a:pPr>
            <a:endParaRPr lang="en-NZ" baseline="0" dirty="0" smtClean="0"/>
          </a:p>
          <a:p>
            <a:pPr>
              <a:buFont typeface="Arial" pitchFamily="34" charset="0"/>
              <a:buChar char="•"/>
            </a:pPr>
            <a:r>
              <a:rPr lang="en-NZ" baseline="0" dirty="0" smtClean="0"/>
              <a:t>   Extension methods are static methods attached to an existing interface or class. </a:t>
            </a:r>
          </a:p>
          <a:p>
            <a:pPr>
              <a:buFont typeface="Arial" pitchFamily="34" charset="0"/>
              <a:buChar char="•"/>
            </a:pPr>
            <a:endParaRPr lang="en-NZ" baseline="0" dirty="0" smtClean="0"/>
          </a:p>
          <a:p>
            <a:pPr>
              <a:buFont typeface="Arial" pitchFamily="34" charset="0"/>
              <a:buChar char="•"/>
            </a:pPr>
            <a:r>
              <a:rPr lang="en-NZ" baseline="0" dirty="0" smtClean="0"/>
              <a:t>   You then </a:t>
            </a:r>
            <a:r>
              <a:rPr lang="en-NZ" baseline="0" dirty="0" err="1" smtClean="0"/>
              <a:t>foreach</a:t>
            </a:r>
            <a:r>
              <a:rPr lang="en-NZ" baseline="0" dirty="0" smtClean="0"/>
              <a:t> (or whatever) over the return value to display the results</a:t>
            </a:r>
          </a:p>
          <a:p>
            <a:pPr>
              <a:buFont typeface="Arial" pitchFamily="34" charset="0"/>
              <a:buChar char="•"/>
            </a:pPr>
            <a:endParaRPr lang="en-NZ" baseline="0" dirty="0" smtClean="0"/>
          </a:p>
          <a:p>
            <a:pPr>
              <a:buFont typeface="Arial" pitchFamily="34" charset="0"/>
              <a:buChar char="•"/>
            </a:pPr>
            <a:r>
              <a:rPr lang="en-NZ" baseline="0" dirty="0" smtClean="0"/>
              <a:t>   There are a couple dozen LINQ commands. We will look at the most common and useful, and leave the others as an exercise.</a:t>
            </a:r>
            <a:endParaRPr lang="en-NZ" dirty="0"/>
          </a:p>
        </p:txBody>
      </p:sp>
      <p:sp>
        <p:nvSpPr>
          <p:cNvPr id="4" name="Slide Number Placeholder 3"/>
          <p:cNvSpPr>
            <a:spLocks noGrp="1"/>
          </p:cNvSpPr>
          <p:nvPr>
            <p:ph type="sldNum" sz="quarter" idx="10"/>
          </p:nvPr>
        </p:nvSpPr>
        <p:spPr/>
        <p:txBody>
          <a:bodyPr/>
          <a:lstStyle/>
          <a:p>
            <a:fld id="{8EBE66C5-B673-4AB1-8AFD-9034484D6ACD}" type="slidenum">
              <a:rPr lang="en-US" smtClean="0"/>
              <a:pPr/>
              <a:t>7</a:t>
            </a:fld>
            <a:endParaRPr lang="en-US"/>
          </a:p>
        </p:txBody>
      </p:sp>
    </p:spTree>
    <p:extLst>
      <p:ext uri="{BB962C8B-B14F-4D97-AF65-F5344CB8AC3E}">
        <p14:creationId xmlns:p14="http://schemas.microsoft.com/office/powerpoint/2010/main" val="638382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A6DA2E-5112-4E71-81A3-C504805376F1}" type="slidenum">
              <a:rPr lang="en-US"/>
              <a:pPr/>
              <a:t>8</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pPr marL="171450" indent="-171450">
              <a:buFont typeface="Arial" pitchFamily="34" charset="0"/>
              <a:buChar char="•"/>
            </a:pPr>
            <a:r>
              <a:rPr lang="en-AU" dirty="0" smtClean="0"/>
              <a:t>The most basic LINQ command is “.Where”, for filtering.</a:t>
            </a:r>
          </a:p>
          <a:p>
            <a:pPr marL="171450" indent="-171450">
              <a:buFont typeface="Arial" pitchFamily="34" charset="0"/>
              <a:buChar char="•"/>
            </a:pPr>
            <a:endParaRPr lang="en-AU" dirty="0" smtClean="0"/>
          </a:p>
          <a:p>
            <a:pPr marL="171450" indent="-171450">
              <a:buFont typeface="Arial" pitchFamily="34" charset="0"/>
              <a:buChar char="•"/>
            </a:pPr>
            <a:r>
              <a:rPr lang="en-AU" dirty="0" smtClean="0"/>
              <a:t>You </a:t>
            </a:r>
            <a:r>
              <a:rPr lang="en-AU" dirty="0"/>
              <a:t>will remember that a predicate is any function that accepts input and returns a </a:t>
            </a:r>
            <a:r>
              <a:rPr lang="en-AU" dirty="0" err="1"/>
              <a:t>bool</a:t>
            </a:r>
            <a:r>
              <a:rPr lang="en-AU" dirty="0"/>
              <a:t> based on some condition</a:t>
            </a:r>
          </a:p>
          <a:p>
            <a:pPr marL="171450" indent="-171450">
              <a:buFont typeface="Arial" pitchFamily="34" charset="0"/>
              <a:buChar char="•"/>
            </a:pPr>
            <a:r>
              <a:rPr lang="en-AU" b="1" i="1" dirty="0" err="1"/>
              <a:t>predicateExpression</a:t>
            </a:r>
            <a:r>
              <a:rPr lang="en-AU" b="1" i="1" dirty="0"/>
              <a:t> </a:t>
            </a:r>
            <a:r>
              <a:rPr lang="en-AU" b="1" i="1" dirty="0" smtClean="0"/>
              <a:t>is </a:t>
            </a:r>
            <a:r>
              <a:rPr lang="en-AU" b="1" i="1" dirty="0"/>
              <a:t>most conveniently given as a </a:t>
            </a:r>
            <a:r>
              <a:rPr lang="en-AU" b="1" i="1" dirty="0" smtClean="0"/>
              <a:t>lambda</a:t>
            </a:r>
          </a:p>
          <a:p>
            <a:pPr marL="171450" indent="-171450">
              <a:buFont typeface="Arial" pitchFamily="34" charset="0"/>
              <a:buChar char="•"/>
            </a:pPr>
            <a:endParaRPr lang="en-AU" b="1" i="1" dirty="0"/>
          </a:p>
          <a:p>
            <a:pPr marL="171450" indent="-171450">
              <a:buFont typeface="Arial" pitchFamily="34" charset="0"/>
              <a:buChar char="•"/>
            </a:pPr>
            <a:r>
              <a:rPr lang="en-AU" dirty="0"/>
              <a:t>Here is how the preceding code would look using LINQ</a:t>
            </a:r>
          </a:p>
          <a:p>
            <a:pPr marL="171450" indent="-171450">
              <a:buFont typeface="Arial" pitchFamily="34" charset="0"/>
              <a:buChar char="•"/>
            </a:pPr>
            <a:r>
              <a:rPr lang="en-AU" dirty="0"/>
              <a:t>The Where method iterates over the collection artists</a:t>
            </a:r>
          </a:p>
          <a:p>
            <a:pPr marL="171450" indent="-171450">
              <a:buFont typeface="Arial" pitchFamily="34" charset="0"/>
              <a:buChar char="•"/>
            </a:pPr>
            <a:r>
              <a:rPr lang="en-AU" dirty="0"/>
              <a:t>The variable ‘a’ is a placeholder that is bound to each element of artists in turn. It is equivalent to the placeholder variable we use in </a:t>
            </a:r>
            <a:r>
              <a:rPr lang="en-AU" dirty="0" err="1"/>
              <a:t>foreach</a:t>
            </a:r>
            <a:r>
              <a:rPr lang="en-AU" dirty="0"/>
              <a:t> statements</a:t>
            </a:r>
            <a:r>
              <a:rPr lang="en-AU" dirty="0" smtClean="0"/>
              <a:t>.</a:t>
            </a:r>
          </a:p>
          <a:p>
            <a:pPr marL="171450" indent="-171450">
              <a:buFont typeface="Arial" pitchFamily="34" charset="0"/>
              <a:buChar char="•"/>
            </a:pPr>
            <a:r>
              <a:rPr lang="en-AU" dirty="0" smtClean="0"/>
              <a:t>We call the </a:t>
            </a:r>
            <a:r>
              <a:rPr lang="en-AU" dirty="0" err="1" smtClean="0"/>
              <a:t>StartsWith</a:t>
            </a:r>
            <a:r>
              <a:rPr lang="en-AU" dirty="0" smtClean="0"/>
              <a:t> method of the String class here. </a:t>
            </a:r>
          </a:p>
          <a:p>
            <a:pPr marL="171450" marR="0" indent="-17145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AU" dirty="0" smtClean="0"/>
              <a:t>The lambda returns true if a starts with M</a:t>
            </a:r>
          </a:p>
          <a:p>
            <a:pPr marL="171450" indent="-171450">
              <a:buFont typeface="Arial" pitchFamily="34" charset="0"/>
              <a:buChar char="•"/>
            </a:pPr>
            <a:endParaRPr lang="en-AU" dirty="0" smtClean="0"/>
          </a:p>
          <a:p>
            <a:pPr marL="171450" indent="-171450">
              <a:buFont typeface="Arial" pitchFamily="34" charset="0"/>
              <a:buChar char="•"/>
            </a:pPr>
            <a:r>
              <a:rPr lang="en-AU" dirty="0" smtClean="0"/>
              <a:t>For each member of the enumerable, if the lambda evaluates to true,</a:t>
            </a:r>
            <a:r>
              <a:rPr lang="en-AU" baseline="0" dirty="0" smtClean="0"/>
              <a:t> that member is added to the return set.</a:t>
            </a:r>
            <a:endParaRPr lang="en-AU" dirty="0" smtClean="0"/>
          </a:p>
          <a:p>
            <a:pPr marL="171450" indent="-171450">
              <a:buFont typeface="Arial" pitchFamily="34" charset="0"/>
              <a:buChar char="•"/>
            </a:pPr>
            <a:r>
              <a:rPr lang="en-AU" b="1" dirty="0" smtClean="0"/>
              <a:t>(Remember</a:t>
            </a:r>
            <a:r>
              <a:rPr lang="en-AU" b="1" baseline="0" dirty="0" smtClean="0"/>
              <a:t> that we don’t have to specify the type of the input to a lambda if it can be inferred. Here since artists is a string collection, a is clearly a string, so no problems.)</a:t>
            </a:r>
            <a:endParaRPr lang="en-AU" b="1" dirty="0"/>
          </a:p>
          <a:p>
            <a:endParaRPr lang="en-AU" dirty="0"/>
          </a:p>
          <a:p>
            <a:endParaRPr lang="en-US" dirty="0"/>
          </a:p>
        </p:txBody>
      </p:sp>
    </p:spTree>
    <p:extLst>
      <p:ext uri="{BB962C8B-B14F-4D97-AF65-F5344CB8AC3E}">
        <p14:creationId xmlns:p14="http://schemas.microsoft.com/office/powerpoint/2010/main" val="3867687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094F71-F7E8-4536-AD2A-15A15E9E0D41}" type="slidenum">
              <a:rPr lang="en-US"/>
              <a:pPr/>
              <a:t>9</a:t>
            </a:fld>
            <a:endParaRPr lang="en-US"/>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pPr marL="171450" indent="-171450">
              <a:buFont typeface="Arial" pitchFamily="34" charset="0"/>
              <a:buChar char="•"/>
            </a:pPr>
            <a:r>
              <a:rPr lang="en-AU" dirty="0" smtClean="0"/>
              <a:t>Before we see the actual</a:t>
            </a:r>
            <a:r>
              <a:rPr lang="en-AU" baseline="0" dirty="0" smtClean="0"/>
              <a:t> code, what type of variable will we use to capture the output of the .Where command?  =&gt; </a:t>
            </a:r>
            <a:r>
              <a:rPr lang="en-AU" baseline="0" dirty="0" err="1" smtClean="0"/>
              <a:t>IEnumerable</a:t>
            </a:r>
            <a:r>
              <a:rPr lang="en-AU" baseline="0" dirty="0" smtClean="0"/>
              <a:t>, not List. The LINQ commands return the </a:t>
            </a:r>
            <a:r>
              <a:rPr lang="en-AU" b="1" baseline="0" dirty="0" smtClean="0"/>
              <a:t>interface</a:t>
            </a:r>
            <a:r>
              <a:rPr lang="en-AU" baseline="0" dirty="0" smtClean="0"/>
              <a:t> type, not a </a:t>
            </a:r>
            <a:r>
              <a:rPr lang="en-AU" b="1" baseline="0" dirty="0" smtClean="0"/>
              <a:t>concrete</a:t>
            </a:r>
            <a:r>
              <a:rPr lang="en-AU" baseline="0" dirty="0" smtClean="0"/>
              <a:t> type.</a:t>
            </a:r>
          </a:p>
          <a:p>
            <a:pPr marL="171450" indent="-171450">
              <a:buFont typeface="Arial" pitchFamily="34" charset="0"/>
              <a:buChar char="•"/>
            </a:pPr>
            <a:endParaRPr lang="en-AU" dirty="0" smtClean="0"/>
          </a:p>
          <a:p>
            <a:pPr marL="171450" indent="-171450">
              <a:buFont typeface="Arial" pitchFamily="34" charset="0"/>
              <a:buChar char="•"/>
            </a:pPr>
            <a:r>
              <a:rPr lang="en-AU" dirty="0" smtClean="0"/>
              <a:t>Here </a:t>
            </a:r>
            <a:r>
              <a:rPr lang="en-AU" dirty="0"/>
              <a:t>is the complete code to select and print</a:t>
            </a:r>
          </a:p>
          <a:p>
            <a:pPr marL="171450" indent="-171450">
              <a:buFont typeface="Arial" pitchFamily="34" charset="0"/>
              <a:buChar char="•"/>
            </a:pPr>
            <a:r>
              <a:rPr lang="en-AU" dirty="0"/>
              <a:t>You can see that it is shorter than the traditional looping code.</a:t>
            </a:r>
          </a:p>
          <a:p>
            <a:pPr marL="171450" indent="-171450">
              <a:buFont typeface="Arial" pitchFamily="34" charset="0"/>
              <a:buChar char="•"/>
            </a:pPr>
            <a:r>
              <a:rPr lang="en-AU" dirty="0"/>
              <a:t>Note that you can also give the Where clause a raw delegate, but it must follow a specific, somewhat cumbersome format. Left as an exercise</a:t>
            </a:r>
            <a:r>
              <a:rPr lang="en-AU" dirty="0" smtClean="0"/>
              <a:t>. Lambda is preferred.</a:t>
            </a:r>
            <a:endParaRPr lang="en-US" dirty="0"/>
          </a:p>
        </p:txBody>
      </p:sp>
    </p:spTree>
    <p:extLst>
      <p:ext uri="{BB962C8B-B14F-4D97-AF65-F5344CB8AC3E}">
        <p14:creationId xmlns:p14="http://schemas.microsoft.com/office/powerpoint/2010/main" val="771398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4DB9CE-0515-44B4-883B-1236FC8FCAD2}" type="slidenum">
              <a:rPr lang="en-US"/>
              <a:pPr/>
              <a:t>10</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pPr marL="171450" indent="-171450">
              <a:buFont typeface="Arial" pitchFamily="34" charset="0"/>
              <a:buChar char="•"/>
            </a:pPr>
            <a:r>
              <a:rPr lang="en-AU" dirty="0"/>
              <a:t>The purpose of LINQ is to provide database functionality</a:t>
            </a:r>
          </a:p>
          <a:p>
            <a:pPr marL="171450" indent="-171450">
              <a:buFont typeface="Arial" pitchFamily="34" charset="0"/>
              <a:buChar char="•"/>
            </a:pPr>
            <a:r>
              <a:rPr lang="en-AU" dirty="0"/>
              <a:t>Therefore, it pretty much duplicates SQL</a:t>
            </a:r>
          </a:p>
          <a:p>
            <a:pPr marL="171450" indent="-171450">
              <a:buFont typeface="Arial" pitchFamily="34" charset="0"/>
              <a:buChar char="•"/>
            </a:pPr>
            <a:r>
              <a:rPr lang="en-AU" dirty="0"/>
              <a:t>Including </a:t>
            </a:r>
            <a:r>
              <a:rPr lang="en-AU" dirty="0" err="1" smtClean="0"/>
              <a:t>orderby</a:t>
            </a:r>
            <a:endParaRPr lang="en-AU" dirty="0" smtClean="0"/>
          </a:p>
          <a:p>
            <a:pPr marL="171450" indent="-171450">
              <a:buFont typeface="Arial" pitchFamily="34" charset="0"/>
              <a:buChar char="•"/>
            </a:pPr>
            <a:endParaRPr lang="en-AU" dirty="0" smtClean="0"/>
          </a:p>
          <a:p>
            <a:pPr marL="171450" indent="-171450">
              <a:buFont typeface="Arial" pitchFamily="34" charset="0"/>
              <a:buChar char="•"/>
            </a:pPr>
            <a:r>
              <a:rPr lang="en-AU" dirty="0" smtClean="0"/>
              <a:t>Note the lambda here. “For each a return a”. Therefore</a:t>
            </a:r>
            <a:r>
              <a:rPr lang="en-AU" baseline="0" dirty="0" smtClean="0"/>
              <a:t> “order artists by string”</a:t>
            </a:r>
          </a:p>
          <a:p>
            <a:pPr marL="171450" indent="-171450">
              <a:buFont typeface="Arial" pitchFamily="34" charset="0"/>
              <a:buChar char="•"/>
            </a:pPr>
            <a:endParaRPr lang="en-AU" dirty="0"/>
          </a:p>
          <a:p>
            <a:pPr marL="171450" indent="-171450">
              <a:buFont typeface="Arial" pitchFamily="34" charset="0"/>
              <a:buChar char="•"/>
            </a:pPr>
            <a:r>
              <a:rPr lang="en-AU" dirty="0"/>
              <a:t>Note that you can also achieve the same result with the collection’s built-in sort, but we look at </a:t>
            </a:r>
            <a:r>
              <a:rPr lang="en-AU" dirty="0" err="1"/>
              <a:t>OrderBy</a:t>
            </a:r>
            <a:r>
              <a:rPr lang="en-AU" dirty="0"/>
              <a:t> here because we will next combine it with the other LINQ commands</a:t>
            </a:r>
            <a:endParaRPr lang="en-US" dirty="0"/>
          </a:p>
        </p:txBody>
      </p:sp>
    </p:spTree>
    <p:extLst>
      <p:ext uri="{BB962C8B-B14F-4D97-AF65-F5344CB8AC3E}">
        <p14:creationId xmlns:p14="http://schemas.microsoft.com/office/powerpoint/2010/main" val="1566223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F52CD-1615-4E60-8F98-74E517FC0ABF}"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6222D-EC5B-43C2-8595-2E82BAFBE9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DC261-F855-4FD1-8BBF-5292E71D11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16275-188C-49AA-8D4D-1FCC787078B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44562-32F9-4480-A4D5-7AD04C050E0E}"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A62A2-4E2E-402E-9AC0-87C35E960D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F957FD-7C3E-4122-A7D6-136E094F99E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91E61E-F1DA-4B04-8740-F23200F3DE4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88A7EE-6233-4960-A942-ACDF2D7BBD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E3D9C-D09D-4890-9A4A-D01FC98CFBD3}"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72755-9DD3-4BB6-82E7-CBD42D6CD8C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4F1B71AE-631D-40EC-B18B-FAFA9C0E770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lstStyle/>
          <a:p>
            <a:endParaRPr lang="en-NZ"/>
          </a:p>
        </p:txBody>
      </p:sp>
      <p:pic>
        <p:nvPicPr>
          <p:cNvPr id="5" name="Picture 4"/>
          <p:cNvPicPr>
            <a:picLocks noChangeAspect="1"/>
          </p:cNvPicPr>
          <p:nvPr/>
        </p:nvPicPr>
        <p:blipFill>
          <a:blip r:embed="rId2"/>
          <a:stretch>
            <a:fillRect/>
          </a:stretch>
        </p:blipFill>
        <p:spPr>
          <a:xfrm>
            <a:off x="1763688" y="1700808"/>
            <a:ext cx="5352455" cy="4613943"/>
          </a:xfrm>
          <a:prstGeom prst="rect">
            <a:avLst/>
          </a:prstGeom>
        </p:spPr>
      </p:pic>
    </p:spTree>
    <p:extLst>
      <p:ext uri="{BB962C8B-B14F-4D97-AF65-F5344CB8AC3E}">
        <p14:creationId xmlns:p14="http://schemas.microsoft.com/office/powerpoint/2010/main" val="2820873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AU"/>
              <a:t>.OrderBy</a:t>
            </a:r>
            <a:endParaRPr lang="en-US"/>
          </a:p>
        </p:txBody>
      </p:sp>
      <p:sp>
        <p:nvSpPr>
          <p:cNvPr id="8195" name="Rectangle 3"/>
          <p:cNvSpPr>
            <a:spLocks noGrp="1" noChangeArrowheads="1"/>
          </p:cNvSpPr>
          <p:nvPr>
            <p:ph idx="1"/>
          </p:nvPr>
        </p:nvSpPr>
        <p:spPr/>
        <p:txBody>
          <a:bodyPr/>
          <a:lstStyle/>
          <a:p>
            <a:endParaRPr lang="en-US"/>
          </a:p>
        </p:txBody>
      </p:sp>
      <p:pic>
        <p:nvPicPr>
          <p:cNvPr id="2050" name="Picture 2"/>
          <p:cNvPicPr>
            <a:picLocks noChangeAspect="1" noChangeArrowheads="1"/>
          </p:cNvPicPr>
          <p:nvPr/>
        </p:nvPicPr>
        <p:blipFill>
          <a:blip r:embed="rId3" cstate="print"/>
          <a:srcRect/>
          <a:stretch>
            <a:fillRect/>
          </a:stretch>
        </p:blipFill>
        <p:spPr bwMode="auto">
          <a:xfrm>
            <a:off x="361478" y="1628800"/>
            <a:ext cx="8386986" cy="28083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AU"/>
              <a:t>.OrderBy</a:t>
            </a:r>
            <a:endParaRPr lang="en-US"/>
          </a:p>
        </p:txBody>
      </p:sp>
      <p:sp>
        <p:nvSpPr>
          <p:cNvPr id="9219" name="Rectangle 3"/>
          <p:cNvSpPr>
            <a:spLocks noGrp="1" noChangeArrowheads="1"/>
          </p:cNvSpPr>
          <p:nvPr>
            <p:ph idx="1"/>
          </p:nvPr>
        </p:nvSpPr>
        <p:spPr/>
        <p:txBody>
          <a:bodyPr/>
          <a:lstStyle/>
          <a:p>
            <a:endParaRPr lang="en-US"/>
          </a:p>
        </p:txBody>
      </p:sp>
      <p:pic>
        <p:nvPicPr>
          <p:cNvPr id="9220" name="Picture 4"/>
          <p:cNvPicPr>
            <a:picLocks noChangeAspect="1" noChangeArrowheads="1"/>
          </p:cNvPicPr>
          <p:nvPr/>
        </p:nvPicPr>
        <p:blipFill>
          <a:blip r:embed="rId3" cstate="print"/>
          <a:srcRect/>
          <a:stretch>
            <a:fillRect/>
          </a:stretch>
        </p:blipFill>
        <p:spPr bwMode="auto">
          <a:xfrm>
            <a:off x="2444750" y="1922482"/>
            <a:ext cx="4252913" cy="429260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AU"/>
              <a:t>Combining LINQ Commands</a:t>
            </a:r>
            <a:endParaRPr lang="en-US"/>
          </a:p>
        </p:txBody>
      </p:sp>
      <p:sp>
        <p:nvSpPr>
          <p:cNvPr id="17411" name="Rectangle 3"/>
          <p:cNvSpPr>
            <a:spLocks noGrp="1" noChangeArrowheads="1"/>
          </p:cNvSpPr>
          <p:nvPr>
            <p:ph idx="1"/>
          </p:nvPr>
        </p:nvSpPr>
        <p:spPr>
          <a:xfrm>
            <a:off x="0" y="1775191"/>
            <a:ext cx="9144000" cy="4625609"/>
          </a:xfrm>
        </p:spPr>
        <p:txBody>
          <a:bodyPr/>
          <a:lstStyle/>
          <a:p>
            <a:r>
              <a:rPr lang="en-AU" dirty="0"/>
              <a:t>.Where outputs an </a:t>
            </a:r>
            <a:r>
              <a:rPr lang="en-AU" dirty="0" err="1"/>
              <a:t>IEnumerable</a:t>
            </a:r>
            <a:r>
              <a:rPr lang="en-AU" dirty="0"/>
              <a:t>.</a:t>
            </a:r>
          </a:p>
          <a:p>
            <a:r>
              <a:rPr lang="en-AU" dirty="0"/>
              <a:t>.</a:t>
            </a:r>
            <a:r>
              <a:rPr lang="en-AU" dirty="0" err="1"/>
              <a:t>OrderBy</a:t>
            </a:r>
            <a:r>
              <a:rPr lang="en-AU" dirty="0"/>
              <a:t> takes an </a:t>
            </a:r>
            <a:r>
              <a:rPr lang="en-AU" dirty="0" err="1" smtClean="0"/>
              <a:t>IEnumerable</a:t>
            </a:r>
            <a:r>
              <a:rPr lang="en-AU" dirty="0" smtClean="0"/>
              <a:t> as input.</a:t>
            </a:r>
            <a:endParaRPr lang="en-AU" dirty="0"/>
          </a:p>
          <a:p>
            <a:r>
              <a:rPr lang="en-AU" dirty="0"/>
              <a:t>Thus you can use the output of .Where as the input to .</a:t>
            </a:r>
            <a:r>
              <a:rPr lang="en-AU" dirty="0" err="1"/>
              <a:t>OrderBy</a:t>
            </a:r>
            <a:endParaRPr lang="en-AU" dirty="0"/>
          </a:p>
          <a:p>
            <a:r>
              <a:rPr lang="en-AU" i="1" dirty="0" err="1"/>
              <a:t>collection</a:t>
            </a:r>
            <a:r>
              <a:rPr lang="en-AU" dirty="0" err="1"/>
              <a:t>.Where</a:t>
            </a:r>
            <a:r>
              <a:rPr lang="en-AU" dirty="0"/>
              <a:t>(</a:t>
            </a:r>
            <a:r>
              <a:rPr lang="en-AU" i="1" dirty="0"/>
              <a:t>pred1</a:t>
            </a:r>
            <a:r>
              <a:rPr lang="en-AU" dirty="0"/>
              <a:t>).</a:t>
            </a:r>
            <a:r>
              <a:rPr lang="en-AU" dirty="0" err="1"/>
              <a:t>OrderBy</a:t>
            </a:r>
            <a:r>
              <a:rPr lang="en-AU" dirty="0"/>
              <a:t>(</a:t>
            </a:r>
            <a:r>
              <a:rPr lang="en-AU" i="1" dirty="0"/>
              <a:t>pred2)</a:t>
            </a: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AU"/>
              <a:t>Combining LINQ Commands</a:t>
            </a:r>
            <a:endParaRPr lang="en-US"/>
          </a:p>
        </p:txBody>
      </p:sp>
      <p:sp>
        <p:nvSpPr>
          <p:cNvPr id="18435" name="Rectangle 3"/>
          <p:cNvSpPr>
            <a:spLocks noGrp="1" noChangeArrowheads="1"/>
          </p:cNvSpPr>
          <p:nvPr>
            <p:ph idx="1"/>
          </p:nvPr>
        </p:nvSpPr>
        <p:spPr/>
        <p:txBody>
          <a:bodyPr/>
          <a:lstStyle/>
          <a:p>
            <a:r>
              <a:rPr lang="en-AU" dirty="0"/>
              <a:t>Find all artists whose names have fewer than 8 characters, and print in sort order.</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179512" y="2708920"/>
            <a:ext cx="8766897" cy="367240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AU"/>
              <a:t>Combining LINQ Commands</a:t>
            </a:r>
            <a:endParaRPr lang="en-US"/>
          </a:p>
        </p:txBody>
      </p:sp>
      <p:sp>
        <p:nvSpPr>
          <p:cNvPr id="20483" name="Rectangle 3"/>
          <p:cNvSpPr>
            <a:spLocks noGrp="1" noChangeArrowheads="1"/>
          </p:cNvSpPr>
          <p:nvPr>
            <p:ph idx="1"/>
          </p:nvPr>
        </p:nvSpPr>
        <p:spPr/>
        <p:txBody>
          <a:bodyPr/>
          <a:lstStyle/>
          <a:p>
            <a:endParaRPr lang="en-US"/>
          </a:p>
        </p:txBody>
      </p:sp>
      <p:pic>
        <p:nvPicPr>
          <p:cNvPr id="20484" name="Picture 4"/>
          <p:cNvPicPr>
            <a:picLocks noChangeAspect="1" noChangeArrowheads="1"/>
          </p:cNvPicPr>
          <p:nvPr/>
        </p:nvPicPr>
        <p:blipFill>
          <a:blip r:embed="rId3" cstate="print"/>
          <a:srcRect/>
          <a:stretch>
            <a:fillRect/>
          </a:stretch>
        </p:blipFill>
        <p:spPr bwMode="auto">
          <a:xfrm>
            <a:off x="1908175" y="1700213"/>
            <a:ext cx="5329238" cy="4519612"/>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AU"/>
              <a:t>LINQ and Complex Data</a:t>
            </a:r>
            <a:endParaRPr lang="en-US"/>
          </a:p>
        </p:txBody>
      </p:sp>
      <p:sp>
        <p:nvSpPr>
          <p:cNvPr id="22531" name="Rectangle 3"/>
          <p:cNvSpPr>
            <a:spLocks noGrp="1" noChangeArrowheads="1"/>
          </p:cNvSpPr>
          <p:nvPr>
            <p:ph idx="1"/>
          </p:nvPr>
        </p:nvSpPr>
        <p:spPr/>
        <p:txBody>
          <a:bodyPr/>
          <a:lstStyle/>
          <a:p>
            <a:endParaRPr lang="en-US"/>
          </a:p>
        </p:txBody>
      </p:sp>
      <p:pic>
        <p:nvPicPr>
          <p:cNvPr id="4098" name="Picture 2"/>
          <p:cNvPicPr>
            <a:picLocks noChangeAspect="1" noChangeArrowheads="1"/>
          </p:cNvPicPr>
          <p:nvPr/>
        </p:nvPicPr>
        <p:blipFill>
          <a:blip r:embed="rId3" cstate="print"/>
          <a:srcRect/>
          <a:stretch>
            <a:fillRect/>
          </a:stretch>
        </p:blipFill>
        <p:spPr bwMode="auto">
          <a:xfrm>
            <a:off x="467544" y="1556792"/>
            <a:ext cx="8413804" cy="48245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AU"/>
              <a:t>LINQ and Complex Data</a:t>
            </a:r>
            <a:endParaRPr lang="en-US"/>
          </a:p>
        </p:txBody>
      </p:sp>
      <p:sp>
        <p:nvSpPr>
          <p:cNvPr id="24579" name="Rectangle 3"/>
          <p:cNvSpPr>
            <a:spLocks noGrp="1" noChangeArrowheads="1"/>
          </p:cNvSpPr>
          <p:nvPr>
            <p:ph idx="1"/>
          </p:nvPr>
        </p:nvSpPr>
        <p:spPr/>
        <p:txBody>
          <a:bodyPr/>
          <a:lstStyle/>
          <a:p>
            <a:endParaRPr lang="en-US"/>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1556792"/>
            <a:ext cx="7704856" cy="501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AU"/>
              <a:t>LINQ and Complex Data</a:t>
            </a:r>
            <a:endParaRPr lang="en-US"/>
          </a:p>
        </p:txBody>
      </p:sp>
      <p:sp>
        <p:nvSpPr>
          <p:cNvPr id="26627" name="Rectangle 3"/>
          <p:cNvSpPr>
            <a:spLocks noGrp="1" noChangeArrowheads="1"/>
          </p:cNvSpPr>
          <p:nvPr>
            <p:ph idx="1"/>
          </p:nvPr>
        </p:nvSpPr>
        <p:spPr/>
        <p:txBody>
          <a:bodyPr/>
          <a:lstStyle/>
          <a:p>
            <a:r>
              <a:rPr lang="en-AU" dirty="0"/>
              <a:t>List all the cats</a:t>
            </a:r>
            <a:endParaRPr lang="en-US" dirty="0"/>
          </a:p>
        </p:txBody>
      </p:sp>
      <p:pic>
        <p:nvPicPr>
          <p:cNvPr id="26629" name="Picture 5"/>
          <p:cNvPicPr>
            <a:picLocks noChangeAspect="1" noChangeArrowheads="1"/>
          </p:cNvPicPr>
          <p:nvPr/>
        </p:nvPicPr>
        <p:blipFill>
          <a:blip r:embed="rId3" cstate="print"/>
          <a:srcRect/>
          <a:stretch>
            <a:fillRect/>
          </a:stretch>
        </p:blipFill>
        <p:spPr bwMode="auto">
          <a:xfrm>
            <a:off x="683568" y="4214818"/>
            <a:ext cx="2315351" cy="2420937"/>
          </a:xfrm>
          <a:prstGeom prst="rect">
            <a:avLst/>
          </a:prstGeom>
          <a:noFill/>
          <a:ln w="9525">
            <a:solidFill>
              <a:schemeClr val="tx1"/>
            </a:solidFill>
            <a:miter lim="800000"/>
            <a:headEnd/>
            <a:tailEnd/>
          </a:ln>
          <a:effectLst/>
        </p:spPr>
      </p:pic>
      <p:pic>
        <p:nvPicPr>
          <p:cNvPr id="2050" name="Picture 2"/>
          <p:cNvPicPr>
            <a:picLocks noChangeAspect="1" noChangeArrowheads="1"/>
          </p:cNvPicPr>
          <p:nvPr/>
        </p:nvPicPr>
        <p:blipFill>
          <a:blip r:embed="rId4" cstate="print"/>
          <a:srcRect/>
          <a:stretch>
            <a:fillRect/>
          </a:stretch>
        </p:blipFill>
        <p:spPr bwMode="auto">
          <a:xfrm>
            <a:off x="559786" y="2348880"/>
            <a:ext cx="8260686" cy="151216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AU"/>
              <a:t>LINQ and Complex Data</a:t>
            </a:r>
            <a:endParaRPr lang="en-US"/>
          </a:p>
        </p:txBody>
      </p:sp>
      <p:sp>
        <p:nvSpPr>
          <p:cNvPr id="27651" name="Rectangle 3"/>
          <p:cNvSpPr>
            <a:spLocks noGrp="1" noChangeArrowheads="1"/>
          </p:cNvSpPr>
          <p:nvPr>
            <p:ph idx="1"/>
          </p:nvPr>
        </p:nvSpPr>
        <p:spPr/>
        <p:txBody>
          <a:bodyPr/>
          <a:lstStyle/>
          <a:p>
            <a:r>
              <a:rPr lang="en-AU" dirty="0"/>
              <a:t>List all the cats in alphabetical </a:t>
            </a:r>
            <a:r>
              <a:rPr lang="en-AU" dirty="0" smtClean="0"/>
              <a:t>order by their names.</a:t>
            </a:r>
            <a:endParaRPr lang="en-US" dirty="0"/>
          </a:p>
        </p:txBody>
      </p:sp>
      <p:pic>
        <p:nvPicPr>
          <p:cNvPr id="27655" name="Picture 7"/>
          <p:cNvPicPr>
            <a:picLocks noChangeAspect="1" noChangeArrowheads="1"/>
          </p:cNvPicPr>
          <p:nvPr/>
        </p:nvPicPr>
        <p:blipFill>
          <a:blip r:embed="rId3" cstate="print"/>
          <a:srcRect/>
          <a:stretch>
            <a:fillRect/>
          </a:stretch>
        </p:blipFill>
        <p:spPr bwMode="auto">
          <a:xfrm>
            <a:off x="608561" y="4725094"/>
            <a:ext cx="1875207" cy="1800250"/>
          </a:xfrm>
          <a:prstGeom prst="rect">
            <a:avLst/>
          </a:prstGeom>
          <a:noFill/>
          <a:ln w="9525">
            <a:solidFill>
              <a:schemeClr val="tx1"/>
            </a:solidFill>
            <a:miter lim="800000"/>
            <a:headEnd/>
            <a:tailEnd/>
          </a:ln>
          <a:effectLst/>
        </p:spPr>
      </p:pic>
      <p:pic>
        <p:nvPicPr>
          <p:cNvPr id="5122" name="Picture 2"/>
          <p:cNvPicPr>
            <a:picLocks noChangeAspect="1" noChangeArrowheads="1"/>
          </p:cNvPicPr>
          <p:nvPr/>
        </p:nvPicPr>
        <p:blipFill>
          <a:blip r:embed="rId4" cstate="print"/>
          <a:srcRect/>
          <a:stretch>
            <a:fillRect/>
          </a:stretch>
        </p:blipFill>
        <p:spPr bwMode="auto">
          <a:xfrm>
            <a:off x="611560" y="2204864"/>
            <a:ext cx="7542737" cy="216024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AU"/>
              <a:t>.Select</a:t>
            </a:r>
            <a:endParaRPr lang="en-US"/>
          </a:p>
        </p:txBody>
      </p:sp>
      <p:sp>
        <p:nvSpPr>
          <p:cNvPr id="28675" name="Rectangle 3"/>
          <p:cNvSpPr>
            <a:spLocks noGrp="1" noChangeArrowheads="1"/>
          </p:cNvSpPr>
          <p:nvPr>
            <p:ph idx="1"/>
          </p:nvPr>
        </p:nvSpPr>
        <p:spPr/>
        <p:txBody>
          <a:bodyPr/>
          <a:lstStyle/>
          <a:p>
            <a:pPr>
              <a:lnSpc>
                <a:spcPct val="114000"/>
              </a:lnSpc>
              <a:spcAft>
                <a:spcPts val="600"/>
              </a:spcAft>
            </a:pPr>
            <a:r>
              <a:rPr lang="en-AU" dirty="0" smtClean="0"/>
              <a:t>Projection</a:t>
            </a:r>
          </a:p>
          <a:p>
            <a:pPr>
              <a:lnSpc>
                <a:spcPct val="114000"/>
              </a:lnSpc>
              <a:spcAft>
                <a:spcPts val="600"/>
              </a:spcAft>
            </a:pPr>
            <a:r>
              <a:rPr lang="en-AU" i="1" dirty="0" err="1" smtClean="0"/>
              <a:t>Collection.</a:t>
            </a:r>
            <a:r>
              <a:rPr lang="en-AU" dirty="0" err="1" smtClean="0"/>
              <a:t>Select</a:t>
            </a:r>
            <a:r>
              <a:rPr lang="en-AU" i="1" dirty="0" smtClean="0"/>
              <a:t>(</a:t>
            </a:r>
            <a:r>
              <a:rPr lang="en-AU" i="1" dirty="0" err="1" smtClean="0"/>
              <a:t>selectorExpression</a:t>
            </a:r>
            <a:r>
              <a:rPr lang="en-AU" i="1" dirty="0" smtClean="0"/>
              <a:t>)</a:t>
            </a: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Data Operations with LINQ</a:t>
            </a:r>
            <a:endParaRPr lang="en-US" dirty="0"/>
          </a:p>
        </p:txBody>
      </p:sp>
      <p:sp>
        <p:nvSpPr>
          <p:cNvPr id="2051" name="Rectangle 3"/>
          <p:cNvSpPr>
            <a:spLocks noGrp="1" noChangeArrowheads="1"/>
          </p:cNvSpPr>
          <p:nvPr>
            <p:ph type="subTitle" idx="1"/>
          </p:nvPr>
        </p:nvSpPr>
        <p:spPr/>
        <p:txBody>
          <a:bodyPr/>
          <a:lstStyle/>
          <a:p>
            <a:r>
              <a:rPr lang="en-US" dirty="0" smtClean="0"/>
              <a:t>IN710 OOSD 2016</a:t>
            </a:r>
          </a:p>
          <a:p>
            <a:r>
              <a:rPr lang="en-US" dirty="0" smtClean="0"/>
              <a:t>Session 10.1</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AU"/>
              <a:t>.Select</a:t>
            </a:r>
            <a:endParaRPr lang="en-US"/>
          </a:p>
        </p:txBody>
      </p:sp>
      <p:sp>
        <p:nvSpPr>
          <p:cNvPr id="29699" name="Rectangle 3"/>
          <p:cNvSpPr>
            <a:spLocks noGrp="1" noChangeArrowheads="1"/>
          </p:cNvSpPr>
          <p:nvPr>
            <p:ph idx="1"/>
          </p:nvPr>
        </p:nvSpPr>
        <p:spPr>
          <a:xfrm>
            <a:off x="0" y="1775191"/>
            <a:ext cx="9144000" cy="4625609"/>
          </a:xfrm>
        </p:spPr>
        <p:txBody>
          <a:bodyPr>
            <a:noAutofit/>
          </a:bodyPr>
          <a:lstStyle/>
          <a:p>
            <a:pPr>
              <a:lnSpc>
                <a:spcPct val="114000"/>
              </a:lnSpc>
              <a:spcBef>
                <a:spcPts val="600"/>
              </a:spcBef>
              <a:spcAft>
                <a:spcPts val="600"/>
              </a:spcAft>
            </a:pPr>
            <a:r>
              <a:rPr lang="en-AU" sz="2800" dirty="0" smtClean="0"/>
              <a:t>For each pet, display its name and species</a:t>
            </a:r>
          </a:p>
          <a:p>
            <a:pPr marL="182880" lvl="1">
              <a:lnSpc>
                <a:spcPct val="114000"/>
              </a:lnSpc>
              <a:spcBef>
                <a:spcPts val="600"/>
              </a:spcBef>
              <a:spcAft>
                <a:spcPts val="600"/>
              </a:spcAft>
            </a:pPr>
            <a:r>
              <a:rPr lang="en-AU" sz="2800" dirty="0" err="1"/>
              <a:t>pets.Select</a:t>
            </a:r>
            <a:r>
              <a:rPr lang="en-AU" sz="2800" dirty="0"/>
              <a:t>(p =&gt; </a:t>
            </a:r>
            <a:r>
              <a:rPr lang="en-AU" sz="2800" dirty="0" smtClean="0"/>
              <a:t>?)</a:t>
            </a:r>
            <a:endParaRPr lang="en-AU" sz="2400" dirty="0" smtClean="0"/>
          </a:p>
          <a:p>
            <a:pPr>
              <a:lnSpc>
                <a:spcPct val="114000"/>
              </a:lnSpc>
              <a:spcBef>
                <a:spcPts val="600"/>
              </a:spcBef>
              <a:spcAft>
                <a:spcPts val="600"/>
              </a:spcAft>
            </a:pPr>
            <a:r>
              <a:rPr lang="en-AU" sz="2800" dirty="0" smtClean="0"/>
              <a:t>What should the lambda return?</a:t>
            </a:r>
          </a:p>
          <a:p>
            <a:pPr>
              <a:lnSpc>
                <a:spcPct val="114000"/>
              </a:lnSpc>
              <a:spcBef>
                <a:spcPts val="600"/>
              </a:spcBef>
              <a:spcAft>
                <a:spcPts val="600"/>
              </a:spcAft>
            </a:pPr>
            <a:r>
              <a:rPr lang="en-AU" sz="2800" dirty="0" smtClean="0"/>
              <a:t>Anonymous types</a:t>
            </a:r>
          </a:p>
          <a:p>
            <a:pPr lvl="1">
              <a:lnSpc>
                <a:spcPct val="114000"/>
              </a:lnSpc>
              <a:spcBef>
                <a:spcPts val="600"/>
              </a:spcBef>
              <a:spcAft>
                <a:spcPts val="600"/>
              </a:spcAft>
            </a:pPr>
            <a:r>
              <a:rPr lang="en-AU" sz="2800" dirty="0" smtClean="0"/>
              <a:t>new  {</a:t>
            </a:r>
            <a:r>
              <a:rPr lang="en-AU" sz="2800" i="1" dirty="0" smtClean="0"/>
              <a:t>field1</a:t>
            </a:r>
            <a:r>
              <a:rPr lang="en-AU" sz="2800" dirty="0" smtClean="0"/>
              <a:t>, </a:t>
            </a:r>
            <a:r>
              <a:rPr lang="en-AU" sz="2800" i="1" dirty="0" smtClean="0"/>
              <a:t>field2</a:t>
            </a:r>
            <a:r>
              <a:rPr lang="en-AU" sz="2800" dirty="0" smtClean="0"/>
              <a:t>,…,</a:t>
            </a:r>
            <a:r>
              <a:rPr lang="en-AU" sz="2800" i="1" dirty="0" err="1" smtClean="0"/>
              <a:t>fieldN</a:t>
            </a:r>
            <a:r>
              <a:rPr lang="en-AU" sz="2800" dirty="0" smtClean="0"/>
              <a:t>}</a:t>
            </a:r>
          </a:p>
          <a:p>
            <a:pPr marL="438912" lvl="1" indent="-320040">
              <a:lnSpc>
                <a:spcPct val="114000"/>
              </a:lnSpc>
              <a:spcBef>
                <a:spcPts val="600"/>
              </a:spcBef>
              <a:spcAft>
                <a:spcPts val="600"/>
              </a:spcAft>
              <a:buClr>
                <a:schemeClr val="accent1"/>
              </a:buClr>
              <a:buSzPct val="80000"/>
              <a:buFont typeface="Wingdings 2"/>
              <a:buChar char=""/>
            </a:pPr>
            <a:r>
              <a:rPr lang="en-AU" sz="2800" noProof="1" smtClean="0"/>
              <a:t>pets.Select(p =&gt; new { p.PetName, p.PetSpecies });</a:t>
            </a:r>
            <a:endParaRPr lang="en-AU" sz="2800" dirty="0" smtClean="0"/>
          </a:p>
          <a:p>
            <a:pPr>
              <a:lnSpc>
                <a:spcPct val="80000"/>
              </a:lnSpc>
            </a:pPr>
            <a:endParaRPr lang="en-AU" dirty="0" smtClean="0"/>
          </a:p>
          <a:p>
            <a:pPr>
              <a:lnSpc>
                <a:spcPct val="80000"/>
              </a:lnSpc>
            </a:pPr>
            <a:endParaRPr lang="en-AU" sz="2800"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bldLvl="5"/>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AU"/>
              <a:t>.Select</a:t>
            </a:r>
            <a:endParaRPr lang="en-US"/>
          </a:p>
        </p:txBody>
      </p:sp>
      <p:sp>
        <p:nvSpPr>
          <p:cNvPr id="31747" name="Rectangle 3"/>
          <p:cNvSpPr>
            <a:spLocks noGrp="1" noChangeArrowheads="1"/>
          </p:cNvSpPr>
          <p:nvPr>
            <p:ph idx="1"/>
          </p:nvPr>
        </p:nvSpPr>
        <p:spPr>
          <a:xfrm>
            <a:off x="457200" y="1643050"/>
            <a:ext cx="8229600" cy="5082809"/>
          </a:xfrm>
        </p:spPr>
        <p:txBody>
          <a:bodyPr>
            <a:normAutofit fontScale="92500" lnSpcReduction="10000"/>
          </a:bodyPr>
          <a:lstStyle/>
          <a:p>
            <a:pPr>
              <a:lnSpc>
                <a:spcPct val="114000"/>
              </a:lnSpc>
              <a:spcAft>
                <a:spcPts val="600"/>
              </a:spcAft>
            </a:pPr>
            <a:r>
              <a:rPr lang="en-AU" sz="2800" dirty="0" smtClean="0"/>
              <a:t>We have said:</a:t>
            </a:r>
          </a:p>
          <a:p>
            <a:pPr lvl="1">
              <a:lnSpc>
                <a:spcPct val="114000"/>
              </a:lnSpc>
              <a:spcAft>
                <a:spcPts val="600"/>
              </a:spcAft>
            </a:pPr>
            <a:r>
              <a:rPr lang="en-AU" sz="2800" dirty="0" err="1" smtClean="0"/>
              <a:t>IEnumerable</a:t>
            </a:r>
            <a:r>
              <a:rPr lang="en-AU" sz="2800" dirty="0" smtClean="0"/>
              <a:t>&lt;String&gt; = ...</a:t>
            </a:r>
          </a:p>
          <a:p>
            <a:pPr lvl="1">
              <a:lnSpc>
                <a:spcPct val="114000"/>
              </a:lnSpc>
              <a:spcAft>
                <a:spcPts val="600"/>
              </a:spcAft>
            </a:pPr>
            <a:r>
              <a:rPr lang="en-AU" sz="2800" dirty="0" err="1" smtClean="0"/>
              <a:t>IEnumerable</a:t>
            </a:r>
            <a:r>
              <a:rPr lang="en-AU" sz="2800" dirty="0" smtClean="0"/>
              <a:t>&lt;Pet&gt; = ...</a:t>
            </a:r>
          </a:p>
          <a:p>
            <a:pPr>
              <a:lnSpc>
                <a:spcPct val="114000"/>
              </a:lnSpc>
              <a:spcAft>
                <a:spcPts val="600"/>
              </a:spcAft>
            </a:pPr>
            <a:r>
              <a:rPr lang="en-AU" sz="2800" dirty="0" smtClean="0"/>
              <a:t>We have said: </a:t>
            </a:r>
          </a:p>
          <a:p>
            <a:pPr lvl="1">
              <a:lnSpc>
                <a:spcPct val="114000"/>
              </a:lnSpc>
              <a:spcAft>
                <a:spcPts val="600"/>
              </a:spcAft>
            </a:pPr>
            <a:r>
              <a:rPr lang="en-AU" sz="2800" dirty="0" err="1" smtClean="0"/>
              <a:t>foreach</a:t>
            </a:r>
            <a:r>
              <a:rPr lang="en-AU" sz="2800" dirty="0" smtClean="0"/>
              <a:t> (String  s  in  </a:t>
            </a:r>
            <a:r>
              <a:rPr lang="en-AU" sz="2800" dirty="0" err="1" smtClean="0"/>
              <a:t>catNames</a:t>
            </a:r>
            <a:r>
              <a:rPr lang="en-AU" sz="2800" dirty="0" smtClean="0"/>
              <a:t>)...</a:t>
            </a:r>
          </a:p>
          <a:p>
            <a:pPr lvl="1">
              <a:lnSpc>
                <a:spcPct val="114000"/>
              </a:lnSpc>
              <a:spcAft>
                <a:spcPts val="600"/>
              </a:spcAft>
            </a:pPr>
            <a:r>
              <a:rPr lang="en-AU" sz="2800" dirty="0" err="1" smtClean="0"/>
              <a:t>foreach</a:t>
            </a:r>
            <a:r>
              <a:rPr lang="en-AU" sz="2800" dirty="0" smtClean="0"/>
              <a:t>(Pet p in </a:t>
            </a:r>
            <a:r>
              <a:rPr lang="en-AU" sz="2800" dirty="0" err="1" smtClean="0"/>
              <a:t>selectedPets</a:t>
            </a:r>
            <a:r>
              <a:rPr lang="en-AU" sz="2800" dirty="0" smtClean="0"/>
              <a:t>)...</a:t>
            </a:r>
          </a:p>
          <a:p>
            <a:pPr>
              <a:lnSpc>
                <a:spcPct val="114000"/>
              </a:lnSpc>
              <a:spcAft>
                <a:spcPts val="600"/>
              </a:spcAft>
            </a:pPr>
            <a:r>
              <a:rPr lang="en-AU" sz="2800" dirty="0" smtClean="0"/>
              <a:t>What </a:t>
            </a:r>
            <a:r>
              <a:rPr lang="en-AU" sz="2800" dirty="0"/>
              <a:t>do we do </a:t>
            </a:r>
            <a:r>
              <a:rPr lang="en-AU" sz="2800" dirty="0" smtClean="0"/>
              <a:t>with anonymous objects since </a:t>
            </a:r>
            <a:r>
              <a:rPr lang="en-AU" sz="2800" dirty="0"/>
              <a:t>they have no named type?</a:t>
            </a:r>
          </a:p>
          <a:p>
            <a:pPr>
              <a:lnSpc>
                <a:spcPct val="114000"/>
              </a:lnSpc>
              <a:spcAft>
                <a:spcPts val="600"/>
              </a:spcAft>
            </a:pPr>
            <a:r>
              <a:rPr lang="en-AU" sz="2800" dirty="0" smtClean="0"/>
              <a:t>Use </a:t>
            </a:r>
            <a:r>
              <a:rPr lang="en-AU" sz="2800" dirty="0"/>
              <a:t>“</a:t>
            </a:r>
            <a:r>
              <a:rPr lang="en-AU" sz="2800" dirty="0" err="1"/>
              <a:t>var</a:t>
            </a:r>
            <a:r>
              <a:rPr lang="en-AU" sz="2800" dirty="0"/>
              <a:t>”</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7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AU"/>
              <a:t>var</a:t>
            </a:r>
            <a:endParaRPr lang="en-US"/>
          </a:p>
        </p:txBody>
      </p:sp>
      <p:sp>
        <p:nvSpPr>
          <p:cNvPr id="32771" name="Rectangle 3"/>
          <p:cNvSpPr>
            <a:spLocks noGrp="1" noChangeArrowheads="1"/>
          </p:cNvSpPr>
          <p:nvPr>
            <p:ph idx="1"/>
          </p:nvPr>
        </p:nvSpPr>
        <p:spPr/>
        <p:txBody>
          <a:bodyPr>
            <a:normAutofit/>
          </a:bodyPr>
          <a:lstStyle/>
          <a:p>
            <a:pPr>
              <a:lnSpc>
                <a:spcPct val="114000"/>
              </a:lnSpc>
              <a:spcAft>
                <a:spcPts val="600"/>
              </a:spcAft>
            </a:pPr>
            <a:r>
              <a:rPr lang="en-AU" dirty="0" smtClean="0"/>
              <a:t>Anywhere </a:t>
            </a:r>
            <a:r>
              <a:rPr lang="en-AU" dirty="0"/>
              <a:t>you can use a regular type (</a:t>
            </a:r>
            <a:r>
              <a:rPr lang="en-AU" dirty="0" err="1"/>
              <a:t>int</a:t>
            </a:r>
            <a:r>
              <a:rPr lang="en-AU" dirty="0"/>
              <a:t>, List&lt;T&gt;, </a:t>
            </a:r>
            <a:r>
              <a:rPr lang="en-AU" dirty="0" smtClean="0"/>
              <a:t>Pet</a:t>
            </a:r>
            <a:r>
              <a:rPr lang="en-AU" dirty="0"/>
              <a:t>) you can use </a:t>
            </a:r>
            <a:r>
              <a:rPr lang="en-AU" dirty="0" err="1" smtClean="0"/>
              <a:t>var</a:t>
            </a:r>
            <a:r>
              <a:rPr lang="en-AU" dirty="0" smtClean="0"/>
              <a:t>  (local variables only)</a:t>
            </a:r>
            <a:endParaRPr lang="en-AU" dirty="0"/>
          </a:p>
          <a:p>
            <a:pPr>
              <a:lnSpc>
                <a:spcPct val="114000"/>
              </a:lnSpc>
              <a:spcAft>
                <a:spcPts val="600"/>
              </a:spcAft>
            </a:pPr>
            <a:r>
              <a:rPr lang="en-AU" dirty="0"/>
              <a:t>The compiler will try to figure out </a:t>
            </a:r>
            <a:r>
              <a:rPr lang="en-AU" dirty="0" smtClean="0"/>
              <a:t>(infer) what </a:t>
            </a:r>
            <a:r>
              <a:rPr lang="en-AU" dirty="0"/>
              <a:t>type you need.</a:t>
            </a:r>
          </a:p>
          <a:p>
            <a:pPr>
              <a:lnSpc>
                <a:spcPct val="114000"/>
              </a:lnSpc>
              <a:spcAft>
                <a:spcPts val="600"/>
              </a:spcAft>
            </a:pPr>
            <a:r>
              <a:rPr lang="en-AU" dirty="0"/>
              <a:t>If it can’t, you get a compile error. But if it can, your code will run</a:t>
            </a:r>
            <a:r>
              <a:rPr lang="en-AU" dirty="0" smtClean="0"/>
              <a:t>.</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AU"/>
              <a:t>.Select</a:t>
            </a:r>
            <a:endParaRPr lang="en-US"/>
          </a:p>
        </p:txBody>
      </p:sp>
      <p:sp>
        <p:nvSpPr>
          <p:cNvPr id="33795" name="Rectangle 3"/>
          <p:cNvSpPr>
            <a:spLocks noGrp="1" noChangeArrowheads="1"/>
          </p:cNvSpPr>
          <p:nvPr>
            <p:ph idx="1"/>
          </p:nvPr>
        </p:nvSpPr>
        <p:spPr/>
        <p:txBody>
          <a:bodyPr/>
          <a:lstStyle/>
          <a:p>
            <a:endParaRPr lang="en-US"/>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1628800"/>
            <a:ext cx="8513509" cy="1186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4" y="3386666"/>
            <a:ext cx="6552728" cy="2743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AU"/>
              <a:t>.Select</a:t>
            </a:r>
            <a:endParaRPr lang="en-US"/>
          </a:p>
        </p:txBody>
      </p:sp>
      <p:sp>
        <p:nvSpPr>
          <p:cNvPr id="35843" name="Rectangle 3"/>
          <p:cNvSpPr>
            <a:spLocks noGrp="1" noChangeArrowheads="1"/>
          </p:cNvSpPr>
          <p:nvPr>
            <p:ph idx="1"/>
          </p:nvPr>
        </p:nvSpPr>
        <p:spPr/>
        <p:txBody>
          <a:bodyPr/>
          <a:lstStyle/>
          <a:p>
            <a:endParaRPr lang="en-US"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3717032"/>
            <a:ext cx="4285274" cy="277463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4" y="1700808"/>
            <a:ext cx="8008975"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AU"/>
              <a:t>Combining LINQ Commands</a:t>
            </a:r>
            <a:endParaRPr lang="en-US"/>
          </a:p>
        </p:txBody>
      </p:sp>
      <p:sp>
        <p:nvSpPr>
          <p:cNvPr id="36867" name="Rectangle 3"/>
          <p:cNvSpPr>
            <a:spLocks noGrp="1" noChangeArrowheads="1"/>
          </p:cNvSpPr>
          <p:nvPr>
            <p:ph idx="1"/>
          </p:nvPr>
        </p:nvSpPr>
        <p:spPr/>
        <p:txBody>
          <a:bodyPr/>
          <a:lstStyle/>
          <a:p>
            <a:r>
              <a:rPr lang="en-AU" dirty="0"/>
              <a:t>Show the name, breed and species of all pets who are not cats, in alphabetical order by name.</a:t>
            </a:r>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123" y="5157192"/>
            <a:ext cx="5356101"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4" cstate="print"/>
          <a:srcRect/>
          <a:stretch>
            <a:fillRect/>
          </a:stretch>
        </p:blipFill>
        <p:spPr bwMode="auto">
          <a:xfrm>
            <a:off x="391536" y="2564904"/>
            <a:ext cx="8140904" cy="237626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AU" dirty="0" smtClean="0"/>
              <a:t>Alternative Syntax: Query Operators</a:t>
            </a:r>
            <a:endParaRPr lang="en-US" dirty="0">
              <a:solidFill>
                <a:srgbClr val="FF0000"/>
              </a:solidFill>
            </a:endParaRPr>
          </a:p>
        </p:txBody>
      </p:sp>
      <p:sp>
        <p:nvSpPr>
          <p:cNvPr id="39939" name="Rectangle 3"/>
          <p:cNvSpPr>
            <a:spLocks noGrp="1" noChangeArrowheads="1"/>
          </p:cNvSpPr>
          <p:nvPr>
            <p:ph idx="1"/>
          </p:nvPr>
        </p:nvSpPr>
        <p:spPr/>
        <p:txBody>
          <a:bodyPr/>
          <a:lstStyle/>
          <a:p>
            <a:endParaRPr lang="en-US"/>
          </a:p>
        </p:txBody>
      </p:sp>
      <p:pic>
        <p:nvPicPr>
          <p:cNvPr id="39940" name="Picture 4"/>
          <p:cNvPicPr>
            <a:picLocks noChangeAspect="1" noChangeArrowheads="1"/>
          </p:cNvPicPr>
          <p:nvPr/>
        </p:nvPicPr>
        <p:blipFill>
          <a:blip r:embed="rId3" cstate="print"/>
          <a:srcRect/>
          <a:stretch>
            <a:fillRect/>
          </a:stretch>
        </p:blipFill>
        <p:spPr bwMode="auto">
          <a:xfrm>
            <a:off x="0" y="1628775"/>
            <a:ext cx="9144000" cy="2230438"/>
          </a:xfrm>
          <a:prstGeom prst="rect">
            <a:avLst/>
          </a:prstGeom>
          <a:noFill/>
          <a:ln w="9525">
            <a:solidFill>
              <a:schemeClr val="tx1"/>
            </a:solidFill>
            <a:miter lim="800000"/>
            <a:headEnd/>
            <a:tailEnd/>
          </a:ln>
          <a:effectLst/>
        </p:spPr>
      </p:pic>
      <p:pic>
        <p:nvPicPr>
          <p:cNvPr id="39941" name="Picture 5"/>
          <p:cNvPicPr>
            <a:picLocks noChangeAspect="1" noChangeArrowheads="1"/>
          </p:cNvPicPr>
          <p:nvPr/>
        </p:nvPicPr>
        <p:blipFill>
          <a:blip r:embed="rId4" cstate="print"/>
          <a:srcRect/>
          <a:stretch>
            <a:fillRect/>
          </a:stretch>
        </p:blipFill>
        <p:spPr bwMode="auto">
          <a:xfrm>
            <a:off x="0" y="4195763"/>
            <a:ext cx="9144000" cy="2185987"/>
          </a:xfrm>
          <a:prstGeom prst="rect">
            <a:avLst/>
          </a:prstGeom>
          <a:noFill/>
          <a:ln w="9525">
            <a:solidFill>
              <a:schemeClr val="tx1"/>
            </a:solidFill>
            <a:miter lim="800000"/>
            <a:headEnd/>
            <a:tailEnd/>
          </a:ln>
          <a:effectLst/>
        </p:spPr>
      </p:pic>
      <p:grpSp>
        <p:nvGrpSpPr>
          <p:cNvPr id="15" name="Group 14"/>
          <p:cNvGrpSpPr/>
          <p:nvPr/>
        </p:nvGrpSpPr>
        <p:grpSpPr>
          <a:xfrm>
            <a:off x="5724128" y="3068960"/>
            <a:ext cx="1080120" cy="1960984"/>
            <a:chOff x="5724128" y="3068960"/>
            <a:chExt cx="1080120" cy="1960984"/>
          </a:xfrm>
        </p:grpSpPr>
        <p:cxnSp>
          <p:nvCxnSpPr>
            <p:cNvPr id="7" name="Straight Arrow Connector 6"/>
            <p:cNvCxnSpPr/>
            <p:nvPr/>
          </p:nvCxnSpPr>
          <p:spPr>
            <a:xfrm flipH="1">
              <a:off x="5724128" y="3068960"/>
              <a:ext cx="1080120" cy="11521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940152" y="3068960"/>
              <a:ext cx="864096" cy="152055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300192" y="3068960"/>
              <a:ext cx="504056" cy="196098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AU"/>
              <a:t>Combining LINQ Commands</a:t>
            </a:r>
            <a:endParaRPr lang="en-US"/>
          </a:p>
        </p:txBody>
      </p:sp>
      <p:sp>
        <p:nvSpPr>
          <p:cNvPr id="44035" name="Rectangle 3"/>
          <p:cNvSpPr>
            <a:spLocks noGrp="1" noChangeArrowheads="1"/>
          </p:cNvSpPr>
          <p:nvPr>
            <p:ph idx="1"/>
          </p:nvPr>
        </p:nvSpPr>
        <p:spPr/>
        <p:txBody>
          <a:bodyPr/>
          <a:lstStyle/>
          <a:p>
            <a:r>
              <a:rPr lang="en-AU" dirty="0"/>
              <a:t>Find all artists whose names have fewer than 8 characters, and print in sort order.</a:t>
            </a:r>
            <a:endParaRPr lang="en-US" dirty="0"/>
          </a:p>
        </p:txBody>
      </p:sp>
      <p:pic>
        <p:nvPicPr>
          <p:cNvPr id="44036" name="Picture 4"/>
          <p:cNvPicPr>
            <a:picLocks noChangeAspect="1" noChangeArrowheads="1"/>
          </p:cNvPicPr>
          <p:nvPr/>
        </p:nvPicPr>
        <p:blipFill>
          <a:blip r:embed="rId3" cstate="print"/>
          <a:srcRect/>
          <a:stretch>
            <a:fillRect/>
          </a:stretch>
        </p:blipFill>
        <p:spPr bwMode="auto">
          <a:xfrm>
            <a:off x="142844" y="3068655"/>
            <a:ext cx="8858312" cy="360699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AU"/>
              <a:t>Query Operators</a:t>
            </a:r>
            <a:endParaRPr lang="en-US"/>
          </a:p>
        </p:txBody>
      </p:sp>
      <p:sp>
        <p:nvSpPr>
          <p:cNvPr id="43011" name="Rectangle 3"/>
          <p:cNvSpPr>
            <a:spLocks noGrp="1" noChangeArrowheads="1"/>
          </p:cNvSpPr>
          <p:nvPr>
            <p:ph idx="1"/>
          </p:nvPr>
        </p:nvSpPr>
        <p:spPr/>
        <p:txBody>
          <a:bodyPr/>
          <a:lstStyle/>
          <a:p>
            <a:endParaRPr lang="en-US"/>
          </a:p>
        </p:txBody>
      </p:sp>
      <p:pic>
        <p:nvPicPr>
          <p:cNvPr id="43013" name="Picture 5"/>
          <p:cNvPicPr>
            <a:picLocks noChangeAspect="1" noChangeArrowheads="1"/>
          </p:cNvPicPr>
          <p:nvPr/>
        </p:nvPicPr>
        <p:blipFill>
          <a:blip r:embed="rId3" cstate="print"/>
          <a:srcRect/>
          <a:stretch>
            <a:fillRect/>
          </a:stretch>
        </p:blipFill>
        <p:spPr bwMode="auto">
          <a:xfrm>
            <a:off x="468313" y="2186005"/>
            <a:ext cx="8207375" cy="381476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AU" sz="4000"/>
              <a:t>Query Operators with Complex Data</a:t>
            </a:r>
            <a:endParaRPr lang="en-US" sz="4000"/>
          </a:p>
        </p:txBody>
      </p:sp>
      <p:sp>
        <p:nvSpPr>
          <p:cNvPr id="46083" name="Rectangle 3"/>
          <p:cNvSpPr>
            <a:spLocks noGrp="1" noChangeArrowheads="1"/>
          </p:cNvSpPr>
          <p:nvPr>
            <p:ph idx="1"/>
          </p:nvPr>
        </p:nvSpPr>
        <p:spPr/>
        <p:txBody>
          <a:bodyPr/>
          <a:lstStyle/>
          <a:p>
            <a:endParaRPr lang="en-US"/>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898" y="2204864"/>
            <a:ext cx="8653574"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smtClean="0"/>
              <a:t>Working with Data</a:t>
            </a:r>
            <a:endParaRPr lang="en-US" dirty="0"/>
          </a:p>
        </p:txBody>
      </p:sp>
      <p:sp>
        <p:nvSpPr>
          <p:cNvPr id="3075" name="Rectangle 3"/>
          <p:cNvSpPr>
            <a:spLocks noGrp="1" noChangeArrowheads="1"/>
          </p:cNvSpPr>
          <p:nvPr>
            <p:ph idx="1"/>
          </p:nvPr>
        </p:nvSpPr>
        <p:spPr/>
        <p:txBody>
          <a:bodyPr/>
          <a:lstStyle/>
          <a:p>
            <a:r>
              <a:rPr lang="en-US" dirty="0" smtClean="0"/>
              <a:t>Filtering</a:t>
            </a:r>
          </a:p>
          <a:p>
            <a:r>
              <a:rPr lang="en-US" dirty="0" smtClean="0"/>
              <a:t>Ordering</a:t>
            </a:r>
          </a:p>
          <a:p>
            <a:r>
              <a:rPr lang="en-US" dirty="0" smtClean="0"/>
              <a:t>Grouping </a:t>
            </a:r>
          </a:p>
          <a:p>
            <a:r>
              <a:rPr lang="en-US" dirty="0" smtClean="0"/>
              <a:t>Summarising</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AU" sz="4000"/>
              <a:t>Query Operators with Complex Data</a:t>
            </a:r>
            <a:endParaRPr lang="en-US" sz="4000"/>
          </a:p>
        </p:txBody>
      </p:sp>
      <p:sp>
        <p:nvSpPr>
          <p:cNvPr id="48131" name="Rectangle 3"/>
          <p:cNvSpPr>
            <a:spLocks noGrp="1" noChangeArrowheads="1"/>
          </p:cNvSpPr>
          <p:nvPr>
            <p:ph idx="1"/>
          </p:nvPr>
        </p:nvSpPr>
        <p:spPr/>
        <p:txBody>
          <a:bodyPr/>
          <a:lstStyle/>
          <a:p>
            <a:endParaRPr lang="en-US" dirty="0"/>
          </a:p>
        </p:txBody>
      </p:sp>
      <p:pic>
        <p:nvPicPr>
          <p:cNvPr id="48133" name="Picture 5"/>
          <p:cNvPicPr>
            <a:picLocks noChangeAspect="1" noChangeArrowheads="1"/>
          </p:cNvPicPr>
          <p:nvPr/>
        </p:nvPicPr>
        <p:blipFill>
          <a:blip r:embed="rId3" cstate="print"/>
          <a:srcRect/>
          <a:stretch>
            <a:fillRect/>
          </a:stretch>
        </p:blipFill>
        <p:spPr bwMode="auto">
          <a:xfrm>
            <a:off x="2268538" y="4714884"/>
            <a:ext cx="4319587" cy="1760538"/>
          </a:xfrm>
          <a:prstGeom prst="rect">
            <a:avLst/>
          </a:prstGeom>
          <a:noFill/>
          <a:ln w="9525">
            <a:solidFill>
              <a:schemeClr val="tx1"/>
            </a:solidFill>
            <a:miter lim="800000"/>
            <a:headEnd/>
            <a:tailEnd/>
          </a:ln>
          <a:effectLst/>
        </p:spPr>
      </p:pic>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36" y="1700808"/>
            <a:ext cx="8284520"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AU" sz="4000"/>
              <a:t>Query Operators with Complex Data</a:t>
            </a:r>
            <a:endParaRPr lang="en-US" sz="4000"/>
          </a:p>
        </p:txBody>
      </p:sp>
      <p:sp>
        <p:nvSpPr>
          <p:cNvPr id="50179" name="Rectangle 3"/>
          <p:cNvSpPr>
            <a:spLocks noGrp="1" noChangeArrowheads="1"/>
          </p:cNvSpPr>
          <p:nvPr>
            <p:ph idx="1"/>
          </p:nvPr>
        </p:nvSpPr>
        <p:spPr/>
        <p:txBody>
          <a:bodyPr/>
          <a:lstStyle/>
          <a:p>
            <a:endParaRPr lang="en-US"/>
          </a:p>
        </p:txBody>
      </p:sp>
      <p:pic>
        <p:nvPicPr>
          <p:cNvPr id="50183" name="Picture 7"/>
          <p:cNvPicPr>
            <a:picLocks noChangeAspect="1" noChangeArrowheads="1"/>
          </p:cNvPicPr>
          <p:nvPr/>
        </p:nvPicPr>
        <p:blipFill>
          <a:blip r:embed="rId3" cstate="print"/>
          <a:srcRect/>
          <a:stretch>
            <a:fillRect/>
          </a:stretch>
        </p:blipFill>
        <p:spPr bwMode="auto">
          <a:xfrm>
            <a:off x="2360783" y="4143380"/>
            <a:ext cx="3854291" cy="2428892"/>
          </a:xfrm>
          <a:prstGeom prst="rect">
            <a:avLst/>
          </a:prstGeom>
          <a:noFill/>
          <a:ln w="9525">
            <a:solidFill>
              <a:schemeClr val="tx1"/>
            </a:solidFill>
            <a:miter lim="800000"/>
            <a:headEnd/>
            <a:tailEnd/>
          </a:ln>
          <a:effec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36" y="1628800"/>
            <a:ext cx="8416409"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AU" dirty="0" smtClean="0"/>
              <a:t>.</a:t>
            </a:r>
            <a:r>
              <a:rPr lang="en-AU" dirty="0" err="1" smtClean="0"/>
              <a:t>GroupBy</a:t>
            </a:r>
            <a:endParaRPr lang="en-US" dirty="0"/>
          </a:p>
        </p:txBody>
      </p:sp>
      <p:sp>
        <p:nvSpPr>
          <p:cNvPr id="52227" name="Rectangle 3"/>
          <p:cNvSpPr>
            <a:spLocks noGrp="1" noChangeArrowheads="1"/>
          </p:cNvSpPr>
          <p:nvPr>
            <p:ph idx="1"/>
          </p:nvPr>
        </p:nvSpPr>
        <p:spPr>
          <a:xfrm>
            <a:off x="0" y="1775191"/>
            <a:ext cx="9144000" cy="5082809"/>
          </a:xfrm>
        </p:spPr>
        <p:txBody>
          <a:bodyPr>
            <a:noAutofit/>
          </a:bodyPr>
          <a:lstStyle/>
          <a:p>
            <a:pPr>
              <a:spcBef>
                <a:spcPts val="600"/>
              </a:spcBef>
              <a:spcAft>
                <a:spcPts val="600"/>
              </a:spcAft>
            </a:pPr>
            <a:r>
              <a:rPr lang="en-AU" dirty="0"/>
              <a:t>Group does not return a collection of objects</a:t>
            </a:r>
          </a:p>
          <a:p>
            <a:pPr>
              <a:spcBef>
                <a:spcPts val="600"/>
              </a:spcBef>
              <a:spcAft>
                <a:spcPts val="600"/>
              </a:spcAft>
            </a:pPr>
            <a:r>
              <a:rPr lang="en-AU" dirty="0"/>
              <a:t>Group returns </a:t>
            </a:r>
            <a:r>
              <a:rPr lang="en-AU" b="1" dirty="0"/>
              <a:t>a collection of </a:t>
            </a:r>
            <a:r>
              <a:rPr lang="en-AU" b="1" dirty="0" err="1"/>
              <a:t>IEnumerables</a:t>
            </a:r>
            <a:r>
              <a:rPr lang="en-AU" dirty="0"/>
              <a:t>, which must be “unpacked</a:t>
            </a:r>
            <a:r>
              <a:rPr lang="en-AU" dirty="0" smtClean="0"/>
              <a:t>”.</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AU" dirty="0"/>
              <a:t>.</a:t>
            </a:r>
            <a:r>
              <a:rPr lang="en-AU" dirty="0" err="1" smtClean="0"/>
              <a:t>GroupBy</a:t>
            </a:r>
            <a:endParaRPr lang="en-US" dirty="0"/>
          </a:p>
        </p:txBody>
      </p:sp>
      <p:sp>
        <p:nvSpPr>
          <p:cNvPr id="52227" name="Rectangle 3"/>
          <p:cNvSpPr>
            <a:spLocks noGrp="1" noChangeArrowheads="1"/>
          </p:cNvSpPr>
          <p:nvPr>
            <p:ph idx="1"/>
          </p:nvPr>
        </p:nvSpPr>
        <p:spPr>
          <a:xfrm>
            <a:off x="755575" y="3789040"/>
            <a:ext cx="7920881" cy="2520280"/>
          </a:xfrm>
        </p:spPr>
        <p:txBody>
          <a:bodyPr>
            <a:noAutofit/>
          </a:bodyPr>
          <a:lstStyle/>
          <a:p>
            <a:pPr>
              <a:spcBef>
                <a:spcPts val="600"/>
              </a:spcBef>
              <a:spcAft>
                <a:spcPts val="600"/>
              </a:spcAft>
            </a:pPr>
            <a:r>
              <a:rPr lang="en-AU" sz="2800" noProof="1" smtClean="0"/>
              <a:t>groupedBySpecies is an IEnumerable collection of anonymously typed IEnumerable “group” objects</a:t>
            </a:r>
          </a:p>
          <a:p>
            <a:pPr>
              <a:spcBef>
                <a:spcPts val="600"/>
              </a:spcBef>
              <a:spcAft>
                <a:spcPts val="600"/>
              </a:spcAft>
            </a:pPr>
            <a:r>
              <a:rPr lang="en-AU" sz="2800" noProof="1" smtClean="0"/>
              <a:t>There is one object for each group (each value on the grouping field)</a:t>
            </a:r>
            <a:endParaRPr lang="en-US" sz="2800" dirty="0"/>
          </a:p>
        </p:txBody>
      </p:sp>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1700808"/>
            <a:ext cx="7318631"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575" y="2609850"/>
            <a:ext cx="7321947" cy="1179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t>
            </a:r>
            <a:r>
              <a:rPr lang="en-AU" dirty="0" err="1" smtClean="0"/>
              <a:t>GroupBy</a:t>
            </a:r>
            <a:endParaRPr lang="en-NZ" dirty="0"/>
          </a:p>
        </p:txBody>
      </p:sp>
      <p:sp>
        <p:nvSpPr>
          <p:cNvPr id="3" name="Content Placeholder 2"/>
          <p:cNvSpPr>
            <a:spLocks noGrp="1"/>
          </p:cNvSpPr>
          <p:nvPr>
            <p:ph idx="1"/>
          </p:nvPr>
        </p:nvSpPr>
        <p:spPr/>
        <p:txBody>
          <a:bodyPr/>
          <a:lstStyle/>
          <a:p>
            <a:endParaRPr lang="en-NZ"/>
          </a:p>
        </p:txBody>
      </p:sp>
      <p:pic>
        <p:nvPicPr>
          <p:cNvPr id="4098" name="Picture 2"/>
          <p:cNvPicPr>
            <a:picLocks noChangeAspect="1" noChangeArrowheads="1"/>
          </p:cNvPicPr>
          <p:nvPr/>
        </p:nvPicPr>
        <p:blipFill>
          <a:blip r:embed="rId3" cstate="print"/>
          <a:srcRect/>
          <a:stretch>
            <a:fillRect/>
          </a:stretch>
        </p:blipFill>
        <p:spPr bwMode="auto">
          <a:xfrm>
            <a:off x="539552" y="1628800"/>
            <a:ext cx="5200650" cy="2019300"/>
          </a:xfrm>
          <a:prstGeom prst="rect">
            <a:avLst/>
          </a:prstGeom>
          <a:noFill/>
          <a:ln w="9525">
            <a:noFill/>
            <a:miter lim="800000"/>
            <a:headEnd/>
            <a:tailEnd/>
          </a:ln>
        </p:spPr>
      </p:pic>
      <p:pic>
        <p:nvPicPr>
          <p:cNvPr id="7170" name="Picture 2"/>
          <p:cNvPicPr>
            <a:picLocks noChangeAspect="1" noChangeArrowheads="1"/>
          </p:cNvPicPr>
          <p:nvPr/>
        </p:nvPicPr>
        <p:blipFill>
          <a:blip r:embed="rId4" cstate="print"/>
          <a:srcRect/>
          <a:stretch>
            <a:fillRect/>
          </a:stretch>
        </p:blipFill>
        <p:spPr bwMode="auto">
          <a:xfrm>
            <a:off x="539552" y="4293096"/>
            <a:ext cx="7648575" cy="1666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AU" dirty="0" smtClean="0"/>
              <a:t>Unpacking Groups</a:t>
            </a:r>
            <a:endParaRPr lang="en-US" dirty="0"/>
          </a:p>
        </p:txBody>
      </p:sp>
      <p:sp>
        <p:nvSpPr>
          <p:cNvPr id="54275" name="Rectangle 3"/>
          <p:cNvSpPr>
            <a:spLocks noGrp="1" noChangeArrowheads="1"/>
          </p:cNvSpPr>
          <p:nvPr>
            <p:ph idx="1"/>
          </p:nvPr>
        </p:nvSpPr>
        <p:spPr/>
        <p:txBody>
          <a:bodyPr/>
          <a:lstStyle/>
          <a:p>
            <a:endParaRPr lang="en-US"/>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1628800"/>
            <a:ext cx="8149642"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AU"/>
              <a:t>Grouping</a:t>
            </a:r>
            <a:endParaRPr lang="en-US"/>
          </a:p>
        </p:txBody>
      </p:sp>
      <p:sp>
        <p:nvSpPr>
          <p:cNvPr id="55299" name="Rectangle 3"/>
          <p:cNvSpPr>
            <a:spLocks noGrp="1" noChangeArrowheads="1"/>
          </p:cNvSpPr>
          <p:nvPr>
            <p:ph idx="1"/>
          </p:nvPr>
        </p:nvSpPr>
        <p:spPr/>
        <p:txBody>
          <a:bodyPr/>
          <a:lstStyle/>
          <a:p>
            <a:endParaRPr lang="en-US"/>
          </a:p>
        </p:txBody>
      </p:sp>
      <p:pic>
        <p:nvPicPr>
          <p:cNvPr id="55300" name="Picture 4"/>
          <p:cNvPicPr>
            <a:picLocks noChangeAspect="1" noChangeArrowheads="1"/>
          </p:cNvPicPr>
          <p:nvPr/>
        </p:nvPicPr>
        <p:blipFill>
          <a:blip r:embed="rId2" cstate="print"/>
          <a:srcRect/>
          <a:stretch>
            <a:fillRect/>
          </a:stretch>
        </p:blipFill>
        <p:spPr bwMode="auto">
          <a:xfrm>
            <a:off x="2627313" y="1857364"/>
            <a:ext cx="3883025" cy="4346575"/>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AU"/>
              <a:t>Grouping</a:t>
            </a:r>
            <a:endParaRPr lang="en-US"/>
          </a:p>
        </p:txBody>
      </p:sp>
      <p:sp>
        <p:nvSpPr>
          <p:cNvPr id="56323" name="Rectangle 3"/>
          <p:cNvSpPr>
            <a:spLocks noGrp="1" noChangeArrowheads="1"/>
          </p:cNvSpPr>
          <p:nvPr>
            <p:ph idx="1"/>
          </p:nvPr>
        </p:nvSpPr>
        <p:spPr/>
        <p:txBody>
          <a:bodyPr/>
          <a:lstStyle/>
          <a:p>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1628800"/>
            <a:ext cx="8631316"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7686" y="3429000"/>
            <a:ext cx="3230218" cy="3016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spcBef>
                <a:spcPts val="300"/>
              </a:spcBef>
              <a:spcAft>
                <a:spcPts val="300"/>
              </a:spcAft>
            </a:pPr>
            <a:r>
              <a:rPr lang="en-AU"/>
              <a:t>Joining</a:t>
            </a:r>
            <a:endParaRPr lang="en-US"/>
          </a:p>
        </p:txBody>
      </p:sp>
      <p:sp>
        <p:nvSpPr>
          <p:cNvPr id="60419" name="Rectangle 3"/>
          <p:cNvSpPr>
            <a:spLocks noGrp="1" noChangeArrowheads="1"/>
          </p:cNvSpPr>
          <p:nvPr>
            <p:ph idx="1"/>
          </p:nvPr>
        </p:nvSpPr>
        <p:spPr>
          <a:xfrm>
            <a:off x="457200" y="1775191"/>
            <a:ext cx="8229600" cy="5082809"/>
          </a:xfrm>
        </p:spPr>
        <p:txBody>
          <a:bodyPr>
            <a:normAutofit/>
          </a:bodyPr>
          <a:lstStyle/>
          <a:p>
            <a:pPr>
              <a:spcBef>
                <a:spcPts val="300"/>
              </a:spcBef>
              <a:spcAft>
                <a:spcPts val="300"/>
              </a:spcAft>
              <a:buFontTx/>
              <a:buNone/>
            </a:pPr>
            <a:r>
              <a:rPr lang="en-AU" sz="2800" dirty="0" err="1"/>
              <a:t>var</a:t>
            </a:r>
            <a:r>
              <a:rPr lang="en-AU" sz="2800" dirty="0"/>
              <a:t> </a:t>
            </a:r>
            <a:r>
              <a:rPr lang="en-AU" sz="2800" i="1" dirty="0" err="1"/>
              <a:t>joinResult</a:t>
            </a:r>
            <a:r>
              <a:rPr lang="en-AU" sz="2800" i="1" dirty="0"/>
              <a:t> = </a:t>
            </a:r>
            <a:r>
              <a:rPr lang="en-AU" sz="2800" i="1" dirty="0" smtClean="0"/>
              <a:t>  </a:t>
            </a:r>
            <a:r>
              <a:rPr lang="en-AU" sz="2800" dirty="0" smtClean="0"/>
              <a:t>from</a:t>
            </a:r>
            <a:r>
              <a:rPr lang="en-AU" sz="2800" noProof="1" smtClean="0"/>
              <a:t> </a:t>
            </a:r>
            <a:r>
              <a:rPr lang="en-AU" sz="2800" i="1" dirty="0"/>
              <a:t>varName1 </a:t>
            </a:r>
            <a:r>
              <a:rPr lang="en-AU" sz="2800" dirty="0"/>
              <a:t>in </a:t>
            </a:r>
            <a:r>
              <a:rPr lang="en-AU" sz="2800" i="1" dirty="0"/>
              <a:t>collection1</a:t>
            </a:r>
          </a:p>
          <a:p>
            <a:pPr>
              <a:spcBef>
                <a:spcPts val="300"/>
              </a:spcBef>
              <a:spcAft>
                <a:spcPts val="300"/>
              </a:spcAft>
              <a:buFontTx/>
              <a:buNone/>
            </a:pPr>
            <a:r>
              <a:rPr lang="en-AU" sz="2800" i="1" dirty="0"/>
              <a:t>				</a:t>
            </a:r>
            <a:r>
              <a:rPr lang="en-AU" sz="2800" dirty="0"/>
              <a:t>join </a:t>
            </a:r>
            <a:r>
              <a:rPr lang="en-AU" sz="2800" i="1" dirty="0"/>
              <a:t>varname2 </a:t>
            </a:r>
            <a:r>
              <a:rPr lang="en-AU" sz="2800" dirty="0"/>
              <a:t>in </a:t>
            </a:r>
            <a:r>
              <a:rPr lang="en-AU" sz="2800" i="1" dirty="0"/>
              <a:t>collection2</a:t>
            </a:r>
          </a:p>
          <a:p>
            <a:pPr>
              <a:spcBef>
                <a:spcPts val="300"/>
              </a:spcBef>
              <a:spcAft>
                <a:spcPts val="300"/>
              </a:spcAft>
              <a:buFontTx/>
              <a:buNone/>
            </a:pPr>
            <a:r>
              <a:rPr lang="en-AU" sz="2800" dirty="0"/>
              <a:t>				on </a:t>
            </a:r>
            <a:r>
              <a:rPr lang="en-AU" sz="2800" i="1" dirty="0"/>
              <a:t>field </a:t>
            </a:r>
            <a:r>
              <a:rPr lang="en-AU" sz="2800" dirty="0"/>
              <a:t>equals</a:t>
            </a:r>
            <a:r>
              <a:rPr lang="en-AU" sz="2800" i="1" dirty="0"/>
              <a:t> field</a:t>
            </a:r>
          </a:p>
          <a:p>
            <a:pPr>
              <a:spcBef>
                <a:spcPts val="300"/>
              </a:spcBef>
              <a:spcAft>
                <a:spcPts val="300"/>
              </a:spcAft>
              <a:buFontTx/>
              <a:buNone/>
            </a:pPr>
            <a:r>
              <a:rPr lang="en-AU" sz="2800" dirty="0"/>
              <a:t>				select new {</a:t>
            </a:r>
            <a:r>
              <a:rPr lang="en-AU" sz="2800" i="1" dirty="0" err="1"/>
              <a:t>csv</a:t>
            </a:r>
            <a:r>
              <a:rPr lang="en-AU" sz="2800" dirty="0"/>
              <a:t> </a:t>
            </a:r>
            <a:r>
              <a:rPr lang="en-AU" sz="2800" i="1" dirty="0" err="1"/>
              <a:t>fieldList</a:t>
            </a:r>
            <a:r>
              <a:rPr lang="en-AU" sz="2800" i="1" dirty="0"/>
              <a:t>};</a:t>
            </a:r>
            <a:endParaRPr lang="en-AU" sz="2800" dirty="0"/>
          </a:p>
          <a:p>
            <a:pPr>
              <a:spcBef>
                <a:spcPts val="300"/>
              </a:spcBef>
              <a:spcAft>
                <a:spcPts val="300"/>
              </a:spcAft>
              <a:buFontTx/>
              <a:buNone/>
            </a:pPr>
            <a:endParaRPr lang="en-AU" sz="28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458" y="4365104"/>
            <a:ext cx="8433006"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4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4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AU"/>
              <a:t>Joining</a:t>
            </a:r>
            <a:endParaRPr lang="en-US"/>
          </a:p>
        </p:txBody>
      </p:sp>
      <p:sp>
        <p:nvSpPr>
          <p:cNvPr id="62467" name="Rectangle 3"/>
          <p:cNvSpPr>
            <a:spLocks noGrp="1" noChangeArrowheads="1"/>
          </p:cNvSpPr>
          <p:nvPr>
            <p:ph idx="1"/>
          </p:nvPr>
        </p:nvSpPr>
        <p:spPr/>
        <p:txBody>
          <a:bodyPr/>
          <a:lstStyle/>
          <a:p>
            <a:endParaRPr lang="en-US"/>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700808"/>
            <a:ext cx="8723110"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Example</a:t>
            </a:r>
            <a:endParaRPr lang="en-US" dirty="0"/>
          </a:p>
        </p:txBody>
      </p:sp>
      <p:sp>
        <p:nvSpPr>
          <p:cNvPr id="10243" name="Rectangle 3"/>
          <p:cNvSpPr>
            <a:spLocks noGrp="1" noChangeArrowheads="1"/>
          </p:cNvSpPr>
          <p:nvPr>
            <p:ph idx="1"/>
          </p:nvPr>
        </p:nvSpPr>
        <p:spPr/>
        <p:txBody>
          <a:bodyPr/>
          <a:lstStyle/>
          <a:p>
            <a:endParaRPr lang="en-US"/>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9700" y="1984970"/>
            <a:ext cx="6324600" cy="432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AU"/>
              <a:t>Joining</a:t>
            </a:r>
            <a:endParaRPr lang="en-US"/>
          </a:p>
        </p:txBody>
      </p:sp>
      <p:sp>
        <p:nvSpPr>
          <p:cNvPr id="64515" name="Rectangle 3"/>
          <p:cNvSpPr>
            <a:spLocks noGrp="1" noChangeArrowheads="1"/>
          </p:cNvSpPr>
          <p:nvPr>
            <p:ph idx="1"/>
          </p:nvPr>
        </p:nvSpPr>
        <p:spPr/>
        <p:txBody>
          <a:bodyPr/>
          <a:lstStyle/>
          <a:p>
            <a:endParaRPr lang="en-US"/>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1556792"/>
            <a:ext cx="5472608" cy="5122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AU"/>
              <a:t>LINQ</a:t>
            </a:r>
            <a:endParaRPr lang="en-US"/>
          </a:p>
        </p:txBody>
      </p:sp>
      <p:sp>
        <p:nvSpPr>
          <p:cNvPr id="66563" name="Rectangle 3"/>
          <p:cNvSpPr>
            <a:spLocks noGrp="1" noChangeArrowheads="1"/>
          </p:cNvSpPr>
          <p:nvPr>
            <p:ph idx="1"/>
          </p:nvPr>
        </p:nvSpPr>
        <p:spPr/>
        <p:txBody>
          <a:bodyPr>
            <a:normAutofit/>
          </a:bodyPr>
          <a:lstStyle/>
          <a:p>
            <a:r>
              <a:rPr lang="en-AU" sz="2800" dirty="0"/>
              <a:t>LINQ to Objects</a:t>
            </a:r>
          </a:p>
          <a:p>
            <a:r>
              <a:rPr lang="en-AU" sz="2800" dirty="0"/>
              <a:t>LINQ to XML</a:t>
            </a:r>
          </a:p>
          <a:p>
            <a:r>
              <a:rPr lang="en-AU" sz="2800" dirty="0"/>
              <a:t>LINQ to SQL</a:t>
            </a:r>
            <a:endParaRPr lang="en-US" sz="2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 LINQ to Objects</a:t>
            </a:r>
            <a:endParaRPr lang="en-NZ" dirty="0"/>
          </a:p>
        </p:txBody>
      </p:sp>
      <p:sp>
        <p:nvSpPr>
          <p:cNvPr id="3" name="Content Placeholder 2"/>
          <p:cNvSpPr>
            <a:spLocks noGrp="1"/>
          </p:cNvSpPr>
          <p:nvPr>
            <p:ph idx="1"/>
          </p:nvPr>
        </p:nvSpPr>
        <p:spPr/>
        <p:txBody>
          <a:bodyPr/>
          <a:lstStyle/>
          <a:p>
            <a:endParaRPr lang="en-NZ"/>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628800"/>
            <a:ext cx="8224578"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 LINQ to Objects</a:t>
            </a:r>
            <a:endParaRPr lang="en-NZ" dirty="0"/>
          </a:p>
        </p:txBody>
      </p:sp>
      <p:sp>
        <p:nvSpPr>
          <p:cNvPr id="3" name="Content Placeholder 2"/>
          <p:cNvSpPr>
            <a:spLocks noGrp="1"/>
          </p:cNvSpPr>
          <p:nvPr>
            <p:ph idx="1"/>
          </p:nvPr>
        </p:nvSpPr>
        <p:spPr/>
        <p:txBody>
          <a:bodyPr/>
          <a:lstStyle/>
          <a:p>
            <a:endParaRPr lang="en-NZ"/>
          </a:p>
        </p:txBody>
      </p:sp>
      <p:pic>
        <p:nvPicPr>
          <p:cNvPr id="922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795" y="1628800"/>
            <a:ext cx="7106605" cy="4896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 LINQ to Objects</a:t>
            </a:r>
            <a:endParaRPr lang="en-NZ" dirty="0"/>
          </a:p>
        </p:txBody>
      </p:sp>
      <p:sp>
        <p:nvSpPr>
          <p:cNvPr id="3" name="Content Placeholder 2"/>
          <p:cNvSpPr>
            <a:spLocks noGrp="1"/>
          </p:cNvSpPr>
          <p:nvPr>
            <p:ph idx="1"/>
          </p:nvPr>
        </p:nvSpPr>
        <p:spPr/>
        <p:txBody>
          <a:bodyPr/>
          <a:lstStyle/>
          <a:p>
            <a:endParaRPr lang="en-NZ"/>
          </a:p>
        </p:txBody>
      </p:sp>
      <p:pic>
        <p:nvPicPr>
          <p:cNvPr id="8194" name="Picture 2"/>
          <p:cNvPicPr>
            <a:picLocks noChangeAspect="1" noChangeArrowheads="1"/>
          </p:cNvPicPr>
          <p:nvPr/>
        </p:nvPicPr>
        <p:blipFill>
          <a:blip r:embed="rId3" cstate="print"/>
          <a:srcRect/>
          <a:stretch>
            <a:fillRect/>
          </a:stretch>
        </p:blipFill>
        <p:spPr bwMode="auto">
          <a:xfrm>
            <a:off x="723900" y="1625302"/>
            <a:ext cx="7696200" cy="497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Traditional  Iterate  and  Filter</a:t>
            </a:r>
            <a:endParaRPr lang="en-US" dirty="0"/>
          </a:p>
        </p:txBody>
      </p:sp>
      <p:sp>
        <p:nvSpPr>
          <p:cNvPr id="4099" name="Rectangle 3"/>
          <p:cNvSpPr>
            <a:spLocks noGrp="1" noChangeArrowheads="1"/>
          </p:cNvSpPr>
          <p:nvPr>
            <p:ph idx="1"/>
          </p:nvPr>
        </p:nvSpPr>
        <p:spPr/>
        <p:txBody>
          <a:bodyPr/>
          <a:lstStyle/>
          <a:p>
            <a:endParaRPr lang="en-US"/>
          </a:p>
        </p:txBody>
      </p:sp>
      <p:pic>
        <p:nvPicPr>
          <p:cNvPr id="4101" name="Picture 5"/>
          <p:cNvPicPr>
            <a:picLocks noChangeAspect="1" noChangeArrowheads="1"/>
          </p:cNvPicPr>
          <p:nvPr/>
        </p:nvPicPr>
        <p:blipFill>
          <a:blip r:embed="rId3" cstate="print"/>
          <a:srcRect/>
          <a:stretch>
            <a:fillRect/>
          </a:stretch>
        </p:blipFill>
        <p:spPr bwMode="auto">
          <a:xfrm>
            <a:off x="0" y="1787546"/>
            <a:ext cx="9144000" cy="4641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Output</a:t>
            </a:r>
            <a:endParaRPr lang="en-US" dirty="0"/>
          </a:p>
        </p:txBody>
      </p:sp>
      <p:sp>
        <p:nvSpPr>
          <p:cNvPr id="5123" name="Rectangle 3"/>
          <p:cNvSpPr>
            <a:spLocks noGrp="1" noChangeArrowheads="1"/>
          </p:cNvSpPr>
          <p:nvPr>
            <p:ph idx="1"/>
          </p:nvPr>
        </p:nvSpPr>
        <p:spPr/>
        <p:txBody>
          <a:bodyPr/>
          <a:lstStyle/>
          <a:p>
            <a:endParaRPr lang="en-US"/>
          </a:p>
        </p:txBody>
      </p:sp>
      <p:pic>
        <p:nvPicPr>
          <p:cNvPr id="5124" name="Picture 4"/>
          <p:cNvPicPr>
            <a:picLocks noChangeAspect="1" noChangeArrowheads="1"/>
          </p:cNvPicPr>
          <p:nvPr/>
        </p:nvPicPr>
        <p:blipFill>
          <a:blip r:embed="rId3" cstate="print"/>
          <a:srcRect/>
          <a:stretch>
            <a:fillRect/>
          </a:stretch>
        </p:blipFill>
        <p:spPr bwMode="auto">
          <a:xfrm>
            <a:off x="971550" y="2060592"/>
            <a:ext cx="7056438" cy="3725862"/>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LINQ</a:t>
            </a:r>
            <a:endParaRPr lang="en-US" dirty="0"/>
          </a:p>
        </p:txBody>
      </p:sp>
      <p:sp>
        <p:nvSpPr>
          <p:cNvPr id="6147" name="Rectangle 3"/>
          <p:cNvSpPr>
            <a:spLocks noGrp="1" noChangeArrowheads="1"/>
          </p:cNvSpPr>
          <p:nvPr>
            <p:ph idx="1"/>
          </p:nvPr>
        </p:nvSpPr>
        <p:spPr>
          <a:xfrm>
            <a:off x="457200" y="1775191"/>
            <a:ext cx="8401080" cy="4625609"/>
          </a:xfrm>
        </p:spPr>
        <p:txBody>
          <a:bodyPr/>
          <a:lstStyle/>
          <a:p>
            <a:pPr>
              <a:lnSpc>
                <a:spcPct val="114000"/>
              </a:lnSpc>
              <a:spcAft>
                <a:spcPts val="600"/>
              </a:spcAft>
            </a:pPr>
            <a:r>
              <a:rPr lang="en-AU" dirty="0" smtClean="0"/>
              <a:t>Language </a:t>
            </a:r>
            <a:r>
              <a:rPr lang="en-AU" dirty="0" err="1"/>
              <a:t>INtegrated</a:t>
            </a:r>
            <a:r>
              <a:rPr lang="en-AU" dirty="0"/>
              <a:t> </a:t>
            </a:r>
            <a:r>
              <a:rPr lang="en-AU" dirty="0" smtClean="0"/>
              <a:t>Query</a:t>
            </a:r>
          </a:p>
          <a:p>
            <a:pPr>
              <a:lnSpc>
                <a:spcPct val="114000"/>
              </a:lnSpc>
              <a:spcAft>
                <a:spcPts val="600"/>
              </a:spcAft>
            </a:pPr>
            <a:r>
              <a:rPr lang="en-AU" dirty="0" smtClean="0"/>
              <a:t>Less verbose than traditional approach</a:t>
            </a:r>
          </a:p>
          <a:p>
            <a:pPr>
              <a:lnSpc>
                <a:spcPct val="114000"/>
              </a:lnSpc>
              <a:spcAft>
                <a:spcPts val="600"/>
              </a:spcAft>
            </a:pPr>
            <a:r>
              <a:rPr lang="en-AU" dirty="0" smtClean="0"/>
              <a:t>Works with </a:t>
            </a:r>
            <a:r>
              <a:rPr lang="en-AU" dirty="0" err="1" smtClean="0"/>
              <a:t>IEnumerable</a:t>
            </a:r>
            <a:r>
              <a:rPr lang="en-AU" dirty="0" smtClean="0"/>
              <a:t> objects</a:t>
            </a:r>
            <a:endParaRPr lang="en-AU" dirty="0"/>
          </a:p>
          <a:p>
            <a:pPr>
              <a:lnSpc>
                <a:spcPct val="114000"/>
              </a:lnSpc>
              <a:spcAft>
                <a:spcPts val="600"/>
              </a:spcAft>
            </a:pPr>
            <a:r>
              <a:rPr lang="en-AU" dirty="0" smtClean="0"/>
              <a:t>A </a:t>
            </a:r>
            <a:r>
              <a:rPr lang="en-AU" dirty="0"/>
              <a:t>set of </a:t>
            </a:r>
            <a:r>
              <a:rPr lang="en-AU" i="1" dirty="0"/>
              <a:t>extension </a:t>
            </a:r>
            <a:r>
              <a:rPr lang="en-AU" dirty="0" smtClean="0"/>
              <a:t>methods</a:t>
            </a:r>
            <a:endParaRPr lang="en-AU" dirty="0"/>
          </a:p>
          <a:p>
            <a:pPr>
              <a:lnSpc>
                <a:spcPct val="114000"/>
              </a:lnSpc>
              <a:spcAft>
                <a:spcPts val="600"/>
              </a:spcAft>
            </a:pPr>
            <a:r>
              <a:rPr lang="en-AU" dirty="0"/>
              <a:t>These methods return </a:t>
            </a:r>
            <a:r>
              <a:rPr lang="en-AU" dirty="0" err="1"/>
              <a:t>IEnumerable</a:t>
            </a:r>
            <a:r>
              <a:rPr lang="en-AU" dirty="0"/>
              <a:t> collections </a:t>
            </a:r>
            <a:r>
              <a:rPr lang="en-AU" dirty="0" smtClean="0"/>
              <a:t>of elements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AU"/>
              <a:t>.Where</a:t>
            </a:r>
            <a:endParaRPr lang="en-US"/>
          </a:p>
        </p:txBody>
      </p:sp>
      <p:sp>
        <p:nvSpPr>
          <p:cNvPr id="13315" name="Rectangle 3"/>
          <p:cNvSpPr>
            <a:spLocks noGrp="1" noChangeArrowheads="1"/>
          </p:cNvSpPr>
          <p:nvPr>
            <p:ph idx="1"/>
          </p:nvPr>
        </p:nvSpPr>
        <p:spPr>
          <a:xfrm>
            <a:off x="179419" y="1600200"/>
            <a:ext cx="8893175" cy="4614882"/>
          </a:xfrm>
        </p:spPr>
        <p:txBody>
          <a:bodyPr>
            <a:noAutofit/>
          </a:bodyPr>
          <a:lstStyle/>
          <a:p>
            <a:pPr>
              <a:lnSpc>
                <a:spcPct val="114000"/>
              </a:lnSpc>
              <a:spcAft>
                <a:spcPts val="600"/>
              </a:spcAft>
            </a:pPr>
            <a:r>
              <a:rPr lang="en-AU" dirty="0"/>
              <a:t>For </a:t>
            </a:r>
            <a:r>
              <a:rPr lang="en-AU" dirty="0" smtClean="0"/>
              <a:t>filtering</a:t>
            </a:r>
            <a:endParaRPr lang="en-AU" dirty="0"/>
          </a:p>
          <a:p>
            <a:pPr>
              <a:lnSpc>
                <a:spcPct val="114000"/>
              </a:lnSpc>
              <a:spcAft>
                <a:spcPts val="600"/>
              </a:spcAft>
            </a:pPr>
            <a:r>
              <a:rPr lang="en-AU" i="1" dirty="0" err="1"/>
              <a:t>I</a:t>
            </a:r>
            <a:r>
              <a:rPr lang="en-AU" i="1" dirty="0" err="1" smtClean="0"/>
              <a:t>nputCollection</a:t>
            </a:r>
            <a:r>
              <a:rPr lang="en-AU" dirty="0" err="1" smtClean="0"/>
              <a:t>.Where</a:t>
            </a:r>
            <a:r>
              <a:rPr lang="en-AU" dirty="0" smtClean="0"/>
              <a:t>(</a:t>
            </a:r>
            <a:r>
              <a:rPr lang="en-AU" i="1" dirty="0" err="1" smtClean="0"/>
              <a:t>predicateExpression</a:t>
            </a:r>
            <a:r>
              <a:rPr lang="en-AU" dirty="0"/>
              <a:t>)</a:t>
            </a:r>
          </a:p>
          <a:p>
            <a:pPr>
              <a:lnSpc>
                <a:spcPct val="114000"/>
              </a:lnSpc>
              <a:spcAft>
                <a:spcPts val="600"/>
              </a:spcAft>
            </a:pPr>
            <a:r>
              <a:rPr lang="en-AU" dirty="0"/>
              <a:t>Returns an </a:t>
            </a:r>
            <a:r>
              <a:rPr lang="en-AU" dirty="0" err="1"/>
              <a:t>IEnumerable</a:t>
            </a:r>
            <a:r>
              <a:rPr lang="en-AU" dirty="0"/>
              <a:t> collection of all elements in </a:t>
            </a:r>
            <a:r>
              <a:rPr lang="en-AU" i="1" dirty="0" err="1"/>
              <a:t>inputCollection</a:t>
            </a:r>
            <a:r>
              <a:rPr lang="en-AU" dirty="0"/>
              <a:t> for which </a:t>
            </a:r>
            <a:r>
              <a:rPr lang="en-AU" i="1" dirty="0" err="1"/>
              <a:t>predicateExpression</a:t>
            </a:r>
            <a:r>
              <a:rPr lang="en-AU" dirty="0"/>
              <a:t> evaluates to </a:t>
            </a:r>
            <a:r>
              <a:rPr lang="en-AU" dirty="0" smtClean="0"/>
              <a:t>true</a:t>
            </a:r>
            <a:endParaRPr lang="en-AU" dirty="0"/>
          </a:p>
          <a:p>
            <a:pPr>
              <a:lnSpc>
                <a:spcPct val="114000"/>
              </a:lnSpc>
              <a:spcAft>
                <a:spcPts val="600"/>
              </a:spcAft>
            </a:pPr>
            <a:r>
              <a:rPr lang="en-AU" noProof="1"/>
              <a:t>artists.Where(a =&gt; a.StartsWith("M"));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AU"/>
              <a:t>.Where</a:t>
            </a:r>
            <a:endParaRPr lang="en-US"/>
          </a:p>
        </p:txBody>
      </p:sp>
      <p:sp>
        <p:nvSpPr>
          <p:cNvPr id="7171" name="Rectangle 3"/>
          <p:cNvSpPr>
            <a:spLocks noGrp="1" noChangeArrowheads="1"/>
          </p:cNvSpPr>
          <p:nvPr>
            <p:ph idx="1"/>
          </p:nvPr>
        </p:nvSpPr>
        <p:spPr/>
        <p:txBody>
          <a:bodyPr/>
          <a:lstStyle/>
          <a:p>
            <a:endParaRPr lang="en-US"/>
          </a:p>
        </p:txBody>
      </p:sp>
      <p:pic>
        <p:nvPicPr>
          <p:cNvPr id="1026" name="Picture 2"/>
          <p:cNvPicPr>
            <a:picLocks noChangeAspect="1" noChangeArrowheads="1"/>
          </p:cNvPicPr>
          <p:nvPr/>
        </p:nvPicPr>
        <p:blipFill>
          <a:blip r:embed="rId3" cstate="print"/>
          <a:srcRect/>
          <a:stretch>
            <a:fillRect/>
          </a:stretch>
        </p:blipFill>
        <p:spPr bwMode="auto">
          <a:xfrm>
            <a:off x="251520" y="1628800"/>
            <a:ext cx="8609125" cy="129614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828</TotalTime>
  <Words>3966</Words>
  <Application>Microsoft Office PowerPoint</Application>
  <PresentationFormat>On-screen Show (4:3)</PresentationFormat>
  <Paragraphs>391</Paragraphs>
  <Slides>44</Slides>
  <Notes>42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Wingdings</vt:lpstr>
      <vt:lpstr>Wingdings 2</vt:lpstr>
      <vt:lpstr>Clarity</vt:lpstr>
      <vt:lpstr>PowerPoint Presentation</vt:lpstr>
      <vt:lpstr>Data Operations with LINQ</vt:lpstr>
      <vt:lpstr>Working with Data</vt:lpstr>
      <vt:lpstr>Example</vt:lpstr>
      <vt:lpstr>Traditional  Iterate  and  Filter</vt:lpstr>
      <vt:lpstr>Output</vt:lpstr>
      <vt:lpstr>LINQ</vt:lpstr>
      <vt:lpstr>.Where</vt:lpstr>
      <vt:lpstr>.Where</vt:lpstr>
      <vt:lpstr>.OrderBy</vt:lpstr>
      <vt:lpstr>.OrderBy</vt:lpstr>
      <vt:lpstr>Combining LINQ Commands</vt:lpstr>
      <vt:lpstr>Combining LINQ Commands</vt:lpstr>
      <vt:lpstr>Combining LINQ Commands</vt:lpstr>
      <vt:lpstr>LINQ and Complex Data</vt:lpstr>
      <vt:lpstr>LINQ and Complex Data</vt:lpstr>
      <vt:lpstr>LINQ and Complex Data</vt:lpstr>
      <vt:lpstr>LINQ and Complex Data</vt:lpstr>
      <vt:lpstr>.Select</vt:lpstr>
      <vt:lpstr>.Select</vt:lpstr>
      <vt:lpstr>.Select</vt:lpstr>
      <vt:lpstr>var</vt:lpstr>
      <vt:lpstr>.Select</vt:lpstr>
      <vt:lpstr>.Select</vt:lpstr>
      <vt:lpstr>Combining LINQ Commands</vt:lpstr>
      <vt:lpstr>Alternative Syntax: Query Operators</vt:lpstr>
      <vt:lpstr>Combining LINQ Commands</vt:lpstr>
      <vt:lpstr>Query Operators</vt:lpstr>
      <vt:lpstr>Query Operators with Complex Data</vt:lpstr>
      <vt:lpstr>Query Operators with Complex Data</vt:lpstr>
      <vt:lpstr>Query Operators with Complex Data</vt:lpstr>
      <vt:lpstr>.GroupBy</vt:lpstr>
      <vt:lpstr>.GroupBy</vt:lpstr>
      <vt:lpstr>.GroupBy</vt:lpstr>
      <vt:lpstr>Unpacking Groups</vt:lpstr>
      <vt:lpstr>Grouping</vt:lpstr>
      <vt:lpstr>Grouping</vt:lpstr>
      <vt:lpstr>Joining</vt:lpstr>
      <vt:lpstr>Joining</vt:lpstr>
      <vt:lpstr>Joining</vt:lpstr>
      <vt:lpstr>LINQ</vt:lpstr>
      <vt:lpstr>Practical: LINQ to Objects</vt:lpstr>
      <vt:lpstr>Practical: LINQ to Objects</vt:lpstr>
      <vt:lpstr>Practical: LINQ to Objects</vt:lpstr>
    </vt:vector>
  </TitlesOfParts>
  <Company>Otago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Otago Polytechnic BIT</dc:creator>
  <cp:lastModifiedBy>Patricia Haden</cp:lastModifiedBy>
  <cp:revision>430</cp:revision>
  <dcterms:created xsi:type="dcterms:W3CDTF">2009-10-05T20:19:15Z</dcterms:created>
  <dcterms:modified xsi:type="dcterms:W3CDTF">2017-05-02T00:40:03Z</dcterms:modified>
</cp:coreProperties>
</file>