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8"/>
  </p:notesMasterIdLst>
  <p:sldIdLst>
    <p:sldId id="257" r:id="rId2"/>
    <p:sldId id="287" r:id="rId3"/>
    <p:sldId id="308" r:id="rId4"/>
    <p:sldId id="309" r:id="rId5"/>
    <p:sldId id="288" r:id="rId6"/>
    <p:sldId id="289" r:id="rId7"/>
    <p:sldId id="306" r:id="rId8"/>
    <p:sldId id="290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5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3511" autoAdjust="0"/>
  </p:normalViewPr>
  <p:slideViewPr>
    <p:cSldViewPr>
      <p:cViewPr varScale="1">
        <p:scale>
          <a:sx n="46" d="100"/>
          <a:sy n="46" d="100"/>
        </p:scale>
        <p:origin x="-194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815DF-B44E-46E6-9E85-DE50F6C120C2}" type="datetimeFigureOut">
              <a:rPr lang="en-US" smtClean="0"/>
              <a:pPr/>
              <a:t>4/30/2017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83974-611B-4B0D-8731-C6FEE91EC5D1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295630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83974-611B-4B0D-8731-C6FEE91EC5D1}" type="slidenum">
              <a:rPr lang="en-NZ" smtClean="0"/>
              <a:pPr/>
              <a:t>2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2708517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NZ" dirty="0" smtClean="0"/>
              <a:t>In the </a:t>
            </a:r>
            <a:r>
              <a:rPr lang="en-NZ" b="1" i="1" dirty="0" smtClean="0"/>
              <a:t>Solution</a:t>
            </a:r>
            <a:r>
              <a:rPr lang="en-NZ" dirty="0" smtClean="0"/>
              <a:t> Explorer you will now see a new </a:t>
            </a:r>
            <a:r>
              <a:rPr lang="en-NZ" dirty="0" err="1" smtClean="0"/>
              <a:t>dbml</a:t>
            </a:r>
            <a:r>
              <a:rPr lang="en-NZ" dirty="0" smtClean="0"/>
              <a:t> object, here called </a:t>
            </a:r>
            <a:r>
              <a:rPr lang="en-NZ" dirty="0" err="1" smtClean="0"/>
              <a:t>BirdWatchersDb.dbml</a:t>
            </a:r>
            <a:endParaRPr lang="en-NZ" dirty="0" smtClean="0"/>
          </a:p>
          <a:p>
            <a:pPr>
              <a:spcBef>
                <a:spcPct val="0"/>
              </a:spcBef>
            </a:pPr>
            <a:endParaRPr lang="en-NZ" dirty="0" smtClean="0"/>
          </a:p>
          <a:p>
            <a:pPr>
              <a:spcBef>
                <a:spcPct val="0"/>
              </a:spcBef>
            </a:pPr>
            <a:r>
              <a:rPr lang="en-NZ" dirty="0" smtClean="0"/>
              <a:t>Double click on it to bring up the database designer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83974-611B-4B0D-8731-C6FEE91EC5D1}" type="slidenum">
              <a:rPr lang="en-NZ" smtClean="0"/>
              <a:pPr/>
              <a:t>11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2196058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NZ" dirty="0" smtClean="0"/>
              <a:t>You will drag the tables you want from the database connection onto this surface…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NZ" dirty="0" smtClean="0"/>
              <a:t>Expand the database connection in the Server Explorer and pull over what you want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83974-611B-4B0D-8731-C6FEE91EC5D1}" type="slidenum">
              <a:rPr lang="en-NZ" smtClean="0"/>
              <a:pPr/>
              <a:t>12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373611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We’re using here a database created with ORM in the other direction;</a:t>
            </a:r>
            <a:r>
              <a:rPr lang="en-NZ" baseline="0" dirty="0" smtClean="0"/>
              <a:t> that’s what the </a:t>
            </a:r>
            <a:r>
              <a:rPr lang="en-NZ" baseline="0" dirty="0" err="1" smtClean="0"/>
              <a:t>EdmMetadata</a:t>
            </a:r>
            <a:r>
              <a:rPr lang="en-NZ" baseline="0" dirty="0" smtClean="0"/>
              <a:t> is for.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We only want the real tables, though.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 smtClean="0"/>
              <a:t>We drag and drop the ones we want…</a:t>
            </a:r>
            <a:endParaRPr lang="en-NZ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The system will now create classes to represent this database,</a:t>
            </a:r>
            <a:r>
              <a:rPr lang="en-NZ" baseline="0" dirty="0" smtClean="0"/>
              <a:t> </a:t>
            </a:r>
            <a:r>
              <a:rPr lang="en-NZ" b="1" baseline="0" dirty="0" smtClean="0"/>
              <a:t>including the relationships.</a:t>
            </a:r>
            <a:endParaRPr lang="en-NZ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83974-611B-4B0D-8731-C6FEE91EC5D1}" type="slidenum">
              <a:rPr lang="en-NZ" smtClean="0"/>
              <a:pPr/>
              <a:t>13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2391807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en-NZ" dirty="0" smtClean="0"/>
              <a:t>You can see in</a:t>
            </a:r>
            <a:r>
              <a:rPr lang="en-NZ" baseline="0" dirty="0" smtClean="0"/>
              <a:t> the Solution Explorer, that the system has created some classes for you in the </a:t>
            </a:r>
            <a:r>
              <a:rPr lang="en-NZ" baseline="0" dirty="0" err="1" smtClean="0"/>
              <a:t>dbml</a:t>
            </a:r>
            <a:r>
              <a:rPr lang="en-NZ" baseline="0" dirty="0" smtClean="0"/>
              <a:t> entity’s .</a:t>
            </a:r>
            <a:r>
              <a:rPr lang="en-NZ" baseline="0" dirty="0" err="1" smtClean="0"/>
              <a:t>cs</a:t>
            </a:r>
            <a:r>
              <a:rPr lang="en-NZ" baseline="0" dirty="0" smtClean="0"/>
              <a:t> file.</a:t>
            </a: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en-NZ" baseline="0" dirty="0" smtClean="0"/>
              <a:t>There’s a lot of code in there as well.</a:t>
            </a: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en-NZ" baseline="0" dirty="0" smtClean="0"/>
              <a:t>Double-click to open it...</a:t>
            </a:r>
          </a:p>
          <a:p>
            <a:pPr>
              <a:spcBef>
                <a:spcPct val="0"/>
              </a:spcBef>
            </a:pPr>
            <a:endParaRPr lang="en-NZ" dirty="0" smtClean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83974-611B-4B0D-8731-C6FEE91EC5D1}" type="slidenum">
              <a:rPr lang="en-NZ" smtClean="0"/>
              <a:pPr/>
              <a:t>14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201824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NZ" dirty="0" smtClean="0"/>
              <a:t>This guy, </a:t>
            </a:r>
            <a:r>
              <a:rPr lang="en-N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BirdWatchersDbDataContext</a:t>
            </a:r>
            <a:r>
              <a:rPr lang="en-N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descended from </a:t>
            </a:r>
            <a:r>
              <a:rPr lang="en-N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System.Data.Linq.DataContext</a:t>
            </a:r>
            <a:r>
              <a:rPr lang="en-NZ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NZ" dirty="0" smtClean="0"/>
              <a:t>is the class that will implement the data stream between the SQL database and your program.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NZ" dirty="0" smtClean="0"/>
              <a:t>Look through the code to see lots of methods for working with the classes</a:t>
            </a:r>
            <a:r>
              <a:rPr lang="en-NZ" baseline="0" dirty="0" smtClean="0"/>
              <a:t> inferred from the tables in your database.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lang="en-NZ" baseline="0" dirty="0" smtClean="0"/>
              <a:t>This is system generated code that you should not modify (there’s a warning up above that we can’t see in this slide).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lang="en-NZ" dirty="0" smtClean="0"/>
          </a:p>
          <a:p>
            <a:pPr>
              <a:spcBef>
                <a:spcPct val="0"/>
              </a:spcBef>
              <a:buFontTx/>
              <a:buChar char="•"/>
            </a:pPr>
            <a:r>
              <a:rPr lang="en-NZ" dirty="0" smtClean="0"/>
              <a:t>You need to create an instance</a:t>
            </a:r>
            <a:r>
              <a:rPr lang="en-NZ" baseline="0" dirty="0" smtClean="0"/>
              <a:t> of the </a:t>
            </a:r>
            <a:r>
              <a:rPr lang="en-NZ" baseline="0" dirty="0" err="1" smtClean="0"/>
              <a:t>DataContext</a:t>
            </a:r>
            <a:r>
              <a:rPr lang="en-NZ" baseline="0" dirty="0" smtClean="0"/>
              <a:t> class.</a:t>
            </a:r>
            <a:endParaRPr lang="en-NZ" dirty="0" smtClean="0"/>
          </a:p>
          <a:p>
            <a:pPr>
              <a:spcBef>
                <a:spcPct val="0"/>
              </a:spcBef>
              <a:buFontTx/>
              <a:buChar char="•"/>
            </a:pPr>
            <a:r>
              <a:rPr lang="en-NZ" dirty="0" smtClean="0"/>
              <a:t>It will hold all the data from the tables you have dragged in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NZ" dirty="0" smtClean="0"/>
              <a:t>Effectively, .NET creates the classes you would have built had you implemented the whole thing in memory as we did last time</a:t>
            </a:r>
            <a:r>
              <a:rPr lang="en-NZ" baseline="0" dirty="0" smtClean="0"/>
              <a:t> with the pets and the artists and so on.</a:t>
            </a:r>
            <a:endParaRPr lang="en-NZ" dirty="0" smtClean="0"/>
          </a:p>
          <a:p>
            <a:pPr>
              <a:spcBef>
                <a:spcPct val="0"/>
              </a:spcBef>
              <a:buFontTx/>
              <a:buChar char="•"/>
            </a:pPr>
            <a:r>
              <a:rPr lang="en-NZ" dirty="0" smtClean="0"/>
              <a:t>These are called entity classes; the</a:t>
            </a:r>
            <a:r>
              <a:rPr lang="en-NZ" baseline="0" dirty="0" smtClean="0"/>
              <a:t> ORM is called Entity Framework.</a:t>
            </a:r>
          </a:p>
          <a:p>
            <a:pPr>
              <a:spcBef>
                <a:spcPct val="0"/>
              </a:spcBef>
              <a:buFontTx/>
              <a:buChar char="•"/>
            </a:pPr>
            <a:endParaRPr lang="en-NZ" dirty="0" smtClean="0"/>
          </a:p>
          <a:p>
            <a:pPr>
              <a:spcBef>
                <a:spcPct val="0"/>
              </a:spcBef>
              <a:buFontTx/>
              <a:buChar char="•"/>
            </a:pPr>
            <a:r>
              <a:rPr lang="en-NZ" dirty="0" smtClean="0"/>
              <a:t>From here, it’s just like last week except that instead of talking to an array or list</a:t>
            </a:r>
            <a:r>
              <a:rPr lang="en-NZ" baseline="0" dirty="0" smtClean="0"/>
              <a:t> you have created, you talk to one of the database tables, as represented now by a collection held in the </a:t>
            </a:r>
            <a:r>
              <a:rPr lang="en-NZ" baseline="0" dirty="0" err="1" smtClean="0"/>
              <a:t>DataContext</a:t>
            </a:r>
            <a:r>
              <a:rPr lang="en-NZ" baseline="0" dirty="0" smtClean="0"/>
              <a:t> instance.</a:t>
            </a:r>
          </a:p>
          <a:p>
            <a:pPr>
              <a:spcBef>
                <a:spcPct val="0"/>
              </a:spcBef>
              <a:buFontTx/>
              <a:buChar char="•"/>
            </a:pPr>
            <a:endParaRPr lang="en-NZ" baseline="0" dirty="0" smtClean="0"/>
          </a:p>
          <a:p>
            <a:pPr>
              <a:spcBef>
                <a:spcPct val="0"/>
              </a:spcBef>
              <a:buFontTx/>
              <a:buChar char="•"/>
            </a:pPr>
            <a:r>
              <a:rPr lang="en-NZ" baseline="0" dirty="0" smtClean="0"/>
              <a:t>Let’s look at some examples...</a:t>
            </a:r>
            <a:endParaRPr lang="en-NZ" dirty="0" smtClean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83974-611B-4B0D-8731-C6FEE91EC5D1}" type="slidenum">
              <a:rPr lang="en-NZ" smtClean="0"/>
              <a:pPr/>
              <a:t>15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3232855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We</a:t>
            </a:r>
            <a:r>
              <a:rPr lang="en-NZ" baseline="0" dirty="0" smtClean="0"/>
              <a:t> make the data context db, and access the birds table by name as shown.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83974-611B-4B0D-8731-C6FEE91EC5D1}" type="slidenum">
              <a:rPr lang="en-NZ" smtClean="0"/>
              <a:pPr/>
              <a:t>16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932624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As we have seen, XML representations impose a hierarchical (tree) structure on a data context to describe</a:t>
            </a:r>
            <a:r>
              <a:rPr lang="en-NZ" baseline="0" dirty="0" smtClean="0"/>
              <a:t> the elements, attribute and relationships of the context.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We can also use the LINQ extension methods and query operators on </a:t>
            </a:r>
            <a:r>
              <a:rPr lang="en-NZ" baseline="0" dirty="0" err="1" smtClean="0"/>
              <a:t>XDocument</a:t>
            </a:r>
            <a:r>
              <a:rPr lang="en-NZ" baseline="0" dirty="0" smtClean="0"/>
              <a:t> objects.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Left as an exercise.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We want to look now at the LINQ to SQL practical...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83974-611B-4B0D-8731-C6FEE91EC5D1}" type="slidenum">
              <a:rPr lang="en-NZ" smtClean="0"/>
              <a:pPr/>
              <a:t>18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1321130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In addition</a:t>
            </a:r>
            <a:r>
              <a:rPr lang="en-NZ" baseline="0" dirty="0" smtClean="0"/>
              <a:t> to giving you a chance to practice LINQ to SQL, this practical will let you work with MSSQL and SSMS, and make sure that your </a:t>
            </a:r>
            <a:r>
              <a:rPr lang="en-NZ" baseline="0" dirty="0" err="1" smtClean="0"/>
              <a:t>bitdev</a:t>
            </a:r>
            <a:r>
              <a:rPr lang="en-NZ" baseline="0" dirty="0" smtClean="0"/>
              <a:t> accounts are in order.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You will probably want to use </a:t>
            </a:r>
            <a:r>
              <a:rPr lang="en-NZ" baseline="0" dirty="0" err="1" smtClean="0"/>
              <a:t>bitdev</a:t>
            </a:r>
            <a:r>
              <a:rPr lang="en-NZ" baseline="0" dirty="0" smtClean="0"/>
              <a:t> for the second assignment, and this will catch any problems.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Walk through logging on and executing queries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83974-611B-4B0D-8731-C6FEE91EC5D1}" type="slidenum">
              <a:rPr lang="en-NZ" smtClean="0"/>
              <a:pPr/>
              <a:t>19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2064061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When we make</a:t>
            </a:r>
            <a:r>
              <a:rPr lang="en-NZ" baseline="0" dirty="0" smtClean="0"/>
              <a:t> our connection string and use our </a:t>
            </a:r>
            <a:r>
              <a:rPr lang="en-NZ" baseline="0" dirty="0" err="1" smtClean="0"/>
              <a:t>SQLCommand</a:t>
            </a:r>
            <a:r>
              <a:rPr lang="en-NZ" baseline="0" dirty="0" smtClean="0"/>
              <a:t> objects, we are working with a real SQL Server database, over on </a:t>
            </a:r>
            <a:r>
              <a:rPr lang="en-NZ" baseline="0" dirty="0" err="1" smtClean="0"/>
              <a:t>bitdev</a:t>
            </a:r>
            <a:r>
              <a:rPr lang="en-NZ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During development, it is often useful to be able to look directly at the database on the machine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This is a useful way to find bugs.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The tool that lets you do this is SSMS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It is installed on all student machines.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You log into it and you can navigate directly to your own database and look at your tables.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Find it in the program files and start it.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You’ll see this.</a:t>
            </a:r>
          </a:p>
          <a:p>
            <a:pPr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474EF-F74D-4320-B4E4-AC14FB8A9B2E}" type="slidenum">
              <a:rPr lang="en-NZ" smtClean="0"/>
              <a:pPr/>
              <a:t>20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400008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When we make</a:t>
            </a:r>
            <a:r>
              <a:rPr lang="en-NZ" baseline="0" dirty="0" smtClean="0"/>
              <a:t> our connection string and use our </a:t>
            </a:r>
            <a:r>
              <a:rPr lang="en-NZ" baseline="0" dirty="0" err="1" smtClean="0"/>
              <a:t>SQLCommand</a:t>
            </a:r>
            <a:r>
              <a:rPr lang="en-NZ" baseline="0" dirty="0" smtClean="0"/>
              <a:t> objects, we are working with a real SQL Server database, over on </a:t>
            </a:r>
            <a:r>
              <a:rPr lang="en-NZ" baseline="0" dirty="0" err="1" smtClean="0"/>
              <a:t>bitdev</a:t>
            </a:r>
            <a:r>
              <a:rPr lang="en-NZ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During development, it is often useful to be able to look directly at the database on the machine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This is a useful way to find bugs.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The tool that lets you do this is SSMS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It is installed on all student machines.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You log into it and you can navigate directly to your own database and look at your tables.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Find it in the program files and start it.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You’ll see this.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Log in using the information Perrin has sent you.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By the way, that Server Name drop down has a “Browse” option. Don’t select it, you will be there all day while SSMS looks all over the world for servers. Just type </a:t>
            </a:r>
            <a:r>
              <a:rPr lang="en-NZ" baseline="0" dirty="0" err="1" smtClean="0"/>
              <a:t>bitdev</a:t>
            </a:r>
            <a:r>
              <a:rPr lang="en-NZ" baseline="0" dirty="0" smtClean="0"/>
              <a:t> in as shown.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SQL Server Auth is required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474EF-F74D-4320-B4E4-AC14FB8A9B2E}" type="slidenum">
              <a:rPr lang="en-NZ" smtClean="0"/>
              <a:pPr/>
              <a:t>21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92977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You have seen the first approach already in Web2</a:t>
            </a:r>
            <a:r>
              <a:rPr lang="en-NZ" baseline="0" dirty="0" smtClean="0"/>
              <a:t> with </a:t>
            </a:r>
            <a:r>
              <a:rPr lang="en-NZ" baseline="0" dirty="0" err="1" smtClean="0"/>
              <a:t>php</a:t>
            </a:r>
            <a:r>
              <a:rPr lang="en-NZ" baseline="0" dirty="0" smtClean="0"/>
              <a:t>, in Mobile with Java. You can also do this in C#, and we will see that in a later lecture.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Wee are going to start, however, with the second approach, because that’s where we will see LINQ.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An ORM is a set of tools that allows you to write normal OO code that is automatically translated into RDBMS code. That is, you don’t write SQL, you just write C#. The ORM provides all the infrastructure to translate (map) between your classes and your tables.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Most ORMs have two options: you write the classes and the ORM creates the tables, or you write the tables and the ORM creates the classes. Both approaches have advantages and disadvantages; we will discuss as we go.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Today when we look at ORM in C# we will look at Database first. Later, when we do MVC, we will look at Classes first.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83974-611B-4B0D-8731-C6FEE91EC5D1}" type="slidenum">
              <a:rPr lang="en-NZ" smtClean="0"/>
              <a:pPr/>
              <a:t>3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2265910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You should see this,</a:t>
            </a:r>
            <a:r>
              <a:rPr lang="en-NZ" baseline="0" dirty="0" smtClean="0"/>
              <a:t> with your name, of course.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Open the Databases folder by clicking on the little plus sign...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474EF-F74D-4320-B4E4-AC14FB8A9B2E}" type="slidenum">
              <a:rPr lang="en-NZ" smtClean="0"/>
              <a:pPr/>
              <a:t>22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268293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Because of security restrictions, YOU ARE NOT ALLOWED TO CREATE DATABASES.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You have one database and you can create tables in it. 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All</a:t>
            </a:r>
            <a:r>
              <a:rPr lang="en-NZ" baseline="0" dirty="0" smtClean="0"/>
              <a:t> your db work for the semester will go in that database and you will end up with a big jumble of tables if you don’t keep it tidy.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Not perfect, but also not negotiable, according to every </a:t>
            </a:r>
            <a:r>
              <a:rPr lang="en-NZ" baseline="0" dirty="0" err="1" smtClean="0"/>
              <a:t>sysadmin</a:t>
            </a:r>
            <a:r>
              <a:rPr lang="en-NZ" baseline="0" dirty="0" smtClean="0"/>
              <a:t> ever.</a:t>
            </a:r>
          </a:p>
          <a:p>
            <a:pPr>
              <a:buFont typeface="Arial" pitchFamily="34" charset="0"/>
              <a:buChar char="•"/>
            </a:pPr>
            <a:endParaRPr lang="en-NZ" dirty="0" smtClean="0"/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Open your</a:t>
            </a:r>
            <a:r>
              <a:rPr lang="en-NZ" baseline="0" dirty="0" smtClean="0"/>
              <a:t> database</a:t>
            </a:r>
            <a:r>
              <a:rPr lang="en-NZ" dirty="0" smtClean="0"/>
              <a:t>...</a:t>
            </a:r>
          </a:p>
          <a:p>
            <a:pPr>
              <a:buFont typeface="Arial" pitchFamily="34" charset="0"/>
              <a:buChar char="•"/>
            </a:pPr>
            <a:endParaRPr lang="en-NZ" dirty="0" smtClean="0"/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Open your Tables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474EF-F74D-4320-B4E4-AC14FB8A9B2E}" type="slidenum">
              <a:rPr lang="en-NZ" smtClean="0"/>
              <a:pPr/>
              <a:t>23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1937954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Once you’re into</a:t>
            </a:r>
            <a:r>
              <a:rPr lang="en-NZ" baseline="0" dirty="0" smtClean="0"/>
              <a:t> your database you can query the tables directly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Right-click on any table and have these choices.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Select one and....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If you prefer to write your own SQL, just type it in that upper pane and click the !Execute button (</a:t>
            </a:r>
            <a:r>
              <a:rPr lang="en-NZ" b="1" baseline="0" dirty="0" smtClean="0"/>
              <a:t>not the green triangle debug button</a:t>
            </a:r>
            <a:r>
              <a:rPr lang="en-NZ" baseline="0" dirty="0" smtClean="0"/>
              <a:t>)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We will be doing a lot of database stuff between now and the end of the semester, so it is worth investing some time in learning to use SSMS.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474EF-F74D-4320-B4E4-AC14FB8A9B2E}" type="slidenum">
              <a:rPr lang="en-NZ" smtClean="0"/>
              <a:pPr/>
              <a:t>24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39405296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NZ" dirty="0" smtClean="0"/>
              <a:t>To perform a query...</a:t>
            </a:r>
          </a:p>
          <a:p>
            <a:pPr marL="228600" indent="-228600">
              <a:buFont typeface="+mj-lt"/>
              <a:buAutoNum type="arabicPeriod"/>
            </a:pPr>
            <a:r>
              <a:rPr lang="en-NZ" dirty="0" smtClean="0"/>
              <a:t>Click New Query. This opens a tab</a:t>
            </a:r>
          </a:p>
          <a:p>
            <a:pPr marL="228600" indent="-228600">
              <a:buFont typeface="+mj-lt"/>
              <a:buAutoNum type="arabicPeriod"/>
            </a:pPr>
            <a:r>
              <a:rPr lang="en-NZ" dirty="0" smtClean="0"/>
              <a:t>Type in your SQL. The dialect is T-SQL; lots of references available.</a:t>
            </a:r>
          </a:p>
          <a:p>
            <a:pPr marL="228600" indent="-228600">
              <a:buFont typeface="+mj-lt"/>
              <a:buAutoNum type="arabicPeriod"/>
            </a:pPr>
            <a:r>
              <a:rPr lang="en-NZ" dirty="0" smtClean="0"/>
              <a:t>Click</a:t>
            </a:r>
            <a:r>
              <a:rPr lang="en-NZ" baseline="0" dirty="0" smtClean="0"/>
              <a:t> Execute. NOT THE GREEN TRIANGLE, that is debug and you don’t have debug privileges.</a:t>
            </a:r>
          </a:p>
          <a:p>
            <a:pPr marL="228600" indent="-228600">
              <a:buFont typeface="+mj-lt"/>
              <a:buAutoNum type="arabicPeriod"/>
            </a:pPr>
            <a:r>
              <a:rPr lang="en-NZ" baseline="0" dirty="0" smtClean="0"/>
              <a:t>Feedback appears here. Error message or # rows affected, etc.</a:t>
            </a:r>
          </a:p>
          <a:p>
            <a:pPr marL="228600" indent="-228600">
              <a:buFont typeface="+mj-lt"/>
              <a:buAutoNum type="arabicPeriod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83974-611B-4B0D-8731-C6FEE91EC5D1}" type="slidenum">
              <a:rPr lang="en-NZ" smtClean="0"/>
              <a:pPr/>
              <a:t>25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41525518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83974-611B-4B0D-8731-C6FEE91EC5D1}" type="slidenum">
              <a:rPr lang="en-NZ" smtClean="0"/>
              <a:pPr/>
              <a:t>26</a:t>
            </a:fld>
            <a:endParaRPr lang="en-N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Assume that you have created this</a:t>
            </a:r>
            <a:r>
              <a:rPr lang="en-NZ" baseline="0" dirty="0" smtClean="0"/>
              <a:t> database on an MSSQL server (details covered in practical, but it’s just normal SQL)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This represents a bird watchers club.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You have members of the club, birds that have been sighted, and a joining table linking members to sightings.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From a C# project, you can link directly to this database, write code to slurp the tables into </a:t>
            </a:r>
            <a:r>
              <a:rPr lang="en-NZ" baseline="0" dirty="0" err="1" smtClean="0"/>
              <a:t>Ienumerables</a:t>
            </a:r>
            <a:r>
              <a:rPr lang="en-NZ" baseline="0" dirty="0" smtClean="0"/>
              <a:t>, and use LINQ to operate on them.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83974-611B-4B0D-8731-C6FEE91EC5D1}" type="slidenum">
              <a:rPr lang="en-NZ" smtClean="0"/>
              <a:pPr/>
              <a:t>4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1854412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 smtClean="0"/>
              <a:t>Use the Server Explorer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83974-611B-4B0D-8731-C6FEE91EC5D1}" type="slidenum">
              <a:rPr lang="en-NZ" smtClean="0"/>
              <a:pPr/>
              <a:t>5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3431748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Right-click on Data Connections and select Add Connection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83974-611B-4B0D-8731-C6FEE91EC5D1}" type="slidenum">
              <a:rPr lang="en-NZ" smtClean="0"/>
              <a:pPr/>
              <a:t>6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1064166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Make the appropriate choice.</a:t>
            </a:r>
          </a:p>
          <a:p>
            <a:endParaRPr lang="en-NZ" dirty="0" smtClean="0"/>
          </a:p>
          <a:p>
            <a:r>
              <a:rPr lang="en-NZ" dirty="0" smtClean="0"/>
              <a:t>We</a:t>
            </a:r>
            <a:r>
              <a:rPr lang="en-NZ" baseline="0" dirty="0" smtClean="0"/>
              <a:t> will be using Microsoft SQL Server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83974-611B-4B0D-8731-C6FEE91EC5D1}" type="slidenum">
              <a:rPr lang="en-NZ" smtClean="0"/>
              <a:pPr/>
              <a:t>7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2809914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Windows Authentication for local SQL Express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SQL Server Authentication for </a:t>
            </a:r>
            <a:r>
              <a:rPr lang="en-NZ" dirty="0" err="1" smtClean="0"/>
              <a:t>bitdev</a:t>
            </a:r>
            <a:r>
              <a:rPr lang="en-NZ" dirty="0" smtClean="0"/>
              <a:t>; use the login information you received</a:t>
            </a:r>
            <a:r>
              <a:rPr lang="en-NZ" baseline="0" dirty="0" smtClean="0"/>
              <a:t> from Rob.</a:t>
            </a:r>
            <a:endParaRPr lang="en-NZ" dirty="0" smtClean="0"/>
          </a:p>
          <a:p>
            <a:pPr>
              <a:buFont typeface="Arial" pitchFamily="34" charset="0"/>
              <a:buChar char="•"/>
            </a:pPr>
            <a:endParaRPr lang="en-NZ" dirty="0" smtClean="0"/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Can have multiple connections</a:t>
            </a:r>
            <a:r>
              <a:rPr lang="en-NZ" baseline="0" dirty="0" smtClean="0"/>
              <a:t> open at the same time in a single project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="1" baseline="0" dirty="0" smtClean="0"/>
              <a:t>DO NOT click Refresh. It takes forever.</a:t>
            </a:r>
          </a:p>
          <a:p>
            <a:pPr>
              <a:buFont typeface="Arial" pitchFamily="34" charset="0"/>
              <a:buChar char="•"/>
            </a:pPr>
            <a:endParaRPr lang="en-NZ" baseline="0" dirty="0" smtClean="0"/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You will see the databases you have access rights to in the Connect to a database drop down</a:t>
            </a:r>
          </a:p>
          <a:p>
            <a:endParaRPr lang="en-NZ" baseline="0" dirty="0" smtClean="0"/>
          </a:p>
          <a:p>
            <a:endParaRPr lang="en-NZ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83974-611B-4B0D-8731-C6FEE91EC5D1}" type="slidenum">
              <a:rPr lang="en-NZ" smtClean="0"/>
              <a:pPr/>
              <a:t>8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3407423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NZ" dirty="0" smtClean="0"/>
              <a:t>The connection and information about</a:t>
            </a:r>
            <a:r>
              <a:rPr lang="en-NZ" baseline="0" dirty="0" smtClean="0"/>
              <a:t> it</a:t>
            </a:r>
            <a:r>
              <a:rPr lang="en-NZ" dirty="0" smtClean="0"/>
              <a:t> appears in the Server Explorer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NZ" dirty="0" smtClean="0"/>
              <a:t>(The</a:t>
            </a:r>
            <a:r>
              <a:rPr lang="en-NZ" baseline="0" dirty="0" smtClean="0"/>
              <a:t> extra tables are from a different project. The way </a:t>
            </a:r>
            <a:r>
              <a:rPr lang="en-NZ" baseline="0" dirty="0" err="1" smtClean="0"/>
              <a:t>bitdev</a:t>
            </a:r>
            <a:r>
              <a:rPr lang="en-NZ" baseline="0" dirty="0" smtClean="0"/>
              <a:t> is set up, you get one database and all tables from everything you’re doing have to go in it. This isn’t a problem from the programming perspective.)</a:t>
            </a:r>
            <a:endParaRPr lang="en-NZ" dirty="0" smtClean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83974-611B-4B0D-8731-C6FEE91EC5D1}" type="slidenum">
              <a:rPr lang="en-NZ" smtClean="0"/>
              <a:pPr/>
              <a:t>9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3526626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NZ" dirty="0" smtClean="0"/>
              <a:t>Add a New Item to your project, a “LINQ to SQL Classes” item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NZ" dirty="0" smtClean="0"/>
              <a:t>Name it carefully.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NZ" dirty="0" smtClean="0"/>
              <a:t>The system creates a new class type based on that name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NZ" dirty="0" smtClean="0"/>
              <a:t>The name here is </a:t>
            </a:r>
            <a:r>
              <a:rPr lang="en-NZ" dirty="0" err="1" smtClean="0"/>
              <a:t>BirdWatchersDb</a:t>
            </a:r>
            <a:endParaRPr lang="en-NZ" dirty="0" smtClean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683974-611B-4B0D-8731-C6FEE91EC5D1}" type="slidenum">
              <a:rPr lang="en-NZ" smtClean="0"/>
              <a:pPr/>
              <a:t>10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3104365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3F03-4846-41AB-85CD-EB51681554F6}" type="datetimeFigureOut">
              <a:rPr lang="en-US" smtClean="0"/>
              <a:pPr/>
              <a:t>4/30/2017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1828-1C50-436F-96F5-F2B98B65897F}" type="slidenum">
              <a:rPr lang="en-NZ" smtClean="0"/>
              <a:pPr/>
              <a:t>‹#›</a:t>
            </a:fld>
            <a:endParaRPr lang="en-NZ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3F03-4846-41AB-85CD-EB51681554F6}" type="datetimeFigureOut">
              <a:rPr lang="en-US" smtClean="0"/>
              <a:pPr/>
              <a:t>4/30/2017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1828-1C50-436F-96F5-F2B98B65897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3F03-4846-41AB-85CD-EB51681554F6}" type="datetimeFigureOut">
              <a:rPr lang="en-US" smtClean="0"/>
              <a:pPr/>
              <a:t>4/30/2017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1828-1C50-436F-96F5-F2B98B65897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3F03-4846-41AB-85CD-EB51681554F6}" type="datetimeFigureOut">
              <a:rPr lang="en-US" smtClean="0"/>
              <a:pPr/>
              <a:t>4/30/2017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1828-1C50-436F-96F5-F2B98B65897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3F03-4846-41AB-85CD-EB51681554F6}" type="datetimeFigureOut">
              <a:rPr lang="en-US" smtClean="0"/>
              <a:pPr/>
              <a:t>4/30/2017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1828-1C50-436F-96F5-F2B98B65897F}" type="slidenum">
              <a:rPr lang="en-NZ" smtClean="0"/>
              <a:pPr/>
              <a:t>‹#›</a:t>
            </a:fld>
            <a:endParaRPr lang="en-NZ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3F03-4846-41AB-85CD-EB51681554F6}" type="datetimeFigureOut">
              <a:rPr lang="en-US" smtClean="0"/>
              <a:pPr/>
              <a:t>4/30/2017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1828-1C50-436F-96F5-F2B98B65897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3F03-4846-41AB-85CD-EB51681554F6}" type="datetimeFigureOut">
              <a:rPr lang="en-US" smtClean="0"/>
              <a:pPr/>
              <a:t>4/30/2017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1828-1C50-436F-96F5-F2B98B65897F}" type="slidenum">
              <a:rPr lang="en-NZ" smtClean="0"/>
              <a:pPr/>
              <a:t>‹#›</a:t>
            </a:fld>
            <a:endParaRPr lang="en-NZ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3F03-4846-41AB-85CD-EB51681554F6}" type="datetimeFigureOut">
              <a:rPr lang="en-US" smtClean="0"/>
              <a:pPr/>
              <a:t>4/30/2017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1828-1C50-436F-96F5-F2B98B65897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3F03-4846-41AB-85CD-EB51681554F6}" type="datetimeFigureOut">
              <a:rPr lang="en-US" smtClean="0"/>
              <a:pPr/>
              <a:t>4/30/2017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1828-1C50-436F-96F5-F2B98B65897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3F03-4846-41AB-85CD-EB51681554F6}" type="datetimeFigureOut">
              <a:rPr lang="en-US" smtClean="0"/>
              <a:pPr/>
              <a:t>4/30/2017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1828-1C50-436F-96F5-F2B98B65897F}" type="slidenum">
              <a:rPr lang="en-NZ" smtClean="0"/>
              <a:pPr/>
              <a:t>‹#›</a:t>
            </a:fld>
            <a:endParaRPr lang="en-NZ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3F03-4846-41AB-85CD-EB51681554F6}" type="datetimeFigureOut">
              <a:rPr lang="en-US" smtClean="0"/>
              <a:pPr/>
              <a:t>4/30/2017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1828-1C50-436F-96F5-F2B98B65897F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2323F03-4846-41AB-85CD-EB51681554F6}" type="datetimeFigureOut">
              <a:rPr lang="en-US" smtClean="0"/>
              <a:pPr/>
              <a:t>4/30/2017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2FD1828-1C50-436F-96F5-F2B98B65897F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NZ" dirty="0" smtClean="0"/>
              <a:t>LINQ to External Data</a:t>
            </a:r>
            <a:endParaRPr lang="en-NZ" dirty="0"/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/>
            <a:r>
              <a:rPr lang="en-NZ" dirty="0" smtClean="0">
                <a:latin typeface="Calibri" pitchFamily="34" charset="0"/>
              </a:rPr>
              <a:t>IN710 OOSD 2017</a:t>
            </a:r>
          </a:p>
          <a:p>
            <a:pPr marR="0"/>
            <a:r>
              <a:rPr lang="en-NZ" dirty="0" smtClean="0">
                <a:latin typeface="Calibri" pitchFamily="34" charset="0"/>
              </a:rPr>
              <a:t>Session 10.2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C# ORM – Database First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628800"/>
            <a:ext cx="7070486" cy="4893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C# ORM – Database First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628800"/>
            <a:ext cx="5786770" cy="48245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C# ORM – Database First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556792"/>
            <a:ext cx="8237336" cy="45365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C# ORM – Database First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Right Arrow 5"/>
          <p:cNvSpPr/>
          <p:nvPr/>
        </p:nvSpPr>
        <p:spPr>
          <a:xfrm>
            <a:off x="3276600" y="388620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NZ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628801"/>
            <a:ext cx="2409081" cy="39604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1628800"/>
            <a:ext cx="4528395" cy="358043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C# ORM – Database First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628800"/>
            <a:ext cx="41719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C# ORM – Database First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589484"/>
            <a:ext cx="6984776" cy="486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LINQ to SQL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634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628800"/>
            <a:ext cx="8590428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LINQ to SQL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614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5328592" cy="487552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LINQ to XML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Practical Preparation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Using SQL Server Management Studio (SSMS)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LINQ to SQL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NZ" dirty="0" smtClean="0"/>
              <a:t>LINQ to SQL is syntactically the same as LINQ to objects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NZ" dirty="0" smtClean="0"/>
              <a:t>You connect the system to an SQL database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NZ" dirty="0" smtClean="0"/>
              <a:t>LINQ commands are then invoked on that database instead of on collection objects</a:t>
            </a:r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SSMS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SQL Server Management Studio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564904"/>
            <a:ext cx="6732240" cy="362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Log in to SSMS</a:t>
            </a:r>
            <a:endParaRPr lang="en-NZ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621954"/>
            <a:ext cx="6552728" cy="478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SSMS Object Explorer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628800"/>
            <a:ext cx="4651768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Find Your Database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484784"/>
            <a:ext cx="3467100" cy="5080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1340768"/>
            <a:ext cx="3448050" cy="51117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Browse Your Tables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556792"/>
            <a:ext cx="3024336" cy="431177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1556792"/>
            <a:ext cx="4471776" cy="39604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Performing Queries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5" y="1628800"/>
            <a:ext cx="8743950" cy="471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1259632" y="1412776"/>
            <a:ext cx="432048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067944" y="2924944"/>
            <a:ext cx="288032" cy="8640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123728" y="2420888"/>
            <a:ext cx="288032" cy="8640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220072" y="5733256"/>
            <a:ext cx="1152128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Practical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Combining OO and RDBMS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It is common to build an application with an OO application layer and a relational data layer.</a:t>
            </a:r>
          </a:p>
          <a:p>
            <a:r>
              <a:rPr lang="en-NZ" dirty="0" smtClean="0"/>
              <a:t>Two approaches:</a:t>
            </a:r>
          </a:p>
          <a:p>
            <a:pPr lvl="1"/>
            <a:r>
              <a:rPr lang="en-NZ" sz="2400" dirty="0" smtClean="0"/>
              <a:t>Use classes that let you connect to a database and manually write and execute SQL queries.</a:t>
            </a:r>
          </a:p>
          <a:p>
            <a:pPr lvl="1"/>
            <a:r>
              <a:rPr lang="en-NZ" sz="2400" dirty="0" smtClean="0"/>
              <a:t>Use an Object Relational </a:t>
            </a:r>
            <a:r>
              <a:rPr lang="en-NZ" sz="2400" dirty="0" err="1" smtClean="0"/>
              <a:t>Mapper</a:t>
            </a:r>
            <a:r>
              <a:rPr lang="en-NZ" sz="2400" dirty="0" smtClean="0"/>
              <a:t> (ORM)</a:t>
            </a:r>
          </a:p>
          <a:p>
            <a:pPr lvl="2"/>
            <a:r>
              <a:rPr lang="en-NZ" sz="2200" dirty="0" smtClean="0"/>
              <a:t>Classes first</a:t>
            </a:r>
          </a:p>
          <a:p>
            <a:pPr lvl="2"/>
            <a:r>
              <a:rPr lang="en-NZ" sz="2200" dirty="0" smtClean="0"/>
              <a:t>Database first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C# ORM – Database First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863" y="1860004"/>
            <a:ext cx="753427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C# ORM – Database First</a:t>
            </a:r>
            <a:endParaRPr lang="en-NZ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600200"/>
            <a:ext cx="8229600" cy="452596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NZ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Connecting to an SQL database</a:t>
            </a:r>
            <a:endParaRPr kumimoji="0" lang="en-NZ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276872"/>
            <a:ext cx="2328412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C# ORM – Database First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3" y="1556792"/>
            <a:ext cx="8241487" cy="331236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C# ORM – Database First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628800"/>
            <a:ext cx="7036942" cy="484249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8195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C# ORM – Database First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628800"/>
            <a:ext cx="3511775" cy="48245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C# ORM – Database First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628800"/>
            <a:ext cx="2336695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635</TotalTime>
  <Words>1670</Words>
  <Application>Microsoft Office PowerPoint</Application>
  <PresentationFormat>On-screen Show (4:3)</PresentationFormat>
  <Paragraphs>173</Paragraphs>
  <Slides>26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Clarity</vt:lpstr>
      <vt:lpstr>LINQ to External Data</vt:lpstr>
      <vt:lpstr>LINQ to SQL</vt:lpstr>
      <vt:lpstr>Combining OO and RDBMS</vt:lpstr>
      <vt:lpstr>C# ORM – Database First</vt:lpstr>
      <vt:lpstr>C# ORM – Database First</vt:lpstr>
      <vt:lpstr>C# ORM – Database First</vt:lpstr>
      <vt:lpstr>C# ORM – Database First</vt:lpstr>
      <vt:lpstr>C# ORM – Database First</vt:lpstr>
      <vt:lpstr>C# ORM – Database First</vt:lpstr>
      <vt:lpstr>C# ORM – Database First</vt:lpstr>
      <vt:lpstr>C# ORM – Database First</vt:lpstr>
      <vt:lpstr>C# ORM – Database First</vt:lpstr>
      <vt:lpstr>C# ORM – Database First</vt:lpstr>
      <vt:lpstr>C# ORM – Database First</vt:lpstr>
      <vt:lpstr>C# ORM – Database First</vt:lpstr>
      <vt:lpstr>LINQ to SQL</vt:lpstr>
      <vt:lpstr>LINQ to SQL</vt:lpstr>
      <vt:lpstr>LINQ to XML</vt:lpstr>
      <vt:lpstr>Practical Preparation </vt:lpstr>
      <vt:lpstr>SSMS</vt:lpstr>
      <vt:lpstr>Log in to SSMS</vt:lpstr>
      <vt:lpstr>SSMS Object Explorer</vt:lpstr>
      <vt:lpstr>Find Your Database</vt:lpstr>
      <vt:lpstr>Browse Your Tables</vt:lpstr>
      <vt:lpstr>Performing Queries</vt:lpstr>
      <vt:lpstr>Practical</vt:lpstr>
    </vt:vector>
  </TitlesOfParts>
  <Company>Otago Polytechnic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to External Data</dc:title>
  <dc:creator>default-user</dc:creator>
  <cp:lastModifiedBy>Patricia Haden</cp:lastModifiedBy>
  <cp:revision>150</cp:revision>
  <dcterms:created xsi:type="dcterms:W3CDTF">2009-10-15T22:51:54Z</dcterms:created>
  <dcterms:modified xsi:type="dcterms:W3CDTF">2017-04-29T22:17:30Z</dcterms:modified>
</cp:coreProperties>
</file>