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317" r:id="rId3"/>
    <p:sldId id="318" r:id="rId4"/>
    <p:sldId id="338" r:id="rId5"/>
    <p:sldId id="266" r:id="rId6"/>
    <p:sldId id="257" r:id="rId7"/>
    <p:sldId id="265" r:id="rId8"/>
    <p:sldId id="259" r:id="rId9"/>
    <p:sldId id="267" r:id="rId10"/>
    <p:sldId id="313" r:id="rId11"/>
    <p:sldId id="260" r:id="rId12"/>
    <p:sldId id="258" r:id="rId13"/>
    <p:sldId id="268" r:id="rId14"/>
    <p:sldId id="269" r:id="rId15"/>
    <p:sldId id="263" r:id="rId16"/>
    <p:sldId id="270" r:id="rId17"/>
    <p:sldId id="339" r:id="rId18"/>
    <p:sldId id="272" r:id="rId19"/>
    <p:sldId id="273" r:id="rId20"/>
    <p:sldId id="340" r:id="rId21"/>
    <p:sldId id="274" r:id="rId22"/>
    <p:sldId id="341" r:id="rId23"/>
    <p:sldId id="275" r:id="rId24"/>
    <p:sldId id="276" r:id="rId25"/>
    <p:sldId id="277" r:id="rId26"/>
    <p:sldId id="278" r:id="rId27"/>
    <p:sldId id="279" r:id="rId28"/>
    <p:sldId id="280" r:id="rId29"/>
    <p:sldId id="281" r:id="rId30"/>
    <p:sldId id="282" r:id="rId31"/>
    <p:sldId id="342" r:id="rId32"/>
    <p:sldId id="283" r:id="rId33"/>
    <p:sldId id="284" r:id="rId34"/>
    <p:sldId id="285" r:id="rId35"/>
    <p:sldId id="286" r:id="rId36"/>
    <p:sldId id="343" r:id="rId37"/>
    <p:sldId id="287" r:id="rId38"/>
    <p:sldId id="288" r:id="rId39"/>
    <p:sldId id="289" r:id="rId40"/>
    <p:sldId id="290" r:id="rId41"/>
    <p:sldId id="291" r:id="rId42"/>
    <p:sldId id="292" r:id="rId43"/>
    <p:sldId id="293" r:id="rId44"/>
    <p:sldId id="294" r:id="rId45"/>
    <p:sldId id="295" r:id="rId46"/>
    <p:sldId id="344" r:id="rId47"/>
    <p:sldId id="296" r:id="rId48"/>
    <p:sldId id="346" r:id="rId49"/>
    <p:sldId id="34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81" autoAdjust="0"/>
  </p:normalViewPr>
  <p:slideViewPr>
    <p:cSldViewPr>
      <p:cViewPr varScale="1">
        <p:scale>
          <a:sx n="79" d="100"/>
          <a:sy n="79" d="100"/>
        </p:scale>
        <p:origin x="101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926A5-501B-4C49-B9BE-8030BE60A0EA}" type="datetimeFigureOut">
              <a:rPr lang="en-NZ" smtClean="0"/>
              <a:pPr/>
              <a:t>8/05/2017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EA4AC-7884-4706-A85B-C9E2D52414C9}" type="slidenum">
              <a:rPr lang="en-NZ" smtClean="0"/>
              <a:pPr/>
              <a:t>‹#›</a:t>
            </a:fld>
            <a:endParaRPr lang="en-NZ"/>
          </a:p>
        </p:txBody>
      </p:sp>
    </p:spTree>
    <p:extLst>
      <p:ext uri="{BB962C8B-B14F-4D97-AF65-F5344CB8AC3E}">
        <p14:creationId xmlns:p14="http://schemas.microsoft.com/office/powerpoint/2010/main" val="282428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sz="1400" dirty="0" smtClean="0"/>
              <a:t>With design patterns, we saw standardised,</a:t>
            </a:r>
            <a:r>
              <a:rPr lang="en-AU" sz="1400" baseline="0" dirty="0" smtClean="0"/>
              <a:t> efficient architecture for solving specific types of programming problems.</a:t>
            </a:r>
          </a:p>
          <a:p>
            <a:pPr marL="171450" indent="-171450">
              <a:buFont typeface="Arial" pitchFamily="34" charset="0"/>
              <a:buChar char="•"/>
            </a:pPr>
            <a:r>
              <a:rPr lang="en-AU" sz="1400" baseline="0" dirty="0" smtClean="0"/>
              <a:t>In these cases, the design pattern was a component of a larger architecture.</a:t>
            </a:r>
          </a:p>
          <a:p>
            <a:pPr marL="171450" indent="-171450">
              <a:buFont typeface="Arial" pitchFamily="34" charset="0"/>
              <a:buChar char="•"/>
            </a:pPr>
            <a:r>
              <a:rPr lang="en-AU" sz="1400" baseline="0" dirty="0" smtClean="0"/>
              <a:t>But there are also patterns that describe complete architectures.</a:t>
            </a:r>
          </a:p>
          <a:p>
            <a:pPr marL="171450" indent="-171450">
              <a:buFont typeface="Arial" pitchFamily="34" charset="0"/>
              <a:buChar char="•"/>
            </a:pPr>
            <a:r>
              <a:rPr lang="en-AU" sz="1400" baseline="0" dirty="0" smtClean="0"/>
              <a:t>The generic 3-tiered architecture is one that you are familiar with; the “manager class” is another.</a:t>
            </a:r>
          </a:p>
          <a:p>
            <a:pPr marL="171450" indent="-171450">
              <a:buFont typeface="Arial" pitchFamily="34" charset="0"/>
              <a:buChar char="•"/>
            </a:pPr>
            <a:r>
              <a:rPr lang="en-AU" sz="1400" baseline="0" dirty="0" smtClean="0"/>
              <a:t>We are now going to spend some time looking at a large and important architectural pattern – Model-View-Controller. MVC is a specific type of 3-tiered architecture that is very well suited to large distributed (i.e. cloud-based) enterprise systems.</a:t>
            </a:r>
          </a:p>
          <a:p>
            <a:pPr marL="171450" indent="-171450">
              <a:buFont typeface="Arial" pitchFamily="34" charset="0"/>
              <a:buChar char="•"/>
            </a:pPr>
            <a:endParaRPr lang="en-AU" sz="1400" baseline="0" dirty="0" smtClean="0"/>
          </a:p>
          <a:p>
            <a:pPr marL="171450" indent="-171450">
              <a:buFont typeface="Arial" pitchFamily="34" charset="0"/>
              <a:buChar char="•"/>
            </a:pPr>
            <a:r>
              <a:rPr lang="en-AU" sz="1400" baseline="0" dirty="0" smtClean="0"/>
              <a:t>Many modern IDEs support MVC – e.g. Ruby, and </a:t>
            </a:r>
            <a:r>
              <a:rPr lang="en-AU" sz="1400" baseline="0" dirty="0" err="1" smtClean="0"/>
              <a:t>Yii</a:t>
            </a:r>
            <a:r>
              <a:rPr lang="en-AU" sz="1400" baseline="0" dirty="0" smtClean="0"/>
              <a:t> for PHP. We are going to use .NETs MVC paradigm for web sites, because this will allow us to continue writing C# (along with HMTL and CSS) and it is the foundation of most modern ASP.NET web sites. (There is an older architecture called Web Forms, that is easier to build, but is slow on the browser, and doesn’t scale well.)</a:t>
            </a:r>
          </a:p>
          <a:p>
            <a:pPr marL="171450" indent="-171450">
              <a:buFont typeface="Arial" pitchFamily="34" charset="0"/>
              <a:buChar char="•"/>
            </a:pPr>
            <a:endParaRPr lang="en-AU" sz="1400" baseline="0" dirty="0" smtClean="0"/>
          </a:p>
          <a:p>
            <a:pPr marL="171450" indent="-171450">
              <a:buFont typeface="Arial" pitchFamily="34" charset="0"/>
              <a:buChar char="•"/>
            </a:pPr>
            <a:r>
              <a:rPr lang="en-AU" sz="1400" baseline="0" dirty="0" smtClean="0"/>
              <a:t>Since we are switching to a web execution environment, we’ll quickly review the process model, for those of you who aren’t currently taking Web3.</a:t>
            </a:r>
          </a:p>
          <a:p>
            <a:pPr marL="171450" indent="-171450">
              <a:buFont typeface="Arial" pitchFamily="34" charset="0"/>
              <a:buChar char="•"/>
            </a:pPr>
            <a:endParaRPr lang="en-AU" sz="1400" baseline="0" dirty="0" smtClean="0"/>
          </a:p>
          <a:p>
            <a:pPr marL="171450" indent="-171450">
              <a:buFont typeface="Arial" pitchFamily="34" charset="0"/>
              <a:buChar char="•"/>
            </a:pPr>
            <a:r>
              <a:rPr lang="en-AU" sz="1400" baseline="0" dirty="0" smtClean="0"/>
              <a:t>One note: We will be working with the version of MVC (MVC 5) that is one generation behind. The latest version (MVC 6) is part of the new version of the .NET framework (known as .NET Core). </a:t>
            </a:r>
          </a:p>
          <a:p>
            <a:pPr marL="171450" indent="-171450">
              <a:buFont typeface="Arial" pitchFamily="34" charset="0"/>
              <a:buChar char="•"/>
            </a:pPr>
            <a:r>
              <a:rPr lang="en-AU" sz="1400" baseline="0" dirty="0" smtClean="0"/>
              <a:t>At the moment, the OP machines don’t support .NET Core. I asked around and people in the business said that Core was still be treated as immature, and that most people were sticking with MVC 5 for now. So we will too.</a:t>
            </a:r>
          </a:p>
          <a:p>
            <a:pPr marL="171450" indent="-171450">
              <a:buFont typeface="Arial" pitchFamily="34" charset="0"/>
              <a:buChar char="•"/>
            </a:pPr>
            <a:r>
              <a:rPr lang="en-AU" sz="1400" baseline="0" dirty="0" smtClean="0"/>
              <a:t>The changes in Core are, for what we will be doing, primarily in system infrastructure and some cosmetic features of the interface. The fundamental elements of the architecture are unchanged, so it will be easy to migrate when the time comes.</a:t>
            </a:r>
          </a:p>
          <a:p>
            <a:pPr marL="171450" indent="-171450">
              <a:buFont typeface="Arial" pitchFamily="34" charset="0"/>
              <a:buChar char="•"/>
            </a:pPr>
            <a:endParaRPr lang="en-AU" sz="1400" baseline="0" dirty="0" smtClean="0"/>
          </a:p>
          <a:p>
            <a:pPr marL="171450" indent="-171450">
              <a:buFont typeface="Arial" pitchFamily="34" charset="0"/>
              <a:buChar char="•"/>
            </a:pPr>
            <a:r>
              <a:rPr lang="en-AU" sz="1400" baseline="0" dirty="0" smtClean="0"/>
              <a:t>Our focus is on learning the MVC design pattern, and that is the same in both versions.</a:t>
            </a:r>
          </a:p>
          <a:p>
            <a:pPr marL="171450" indent="-171450">
              <a:buFont typeface="Arial" pitchFamily="34" charset="0"/>
              <a:buChar char="•"/>
            </a:pPr>
            <a:endParaRPr lang="en-AU" sz="1400" baseline="0" dirty="0" smtClean="0"/>
          </a:p>
          <a:p>
            <a:pPr marL="171450" indent="-171450">
              <a:buFont typeface="Arial" pitchFamily="34" charset="0"/>
              <a:buChar char="•"/>
            </a:pPr>
            <a:endParaRPr lang="en-AU" sz="1400" dirty="0" smtClean="0"/>
          </a:p>
          <a:p>
            <a:pPr marL="171450" indent="-171450">
              <a:buFont typeface="Arial" pitchFamily="34" charset="0"/>
              <a:buChar char="•"/>
            </a:pPr>
            <a:endParaRPr lang="en-AU" sz="1400" dirty="0" smtClean="0"/>
          </a:p>
          <a:p>
            <a:pPr marL="171450" indent="-171450">
              <a:buFont typeface="Arial" pitchFamily="34" charset="0"/>
              <a:buChar char="•"/>
            </a:pPr>
            <a:endParaRPr lang="en-AU" sz="1400" dirty="0" smtClean="0"/>
          </a:p>
        </p:txBody>
      </p:sp>
      <p:sp>
        <p:nvSpPr>
          <p:cNvPr id="4" name="Slide Number Placeholder 3"/>
          <p:cNvSpPr>
            <a:spLocks noGrp="1"/>
          </p:cNvSpPr>
          <p:nvPr>
            <p:ph type="sldNum" sz="quarter" idx="10"/>
          </p:nvPr>
        </p:nvSpPr>
        <p:spPr/>
        <p:txBody>
          <a:bodyPr/>
          <a:lstStyle/>
          <a:p>
            <a:fld id="{933EA4AC-7884-4706-A85B-C9E2D52414C9}" type="slidenum">
              <a:rPr lang="en-NZ" smtClean="0"/>
              <a:pPr/>
              <a:t>1</a:t>
            </a:fld>
            <a:endParaRPr lang="en-NZ"/>
          </a:p>
        </p:txBody>
      </p:sp>
    </p:spTree>
    <p:extLst>
      <p:ext uri="{BB962C8B-B14F-4D97-AF65-F5344CB8AC3E}">
        <p14:creationId xmlns:p14="http://schemas.microsoft.com/office/powerpoint/2010/main" val="3781931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More detailed</a:t>
            </a:r>
          </a:p>
          <a:p>
            <a:pPr marL="171450" indent="-171450">
              <a:buFont typeface="Arial" pitchFamily="34" charset="0"/>
              <a:buChar char="•"/>
            </a:pPr>
            <a:r>
              <a:rPr lang="en-NZ" sz="1400" dirty="0" smtClean="0"/>
              <a:t>2: Controllers are classes. Their methods are accessed via</a:t>
            </a:r>
            <a:r>
              <a:rPr lang="en-NZ" sz="1400" baseline="0" dirty="0" smtClean="0"/>
              <a:t> URL. That is, when the browser presents a particular URL (we’ll see the syntax in a minute), it maps to a method call on an instance of a Controller class. Keep this in mind: In ASP.NET MVC, URL’s aren’t pages, they are method calls.</a:t>
            </a:r>
          </a:p>
          <a:p>
            <a:pPr marL="171450" indent="-171450">
              <a:buFont typeface="Arial" pitchFamily="34" charset="0"/>
              <a:buChar char="•"/>
            </a:pPr>
            <a:r>
              <a:rPr lang="en-NZ" sz="1400" baseline="0" dirty="0" smtClean="0"/>
              <a:t>3: The Model is also implemented as a set of C# classes. The system has an automatic ORM that will build a database for you based on your classes (NB: This works really well in simple situations, not so well in complex ones, or some that give it fits, like one-to-one relationships.) We will see how this is done next week.</a:t>
            </a:r>
          </a:p>
          <a:p>
            <a:pPr marL="171450" indent="-171450">
              <a:buFont typeface="Arial" pitchFamily="34" charset="0"/>
              <a:buChar char="•"/>
            </a:pPr>
            <a:r>
              <a:rPr lang="en-NZ" sz="1400" baseline="0" dirty="0" smtClean="0"/>
              <a:t>3: If you aren’t using a database, the controllers can build and initialise instances of the model classes to serve as the data.</a:t>
            </a:r>
          </a:p>
          <a:p>
            <a:pPr marL="171450" indent="-171450">
              <a:buFont typeface="Arial" pitchFamily="34" charset="0"/>
              <a:buChar char="•"/>
            </a:pPr>
            <a:r>
              <a:rPr lang="en-NZ" sz="1400" baseline="0" dirty="0" smtClean="0"/>
              <a:t>4: This processing step can be anything you want. Controller classes are C# and work exactly like all .NET classes</a:t>
            </a:r>
          </a:p>
          <a:p>
            <a:pPr marL="171450" indent="-171450">
              <a:buFont typeface="Arial" pitchFamily="34" charset="0"/>
              <a:buChar char="•"/>
            </a:pPr>
            <a:r>
              <a:rPr lang="en-NZ" sz="1400" baseline="0" dirty="0" smtClean="0"/>
              <a:t>5: View files are a combination of HTML and C#. The C# is demarcated (much like </a:t>
            </a:r>
            <a:r>
              <a:rPr lang="en-NZ" sz="1400" baseline="0" dirty="0" err="1" smtClean="0"/>
              <a:t>php</a:t>
            </a:r>
            <a:r>
              <a:rPr lang="en-NZ" sz="1400" baseline="0" dirty="0" smtClean="0"/>
              <a:t>). The engine “executes” the C# part and combines the HTML that needs to be generated with the hand-written stuff and returns it all to the browser.</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10</a:t>
            </a:fld>
            <a:endParaRPr lang="en-NZ"/>
          </a:p>
        </p:txBody>
      </p:sp>
    </p:spTree>
    <p:extLst>
      <p:ext uri="{BB962C8B-B14F-4D97-AF65-F5344CB8AC3E}">
        <p14:creationId xmlns:p14="http://schemas.microsoft.com/office/powerpoint/2010/main" val="477811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sz="1400" dirty="0" smtClean="0"/>
              <a:t>This is the extension to HTML.</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sz="1400" dirty="0" smtClean="0"/>
              <a:t>When working in ASP.NET, you can stick certain</a:t>
            </a:r>
            <a:r>
              <a:rPr lang="en-NZ" sz="1400" baseline="0" dirty="0" smtClean="0"/>
              <a:t> bits of C# into the HTML. Most usefully, for-loops and complex data objects. Saves lots of typing.</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sz="1400" baseline="0" dirty="0" smtClean="0"/>
              <a:t>We will see this as we go.</a:t>
            </a:r>
            <a:endParaRPr lang="en-NZ" sz="1400" dirty="0" smtClean="0"/>
          </a:p>
          <a:p>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11</a:t>
            </a:fld>
            <a:endParaRPr lang="en-NZ"/>
          </a:p>
        </p:txBody>
      </p:sp>
    </p:spTree>
    <p:extLst>
      <p:ext uri="{BB962C8B-B14F-4D97-AF65-F5344CB8AC3E}">
        <p14:creationId xmlns:p14="http://schemas.microsoft.com/office/powerpoint/2010/main" val="228513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You can do the models</a:t>
            </a:r>
            <a:r>
              <a:rPr lang="en-NZ" baseline="0" dirty="0" smtClean="0"/>
              <a:t> without a remote database (that’s how we will start), or with.</a:t>
            </a:r>
          </a:p>
          <a:p>
            <a:pPr marL="171450" indent="-171450">
              <a:buFont typeface="Arial" pitchFamily="34" charset="0"/>
              <a:buChar char="•"/>
            </a:pPr>
            <a:r>
              <a:rPr lang="en-NZ" baseline="0" dirty="0" smtClean="0"/>
              <a:t>If you are using a remote database, you can use ADO, or Entity Framework, classes first or database first.</a:t>
            </a:r>
          </a:p>
        </p:txBody>
      </p:sp>
      <p:sp>
        <p:nvSpPr>
          <p:cNvPr id="4" name="Slide Number Placeholder 3"/>
          <p:cNvSpPr>
            <a:spLocks noGrp="1"/>
          </p:cNvSpPr>
          <p:nvPr>
            <p:ph type="sldNum" sz="quarter" idx="10"/>
          </p:nvPr>
        </p:nvSpPr>
        <p:spPr/>
        <p:txBody>
          <a:bodyPr/>
          <a:lstStyle/>
          <a:p>
            <a:fld id="{933EA4AC-7884-4706-A85B-C9E2D52414C9}" type="slidenum">
              <a:rPr lang="en-NZ" smtClean="0"/>
              <a:pPr/>
              <a:t>12</a:t>
            </a:fld>
            <a:endParaRPr lang="en-NZ"/>
          </a:p>
        </p:txBody>
      </p:sp>
    </p:spTree>
    <p:extLst>
      <p:ext uri="{BB962C8B-B14F-4D97-AF65-F5344CB8AC3E}">
        <p14:creationId xmlns:p14="http://schemas.microsoft.com/office/powerpoint/2010/main" val="1612744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We’ll see lots of examples, but here is the big picture…</a:t>
            </a:r>
            <a:endParaRPr lang="en-NZ" dirty="0" smtClean="0"/>
          </a:p>
          <a:p>
            <a:pPr marL="171450" indent="-171450">
              <a:buFont typeface="Arial" pitchFamily="34" charset="0"/>
              <a:buChar char="•"/>
            </a:pPr>
            <a:r>
              <a:rPr lang="en-NZ" dirty="0" smtClean="0"/>
              <a:t>For example, </a:t>
            </a:r>
            <a:r>
              <a:rPr lang="en-NZ" dirty="0" err="1" smtClean="0"/>
              <a:t>HomeController</a:t>
            </a:r>
            <a:r>
              <a:rPr lang="en-NZ" dirty="0" smtClean="0"/>
              <a:t>,</a:t>
            </a:r>
            <a:r>
              <a:rPr lang="en-NZ" baseline="0" dirty="0" smtClean="0"/>
              <a:t> </a:t>
            </a:r>
            <a:r>
              <a:rPr lang="en-NZ" baseline="0" dirty="0" err="1" smtClean="0"/>
              <a:t>AboutController</a:t>
            </a:r>
            <a:r>
              <a:rPr lang="en-NZ" baseline="0" dirty="0" smtClean="0"/>
              <a:t>, </a:t>
            </a:r>
            <a:r>
              <a:rPr lang="en-NZ" baseline="0" dirty="0" err="1" smtClean="0"/>
              <a:t>ManagerController</a:t>
            </a:r>
            <a:r>
              <a:rPr lang="en-NZ" baseline="0" dirty="0" smtClean="0"/>
              <a:t>, </a:t>
            </a:r>
            <a:r>
              <a:rPr lang="en-NZ" baseline="0" dirty="0" err="1" smtClean="0"/>
              <a:t>InventoryController</a:t>
            </a:r>
            <a:r>
              <a:rPr lang="en-NZ" baseline="0" dirty="0" smtClean="0"/>
              <a:t>, </a:t>
            </a:r>
            <a:r>
              <a:rPr lang="en-NZ" baseline="0" dirty="0" err="1" smtClean="0"/>
              <a:t>AccountController</a:t>
            </a:r>
            <a:r>
              <a:rPr lang="en-NZ" baseline="0" dirty="0" smtClean="0"/>
              <a:t>, etc.</a:t>
            </a:r>
            <a:endParaRPr lang="en-NZ" dirty="0" smtClean="0"/>
          </a:p>
          <a:p>
            <a:pPr marL="171450" indent="-171450">
              <a:buFont typeface="Arial" pitchFamily="34" charset="0"/>
              <a:buChar char="•"/>
            </a:pPr>
            <a:r>
              <a:rPr lang="en-NZ" dirty="0" smtClean="0"/>
              <a:t>An action method is one that causes</a:t>
            </a:r>
            <a:r>
              <a:rPr lang="en-NZ" baseline="0" dirty="0" smtClean="0"/>
              <a:t> a View to render, usually by returning a </a:t>
            </a:r>
            <a:r>
              <a:rPr lang="en-NZ" baseline="0" dirty="0" err="1" smtClean="0"/>
              <a:t>ViewResult</a:t>
            </a:r>
            <a:r>
              <a:rPr lang="en-NZ" baseline="0" dirty="0" smtClean="0"/>
              <a:t> or </a:t>
            </a:r>
            <a:r>
              <a:rPr lang="en-NZ" baseline="0" dirty="0" err="1" smtClean="0"/>
              <a:t>ActionResult</a:t>
            </a:r>
            <a:r>
              <a:rPr lang="en-NZ" baseline="0" dirty="0" smtClean="0"/>
              <a:t> object</a:t>
            </a:r>
          </a:p>
          <a:p>
            <a:pPr marL="171450" indent="-171450">
              <a:buFont typeface="Arial" pitchFamily="34" charset="0"/>
              <a:buChar char="•"/>
            </a:pPr>
            <a:r>
              <a:rPr lang="en-NZ" baseline="0" dirty="0" smtClean="0"/>
              <a:t>There is always a default view associated by name. So if you have a controller method called </a:t>
            </a:r>
            <a:r>
              <a:rPr lang="en-NZ" baseline="0" dirty="0" err="1" smtClean="0"/>
              <a:t>ShowResults</a:t>
            </a:r>
            <a:r>
              <a:rPr lang="en-NZ" baseline="0" dirty="0" smtClean="0"/>
              <a:t>(), the system expects a View called </a:t>
            </a:r>
            <a:r>
              <a:rPr lang="en-NZ" baseline="0" dirty="0" err="1" smtClean="0"/>
              <a:t>ShowResults</a:t>
            </a:r>
            <a:r>
              <a:rPr lang="en-NZ" baseline="0" dirty="0" smtClean="0"/>
              <a:t> for the method to communicate with. This is part of “Convention over Configuration”.</a:t>
            </a:r>
          </a:p>
          <a:p>
            <a:pPr marL="171450" indent="-171450">
              <a:buFont typeface="Arial" pitchFamily="34" charset="0"/>
              <a:buChar char="•"/>
            </a:pPr>
            <a:r>
              <a:rPr lang="en-NZ" baseline="0" dirty="0" err="1" smtClean="0"/>
              <a:t>ViewBag</a:t>
            </a:r>
            <a:r>
              <a:rPr lang="en-NZ" baseline="0" dirty="0" smtClean="0"/>
              <a:t> is an </a:t>
            </a:r>
            <a:r>
              <a:rPr lang="en-NZ" baseline="0" dirty="0" err="1" smtClean="0"/>
              <a:t>untyped</a:t>
            </a:r>
            <a:r>
              <a:rPr lang="en-NZ" baseline="0" dirty="0" smtClean="0"/>
              <a:t> associative array.</a:t>
            </a:r>
          </a:p>
          <a:p>
            <a:pPr marL="171450" indent="-171450">
              <a:buFont typeface="Arial" pitchFamily="34" charset="0"/>
              <a:buChar char="•"/>
            </a:pPr>
            <a:r>
              <a:rPr lang="en-NZ" baseline="0" dirty="0" smtClean="0"/>
              <a:t>Usually what is passed by argument is a prepared instance of one of the model classes.</a:t>
            </a:r>
          </a:p>
          <a:p>
            <a:pPr marL="171450" indent="-171450">
              <a:buFont typeface="Arial" pitchFamily="34" charset="0"/>
              <a:buChar char="•"/>
            </a:pPr>
            <a:r>
              <a:rPr lang="en-NZ" baseline="0" dirty="0" smtClean="0"/>
              <a:t>Each View can be bound to a single model class type. It then “knows” that type and can use its data properties and methods during rendering.</a:t>
            </a:r>
          </a:p>
          <a:p>
            <a:pPr marL="171450" indent="-171450">
              <a:buFont typeface="Arial" pitchFamily="34" charset="0"/>
              <a:buChar char="•"/>
            </a:pPr>
            <a:r>
              <a:rPr lang="en-NZ" baseline="0" dirty="0" smtClean="0"/>
              <a:t>Anything else you want to pass has to be dumped in the </a:t>
            </a:r>
            <a:r>
              <a:rPr lang="en-NZ" baseline="0" dirty="0" err="1" smtClean="0"/>
              <a:t>ViewBag</a:t>
            </a:r>
            <a:r>
              <a:rPr lang="en-NZ" baseline="0" dirty="0" smtClean="0"/>
              <a:t>.</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13</a:t>
            </a:fld>
            <a:endParaRPr lang="en-NZ"/>
          </a:p>
        </p:txBody>
      </p:sp>
    </p:spTree>
    <p:extLst>
      <p:ext uri="{BB962C8B-B14F-4D97-AF65-F5344CB8AC3E}">
        <p14:creationId xmlns:p14="http://schemas.microsoft.com/office/powerpoint/2010/main" val="1612744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Razor blocks are essentially C# code. </a:t>
            </a:r>
          </a:p>
          <a:p>
            <a:pPr marL="171450" indent="-171450">
              <a:buFont typeface="Arial" pitchFamily="34" charset="0"/>
              <a:buChar char="•"/>
            </a:pPr>
            <a:r>
              <a:rPr lang="en-NZ" sz="1400" dirty="0" smtClean="0"/>
              <a:t>The system translates their output into HTML for you.</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14</a:t>
            </a:fld>
            <a:endParaRPr lang="en-NZ"/>
          </a:p>
        </p:txBody>
      </p:sp>
    </p:spTree>
    <p:extLst>
      <p:ext uri="{BB962C8B-B14F-4D97-AF65-F5344CB8AC3E}">
        <p14:creationId xmlns:p14="http://schemas.microsoft.com/office/powerpoint/2010/main" val="1612744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600" dirty="0" smtClean="0"/>
              <a:t>The actual workflow is sort of “everything</a:t>
            </a:r>
            <a:r>
              <a:rPr lang="en-NZ" sz="1600" baseline="0" dirty="0" smtClean="0"/>
              <a:t> at once”. </a:t>
            </a:r>
          </a:p>
          <a:p>
            <a:pPr marL="171450" indent="-171450">
              <a:buFont typeface="Arial" pitchFamily="34" charset="0"/>
              <a:buChar char="•"/>
            </a:pPr>
            <a:r>
              <a:rPr lang="en-NZ" sz="1600" baseline="0" dirty="0" smtClean="0"/>
              <a:t>The model first, of course, and planned output screens, but application logic development tends to be “make a controller method, build its View” and repeat. Back and forth between controllers and views.</a:t>
            </a:r>
          </a:p>
          <a:p>
            <a:pPr marL="171450" indent="-171450">
              <a:buFont typeface="Arial" pitchFamily="34" charset="0"/>
              <a:buChar char="•"/>
            </a:pPr>
            <a:r>
              <a:rPr lang="en-NZ" sz="1600" baseline="0" dirty="0" smtClean="0"/>
              <a:t>To start though, you have to put something first, and we will look at the various steps in this order.</a:t>
            </a:r>
            <a:endParaRPr lang="en-NZ" sz="16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15</a:t>
            </a:fld>
            <a:endParaRPr lang="en-NZ"/>
          </a:p>
        </p:txBody>
      </p:sp>
    </p:spTree>
    <p:extLst>
      <p:ext uri="{BB962C8B-B14F-4D97-AF65-F5344CB8AC3E}">
        <p14:creationId xmlns:p14="http://schemas.microsoft.com/office/powerpoint/2010/main" val="3648101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600" dirty="0" smtClean="0"/>
              <a:t>Don’t choose New-&gt;Web Site, even though we are building web sites. That is a different paradigm.</a:t>
            </a:r>
          </a:p>
          <a:p>
            <a:pPr marL="171450" indent="-171450">
              <a:buFont typeface="Arial" pitchFamily="34" charset="0"/>
              <a:buChar char="•"/>
            </a:pPr>
            <a:r>
              <a:rPr lang="en-NZ" sz="1600" dirty="0" smtClean="0"/>
              <a:t>Choose New-&gt;Project</a:t>
            </a:r>
            <a:endParaRPr lang="en-NZ" sz="16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16</a:t>
            </a:fld>
            <a:endParaRPr lang="en-NZ"/>
          </a:p>
        </p:txBody>
      </p:sp>
    </p:spTree>
    <p:extLst>
      <p:ext uri="{BB962C8B-B14F-4D97-AF65-F5344CB8AC3E}">
        <p14:creationId xmlns:p14="http://schemas.microsoft.com/office/powerpoint/2010/main" val="3648101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you hit the MVC icon directly, you get a VAST amount of template</a:t>
            </a:r>
            <a:r>
              <a:rPr lang="en-NZ" baseline="0" dirty="0" smtClean="0"/>
              <a:t> code, which you then have to customise.</a:t>
            </a:r>
          </a:p>
          <a:p>
            <a:pPr>
              <a:buFont typeface="Arial" pitchFamily="34" charset="0"/>
              <a:buChar char="•"/>
            </a:pPr>
            <a:r>
              <a:rPr lang="en-NZ" baseline="0" dirty="0" smtClean="0"/>
              <a:t>You might want to start out with that some day, but it won’t make any sense at first.</a:t>
            </a:r>
          </a:p>
          <a:p>
            <a:pPr>
              <a:buFont typeface="Arial" pitchFamily="34" charset="0"/>
              <a:buChar char="•"/>
            </a:pPr>
            <a:endParaRPr lang="en-NZ" baseline="0" dirty="0" smtClean="0"/>
          </a:p>
          <a:p>
            <a:pPr>
              <a:buFont typeface="Arial" pitchFamily="34" charset="0"/>
              <a:buChar char="•"/>
            </a:pPr>
            <a:r>
              <a:rPr lang="en-NZ" baseline="0" dirty="0" smtClean="0"/>
              <a:t>If you don’t see this, then MVC is not correctly installed on the machine.</a:t>
            </a:r>
          </a:p>
          <a:p>
            <a:pPr>
              <a:buFont typeface="Arial" pitchFamily="34" charset="0"/>
              <a:buChar char="•"/>
            </a:pPr>
            <a:r>
              <a:rPr lang="en-NZ" baseline="0" dirty="0" smtClean="0"/>
              <a:t>Go to </a:t>
            </a:r>
            <a:r>
              <a:rPr lang="en-NZ" baseline="0" dirty="0" err="1" smtClean="0"/>
              <a:t>NuGet</a:t>
            </a:r>
            <a:r>
              <a:rPr lang="en-NZ" baseline="0" dirty="0" smtClean="0"/>
              <a:t> and install it.</a:t>
            </a:r>
          </a:p>
          <a:p>
            <a:pPr>
              <a:buFont typeface="Arial" pitchFamily="34" charset="0"/>
              <a:buChar char="•"/>
            </a:pPr>
            <a:r>
              <a:rPr lang="en-NZ" baseline="0" dirty="0" smtClean="0"/>
              <a:t>We want to be using MVC 5 under 4.6.1</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17</a:t>
            </a:fld>
            <a:endParaRPr lang="en-NZ"/>
          </a:p>
        </p:txBody>
      </p:sp>
    </p:spTree>
    <p:extLst>
      <p:ext uri="{BB962C8B-B14F-4D97-AF65-F5344CB8AC3E}">
        <p14:creationId xmlns:p14="http://schemas.microsoft.com/office/powerpoint/2010/main" val="3892898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Here’s what you get:</a:t>
            </a:r>
          </a:p>
          <a:p>
            <a:pPr marL="628650" lvl="1" indent="-171450">
              <a:buFont typeface="Arial" pitchFamily="34" charset="0"/>
              <a:buChar char="•"/>
            </a:pPr>
            <a:r>
              <a:rPr lang="en-NZ" dirty="0" smtClean="0"/>
              <a:t>Properties:</a:t>
            </a:r>
            <a:r>
              <a:rPr lang="en-NZ" baseline="0" dirty="0" smtClean="0"/>
              <a:t> Ignore for now</a:t>
            </a:r>
          </a:p>
          <a:p>
            <a:pPr marL="628650" lvl="1" indent="-171450">
              <a:buFont typeface="Arial" pitchFamily="34" charset="0"/>
              <a:buChar char="•"/>
            </a:pPr>
            <a:r>
              <a:rPr lang="en-NZ" baseline="0" dirty="0" smtClean="0"/>
              <a:t>References: Full of useful packages for development. For example, the ORM (called Entity Framework) lives in here</a:t>
            </a:r>
          </a:p>
          <a:p>
            <a:pPr marL="628650" lvl="1" indent="-171450">
              <a:buFont typeface="Arial" pitchFamily="34" charset="0"/>
              <a:buChar char="•"/>
            </a:pPr>
            <a:r>
              <a:rPr lang="en-NZ" baseline="0" dirty="0" err="1" smtClean="0"/>
              <a:t>App_Data</a:t>
            </a:r>
            <a:r>
              <a:rPr lang="en-NZ" baseline="0" dirty="0" smtClean="0"/>
              <a:t> and </a:t>
            </a:r>
            <a:r>
              <a:rPr lang="en-NZ" baseline="0" dirty="0" err="1" smtClean="0"/>
              <a:t>App_Start</a:t>
            </a:r>
            <a:r>
              <a:rPr lang="en-NZ" baseline="0" dirty="0" smtClean="0"/>
              <a:t>: ignore for now</a:t>
            </a:r>
          </a:p>
          <a:p>
            <a:pPr marL="628650" lvl="1" indent="-171450">
              <a:buFont typeface="Arial" pitchFamily="34" charset="0"/>
              <a:buChar char="•"/>
            </a:pPr>
            <a:r>
              <a:rPr lang="en-NZ" baseline="0" dirty="0" smtClean="0"/>
              <a:t>Controllers and Models: Empty. This is where you controller classes and data model classes will go</a:t>
            </a:r>
          </a:p>
          <a:p>
            <a:pPr marL="628650" lvl="1" indent="-171450">
              <a:buFont typeface="Arial" pitchFamily="34" charset="0"/>
              <a:buChar char="•"/>
            </a:pPr>
            <a:r>
              <a:rPr lang="en-NZ" baseline="0" dirty="0" smtClean="0"/>
              <a:t>Views: </a:t>
            </a:r>
            <a:r>
              <a:rPr lang="en-AU" baseline="0" dirty="0" smtClean="0"/>
              <a:t>Later, each controller (that you create) will get a folder here to hold its Views (as you create them)</a:t>
            </a:r>
            <a:endParaRPr lang="en-NZ" baseline="0" dirty="0" smtClean="0"/>
          </a:p>
          <a:p>
            <a:pPr marL="628650" lvl="1" indent="-171450">
              <a:buFont typeface="Arial" pitchFamily="34" charset="0"/>
              <a:buChar char="•"/>
            </a:pPr>
            <a:r>
              <a:rPr lang="en-NZ" baseline="0" dirty="0" smtClean="0"/>
              <a:t>Remaining utility files: Ignore for now</a:t>
            </a:r>
          </a:p>
          <a:p>
            <a:pPr marL="171450" lvl="0" indent="-171450">
              <a:buFont typeface="Arial" pitchFamily="34" charset="0"/>
              <a:buChar char="•"/>
            </a:pPr>
            <a:r>
              <a:rPr lang="en-NZ" baseline="0" dirty="0" smtClean="0"/>
              <a:t>If you create all your elements via the menus (we will see in a moment) everything will go into the folders where the system expects it to be and have the names the system expects it to have (Convention over Configuration). </a:t>
            </a:r>
          </a:p>
          <a:p>
            <a:pPr marL="171450" lvl="0" indent="-171450">
              <a:buFont typeface="Arial" pitchFamily="34" charset="0"/>
              <a:buChar char="•"/>
            </a:pPr>
            <a:r>
              <a:rPr lang="en-NZ" baseline="0" dirty="0" smtClean="0"/>
              <a:t>You can of course do all creation manually, but then you need to be sure you don’t violate the system’s expectations.</a:t>
            </a:r>
          </a:p>
          <a:p>
            <a:pPr marL="171450" lvl="0" indent="-171450">
              <a:buFont typeface="Arial" pitchFamily="34" charset="0"/>
              <a:buChar char="•"/>
            </a:pPr>
            <a:r>
              <a:rPr lang="en-NZ" baseline="0" dirty="0" smtClean="0"/>
              <a:t>To start, we will let the system create things for us.</a:t>
            </a:r>
          </a:p>
        </p:txBody>
      </p:sp>
      <p:sp>
        <p:nvSpPr>
          <p:cNvPr id="4" name="Slide Number Placeholder 3"/>
          <p:cNvSpPr>
            <a:spLocks noGrp="1"/>
          </p:cNvSpPr>
          <p:nvPr>
            <p:ph type="sldNum" sz="quarter" idx="10"/>
          </p:nvPr>
        </p:nvSpPr>
        <p:spPr/>
        <p:txBody>
          <a:bodyPr/>
          <a:lstStyle/>
          <a:p>
            <a:fld id="{933EA4AC-7884-4706-A85B-C9E2D52414C9}" type="slidenum">
              <a:rPr lang="en-NZ" smtClean="0"/>
              <a:pPr/>
              <a:t>18</a:t>
            </a:fld>
            <a:endParaRPr lang="en-NZ"/>
          </a:p>
        </p:txBody>
      </p:sp>
    </p:spTree>
    <p:extLst>
      <p:ext uri="{BB962C8B-B14F-4D97-AF65-F5344CB8AC3E}">
        <p14:creationId xmlns:p14="http://schemas.microsoft.com/office/powerpoint/2010/main" val="1897736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Again, the</a:t>
            </a:r>
            <a:r>
              <a:rPr lang="en-NZ" sz="1400" baseline="0" dirty="0" smtClean="0"/>
              <a:t> templates are for after you know what you’re doing.</a:t>
            </a:r>
          </a:p>
          <a:p>
            <a:pPr marL="171450" indent="-171450">
              <a:buFont typeface="Arial" pitchFamily="34" charset="0"/>
              <a:buChar char="•"/>
            </a:pPr>
            <a:r>
              <a:rPr lang="en-NZ" sz="1400" baseline="0" dirty="0" smtClean="0"/>
              <a:t>When starting out, select MVC 5 Controller – Empty</a:t>
            </a:r>
          </a:p>
          <a:p>
            <a:pPr marL="171450" indent="-171450">
              <a:buFont typeface="Arial" pitchFamily="34" charset="0"/>
              <a:buChar char="•"/>
            </a:pPr>
            <a:r>
              <a:rPr lang="en-NZ" sz="1400" baseline="0" dirty="0" smtClean="0"/>
              <a:t>Click Add</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19</a:t>
            </a:fld>
            <a:endParaRPr lang="en-NZ"/>
          </a:p>
        </p:txBody>
      </p:sp>
    </p:spTree>
    <p:extLst>
      <p:ext uri="{BB962C8B-B14F-4D97-AF65-F5344CB8AC3E}">
        <p14:creationId xmlns:p14="http://schemas.microsoft.com/office/powerpoint/2010/main" val="322995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0D98B6A-F323-46B7-A813-D9B6F1E3E69C}" type="slidenum">
              <a:rPr lang="en-US">
                <a:cs typeface="Arial" pitchFamily="34" charset="0"/>
              </a:rPr>
              <a:pPr/>
              <a:t>2</a:t>
            </a:fld>
            <a:endParaRPr lang="en-US">
              <a:cs typeface="Arial"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buFontTx/>
              <a:buChar char="•"/>
            </a:pPr>
            <a:r>
              <a:rPr lang="en-AU" dirty="0" smtClean="0">
                <a:cs typeface="Arial" pitchFamily="34" charset="0"/>
              </a:rPr>
              <a:t>You may remember a slide much like this from web 2.</a:t>
            </a:r>
          </a:p>
          <a:p>
            <a:pPr eaLnBrk="1" hangingPunct="1">
              <a:buFontTx/>
              <a:buChar char="•"/>
            </a:pPr>
            <a:r>
              <a:rPr lang="en-AU" dirty="0" smtClean="0">
                <a:cs typeface="Arial" pitchFamily="34" charset="0"/>
              </a:rPr>
              <a:t>In that case, the web pages stored</a:t>
            </a:r>
            <a:r>
              <a:rPr lang="en-AU" baseline="0" dirty="0" smtClean="0">
                <a:cs typeface="Arial" pitchFamily="34" charset="0"/>
              </a:rPr>
              <a:t> on the server contained both regular html and </a:t>
            </a:r>
            <a:r>
              <a:rPr lang="en-AU" baseline="0" dirty="0" err="1" smtClean="0">
                <a:cs typeface="Arial" pitchFamily="34" charset="0"/>
              </a:rPr>
              <a:t>php</a:t>
            </a:r>
            <a:r>
              <a:rPr lang="en-AU" baseline="0" dirty="0" smtClean="0">
                <a:cs typeface="Arial" pitchFamily="34" charset="0"/>
              </a:rPr>
              <a:t> stuff, marked up with the &lt;</a:t>
            </a:r>
            <a:r>
              <a:rPr lang="en-AU" baseline="0" dirty="0" err="1" smtClean="0">
                <a:cs typeface="Arial" pitchFamily="34" charset="0"/>
              </a:rPr>
              <a:t>php</a:t>
            </a:r>
            <a:r>
              <a:rPr lang="en-AU" baseline="0" dirty="0" smtClean="0">
                <a:cs typeface="Arial" pitchFamily="34" charset="0"/>
              </a:rPr>
              <a:t>&gt; tag</a:t>
            </a:r>
          </a:p>
          <a:p>
            <a:pPr eaLnBrk="1" hangingPunct="1">
              <a:buFontTx/>
              <a:buChar char="•"/>
            </a:pPr>
            <a:r>
              <a:rPr lang="en-AU" baseline="0" dirty="0" smtClean="0">
                <a:cs typeface="Arial" pitchFamily="34" charset="0"/>
              </a:rPr>
              <a:t>The general process with ASP is the same. However, the ASP applications on the server are MUCH, MUCH more complicated</a:t>
            </a:r>
          </a:p>
          <a:p>
            <a:pPr eaLnBrk="1" hangingPunct="1">
              <a:buFontTx/>
              <a:buChar char="•"/>
            </a:pPr>
            <a:r>
              <a:rPr lang="en-AU" baseline="0" dirty="0" smtClean="0">
                <a:cs typeface="Arial" pitchFamily="34" charset="0"/>
              </a:rPr>
              <a:t>And, consequently, the processing which happens on the server is MUCH, MUCH more complicated</a:t>
            </a:r>
          </a:p>
          <a:p>
            <a:pPr eaLnBrk="1" hangingPunct="1">
              <a:buFontTx/>
              <a:buChar char="•"/>
            </a:pPr>
            <a:r>
              <a:rPr lang="en-AU" baseline="0" dirty="0" smtClean="0">
                <a:cs typeface="Arial" pitchFamily="34" charset="0"/>
              </a:rPr>
              <a:t>We can do things pretty easily with ASP.NET that would be very difficult with </a:t>
            </a:r>
            <a:r>
              <a:rPr lang="en-AU" baseline="0" dirty="0" err="1" smtClean="0">
                <a:cs typeface="Arial" pitchFamily="34" charset="0"/>
              </a:rPr>
              <a:t>php</a:t>
            </a:r>
            <a:endParaRPr lang="en-US" dirty="0" smtClean="0">
              <a:cs typeface="Arial" pitchFamily="34" charset="0"/>
            </a:endParaRPr>
          </a:p>
        </p:txBody>
      </p:sp>
    </p:spTree>
    <p:extLst>
      <p:ext uri="{BB962C8B-B14F-4D97-AF65-F5344CB8AC3E}">
        <p14:creationId xmlns:p14="http://schemas.microsoft.com/office/powerpoint/2010/main" val="3026281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You will see this.</a:t>
            </a:r>
          </a:p>
          <a:p>
            <a:pPr marL="171450" indent="-171450">
              <a:buFont typeface="Arial" pitchFamily="34" charset="0"/>
              <a:buChar char="•"/>
            </a:pPr>
            <a:r>
              <a:rPr lang="en-NZ" sz="1400" dirty="0" smtClean="0"/>
              <a:t>Controllers are always named</a:t>
            </a:r>
            <a:r>
              <a:rPr lang="en-NZ" sz="1400" baseline="0" dirty="0" smtClean="0"/>
              <a:t> &lt;</a:t>
            </a:r>
            <a:r>
              <a:rPr lang="en-NZ" sz="1400" baseline="0" dirty="0" err="1" smtClean="0"/>
              <a:t>somethingDescriptive</a:t>
            </a:r>
            <a:r>
              <a:rPr lang="en-NZ" sz="1400" baseline="0" dirty="0" smtClean="0"/>
              <a:t>&gt;Controller.</a:t>
            </a:r>
          </a:p>
          <a:p>
            <a:pPr marL="171450" indent="-171450">
              <a:buFont typeface="Arial" pitchFamily="34" charset="0"/>
              <a:buChar char="•"/>
            </a:pPr>
            <a:r>
              <a:rPr lang="en-NZ" sz="1400" baseline="0" dirty="0" smtClean="0"/>
              <a:t>Here, you are being offered the name </a:t>
            </a:r>
            <a:r>
              <a:rPr lang="en-NZ" sz="1400" baseline="0" dirty="0" err="1" smtClean="0"/>
              <a:t>DefaultController</a:t>
            </a:r>
            <a:r>
              <a:rPr lang="en-NZ" sz="1400" baseline="0" dirty="0" smtClean="0"/>
              <a:t>.</a:t>
            </a:r>
          </a:p>
          <a:p>
            <a:pPr marL="171450" indent="-171450">
              <a:buFont typeface="Arial" pitchFamily="34" charset="0"/>
              <a:buChar char="•"/>
            </a:pPr>
            <a:r>
              <a:rPr lang="en-NZ" sz="1400" baseline="0" dirty="0" smtClean="0"/>
              <a:t>Remember that for simple sites, controller </a:t>
            </a:r>
            <a:r>
              <a:rPr lang="en-NZ" sz="1400" baseline="0" dirty="0" smtClean="0">
                <a:sym typeface="Wingdings" pitchFamily="2" charset="2"/>
              </a:rPr>
              <a:t> page. So g</a:t>
            </a:r>
            <a:r>
              <a:rPr lang="en-NZ" sz="1400" baseline="0" dirty="0" smtClean="0"/>
              <a:t>enerally, we want the Controller name to be something about the page. </a:t>
            </a:r>
            <a:r>
              <a:rPr lang="en-NZ" sz="1400" baseline="0" dirty="0" err="1" smtClean="0"/>
              <a:t>HomeController</a:t>
            </a:r>
            <a:r>
              <a:rPr lang="en-NZ" sz="1400" baseline="0" dirty="0" smtClean="0"/>
              <a:t>, </a:t>
            </a:r>
            <a:r>
              <a:rPr lang="en-NZ" sz="1400" baseline="0" dirty="0" err="1" smtClean="0"/>
              <a:t>ContentController</a:t>
            </a:r>
            <a:r>
              <a:rPr lang="en-NZ" sz="1400" baseline="0" dirty="0" smtClean="0"/>
              <a:t>, </a:t>
            </a:r>
            <a:r>
              <a:rPr lang="en-NZ" sz="1400" baseline="0" dirty="0" err="1" smtClean="0"/>
              <a:t>SearchController</a:t>
            </a:r>
            <a:r>
              <a:rPr lang="en-NZ" sz="1400" baseline="0" dirty="0" smtClean="0"/>
              <a:t>, whatever.</a:t>
            </a:r>
          </a:p>
          <a:p>
            <a:pPr marL="171450" indent="-171450">
              <a:buFont typeface="Arial" pitchFamily="34" charset="0"/>
              <a:buChar char="•"/>
            </a:pPr>
            <a:r>
              <a:rPr lang="en-NZ" sz="1400" baseline="0" dirty="0" smtClean="0"/>
              <a:t>For this first example, we are making a welcome page, so we will call out controller </a:t>
            </a:r>
            <a:r>
              <a:rPr lang="en-NZ" sz="1400" baseline="0" dirty="0" err="1" smtClean="0"/>
              <a:t>WelcomeController</a:t>
            </a:r>
            <a:endParaRPr lang="en-NZ" sz="1400" baseline="0" dirty="0" smtClean="0"/>
          </a:p>
          <a:p>
            <a:pPr marL="171450" indent="-171450">
              <a:buFont typeface="Arial" pitchFamily="34" charset="0"/>
              <a:buChar char="•"/>
            </a:pPr>
            <a:r>
              <a:rPr lang="en-NZ" sz="1400" baseline="0" dirty="0" smtClean="0"/>
              <a:t>Click Add</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20</a:t>
            </a:fld>
            <a:endParaRPr lang="en-NZ"/>
          </a:p>
        </p:txBody>
      </p:sp>
    </p:spTree>
    <p:extLst>
      <p:ext uri="{BB962C8B-B14F-4D97-AF65-F5344CB8AC3E}">
        <p14:creationId xmlns:p14="http://schemas.microsoft.com/office/powerpoint/2010/main" val="3229955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Your new Controller is simply a C# class, descended from the system class Controller.</a:t>
            </a:r>
          </a:p>
          <a:p>
            <a:pPr marL="171450" indent="-171450">
              <a:buFont typeface="Arial" pitchFamily="34" charset="0"/>
              <a:buChar char="•"/>
            </a:pPr>
            <a:r>
              <a:rPr lang="en-NZ" sz="1400" dirty="0" smtClean="0"/>
              <a:t>See where the .</a:t>
            </a:r>
            <a:r>
              <a:rPr lang="en-NZ" sz="1400" dirty="0" err="1" smtClean="0"/>
              <a:t>cs</a:t>
            </a:r>
            <a:r>
              <a:rPr lang="en-NZ" sz="1400" dirty="0" smtClean="0"/>
              <a:t> file is placed. This is a requirement. Controller class files must be in</a:t>
            </a:r>
            <a:r>
              <a:rPr lang="en-NZ" sz="1400" baseline="0" dirty="0" smtClean="0"/>
              <a:t> the Controllers folder.</a:t>
            </a:r>
            <a:endParaRPr lang="en-NZ" sz="1400" dirty="0" smtClean="0"/>
          </a:p>
          <a:p>
            <a:pPr marL="171450" indent="-171450">
              <a:buFont typeface="Arial" pitchFamily="34" charset="0"/>
              <a:buChar char="•"/>
            </a:pPr>
            <a:r>
              <a:rPr lang="en-NZ" sz="1400" dirty="0" smtClean="0"/>
              <a:t>You get the </a:t>
            </a:r>
            <a:r>
              <a:rPr lang="en-NZ" sz="1400" baseline="0" dirty="0" smtClean="0"/>
              <a:t>namespaces you need.</a:t>
            </a:r>
          </a:p>
          <a:p>
            <a:pPr marL="171450" indent="-171450">
              <a:buFont typeface="Arial" pitchFamily="34" charset="0"/>
              <a:buChar char="•"/>
            </a:pPr>
            <a:r>
              <a:rPr lang="en-NZ" sz="1400" baseline="0" dirty="0" smtClean="0"/>
              <a:t>You get the class declaration for class </a:t>
            </a:r>
            <a:r>
              <a:rPr lang="en-NZ" sz="1400" baseline="0" dirty="0" err="1" smtClean="0"/>
              <a:t>WelcomeController:Controller</a:t>
            </a:r>
            <a:endParaRPr lang="en-NZ" sz="1400" baseline="0" dirty="0" smtClean="0"/>
          </a:p>
          <a:p>
            <a:pPr marL="171450" indent="-171450">
              <a:buFont typeface="Arial" pitchFamily="34" charset="0"/>
              <a:buChar char="•"/>
            </a:pPr>
            <a:r>
              <a:rPr lang="en-NZ" sz="1400" baseline="0" dirty="0" smtClean="0"/>
              <a:t>You get one action method called Index. This method does nothing and returns </a:t>
            </a:r>
            <a:r>
              <a:rPr lang="en-NZ" sz="1400" b="1" baseline="0" dirty="0" smtClean="0"/>
              <a:t>the default view</a:t>
            </a:r>
            <a:r>
              <a:rPr lang="en-NZ" sz="1400" b="0" baseline="0" dirty="0" smtClean="0"/>
              <a:t> (r</a:t>
            </a:r>
            <a:r>
              <a:rPr lang="en-NZ" sz="1400" baseline="0" dirty="0" smtClean="0"/>
              <a:t>emember what the default view is? =&gt; One with the same name as the method, in this case, Index</a:t>
            </a:r>
            <a:r>
              <a:rPr lang="en-NZ" sz="1400" b="0" baseline="0" dirty="0" smtClean="0"/>
              <a:t>)</a:t>
            </a:r>
            <a:r>
              <a:rPr lang="en-NZ" sz="1400" baseline="0" dirty="0" smtClean="0"/>
              <a:t>. That’s what “return View()” with no arguments means. </a:t>
            </a:r>
          </a:p>
          <a:p>
            <a:pPr marL="171450" indent="-171450">
              <a:buFont typeface="Arial" pitchFamily="34" charset="0"/>
              <a:buChar char="•"/>
            </a:pPr>
            <a:r>
              <a:rPr lang="en-NZ" sz="1400" baseline="0" dirty="0" smtClean="0"/>
              <a:t>Note that it is actually possible to run this application now.</a:t>
            </a:r>
          </a:p>
          <a:p>
            <a:pPr marL="171450" indent="-171450">
              <a:buFont typeface="Arial" pitchFamily="34" charset="0"/>
              <a:buChar char="•"/>
            </a:pPr>
            <a:r>
              <a:rPr lang="en-NZ" sz="1400" baseline="0" dirty="0" smtClean="0"/>
              <a:t>If you hit the green triangle, the system will open a browser and make a call to the local mock ASP engine with the URL </a:t>
            </a:r>
            <a:r>
              <a:rPr lang="en-NZ" sz="1400" baseline="0" dirty="0" err="1" smtClean="0"/>
              <a:t>localhost:xxxx</a:t>
            </a:r>
            <a:r>
              <a:rPr lang="en-NZ" sz="1400" baseline="0" dirty="0" smtClean="0"/>
              <a:t>.</a:t>
            </a:r>
          </a:p>
          <a:p>
            <a:pPr marL="171450" indent="-171450">
              <a:buFont typeface="Arial" pitchFamily="34" charset="0"/>
              <a:buChar char="•"/>
            </a:pPr>
            <a:r>
              <a:rPr lang="en-NZ" sz="1400" baseline="0" dirty="0" smtClean="0"/>
              <a:t>This won’t make any sense to the engine, so you’ll just see this:</a:t>
            </a:r>
          </a:p>
        </p:txBody>
      </p:sp>
      <p:sp>
        <p:nvSpPr>
          <p:cNvPr id="4" name="Slide Number Placeholder 3"/>
          <p:cNvSpPr>
            <a:spLocks noGrp="1"/>
          </p:cNvSpPr>
          <p:nvPr>
            <p:ph type="sldNum" sz="quarter" idx="10"/>
          </p:nvPr>
        </p:nvSpPr>
        <p:spPr/>
        <p:txBody>
          <a:bodyPr/>
          <a:lstStyle/>
          <a:p>
            <a:fld id="{933EA4AC-7884-4706-A85B-C9E2D52414C9}" type="slidenum">
              <a:rPr lang="en-NZ" smtClean="0"/>
              <a:pPr/>
              <a:t>21</a:t>
            </a:fld>
            <a:endParaRPr lang="en-NZ"/>
          </a:p>
        </p:txBody>
      </p:sp>
    </p:spTree>
    <p:extLst>
      <p:ext uri="{BB962C8B-B14F-4D97-AF65-F5344CB8AC3E}">
        <p14:creationId xmlns:p14="http://schemas.microsoft.com/office/powerpoint/2010/main" val="3371290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sz="1400" baseline="0" dirty="0" smtClean="0"/>
          </a:p>
          <a:p>
            <a:pPr marL="171450" indent="-171450">
              <a:buFont typeface="Arial" pitchFamily="34" charset="0"/>
              <a:buChar char="•"/>
            </a:pPr>
            <a:r>
              <a:rPr lang="en-NZ" sz="1400" baseline="0" dirty="0" smtClean="0"/>
              <a:t>You have to</a:t>
            </a:r>
            <a:r>
              <a:rPr lang="en-AU" sz="1400" b="1" baseline="0" dirty="0" smtClean="0"/>
              <a:t> </a:t>
            </a:r>
            <a:r>
              <a:rPr lang="en-AU" sz="1400" b="0" baseline="0" dirty="0" smtClean="0"/>
              <a:t>use special URLs when developing in MVC.</a:t>
            </a:r>
          </a:p>
          <a:p>
            <a:pPr marL="171450" indent="-171450">
              <a:buFont typeface="Arial" pitchFamily="34" charset="0"/>
              <a:buChar char="•"/>
            </a:pPr>
            <a:r>
              <a:rPr lang="en-AU" sz="1400" b="1" baseline="0" dirty="0" smtClean="0"/>
              <a:t>These URLs are really method calls. They name the controller you want and the method you want to call.</a:t>
            </a:r>
          </a:p>
          <a:p>
            <a:pPr marL="171450" indent="-171450">
              <a:buFont typeface="Arial" pitchFamily="34" charset="0"/>
              <a:buChar char="•"/>
            </a:pPr>
            <a:r>
              <a:rPr lang="en-AU" sz="1400" b="0" baseline="0" dirty="0" smtClean="0"/>
              <a:t>For example, with the code as written and the application running as shown, we can enter into the browser’s address window </a:t>
            </a:r>
            <a:r>
              <a:rPr lang="en-AU" sz="1400" b="0" baseline="0" dirty="0" err="1" smtClean="0"/>
              <a:t>localhost</a:t>
            </a:r>
            <a:r>
              <a:rPr lang="en-AU" sz="1400" b="0" baseline="0" dirty="0" smtClean="0"/>
              <a:t>/Welcome/Index (our controller’s name – omit the Controller part of </a:t>
            </a:r>
            <a:r>
              <a:rPr lang="en-AU" sz="1400" b="0" baseline="0" dirty="0" err="1" smtClean="0"/>
              <a:t>WelcomeController</a:t>
            </a:r>
            <a:r>
              <a:rPr lang="en-AU" sz="1400" b="0" baseline="0" dirty="0" smtClean="0"/>
              <a:t> – and the name of a method it contains).</a:t>
            </a:r>
          </a:p>
          <a:p>
            <a:pPr marL="171450" indent="-171450">
              <a:buFont typeface="Arial" pitchFamily="34" charset="0"/>
              <a:buChar char="•"/>
            </a:pPr>
            <a:r>
              <a:rPr lang="en-AU" sz="1400" b="0" baseline="0" dirty="0" smtClean="0"/>
              <a:t>This will call the Index method.</a:t>
            </a:r>
          </a:p>
          <a:p>
            <a:pPr marL="171450" indent="-171450">
              <a:buFont typeface="Arial" pitchFamily="34" charset="0"/>
              <a:buChar char="•"/>
            </a:pPr>
            <a:r>
              <a:rPr lang="en-AU" sz="1400" b="0" baseline="0" dirty="0" smtClean="0"/>
              <a:t>(Note that, of course, we do this </a:t>
            </a:r>
            <a:r>
              <a:rPr lang="en-AU" sz="1400" b="0" baseline="0" dirty="0" err="1" smtClean="0"/>
              <a:t>programatically</a:t>
            </a:r>
            <a:r>
              <a:rPr lang="en-AU" sz="1400" b="0" baseline="0" dirty="0" smtClean="0"/>
              <a:t> IRL).</a:t>
            </a:r>
          </a:p>
          <a:p>
            <a:pPr marL="171450" indent="-171450">
              <a:buFont typeface="Arial" pitchFamily="34" charset="0"/>
              <a:buChar char="•"/>
            </a:pPr>
            <a:r>
              <a:rPr lang="en-AU" sz="1400" b="0" baseline="0" dirty="0" smtClean="0"/>
              <a:t>Let’s see what happens when we do that...</a:t>
            </a:r>
          </a:p>
        </p:txBody>
      </p:sp>
      <p:sp>
        <p:nvSpPr>
          <p:cNvPr id="4" name="Slide Number Placeholder 3"/>
          <p:cNvSpPr>
            <a:spLocks noGrp="1"/>
          </p:cNvSpPr>
          <p:nvPr>
            <p:ph type="sldNum" sz="quarter" idx="10"/>
          </p:nvPr>
        </p:nvSpPr>
        <p:spPr/>
        <p:txBody>
          <a:bodyPr/>
          <a:lstStyle/>
          <a:p>
            <a:fld id="{933EA4AC-7884-4706-A85B-C9E2D52414C9}" type="slidenum">
              <a:rPr lang="en-NZ" smtClean="0"/>
              <a:pPr/>
              <a:t>22</a:t>
            </a:fld>
            <a:endParaRPr lang="en-NZ"/>
          </a:p>
        </p:txBody>
      </p:sp>
    </p:spTree>
    <p:extLst>
      <p:ext uri="{BB962C8B-B14F-4D97-AF65-F5344CB8AC3E}">
        <p14:creationId xmlns:p14="http://schemas.microsoft.com/office/powerpoint/2010/main" val="3371290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baseline="0" dirty="0" smtClean="0"/>
              <a:t>It still doesn’t work, but it’s definitely trying to do something...</a:t>
            </a:r>
          </a:p>
          <a:p>
            <a:pPr marL="171450" indent="-171450">
              <a:buFont typeface="Arial" pitchFamily="34" charset="0"/>
              <a:buChar char="•"/>
            </a:pPr>
            <a:endParaRPr lang="en-NZ" sz="1400" baseline="0" dirty="0" smtClean="0"/>
          </a:p>
          <a:p>
            <a:pPr marL="171450" indent="-171450">
              <a:buFont typeface="Arial" pitchFamily="34" charset="0"/>
              <a:buChar char="•"/>
            </a:pPr>
            <a:r>
              <a:rPr lang="en-NZ" sz="1400" baseline="0" dirty="0" smtClean="0"/>
              <a:t>See the URL? This says “Get the Controller called Welcome and call its Index() method” (How do you think I would call some other method of the Welcome Controller?  </a:t>
            </a:r>
            <a:r>
              <a:rPr lang="en-NZ" sz="1400" baseline="0" dirty="0" err="1" smtClean="0"/>
              <a:t>localhost</a:t>
            </a:r>
            <a:r>
              <a:rPr lang="en-NZ" sz="1400" baseline="0" dirty="0" smtClean="0"/>
              <a:t>/Welcome/</a:t>
            </a:r>
            <a:r>
              <a:rPr lang="en-NZ" sz="1400" baseline="0" dirty="0" err="1" smtClean="0"/>
              <a:t>otherMethodName</a:t>
            </a:r>
            <a:r>
              <a:rPr lang="en-NZ" sz="1400" baseline="0" dirty="0" smtClean="0"/>
              <a:t>)</a:t>
            </a:r>
          </a:p>
          <a:p>
            <a:pPr marL="171450" indent="-171450">
              <a:buFont typeface="Arial" pitchFamily="34" charset="0"/>
              <a:buChar char="•"/>
            </a:pPr>
            <a:r>
              <a:rPr lang="en-NZ" sz="1400" baseline="0" dirty="0" smtClean="0"/>
              <a:t>Look carefully at the output.</a:t>
            </a:r>
          </a:p>
          <a:p>
            <a:pPr marL="171450" indent="-171450">
              <a:buFont typeface="Arial" pitchFamily="34" charset="0"/>
              <a:buChar char="•"/>
            </a:pPr>
            <a:r>
              <a:rPr lang="en-NZ" sz="1400" baseline="0" dirty="0" smtClean="0"/>
              <a:t>The system, when it called </a:t>
            </a:r>
            <a:r>
              <a:rPr lang="en-NZ" sz="1400" baseline="0" dirty="0" err="1" smtClean="0"/>
              <a:t>Welcome.Index</a:t>
            </a:r>
            <a:r>
              <a:rPr lang="en-NZ" sz="1400" baseline="0" dirty="0" smtClean="0"/>
              <a:t>() went looking for a particular file and couldn’t find it. It is looking for some kind of web page called Index. It will take various forms: .</a:t>
            </a:r>
            <a:r>
              <a:rPr lang="en-NZ" sz="1400" baseline="0" dirty="0" err="1" smtClean="0"/>
              <a:t>aspx</a:t>
            </a:r>
            <a:r>
              <a:rPr lang="en-NZ" sz="1400" baseline="0" dirty="0" smtClean="0"/>
              <a:t>, .</a:t>
            </a:r>
            <a:r>
              <a:rPr lang="en-NZ" sz="1400" baseline="0" dirty="0" err="1" smtClean="0"/>
              <a:t>ascx</a:t>
            </a:r>
            <a:r>
              <a:rPr lang="en-NZ" sz="1400" baseline="0" dirty="0" smtClean="0"/>
              <a:t>. </a:t>
            </a:r>
            <a:r>
              <a:rPr lang="en-NZ" sz="1400" baseline="0" dirty="0" err="1" smtClean="0"/>
              <a:t>cshtml</a:t>
            </a:r>
            <a:r>
              <a:rPr lang="en-NZ" sz="1400" baseline="0" dirty="0" smtClean="0"/>
              <a:t>, </a:t>
            </a:r>
            <a:r>
              <a:rPr lang="en-NZ" sz="1400" baseline="0" dirty="0" err="1" smtClean="0"/>
              <a:t>vbhtml</a:t>
            </a:r>
            <a:r>
              <a:rPr lang="en-NZ" sz="1400" baseline="0" dirty="0" smtClean="0"/>
              <a:t>, etc. And it will look in various places, you can see the folders it searches.</a:t>
            </a:r>
          </a:p>
          <a:p>
            <a:pPr marL="171450" indent="-171450">
              <a:buFont typeface="Arial" pitchFamily="34" charset="0"/>
              <a:buChar char="•"/>
            </a:pPr>
            <a:r>
              <a:rPr lang="en-NZ" sz="1400" baseline="0" dirty="0" smtClean="0"/>
              <a:t>This is the system hunting for the View. Because of Convention over Configuration, it expects to find a View called Index that goes with this method called Index. It expects it to have one of those file types and be in one of those folders.</a:t>
            </a:r>
          </a:p>
          <a:p>
            <a:pPr marL="171450" indent="-171450">
              <a:buFont typeface="Arial" pitchFamily="34" charset="0"/>
              <a:buChar char="•"/>
            </a:pPr>
            <a:r>
              <a:rPr lang="en-NZ" sz="1400" baseline="0" dirty="0" smtClean="0"/>
              <a:t>Because we haven’t made the View yet, it spits.</a:t>
            </a:r>
          </a:p>
          <a:p>
            <a:pPr marL="171450" indent="-171450">
              <a:buFont typeface="Arial" pitchFamily="34" charset="0"/>
              <a:buChar char="•"/>
            </a:pPr>
            <a:r>
              <a:rPr lang="en-NZ" sz="1400" baseline="0" dirty="0" smtClean="0"/>
              <a:t>So let’s make the View…</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23</a:t>
            </a:fld>
            <a:endParaRPr lang="en-NZ"/>
          </a:p>
        </p:txBody>
      </p:sp>
    </p:spTree>
    <p:extLst>
      <p:ext uri="{BB962C8B-B14F-4D97-AF65-F5344CB8AC3E}">
        <p14:creationId xmlns:p14="http://schemas.microsoft.com/office/powerpoint/2010/main" val="3371290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The default View matches the name of</a:t>
            </a:r>
            <a:r>
              <a:rPr lang="en-NZ" sz="1400" baseline="0" dirty="0" smtClean="0"/>
              <a:t> its Action Method</a:t>
            </a:r>
          </a:p>
          <a:p>
            <a:pPr marL="171450" indent="-171450">
              <a:buFont typeface="Arial" pitchFamily="34" charset="0"/>
              <a:buChar char="•"/>
            </a:pPr>
            <a:r>
              <a:rPr lang="en-NZ" sz="1400" baseline="0" dirty="0" smtClean="0"/>
              <a:t>You can make as many views as you want and you can call any view you want from inside an action method by explicitly naming it. But if you just say “return View()” as we have done in our controller, it looks for the View with the same name as the method.</a:t>
            </a:r>
          </a:p>
          <a:p>
            <a:pPr marL="171450" indent="-171450">
              <a:buFont typeface="Arial" pitchFamily="34" charset="0"/>
              <a:buChar char="•"/>
            </a:pPr>
            <a:r>
              <a:rPr lang="en-NZ" sz="1400" baseline="0" dirty="0" smtClean="0"/>
              <a:t>If you make a strongly typed View (with Model), your View will be able to work with one of you model classes (i.e. you’ll get code completion for properties and methods). You’ll be prompted to select one of your model classes. We will look at this technique in a bit.</a:t>
            </a:r>
          </a:p>
          <a:p>
            <a:pPr marL="171450" indent="-171450">
              <a:buFont typeface="Arial" pitchFamily="34" charset="0"/>
              <a:buChar char="•"/>
            </a:pPr>
            <a:r>
              <a:rPr lang="en-NZ" sz="1400" baseline="0" dirty="0" smtClean="0"/>
              <a:t>Again, there’s lots of Boilerplate you can get.</a:t>
            </a:r>
          </a:p>
          <a:p>
            <a:pPr marL="171450" indent="-171450">
              <a:buFont typeface="Arial" pitchFamily="34" charset="0"/>
              <a:buChar char="•"/>
            </a:pPr>
            <a:r>
              <a:rPr lang="en-NZ" sz="1400" baseline="0" dirty="0" smtClean="0"/>
              <a:t>We ignore Partial Views for now</a:t>
            </a:r>
          </a:p>
          <a:p>
            <a:pPr marL="171450" indent="-171450">
              <a:buFont typeface="Arial" pitchFamily="34" charset="0"/>
              <a:buChar char="•"/>
            </a:pPr>
            <a:r>
              <a:rPr lang="en-NZ" sz="1400" baseline="0" dirty="0" smtClean="0"/>
              <a:t>Using a layout will default to that </a:t>
            </a:r>
            <a:r>
              <a:rPr lang="en-NZ" sz="1400" baseline="0" dirty="0" err="1" smtClean="0"/>
              <a:t>ViewStart.cshtml</a:t>
            </a:r>
            <a:r>
              <a:rPr lang="en-NZ" sz="1400" baseline="0" dirty="0" smtClean="0"/>
              <a:t>. Very similar to Master Pages in Web Forms. We’ll look at this in a while. </a:t>
            </a:r>
            <a:r>
              <a:rPr lang="en-NZ" sz="1400" b="1" i="1" baseline="0" dirty="0" smtClean="0"/>
              <a:t>For now, turn it off.</a:t>
            </a:r>
            <a:endParaRPr lang="en-NZ" sz="1400" b="1" i="1"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25</a:t>
            </a:fld>
            <a:endParaRPr lang="en-NZ"/>
          </a:p>
        </p:txBody>
      </p:sp>
    </p:spTree>
    <p:extLst>
      <p:ext uri="{BB962C8B-B14F-4D97-AF65-F5344CB8AC3E}">
        <p14:creationId xmlns:p14="http://schemas.microsoft.com/office/powerpoint/2010/main" val="35763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And here it is. The system</a:t>
            </a:r>
            <a:r>
              <a:rPr lang="en-NZ" sz="1400" baseline="0" dirty="0" smtClean="0"/>
              <a:t> has created heaps of stuff for you.</a:t>
            </a:r>
            <a:endParaRPr lang="en-NZ" sz="1400" dirty="0" smtClean="0"/>
          </a:p>
          <a:p>
            <a:pPr marL="171450" indent="-171450">
              <a:buFont typeface="Arial" pitchFamily="34" charset="0"/>
              <a:buChar char="•"/>
            </a:pPr>
            <a:r>
              <a:rPr lang="en-NZ" sz="1400" dirty="0" smtClean="0"/>
              <a:t>In your Views folder,</a:t>
            </a:r>
            <a:r>
              <a:rPr lang="en-NZ" sz="1400" baseline="0" dirty="0" smtClean="0"/>
              <a:t> you now have a folder for the Controller, called Welcome. Any Views you create for Action methods of class </a:t>
            </a:r>
            <a:r>
              <a:rPr lang="en-NZ" sz="1400" baseline="0" dirty="0" err="1" smtClean="0"/>
              <a:t>WelcomeController</a:t>
            </a:r>
            <a:r>
              <a:rPr lang="en-NZ" sz="1400" baseline="0" dirty="0" smtClean="0"/>
              <a:t> will be placed here</a:t>
            </a:r>
          </a:p>
          <a:p>
            <a:pPr marL="171450" indent="-171450">
              <a:buFont typeface="Arial" pitchFamily="34" charset="0"/>
              <a:buChar char="•"/>
            </a:pPr>
            <a:r>
              <a:rPr lang="en-NZ" sz="1400" baseline="0" dirty="0" smtClean="0"/>
              <a:t>In Views/Welcome, you have your first View file, </a:t>
            </a:r>
            <a:r>
              <a:rPr lang="en-NZ" sz="1400" baseline="0" dirty="0" err="1" smtClean="0"/>
              <a:t>Index.cshtml</a:t>
            </a:r>
            <a:endParaRPr lang="en-NZ" sz="1400" baseline="0" dirty="0" smtClean="0"/>
          </a:p>
          <a:p>
            <a:pPr marL="171450" indent="-171450">
              <a:buFont typeface="Arial" pitchFamily="34" charset="0"/>
              <a:buChar char="•"/>
            </a:pPr>
            <a:r>
              <a:rPr lang="en-NZ" sz="1400" baseline="0" dirty="0" smtClean="0"/>
              <a:t>You can see the editor window with </a:t>
            </a:r>
            <a:r>
              <a:rPr lang="en-NZ" sz="1400" baseline="0" dirty="0" err="1" smtClean="0"/>
              <a:t>index.cshtml</a:t>
            </a:r>
            <a:r>
              <a:rPr lang="en-NZ" sz="1400" baseline="0" dirty="0" smtClean="0"/>
              <a:t> on the right.</a:t>
            </a:r>
          </a:p>
          <a:p>
            <a:pPr marL="171450" indent="-171450">
              <a:buFont typeface="Arial" pitchFamily="34" charset="0"/>
              <a:buChar char="•"/>
            </a:pPr>
            <a:r>
              <a:rPr lang="en-NZ" sz="1400" baseline="0" dirty="0" smtClean="0"/>
              <a:t>A Razor block that basically says you’re not using a layout. Lots of other stuff can eventually go there.</a:t>
            </a:r>
          </a:p>
          <a:p>
            <a:pPr marL="171450" indent="-171450">
              <a:buFont typeface="Arial" pitchFamily="34" charset="0"/>
              <a:buChar char="•"/>
            </a:pPr>
            <a:r>
              <a:rPr lang="en-NZ" sz="1400" baseline="0" dirty="0" smtClean="0"/>
              <a:t>Then a vanilla HTML skeleton. Remember that the Model and Controllers are written in C#, but the Views are written in HTML (with CSS)</a:t>
            </a:r>
          </a:p>
          <a:p>
            <a:pPr marL="171450" indent="-171450">
              <a:buFont typeface="Arial" pitchFamily="34" charset="0"/>
              <a:buChar char="•"/>
            </a:pPr>
            <a:r>
              <a:rPr lang="en-NZ" sz="1400" baseline="0" dirty="0" smtClean="0"/>
              <a:t>Let’s add some more HTML. </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26</a:t>
            </a:fld>
            <a:endParaRPr lang="en-NZ"/>
          </a:p>
        </p:txBody>
      </p:sp>
    </p:spTree>
    <p:extLst>
      <p:ext uri="{BB962C8B-B14F-4D97-AF65-F5344CB8AC3E}">
        <p14:creationId xmlns:p14="http://schemas.microsoft.com/office/powerpoint/2010/main" val="2912265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So here’s some added HTML…</a:t>
            </a:r>
          </a:p>
          <a:p>
            <a:pPr marL="171450" indent="-171450">
              <a:buFont typeface="Arial" pitchFamily="34" charset="0"/>
              <a:buChar char="•"/>
            </a:pPr>
            <a:r>
              <a:rPr lang="en-NZ" sz="1400" dirty="0" smtClean="0"/>
              <a:t>Remember when we accessed </a:t>
            </a:r>
            <a:r>
              <a:rPr lang="en-NZ" sz="1400" dirty="0" err="1" smtClean="0"/>
              <a:t>localHost</a:t>
            </a:r>
            <a:r>
              <a:rPr lang="en-NZ" sz="1400" dirty="0" smtClean="0"/>
              <a:t>/Welcome/Index before and it crashed?</a:t>
            </a:r>
          </a:p>
          <a:p>
            <a:pPr marL="171450" indent="-171450">
              <a:buFont typeface="Arial" pitchFamily="34" charset="0"/>
              <a:buChar char="•"/>
            </a:pPr>
            <a:r>
              <a:rPr lang="en-NZ" sz="1400" dirty="0" smtClean="0"/>
              <a:t>What do you think</a:t>
            </a:r>
            <a:r>
              <a:rPr lang="en-NZ" sz="1400" baseline="0" dirty="0" smtClean="0"/>
              <a:t> will happen now?</a:t>
            </a:r>
          </a:p>
          <a:p>
            <a:pPr marL="171450" indent="-171450">
              <a:buFont typeface="Arial" pitchFamily="34" charset="0"/>
              <a:buChar char="•"/>
            </a:pPr>
            <a:r>
              <a:rPr lang="en-AU" sz="1400" baseline="0" dirty="0" smtClean="0"/>
              <a:t>It will access </a:t>
            </a:r>
            <a:r>
              <a:rPr lang="en-AU" sz="1400" baseline="0" dirty="0" err="1" smtClean="0"/>
              <a:t>localHost</a:t>
            </a:r>
            <a:r>
              <a:rPr lang="en-AU" sz="1400" baseline="0" dirty="0" smtClean="0"/>
              <a:t>/Welcome/Index which is really a call to </a:t>
            </a:r>
            <a:r>
              <a:rPr lang="en-AU" sz="1400" baseline="0" dirty="0" err="1" smtClean="0"/>
              <a:t>Welcome.Index</a:t>
            </a:r>
            <a:r>
              <a:rPr lang="en-AU" sz="1400" baseline="0" dirty="0" smtClean="0"/>
              <a:t>()</a:t>
            </a:r>
          </a:p>
          <a:p>
            <a:pPr marL="171450" indent="-171450">
              <a:buFont typeface="Arial" pitchFamily="34" charset="0"/>
              <a:buChar char="•"/>
            </a:pPr>
            <a:r>
              <a:rPr lang="en-AU" sz="1400" baseline="0" dirty="0" smtClean="0"/>
              <a:t>Which runs the code in </a:t>
            </a:r>
            <a:r>
              <a:rPr lang="en-AU" sz="1400" baseline="0" dirty="0" err="1" smtClean="0"/>
              <a:t>Welcome.Index</a:t>
            </a:r>
            <a:r>
              <a:rPr lang="en-AU" sz="1400" baseline="0" dirty="0" smtClean="0"/>
              <a:t>() executing the return View() command which transfers control to the View called Index in the Welcome </a:t>
            </a:r>
            <a:r>
              <a:rPr lang="en-AU" sz="1400" baseline="0" dirty="0" err="1" smtClean="0"/>
              <a:t>folderr</a:t>
            </a:r>
            <a:r>
              <a:rPr lang="en-AU" sz="1400" baseline="0" dirty="0" smtClean="0"/>
              <a:t>, which is then rendered as HTML (in this case, just dealing with that Layout bit...) and sent to the client</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27</a:t>
            </a:fld>
            <a:endParaRPr lang="en-NZ"/>
          </a:p>
        </p:txBody>
      </p:sp>
    </p:spTree>
    <p:extLst>
      <p:ext uri="{BB962C8B-B14F-4D97-AF65-F5344CB8AC3E}">
        <p14:creationId xmlns:p14="http://schemas.microsoft.com/office/powerpoint/2010/main" val="415505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There is the URL as promised…</a:t>
            </a:r>
          </a:p>
          <a:p>
            <a:pPr marL="171450" indent="-171450">
              <a:buFont typeface="Arial" pitchFamily="34" charset="0"/>
              <a:buChar char="•"/>
            </a:pPr>
            <a:r>
              <a:rPr lang="en-AU" sz="1400" dirty="0" smtClean="0"/>
              <a:t>And the View</a:t>
            </a:r>
            <a:r>
              <a:rPr lang="en-AU" sz="1400" baseline="0" dirty="0" smtClean="0"/>
              <a:t> rendered.</a:t>
            </a:r>
          </a:p>
          <a:p>
            <a:pPr marL="171450" indent="-171450">
              <a:buFont typeface="Arial" pitchFamily="34" charset="0"/>
              <a:buChar char="•"/>
            </a:pPr>
            <a:endParaRPr lang="en-AU" sz="1400" baseline="0" dirty="0" smtClean="0"/>
          </a:p>
          <a:p>
            <a:pPr marL="171450" indent="-171450">
              <a:buFont typeface="Arial" pitchFamily="34" charset="0"/>
              <a:buChar char="•"/>
            </a:pPr>
            <a:r>
              <a:rPr lang="en-AU" sz="1400" baseline="0" dirty="0" smtClean="0"/>
              <a:t>If you get errors here about missing an assembly, you need to update your MVC references. Just uninstall and reinstall with </a:t>
            </a:r>
            <a:r>
              <a:rPr lang="en-AU" sz="1400" baseline="0" dirty="0" err="1" smtClean="0"/>
              <a:t>Nuget</a:t>
            </a:r>
            <a:r>
              <a:rPr lang="en-AU" sz="1400" baseline="0" smtClean="0"/>
              <a:t>.</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28</a:t>
            </a:fld>
            <a:endParaRPr lang="en-NZ"/>
          </a:p>
        </p:txBody>
      </p:sp>
    </p:spTree>
    <p:extLst>
      <p:ext uri="{BB962C8B-B14F-4D97-AF65-F5344CB8AC3E}">
        <p14:creationId xmlns:p14="http://schemas.microsoft.com/office/powerpoint/2010/main" val="4014355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AU" sz="1400" dirty="0" smtClean="0"/>
              <a:t>Let’s look</a:t>
            </a:r>
            <a:r>
              <a:rPr lang="en-AU" sz="1400" baseline="0" dirty="0" smtClean="0"/>
              <a:t> at some more complex View code…</a:t>
            </a:r>
          </a:p>
          <a:p>
            <a:pPr marL="285750" indent="-285750">
              <a:buFont typeface="Arial" pitchFamily="34" charset="0"/>
              <a:buChar char="•"/>
            </a:pPr>
            <a:r>
              <a:rPr lang="en-AU" sz="1400" baseline="0" dirty="0" smtClean="0"/>
              <a:t>I’ve just dropped a jpg into the root (with Add Existing Item). The ~/ is shorthand for “the root folder”.</a:t>
            </a:r>
          </a:p>
          <a:p>
            <a:pPr marL="285750" indent="-285750">
              <a:buFont typeface="Arial" pitchFamily="34" charset="0"/>
              <a:buChar char="•"/>
            </a:pPr>
            <a:r>
              <a:rPr lang="en-AU" sz="1400" baseline="0" dirty="0" smtClean="0"/>
              <a:t>I’ve also added a style sheet to put some padding around the image. This works exactly the same as any web page. When working in the View, you can do all the normal HTML and CSS things.</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29</a:t>
            </a:fld>
            <a:endParaRPr lang="en-NZ"/>
          </a:p>
        </p:txBody>
      </p:sp>
    </p:spTree>
    <p:extLst>
      <p:ext uri="{BB962C8B-B14F-4D97-AF65-F5344CB8AC3E}">
        <p14:creationId xmlns:p14="http://schemas.microsoft.com/office/powerpoint/2010/main" val="3311770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 is the browser</a:t>
            </a:r>
            <a:r>
              <a:rPr lang="en-NZ" baseline="0" dirty="0" smtClean="0"/>
              <a:t>.</a:t>
            </a:r>
          </a:p>
          <a:p>
            <a:pPr marL="171450" indent="-171450">
              <a:buFont typeface="Arial" pitchFamily="34" charset="0"/>
              <a:buChar char="•"/>
            </a:pPr>
            <a:r>
              <a:rPr lang="en-NZ" baseline="0" dirty="0" smtClean="0"/>
              <a:t>Note the URL.</a:t>
            </a:r>
          </a:p>
          <a:p>
            <a:pPr marL="171450" indent="-171450">
              <a:buFont typeface="Arial" pitchFamily="34" charset="0"/>
              <a:buChar char="•"/>
            </a:pPr>
            <a:r>
              <a:rPr lang="en-NZ" baseline="0" dirty="0" smtClean="0"/>
              <a:t>Hovering over the image (cursor not visible in screen capture) shows the link </a:t>
            </a:r>
            <a:r>
              <a:rPr lang="en-NZ" baseline="0" dirty="0" err="1" smtClean="0"/>
              <a:t>href</a:t>
            </a:r>
            <a:r>
              <a:rPr lang="en-NZ" baseline="0" dirty="0" smtClean="0"/>
              <a:t> at the bottom of the screen.</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So in the first instance, your Views can have all the HTML &amp; CSS you know. In addition, we will see that they can have Razor blocks (basically chunks of C# which are parsed and rendered into HTML by the ASP engine).</a:t>
            </a:r>
          </a:p>
          <a:p>
            <a:pPr marL="171450" indent="-171450">
              <a:buFont typeface="Arial" pitchFamily="34" charset="0"/>
              <a:buChar char="•"/>
            </a:pPr>
            <a:r>
              <a:rPr lang="en-NZ" baseline="0" dirty="0" smtClean="0"/>
              <a:t>We will also see that you can pass data, including complex objects, from the Controller to the View. You can use these objects to generate your HTML dynamically.</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30</a:t>
            </a:fld>
            <a:endParaRPr lang="en-NZ"/>
          </a:p>
        </p:txBody>
      </p:sp>
    </p:spTree>
    <p:extLst>
      <p:ext uri="{BB962C8B-B14F-4D97-AF65-F5344CB8AC3E}">
        <p14:creationId xmlns:p14="http://schemas.microsoft.com/office/powerpoint/2010/main" val="331177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Arial" pitchFamily="34" charset="0"/>
              <a:buChar char="•"/>
            </a:pPr>
            <a:endParaRPr lang="en-NZ" baseline="0" dirty="0" smtClean="0"/>
          </a:p>
          <a:p>
            <a:pPr marL="228600" indent="-22860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A66BCC8C-B77C-4BA0-A9CD-071E8C1FFDCE}" type="slidenum">
              <a:rPr lang="en-NZ" smtClean="0"/>
              <a:pPr/>
              <a:t>3</a:t>
            </a:fld>
            <a:endParaRPr lang="en-NZ"/>
          </a:p>
        </p:txBody>
      </p:sp>
    </p:spTree>
    <p:extLst>
      <p:ext uri="{BB962C8B-B14F-4D97-AF65-F5344CB8AC3E}">
        <p14:creationId xmlns:p14="http://schemas.microsoft.com/office/powerpoint/2010/main" val="448688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dirty="0" smtClean="0"/>
              <a:t>Note the difference between</a:t>
            </a:r>
            <a:r>
              <a:rPr lang="en-AU" baseline="0" dirty="0" smtClean="0"/>
              <a:t> the quoted and unquoted argument (yuk)</a:t>
            </a:r>
          </a:p>
        </p:txBody>
      </p:sp>
      <p:sp>
        <p:nvSpPr>
          <p:cNvPr id="4" name="Slide Number Placeholder 3"/>
          <p:cNvSpPr>
            <a:spLocks noGrp="1"/>
          </p:cNvSpPr>
          <p:nvPr>
            <p:ph type="sldNum" sz="quarter" idx="10"/>
          </p:nvPr>
        </p:nvSpPr>
        <p:spPr/>
        <p:txBody>
          <a:bodyPr/>
          <a:lstStyle/>
          <a:p>
            <a:fld id="{933EA4AC-7884-4706-A85B-C9E2D52414C9}" type="slidenum">
              <a:rPr lang="en-NZ" smtClean="0"/>
              <a:pPr/>
              <a:t>31</a:t>
            </a:fld>
            <a:endParaRPr lang="en-NZ"/>
          </a:p>
        </p:txBody>
      </p:sp>
    </p:spTree>
    <p:extLst>
      <p:ext uri="{BB962C8B-B14F-4D97-AF65-F5344CB8AC3E}">
        <p14:creationId xmlns:p14="http://schemas.microsoft.com/office/powerpoint/2010/main" val="1150537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Passing model data: When you create the View you can pick one (and only one) of the model classes to bind it to.</a:t>
            </a:r>
          </a:p>
          <a:p>
            <a:pPr marL="171450" indent="-171450">
              <a:buFont typeface="Arial" pitchFamily="34" charset="0"/>
              <a:buChar char="•"/>
            </a:pPr>
            <a:r>
              <a:rPr lang="en-NZ" dirty="0" smtClean="0"/>
              <a:t>On invocation, you can pass it</a:t>
            </a:r>
            <a:r>
              <a:rPr lang="en-NZ" baseline="0" dirty="0" smtClean="0"/>
              <a:t> an instance of that model class (can also be an enumerable collection of the bound class)</a:t>
            </a:r>
          </a:p>
          <a:p>
            <a:pPr marL="171450" indent="-171450">
              <a:buFont typeface="Arial" pitchFamily="34" charset="0"/>
              <a:buChar char="•"/>
            </a:pPr>
            <a:r>
              <a:rPr lang="en-AU" baseline="0" dirty="0" smtClean="0"/>
              <a:t>Anything else you must pass in with the </a:t>
            </a:r>
            <a:r>
              <a:rPr lang="en-AU" baseline="0" dirty="0" err="1" smtClean="0"/>
              <a:t>Viewbag</a:t>
            </a:r>
            <a:endParaRPr lang="en-NZ" baseline="0" dirty="0" smtClean="0"/>
          </a:p>
          <a:p>
            <a:pPr marL="171450" indent="-171450">
              <a:buFont typeface="Arial" pitchFamily="34" charset="0"/>
              <a:buChar char="•"/>
            </a:pPr>
            <a:r>
              <a:rPr lang="en-NZ" baseline="0" dirty="0" smtClean="0"/>
              <a:t>You can do both – i.e. strong type and </a:t>
            </a:r>
            <a:r>
              <a:rPr lang="en-NZ" baseline="0" dirty="0" err="1" smtClean="0"/>
              <a:t>Viewbag</a:t>
            </a:r>
            <a:endParaRPr lang="en-NZ" baseline="0" dirty="0" smtClean="0"/>
          </a:p>
          <a:p>
            <a:pPr marL="171450" indent="-171450">
              <a:buFont typeface="Arial" pitchFamily="34" charset="0"/>
              <a:buChar char="•"/>
            </a:pPr>
            <a:r>
              <a:rPr lang="en-NZ" baseline="0" dirty="0" smtClean="0"/>
              <a:t>We will look at </a:t>
            </a:r>
            <a:r>
              <a:rPr lang="en-NZ" baseline="0" dirty="0" err="1" smtClean="0"/>
              <a:t>ViewBag</a:t>
            </a:r>
            <a:r>
              <a:rPr lang="en-NZ" baseline="0" dirty="0" smtClean="0"/>
              <a:t> first…</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32</a:t>
            </a:fld>
            <a:endParaRPr lang="en-NZ"/>
          </a:p>
        </p:txBody>
      </p:sp>
    </p:spTree>
    <p:extLst>
      <p:ext uri="{BB962C8B-B14F-4D97-AF65-F5344CB8AC3E}">
        <p14:creationId xmlns:p14="http://schemas.microsoft.com/office/powerpoint/2010/main" val="840316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Assume I have added</a:t>
            </a:r>
            <a:r>
              <a:rPr lang="en-NZ" baseline="0" dirty="0" smtClean="0"/>
              <a:t> an Action method and View as shown. These controllers are just C# classes and you can do all the usual things with them, like writing methods.</a:t>
            </a:r>
          </a:p>
          <a:p>
            <a:pPr marL="171450" indent="-171450">
              <a:buFont typeface="Arial" pitchFamily="34" charset="0"/>
              <a:buChar char="•"/>
            </a:pPr>
            <a:r>
              <a:rPr lang="en-NZ" baseline="0" dirty="0" smtClean="0"/>
              <a:t>Note that the method has a return type of </a:t>
            </a:r>
            <a:r>
              <a:rPr lang="en-NZ" baseline="0" dirty="0" err="1" smtClean="0"/>
              <a:t>ActionResult</a:t>
            </a:r>
            <a:r>
              <a:rPr lang="en-NZ" baseline="0" dirty="0" smtClean="0"/>
              <a:t>, which means that it needs to exit with a return View(xxx) call.</a:t>
            </a:r>
          </a:p>
          <a:p>
            <a:pPr marL="171450" indent="-171450">
              <a:buFont typeface="Arial" pitchFamily="34" charset="0"/>
              <a:buChar char="•"/>
            </a:pPr>
            <a:r>
              <a:rPr lang="en-NZ" baseline="0" dirty="0" smtClean="0"/>
              <a:t>Note that the </a:t>
            </a:r>
            <a:r>
              <a:rPr lang="en-NZ" baseline="0" dirty="0" err="1" smtClean="0"/>
              <a:t>ViewBag</a:t>
            </a:r>
            <a:r>
              <a:rPr lang="en-NZ" baseline="0" dirty="0" smtClean="0"/>
              <a:t> is loosely-typed. You don’t have to </a:t>
            </a:r>
            <a:r>
              <a:rPr lang="en-NZ" baseline="0" dirty="0" err="1" smtClean="0"/>
              <a:t>predeclare</a:t>
            </a:r>
            <a:r>
              <a:rPr lang="en-NZ" baseline="0" dirty="0" smtClean="0"/>
              <a:t> its contents, you don’t have to specify the type of the things it holds, and you don’t have to have all the same type in it. It is a big amorphous data bag. </a:t>
            </a:r>
          </a:p>
          <a:p>
            <a:pPr marL="171450" indent="-171450">
              <a:buFont typeface="Arial" pitchFamily="34" charset="0"/>
              <a:buChar char="•"/>
            </a:pPr>
            <a:r>
              <a:rPr lang="en-NZ" baseline="0" dirty="0" smtClean="0"/>
              <a:t>You have zero compiler protection here – be careful.</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The View you add by right-click-&gt;Add View</a:t>
            </a:r>
          </a:p>
          <a:p>
            <a:pPr marL="171450" indent="-171450">
              <a:buFont typeface="Arial" pitchFamily="34" charset="0"/>
              <a:buChar char="•"/>
            </a:pPr>
            <a:r>
              <a:rPr lang="en-NZ" baseline="0" dirty="0" smtClean="0"/>
              <a:t>Note the use of Razor. HTML has no idea what </a:t>
            </a:r>
            <a:r>
              <a:rPr lang="en-NZ" baseline="0" dirty="0" err="1" smtClean="0"/>
              <a:t>ViewBag</a:t>
            </a:r>
            <a:r>
              <a:rPr lang="en-NZ" baseline="0" dirty="0" smtClean="0"/>
              <a:t> is, or that it is being passed data, or any of that.</a:t>
            </a:r>
          </a:p>
          <a:p>
            <a:pPr marL="171450" indent="-171450">
              <a:buFont typeface="Arial" pitchFamily="34" charset="0"/>
              <a:buChar char="•"/>
            </a:pPr>
            <a:r>
              <a:rPr lang="en-NZ" baseline="0" dirty="0" smtClean="0"/>
              <a:t>That part of the logic needs to be parsed and executed by the engine and translated into normal HTML.</a:t>
            </a:r>
          </a:p>
          <a:p>
            <a:pPr marL="171450" indent="-171450">
              <a:buFont typeface="Arial" pitchFamily="34" charset="0"/>
              <a:buChar char="•"/>
            </a:pPr>
            <a:r>
              <a:rPr lang="en-NZ" baseline="0" dirty="0" smtClean="0"/>
              <a:t>We indicate this is happening with the Razor prefix @ (logically equivalent to turning on PHP).</a:t>
            </a:r>
          </a:p>
          <a:p>
            <a:pPr marL="171450" indent="-171450">
              <a:buFont typeface="Arial" pitchFamily="34" charset="0"/>
              <a:buChar char="•"/>
            </a:pPr>
            <a:endParaRPr lang="en-NZ" baseline="0" dirty="0" smtClean="0"/>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Questions:</a:t>
            </a:r>
          </a:p>
          <a:p>
            <a:pPr marL="628650" lvl="1" indent="-171450">
              <a:buFont typeface="Arial" pitchFamily="34" charset="0"/>
              <a:buChar char="•"/>
            </a:pPr>
            <a:r>
              <a:rPr lang="en-NZ" baseline="0" dirty="0" smtClean="0"/>
              <a:t>What file contains that View code?  Views/Welcome/</a:t>
            </a:r>
            <a:r>
              <a:rPr lang="en-NZ" baseline="0" dirty="0" err="1" smtClean="0"/>
              <a:t>ViewBagDemo.cshtml</a:t>
            </a:r>
            <a:endParaRPr lang="en-NZ" baseline="0" dirty="0" smtClean="0"/>
          </a:p>
          <a:p>
            <a:pPr marL="628650" lvl="1" indent="-171450">
              <a:buFont typeface="Arial" pitchFamily="34" charset="0"/>
              <a:buChar char="•"/>
            </a:pPr>
            <a:r>
              <a:rPr lang="en-NZ" baseline="0" dirty="0" smtClean="0"/>
              <a:t>What URL should I give to browser to call the </a:t>
            </a:r>
            <a:r>
              <a:rPr lang="en-NZ" baseline="0" dirty="0" err="1" smtClean="0"/>
              <a:t>ViewBagDemo</a:t>
            </a:r>
            <a:r>
              <a:rPr lang="en-NZ" baseline="0" dirty="0" smtClean="0"/>
              <a:t>() method? </a:t>
            </a:r>
            <a:r>
              <a:rPr lang="en-NZ" baseline="0" dirty="0" err="1" smtClean="0"/>
              <a:t>localhost</a:t>
            </a:r>
            <a:r>
              <a:rPr lang="en-NZ" baseline="0" dirty="0" smtClean="0"/>
              <a:t>/Welcome/</a:t>
            </a:r>
            <a:r>
              <a:rPr lang="en-NZ" baseline="0" dirty="0" err="1" smtClean="0"/>
              <a:t>ViewBagDemo</a:t>
            </a:r>
            <a:endParaRPr lang="en-NZ" baseline="0" dirty="0" smtClean="0"/>
          </a:p>
          <a:p>
            <a:pPr marL="628650" lvl="1" indent="-171450">
              <a:buFont typeface="Arial" pitchFamily="34" charset="0"/>
              <a:buChar char="•"/>
            </a:pPr>
            <a:r>
              <a:rPr lang="en-NZ" baseline="0" dirty="0" smtClean="0"/>
              <a:t>What will the browser show me? (see next slide)</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33</a:t>
            </a:fld>
            <a:endParaRPr lang="en-NZ"/>
          </a:p>
        </p:txBody>
      </p:sp>
    </p:spTree>
    <p:extLst>
      <p:ext uri="{BB962C8B-B14F-4D97-AF65-F5344CB8AC3E}">
        <p14:creationId xmlns:p14="http://schemas.microsoft.com/office/powerpoint/2010/main" val="978288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NZ" dirty="0" smtClean="0"/>
              <a:t>Note the URL.</a:t>
            </a:r>
          </a:p>
          <a:p>
            <a:pPr>
              <a:buFont typeface="Arial" pitchFamily="34" charset="0"/>
              <a:buChar char="•"/>
            </a:pPr>
            <a:endParaRPr lang="en-NZ" dirty="0" smtClean="0"/>
          </a:p>
          <a:p>
            <a:pPr>
              <a:buFont typeface="Arial" pitchFamily="34" charset="0"/>
              <a:buChar char="•"/>
            </a:pPr>
            <a:r>
              <a:rPr lang="en-NZ" dirty="0" smtClean="0"/>
              <a:t>If we view source here, we see that all the Razor stuff, the </a:t>
            </a:r>
            <a:r>
              <a:rPr lang="en-NZ" dirty="0" err="1" smtClean="0"/>
              <a:t>ViewBag</a:t>
            </a:r>
            <a:r>
              <a:rPr lang="en-NZ" dirty="0" smtClean="0"/>
              <a:t> stuff is gone.</a:t>
            </a:r>
          </a:p>
          <a:p>
            <a:pPr>
              <a:buFont typeface="Arial" pitchFamily="34" charset="0"/>
              <a:buChar char="•"/>
            </a:pPr>
            <a:r>
              <a:rPr lang="en-NZ" dirty="0" smtClean="0"/>
              <a:t>The engine deals with it and renders it into HTML which is returned to the client</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34</a:t>
            </a:fld>
            <a:endParaRPr lang="en-NZ"/>
          </a:p>
        </p:txBody>
      </p:sp>
    </p:spTree>
    <p:extLst>
      <p:ext uri="{BB962C8B-B14F-4D97-AF65-F5344CB8AC3E}">
        <p14:creationId xmlns:p14="http://schemas.microsoft.com/office/powerpoint/2010/main" val="4203989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 given action method can return a choice of Views other than</a:t>
            </a:r>
            <a:r>
              <a:rPr lang="en-NZ" baseline="0" dirty="0" smtClean="0"/>
              <a:t> the default View that shares its name.</a:t>
            </a:r>
            <a:endParaRPr lang="en-NZ" dirty="0" smtClean="0"/>
          </a:p>
          <a:p>
            <a:pPr marL="171450" indent="-171450">
              <a:buFont typeface="Arial" pitchFamily="34" charset="0"/>
              <a:buChar char="•"/>
            </a:pPr>
            <a:r>
              <a:rPr lang="en-NZ" dirty="0" smtClean="0"/>
              <a:t>In</a:t>
            </a:r>
            <a:r>
              <a:rPr lang="en-NZ" baseline="0" dirty="0" smtClean="0"/>
              <a:t> this situation, I have made two Views for the new </a:t>
            </a:r>
            <a:r>
              <a:rPr lang="en-NZ" baseline="0" dirty="0" err="1" smtClean="0"/>
              <a:t>TimeController</a:t>
            </a:r>
            <a:r>
              <a:rPr lang="en-NZ" baseline="0" dirty="0" smtClean="0"/>
              <a:t> – </a:t>
            </a:r>
            <a:r>
              <a:rPr lang="en-NZ" baseline="0" dirty="0" err="1" smtClean="0"/>
              <a:t>EarlyView</a:t>
            </a:r>
            <a:r>
              <a:rPr lang="en-NZ" baseline="0" dirty="0" smtClean="0"/>
              <a:t> and </a:t>
            </a:r>
            <a:r>
              <a:rPr lang="en-NZ" baseline="0" dirty="0" err="1" smtClean="0"/>
              <a:t>LateView</a:t>
            </a:r>
            <a:endParaRPr lang="en-NZ" baseline="0" dirty="0" smtClean="0"/>
          </a:p>
          <a:p>
            <a:pPr marL="171450" indent="-171450">
              <a:buFont typeface="Arial" pitchFamily="34" charset="0"/>
              <a:buChar char="•"/>
            </a:pPr>
            <a:r>
              <a:rPr lang="en-NZ" baseline="0" dirty="0" smtClean="0"/>
              <a:t>Both were made by right clicking in the body of the controller code</a:t>
            </a:r>
          </a:p>
          <a:p>
            <a:pPr marL="171450" indent="-171450">
              <a:buFont typeface="Arial" pitchFamily="34" charset="0"/>
              <a:buChar char="•"/>
            </a:pPr>
            <a:r>
              <a:rPr lang="en-NZ" baseline="0" dirty="0" smtClean="0"/>
              <a:t>Here are the views…</a:t>
            </a:r>
          </a:p>
        </p:txBody>
      </p:sp>
      <p:sp>
        <p:nvSpPr>
          <p:cNvPr id="4" name="Slide Number Placeholder 3"/>
          <p:cNvSpPr>
            <a:spLocks noGrp="1"/>
          </p:cNvSpPr>
          <p:nvPr>
            <p:ph type="sldNum" sz="quarter" idx="10"/>
          </p:nvPr>
        </p:nvSpPr>
        <p:spPr/>
        <p:txBody>
          <a:bodyPr/>
          <a:lstStyle/>
          <a:p>
            <a:fld id="{933EA4AC-7884-4706-A85B-C9E2D52414C9}" type="slidenum">
              <a:rPr lang="en-NZ" smtClean="0"/>
              <a:pPr/>
              <a:t>35</a:t>
            </a:fld>
            <a:endParaRPr lang="en-NZ"/>
          </a:p>
        </p:txBody>
      </p:sp>
    </p:spTree>
    <p:extLst>
      <p:ext uri="{BB962C8B-B14F-4D97-AF65-F5344CB8AC3E}">
        <p14:creationId xmlns:p14="http://schemas.microsoft.com/office/powerpoint/2010/main" val="3496722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NZ" dirty="0" err="1" smtClean="0"/>
              <a:t>Localhost:xxxx</a:t>
            </a:r>
            <a:r>
              <a:rPr lang="en-NZ" dirty="0" smtClean="0"/>
              <a:t>/Time/ShowTime. Remember that the</a:t>
            </a:r>
            <a:r>
              <a:rPr lang="en-NZ" baseline="0" dirty="0" smtClean="0"/>
              <a:t> URL is a </a:t>
            </a:r>
            <a:r>
              <a:rPr lang="en-NZ" b="1" baseline="0" dirty="0" smtClean="0"/>
              <a:t>method call</a:t>
            </a:r>
            <a:r>
              <a:rPr lang="en-NZ" b="0" baseline="0" dirty="0" smtClean="0"/>
              <a:t>. It does not say which HTML file to render. That happens from within the controller code via the returning of a View.</a:t>
            </a:r>
            <a:endParaRPr lang="en-NZ" dirty="0" smtClean="0"/>
          </a:p>
          <a:p>
            <a:pPr>
              <a:buFont typeface="Arial" pitchFamily="34" charset="0"/>
              <a:buChar char="•"/>
            </a:pPr>
            <a:endParaRPr lang="en-NZ" dirty="0" smtClean="0"/>
          </a:p>
          <a:p>
            <a:pPr>
              <a:buFont typeface="Arial" pitchFamily="34" charset="0"/>
              <a:buChar char="•"/>
            </a:pPr>
            <a:r>
              <a:rPr lang="en-NZ" dirty="0" smtClean="0"/>
              <a:t>Shows the early string when it</a:t>
            </a:r>
            <a:r>
              <a:rPr lang="en-NZ" baseline="0" dirty="0" smtClean="0"/>
              <a:t> opens in the first 30 second of the current minute and the late string in the second 30 seconds. If you refresh for awhile, you will see it change.</a:t>
            </a:r>
            <a:endParaRPr lang="en-US"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36</a:t>
            </a:fld>
            <a:endParaRPr lang="en-NZ"/>
          </a:p>
        </p:txBody>
      </p:sp>
    </p:spTree>
    <p:extLst>
      <p:ext uri="{BB962C8B-B14F-4D97-AF65-F5344CB8AC3E}">
        <p14:creationId xmlns:p14="http://schemas.microsoft.com/office/powerpoint/2010/main" val="2680561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You can’t tell from</a:t>
            </a:r>
            <a:r>
              <a:rPr lang="en-NZ" baseline="0" dirty="0" smtClean="0"/>
              <a:t> the URL what View is created</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37</a:t>
            </a:fld>
            <a:endParaRPr lang="en-NZ"/>
          </a:p>
        </p:txBody>
      </p:sp>
    </p:spTree>
    <p:extLst>
      <p:ext uri="{BB962C8B-B14F-4D97-AF65-F5344CB8AC3E}">
        <p14:creationId xmlns:p14="http://schemas.microsoft.com/office/powerpoint/2010/main" val="3154656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You should be starting to see a pattern here….</a:t>
            </a:r>
          </a:p>
          <a:p>
            <a:pPr marL="171450" indent="-171450">
              <a:buFont typeface="Arial" pitchFamily="34" charset="0"/>
              <a:buChar char="•"/>
            </a:pPr>
            <a:r>
              <a:rPr lang="en-NZ" dirty="0" smtClean="0"/>
              <a:t>Right-click</a:t>
            </a:r>
            <a:r>
              <a:rPr lang="en-NZ" baseline="0" dirty="0" smtClean="0"/>
              <a:t> on the Models folder, then -&gt;Add-&gt;Class</a:t>
            </a:r>
          </a:p>
          <a:p>
            <a:pPr marL="171450" indent="-171450">
              <a:buFont typeface="Arial" pitchFamily="34" charset="0"/>
              <a:buChar char="•"/>
            </a:pPr>
            <a:r>
              <a:rPr lang="en-AU" baseline="0" dirty="0" smtClean="0"/>
              <a:t>The system puts all the files where they should go (Convention over Configuration…)</a:t>
            </a:r>
            <a:endParaRPr lang="en-US"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38</a:t>
            </a:fld>
            <a:endParaRPr lang="en-NZ"/>
          </a:p>
        </p:txBody>
      </p:sp>
    </p:spTree>
    <p:extLst>
      <p:ext uri="{BB962C8B-B14F-4D97-AF65-F5344CB8AC3E}">
        <p14:creationId xmlns:p14="http://schemas.microsoft.com/office/powerpoint/2010/main" val="2050466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Let’s create a class called Dog.</a:t>
            </a:r>
          </a:p>
          <a:p>
            <a:pPr marL="171450" indent="-171450">
              <a:buFont typeface="Arial" pitchFamily="34" charset="0"/>
              <a:buChar char="•"/>
            </a:pPr>
            <a:r>
              <a:rPr lang="en-AU" dirty="0" smtClean="0"/>
              <a:t>The model classes</a:t>
            </a:r>
            <a:r>
              <a:rPr lang="en-AU" baseline="0" dirty="0" smtClean="0"/>
              <a:t> are our data model and the have a lot in common with an entity-relationship model (except that, since they are classes, they can have methods).</a:t>
            </a:r>
          </a:p>
          <a:p>
            <a:pPr marL="171450" indent="-171450">
              <a:buFont typeface="Arial" pitchFamily="34" charset="0"/>
              <a:buChar char="•"/>
            </a:pPr>
            <a:r>
              <a:rPr lang="en-AU" baseline="0" dirty="0" smtClean="0"/>
              <a:t>This simple Dog class is going to look a lot like a simple Dog table.</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39</a:t>
            </a:fld>
            <a:endParaRPr lang="en-NZ"/>
          </a:p>
        </p:txBody>
      </p:sp>
    </p:spTree>
    <p:extLst>
      <p:ext uri="{BB962C8B-B14F-4D97-AF65-F5344CB8AC3E}">
        <p14:creationId xmlns:p14="http://schemas.microsoft.com/office/powerpoint/2010/main" val="1866133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And this is just an ordinary class. </a:t>
            </a:r>
          </a:p>
          <a:p>
            <a:pPr marL="171450" indent="-171450">
              <a:buFont typeface="Arial" pitchFamily="34" charset="0"/>
              <a:buChar char="•"/>
            </a:pPr>
            <a:r>
              <a:rPr lang="en-NZ" dirty="0" smtClean="0"/>
              <a:t>Note the namespace. Your models will sit in their own namespace, like this. Did you notice the namespace for the controllers?</a:t>
            </a:r>
          </a:p>
          <a:p>
            <a:pPr marL="171450" indent="-171450">
              <a:buFont typeface="Arial" pitchFamily="34" charset="0"/>
              <a:buChar char="•"/>
            </a:pPr>
            <a:r>
              <a:rPr lang="en-NZ" dirty="0" smtClean="0"/>
              <a:t>In an</a:t>
            </a:r>
            <a:r>
              <a:rPr lang="en-NZ" baseline="0" dirty="0" smtClean="0"/>
              <a:t> enterprise situation, we will be using an underlying SQL database. Entity Framework can go either classes first or database first, as before. </a:t>
            </a:r>
          </a:p>
          <a:p>
            <a:pPr marL="171450" indent="-171450">
              <a:buFont typeface="Arial" pitchFamily="34" charset="0"/>
              <a:buChar char="•"/>
            </a:pPr>
            <a:endParaRPr lang="en-NZ" baseline="0" dirty="0" smtClean="0"/>
          </a:p>
          <a:p>
            <a:pPr marL="171450" indent="-171450">
              <a:buFont typeface="Arial" pitchFamily="34" charset="0"/>
              <a:buChar char="•"/>
            </a:pPr>
            <a:r>
              <a:rPr lang="en-AU" baseline="0" dirty="0" smtClean="0"/>
              <a:t>For certain kinds of data models, if you want to go classes-first, you have to distort your classes just a little to get ORM to work (e.g. one-to-one relationships are awkward), but in most cases, you write your code and classes in the most natural way, and ignore most of the relational stuff. </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40</a:t>
            </a:fld>
            <a:endParaRPr lang="en-NZ"/>
          </a:p>
        </p:txBody>
      </p:sp>
    </p:spTree>
    <p:extLst>
      <p:ext uri="{BB962C8B-B14F-4D97-AF65-F5344CB8AC3E}">
        <p14:creationId xmlns:p14="http://schemas.microsoft.com/office/powerpoint/2010/main" val="188384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we can do all our development locally</a:t>
            </a:r>
          </a:p>
          <a:p>
            <a:pPr>
              <a:buFont typeface="Arial" pitchFamily="34" charset="0"/>
              <a:buChar char="•"/>
            </a:pPr>
            <a:r>
              <a:rPr lang="en-NZ" dirty="0" smtClean="0"/>
              <a:t>When you go to production, you publish your site to an IIS server.</a:t>
            </a:r>
            <a:endParaRPr lang="en-NZ" baseline="0" dirty="0" smtClean="0"/>
          </a:p>
          <a:p>
            <a:pPr>
              <a:buFont typeface="Arial" pitchFamily="34" charset="0"/>
              <a:buChar char="•"/>
            </a:pPr>
            <a:r>
              <a:rPr lang="en-NZ" baseline="0" dirty="0" smtClean="0"/>
              <a:t>BTW: A dual monitor setup is very nice for ASP work, if you have access to one, so that you can see both Visual Studio and the browser.</a:t>
            </a:r>
            <a:endParaRPr lang="en-NZ" dirty="0"/>
          </a:p>
        </p:txBody>
      </p:sp>
      <p:sp>
        <p:nvSpPr>
          <p:cNvPr id="4" name="Slide Number Placeholder 3"/>
          <p:cNvSpPr>
            <a:spLocks noGrp="1"/>
          </p:cNvSpPr>
          <p:nvPr>
            <p:ph type="sldNum" sz="quarter" idx="10"/>
          </p:nvPr>
        </p:nvSpPr>
        <p:spPr/>
        <p:txBody>
          <a:bodyPr/>
          <a:lstStyle/>
          <a:p>
            <a:fld id="{A66BCC8C-B77C-4BA0-A9CD-071E8C1FFDCE}" type="slidenum">
              <a:rPr lang="en-NZ" smtClean="0"/>
              <a:pPr/>
              <a:t>4</a:t>
            </a:fld>
            <a:endParaRPr lang="en-NZ"/>
          </a:p>
        </p:txBody>
      </p:sp>
    </p:spTree>
    <p:extLst>
      <p:ext uri="{BB962C8B-B14F-4D97-AF65-F5344CB8AC3E}">
        <p14:creationId xmlns:p14="http://schemas.microsoft.com/office/powerpoint/2010/main" val="2955267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Just for example</a:t>
            </a:r>
            <a:r>
              <a:rPr lang="en-NZ" baseline="0" dirty="0" smtClean="0"/>
              <a:t> purposes we make this little dumb class.</a:t>
            </a:r>
          </a:p>
          <a:p>
            <a:pPr marL="171450" indent="-171450">
              <a:buFont typeface="Arial" pitchFamily="34" charset="0"/>
              <a:buChar char="•"/>
            </a:pPr>
            <a:r>
              <a:rPr lang="en-NZ" baseline="0" dirty="0" smtClean="0"/>
              <a:t>IRL, we would probably be looking at a very different architecture. Ideas? (Breed and Owner as classes/entities in the </a:t>
            </a:r>
            <a:r>
              <a:rPr lang="en-NZ" baseline="0" dirty="0" err="1" smtClean="0"/>
              <a:t>db</a:t>
            </a:r>
            <a:r>
              <a:rPr lang="en-NZ" baseline="0" dirty="0" smtClean="0"/>
              <a:t>)</a:t>
            </a:r>
          </a:p>
          <a:p>
            <a:pPr marL="171450" indent="-171450">
              <a:buFont typeface="Arial" pitchFamily="34" charset="0"/>
              <a:buChar char="•"/>
            </a:pPr>
            <a:r>
              <a:rPr lang="en-NZ" baseline="0" dirty="0" smtClean="0"/>
              <a:t>But right now we just want to look at how to pass model objects</a:t>
            </a:r>
          </a:p>
          <a:p>
            <a:pPr marL="171450" indent="-171450">
              <a:buFont typeface="Arial" pitchFamily="34" charset="0"/>
              <a:buChar char="•"/>
            </a:pPr>
            <a:r>
              <a:rPr lang="en-NZ" baseline="0" dirty="0" smtClean="0"/>
              <a:t>Now that we have a model class, we can create a “strongly typed View” bound to this model class.</a:t>
            </a:r>
          </a:p>
          <a:p>
            <a:pPr marL="171450" indent="-171450">
              <a:buFont typeface="Arial" pitchFamily="34" charset="0"/>
              <a:buChar char="•"/>
            </a:pPr>
            <a:r>
              <a:rPr lang="en-AU" baseline="0" dirty="0" smtClean="0"/>
              <a:t>This view will be able to accept instance of Dog as input. </a:t>
            </a:r>
            <a:r>
              <a:rPr lang="en-AU" b="1" baseline="0" dirty="0" smtClean="0"/>
              <a:t>It will know about the fields of Dog.</a:t>
            </a:r>
            <a:endParaRPr lang="en-US" b="1"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41</a:t>
            </a:fld>
            <a:endParaRPr lang="en-NZ"/>
          </a:p>
        </p:txBody>
      </p:sp>
    </p:spTree>
    <p:extLst>
      <p:ext uri="{BB962C8B-B14F-4D97-AF65-F5344CB8AC3E}">
        <p14:creationId xmlns:p14="http://schemas.microsoft.com/office/powerpoint/2010/main" val="13500843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Let’s make ourselves</a:t>
            </a:r>
            <a:r>
              <a:rPr lang="en-AU" baseline="0" dirty="0" smtClean="0"/>
              <a:t> a new controller called “</a:t>
            </a:r>
            <a:r>
              <a:rPr lang="en-AU" baseline="0" dirty="0" err="1" smtClean="0"/>
              <a:t>DogShow</a:t>
            </a:r>
            <a:r>
              <a:rPr lang="en-AU" baseline="0" dirty="0" smtClean="0"/>
              <a:t>”, and let’s build a View for its default Index method.</a:t>
            </a:r>
          </a:p>
          <a:p>
            <a:pPr marL="171450" indent="-171450">
              <a:buFont typeface="Arial" pitchFamily="34" charset="0"/>
              <a:buChar char="•"/>
            </a:pPr>
            <a:r>
              <a:rPr lang="en-AU" baseline="0" dirty="0" smtClean="0"/>
              <a:t>This will be a strongly-typed view, bound to class Dog.</a:t>
            </a:r>
          </a:p>
          <a:p>
            <a:pPr marL="171450" indent="-171450">
              <a:buFont typeface="Arial" pitchFamily="34" charset="0"/>
              <a:buChar char="•"/>
            </a:pPr>
            <a:r>
              <a:rPr lang="en-AU" baseline="0" dirty="0" smtClean="0"/>
              <a:t>You know how to get to the “Add View” step, so we’ll jump right to that….</a:t>
            </a:r>
            <a:endParaRPr lang="en-NZ" dirty="0" smtClean="0"/>
          </a:p>
          <a:p>
            <a:pPr marL="171450" indent="-171450">
              <a:buFont typeface="Arial" pitchFamily="34" charset="0"/>
              <a:buChar char="•"/>
            </a:pPr>
            <a:r>
              <a:rPr lang="en-NZ" dirty="0" smtClean="0"/>
              <a:t>Select “Empty” as the template</a:t>
            </a:r>
            <a:r>
              <a:rPr lang="en-NZ" baseline="0" dirty="0" smtClean="0"/>
              <a:t> rather than Empty (without model)</a:t>
            </a:r>
          </a:p>
          <a:p>
            <a:pPr marL="171450" indent="-171450">
              <a:buFont typeface="Arial" pitchFamily="34" charset="0"/>
              <a:buChar char="•"/>
            </a:pPr>
            <a:r>
              <a:rPr lang="en-NZ" baseline="0" dirty="0" smtClean="0"/>
              <a:t>Select the class you want from the drop down. It will show all your available classes.</a:t>
            </a:r>
          </a:p>
          <a:p>
            <a:pPr marL="171450" indent="-171450">
              <a:buFont typeface="Arial" pitchFamily="34" charset="0"/>
              <a:buChar char="•"/>
            </a:pPr>
            <a:r>
              <a:rPr lang="en-NZ" b="1" baseline="0" dirty="0" smtClean="0"/>
              <a:t>NB: after adding a model class, if your class doesn’t appear in this drop-down, just build your project.</a:t>
            </a:r>
            <a:endParaRPr lang="en-US" b="1"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42</a:t>
            </a:fld>
            <a:endParaRPr lang="en-NZ"/>
          </a:p>
        </p:txBody>
      </p:sp>
    </p:spTree>
    <p:extLst>
      <p:ext uri="{BB962C8B-B14F-4D97-AF65-F5344CB8AC3E}">
        <p14:creationId xmlns:p14="http://schemas.microsoft.com/office/powerpoint/2010/main" val="555041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We can see our newly</a:t>
            </a:r>
            <a:r>
              <a:rPr lang="en-AU" baseline="0" dirty="0" smtClean="0"/>
              <a:t> created view in its proper place in the file structure</a:t>
            </a:r>
            <a:endParaRPr lang="en-NZ" dirty="0" smtClean="0"/>
          </a:p>
          <a:p>
            <a:pPr marL="171450" indent="-171450">
              <a:buFont typeface="Arial" pitchFamily="34" charset="0"/>
              <a:buChar char="•"/>
            </a:pPr>
            <a:r>
              <a:rPr lang="en-NZ" dirty="0" smtClean="0"/>
              <a:t>That “@model” Razor statement defines the binding.</a:t>
            </a:r>
          </a:p>
          <a:p>
            <a:pPr marL="171450" indent="-171450">
              <a:buFont typeface="Arial" pitchFamily="34" charset="0"/>
              <a:buChar char="•"/>
            </a:pPr>
            <a:r>
              <a:rPr lang="en-AU" dirty="0" smtClean="0"/>
              <a:t>Read “This View’s model is &lt;namespace&gt;Dog”</a:t>
            </a:r>
          </a:p>
          <a:p>
            <a:pPr marL="171450" indent="-171450">
              <a:buFont typeface="Arial" pitchFamily="34" charset="0"/>
              <a:buChar char="•"/>
            </a:pPr>
            <a:r>
              <a:rPr lang="en-AU" dirty="0" smtClean="0"/>
              <a:t>Note the lower case ‘m’ in @model. That defines the bound</a:t>
            </a:r>
            <a:r>
              <a:rPr lang="en-AU" baseline="0" dirty="0" smtClean="0"/>
              <a:t> model class. As we will see in a moment, the actual model instance will be called ‘Model’ with an uppercase M. Can be confusing; make sure you are careful with it.</a:t>
            </a:r>
            <a:endParaRPr lang="en-US"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43</a:t>
            </a:fld>
            <a:endParaRPr lang="en-NZ"/>
          </a:p>
        </p:txBody>
      </p:sp>
    </p:spTree>
    <p:extLst>
      <p:ext uri="{BB962C8B-B14F-4D97-AF65-F5344CB8AC3E}">
        <p14:creationId xmlns:p14="http://schemas.microsoft.com/office/powerpoint/2010/main" val="1696035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A</a:t>
            </a:r>
            <a:r>
              <a:rPr lang="en-AU" baseline="0" dirty="0" smtClean="0"/>
              <a:t> strongly-typed View expects to be passed </a:t>
            </a:r>
            <a:r>
              <a:rPr lang="en-AU" b="1" baseline="0" dirty="0" smtClean="0"/>
              <a:t>an instance of its bound model class by its Controller. </a:t>
            </a:r>
            <a:r>
              <a:rPr lang="en-AU" baseline="0" dirty="0" smtClean="0"/>
              <a:t>(We will see how to accomplish this in a moment.)</a:t>
            </a:r>
          </a:p>
          <a:p>
            <a:pPr marL="171450" indent="-171450">
              <a:buFont typeface="Arial" pitchFamily="34" charset="0"/>
              <a:buChar char="•"/>
            </a:pPr>
            <a:r>
              <a:rPr lang="en-AU" baseline="0" dirty="0" smtClean="0"/>
              <a:t>In the </a:t>
            </a:r>
            <a:r>
              <a:rPr lang="en-AU" baseline="0" dirty="0" err="1" smtClean="0"/>
              <a:t>cshtml</a:t>
            </a:r>
            <a:r>
              <a:rPr lang="en-AU" baseline="0" dirty="0" smtClean="0"/>
              <a:t>, this object will be named Model (with a capital M). It is a Razor object, not an HTML object, so you preface it with @</a:t>
            </a:r>
            <a:endParaRPr lang="en-NZ" dirty="0" smtClean="0"/>
          </a:p>
          <a:p>
            <a:pPr marL="171450" indent="-171450">
              <a:buFont typeface="Arial" pitchFamily="34" charset="0"/>
              <a:buChar char="•"/>
            </a:pPr>
            <a:r>
              <a:rPr lang="en-NZ" dirty="0" smtClean="0"/>
              <a:t>(Again, </a:t>
            </a:r>
            <a:r>
              <a:rPr lang="en-NZ" baseline="0" dirty="0" smtClean="0"/>
              <a:t>note the different capitalisation: @m to bind; @M to access)</a:t>
            </a:r>
          </a:p>
          <a:p>
            <a:pPr marL="171450" indent="-171450">
              <a:buFont typeface="Arial" pitchFamily="34" charset="0"/>
              <a:buChar char="•"/>
            </a:pPr>
            <a:r>
              <a:rPr lang="en-NZ" baseline="0" dirty="0" smtClean="0"/>
              <a:t>Model is expected to be an instance of Dog, and you get code completion (couldn’t get it in the screenshot </a:t>
            </a:r>
            <a:r>
              <a:rPr lang="en-NZ" baseline="0" dirty="0" smtClean="0">
                <a:sym typeface="Wingdings" panose="05000000000000000000" pitchFamily="2" charset="2"/>
              </a:rPr>
              <a:t>)</a:t>
            </a:r>
            <a:endParaRPr lang="en-NZ" baseline="0" dirty="0" smtClean="0"/>
          </a:p>
          <a:p>
            <a:pPr marL="171450" indent="-171450">
              <a:buFont typeface="Arial" pitchFamily="34" charset="0"/>
              <a:buChar char="•"/>
            </a:pPr>
            <a:r>
              <a:rPr lang="en-AU" baseline="0" dirty="0" smtClean="0"/>
              <a:t>Now let’s look at how the Controller passes the Model instance in to its View…</a:t>
            </a:r>
            <a:endParaRPr lang="en-NZ" baseline="0" dirty="0" smtClean="0"/>
          </a:p>
        </p:txBody>
      </p:sp>
      <p:sp>
        <p:nvSpPr>
          <p:cNvPr id="4" name="Slide Number Placeholder 3"/>
          <p:cNvSpPr>
            <a:spLocks noGrp="1"/>
          </p:cNvSpPr>
          <p:nvPr>
            <p:ph type="sldNum" sz="quarter" idx="10"/>
          </p:nvPr>
        </p:nvSpPr>
        <p:spPr/>
        <p:txBody>
          <a:bodyPr/>
          <a:lstStyle/>
          <a:p>
            <a:fld id="{933EA4AC-7884-4706-A85B-C9E2D52414C9}" type="slidenum">
              <a:rPr lang="en-NZ" smtClean="0"/>
              <a:pPr/>
              <a:t>44</a:t>
            </a:fld>
            <a:endParaRPr lang="en-NZ"/>
          </a:p>
        </p:txBody>
      </p:sp>
    </p:spTree>
    <p:extLst>
      <p:ext uri="{BB962C8B-B14F-4D97-AF65-F5344CB8AC3E}">
        <p14:creationId xmlns:p14="http://schemas.microsoft.com/office/powerpoint/2010/main" val="11173091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…It simply creates an instance in the normal OO way, and passes</a:t>
            </a:r>
            <a:r>
              <a:rPr lang="en-AU" baseline="0" dirty="0" smtClean="0"/>
              <a:t> it as the argument to the return View call</a:t>
            </a:r>
          </a:p>
          <a:p>
            <a:pPr marL="171450" indent="-171450">
              <a:buFont typeface="Arial" pitchFamily="34" charset="0"/>
              <a:buChar char="•"/>
            </a:pPr>
            <a:r>
              <a:rPr lang="en-AU" baseline="0" dirty="0" smtClean="0"/>
              <a:t>Remember that a string argument (i.e. one in quotes) is the name of  the View to be rendered, but a concrete argument (i.e. the name of a variable/object instance) is an object to be passed to the default View. Confusing? =&gt; Yes.</a:t>
            </a:r>
          </a:p>
          <a:p>
            <a:pPr marL="171450" indent="-171450">
              <a:buFont typeface="Arial" pitchFamily="34" charset="0"/>
              <a:buChar char="•"/>
            </a:pPr>
            <a:r>
              <a:rPr lang="en-AU" baseline="0" dirty="0" smtClean="0"/>
              <a:t>But here’s how it’s done:</a:t>
            </a:r>
            <a:endParaRPr lang="en-NZ" dirty="0" smtClean="0"/>
          </a:p>
          <a:p>
            <a:pPr marL="171450" indent="-171450">
              <a:buFont typeface="Arial" pitchFamily="34" charset="0"/>
              <a:buChar char="•"/>
            </a:pPr>
            <a:r>
              <a:rPr lang="en-NZ" dirty="0" smtClean="0"/>
              <a:t>NB: The Models and the Controllers are in different namespaces.</a:t>
            </a:r>
            <a:r>
              <a:rPr lang="en-NZ" baseline="0" dirty="0" smtClean="0"/>
              <a:t> </a:t>
            </a:r>
            <a:r>
              <a:rPr lang="en-NZ" dirty="0" smtClean="0"/>
              <a:t>You will need</a:t>
            </a:r>
            <a:r>
              <a:rPr lang="en-NZ" baseline="0" dirty="0" smtClean="0"/>
              <a:t> to add the using statement for the namespace to be able to see your Model classes, just as you always have to do. The easiest way is to type out Dog once (you’ll get the red underline). Right-click on it and select Resolve from the pop-up menu. </a:t>
            </a:r>
            <a:endParaRPr lang="en-NZ" dirty="0" smtClean="0"/>
          </a:p>
          <a:p>
            <a:pPr marL="171450" indent="-171450">
              <a:buFont typeface="Arial" pitchFamily="34" charset="0"/>
              <a:buChar char="•"/>
            </a:pPr>
            <a:r>
              <a:rPr lang="en-NZ" dirty="0" smtClean="0"/>
              <a:t>Note</a:t>
            </a:r>
            <a:r>
              <a:rPr lang="en-NZ" baseline="0" dirty="0" smtClean="0"/>
              <a:t> that you can pass other stuff as well, just put it in </a:t>
            </a:r>
            <a:r>
              <a:rPr lang="en-NZ" baseline="0" dirty="0" err="1" smtClean="0"/>
              <a:t>ViewBag</a:t>
            </a:r>
            <a:r>
              <a:rPr lang="en-NZ" baseline="0" dirty="0" smtClean="0"/>
              <a:t>.</a:t>
            </a:r>
          </a:p>
          <a:p>
            <a:pPr marL="171450" indent="-171450">
              <a:buFont typeface="Arial" pitchFamily="34" charset="0"/>
              <a:buChar char="•"/>
            </a:pPr>
            <a:r>
              <a:rPr lang="en-NZ" baseline="0" dirty="0" smtClean="0"/>
              <a:t>To pass a model object to a strongly typed alternative view: return View(“</a:t>
            </a:r>
            <a:r>
              <a:rPr lang="en-NZ" baseline="0" dirty="0" err="1" smtClean="0"/>
              <a:t>AltViewName</a:t>
            </a:r>
            <a:r>
              <a:rPr lang="en-NZ" baseline="0" dirty="0" smtClean="0"/>
              <a:t>”, </a:t>
            </a:r>
            <a:r>
              <a:rPr lang="en-NZ" baseline="0" dirty="0" err="1" smtClean="0"/>
              <a:t>objectName</a:t>
            </a:r>
            <a:r>
              <a:rPr lang="en-NZ" baseline="0" dirty="0" smtClean="0"/>
              <a:t>);</a:t>
            </a:r>
          </a:p>
          <a:p>
            <a:pPr marL="171450" indent="-171450">
              <a:buFont typeface="Arial" pitchFamily="34" charset="0"/>
              <a:buChar char="•"/>
            </a:pPr>
            <a:r>
              <a:rPr lang="en-NZ" baseline="0" dirty="0" smtClean="0"/>
              <a:t>We will see later how to build special classes called </a:t>
            </a:r>
            <a:r>
              <a:rPr lang="en-NZ" baseline="0" dirty="0" err="1" smtClean="0"/>
              <a:t>ViewModels</a:t>
            </a:r>
            <a:r>
              <a:rPr lang="en-NZ" baseline="0" dirty="0" smtClean="0"/>
              <a:t> that allow us to pass more than one class instance to a View.</a:t>
            </a:r>
            <a:endParaRPr lang="en-US"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45</a:t>
            </a:fld>
            <a:endParaRPr lang="en-NZ"/>
          </a:p>
        </p:txBody>
      </p:sp>
    </p:spTree>
    <p:extLst>
      <p:ext uri="{BB962C8B-B14F-4D97-AF65-F5344CB8AC3E}">
        <p14:creationId xmlns:p14="http://schemas.microsoft.com/office/powerpoint/2010/main" val="42260784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As always,</a:t>
            </a:r>
            <a:r>
              <a:rPr lang="en-NZ" baseline="0" dirty="0" smtClean="0"/>
              <a:t> note the URL</a:t>
            </a:r>
            <a:endParaRPr lang="en-US"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46</a:t>
            </a:fld>
            <a:endParaRPr lang="en-NZ"/>
          </a:p>
        </p:txBody>
      </p:sp>
    </p:spTree>
    <p:extLst>
      <p:ext uri="{BB962C8B-B14F-4D97-AF65-F5344CB8AC3E}">
        <p14:creationId xmlns:p14="http://schemas.microsoft.com/office/powerpoint/2010/main" val="1847715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We’ve seen how to get data from the model to the controller and from the controller</a:t>
            </a:r>
            <a:r>
              <a:rPr lang="en-AU" baseline="0" dirty="0" smtClean="0"/>
              <a:t> to the view.</a:t>
            </a:r>
          </a:p>
          <a:p>
            <a:pPr marL="171450" indent="-171450">
              <a:buFont typeface="Arial" pitchFamily="34" charset="0"/>
              <a:buChar char="•"/>
            </a:pPr>
            <a:r>
              <a:rPr lang="en-AU" baseline="0" dirty="0" smtClean="0"/>
              <a:t>How can we pass data from the user to the Controller?</a:t>
            </a:r>
          </a:p>
          <a:p>
            <a:pPr marL="171450" indent="-171450">
              <a:buFont typeface="Arial" pitchFamily="34" charset="0"/>
              <a:buChar char="•"/>
            </a:pPr>
            <a:endParaRPr lang="en-AU" baseline="0" dirty="0" smtClean="0"/>
          </a:p>
          <a:p>
            <a:pPr marL="171450" indent="-171450">
              <a:buFont typeface="Arial" pitchFamily="34" charset="0"/>
              <a:buChar char="•"/>
            </a:pPr>
            <a:r>
              <a:rPr lang="en-AU" baseline="0" dirty="0" smtClean="0"/>
              <a:t>There are actually two ways, corresponding to GET and POST, as you would expect (i.e. via URL query string or via controls in an HTML form. We will start with that next time.</a:t>
            </a:r>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47</a:t>
            </a:fld>
            <a:endParaRPr lang="en-NZ"/>
          </a:p>
        </p:txBody>
      </p:sp>
    </p:spTree>
    <p:extLst>
      <p:ext uri="{BB962C8B-B14F-4D97-AF65-F5344CB8AC3E}">
        <p14:creationId xmlns:p14="http://schemas.microsoft.com/office/powerpoint/2010/main" val="18727820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Here is my solution when it chooses boxing day</a:t>
            </a:r>
            <a:r>
              <a:rPr lang="en-NZ" baseline="0" dirty="0" smtClean="0"/>
              <a:t> and when it chooses Queen’s birthday. You also </a:t>
            </a:r>
            <a:r>
              <a:rPr lang="en-NZ" baseline="0" smtClean="0"/>
              <a:t>want Halloween</a:t>
            </a:r>
            <a:endParaRPr lang="en-NZ" baseline="0" dirty="0" smtClean="0"/>
          </a:p>
          <a:p>
            <a:r>
              <a:rPr lang="en-NZ" baseline="0" dirty="0" smtClean="0"/>
              <a:t>Note that the URL is the same.</a:t>
            </a:r>
            <a:endParaRPr lang="en-US"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49</a:t>
            </a:fld>
            <a:endParaRPr lang="en-NZ"/>
          </a:p>
        </p:txBody>
      </p:sp>
    </p:spTree>
    <p:extLst>
      <p:ext uri="{BB962C8B-B14F-4D97-AF65-F5344CB8AC3E}">
        <p14:creationId xmlns:p14="http://schemas.microsoft.com/office/powerpoint/2010/main" val="271043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We’ll start by looking at this architecture. Note that this isn’t a “Microsoft” architecture, nor is it a new architecture. Many languages/development platforms support or require it.</a:t>
            </a:r>
            <a:endParaRPr lang="en-NZ" sz="1400" dirty="0" smtClean="0"/>
          </a:p>
          <a:p>
            <a:pPr marL="171450" indent="-171450">
              <a:buFont typeface="Arial" pitchFamily="34" charset="0"/>
              <a:buChar char="•"/>
            </a:pPr>
            <a:r>
              <a:rPr lang="en-NZ" sz="1400" dirty="0" smtClean="0"/>
              <a:t>First mooted</a:t>
            </a:r>
            <a:r>
              <a:rPr lang="en-NZ" sz="1400" baseline="0" dirty="0" smtClean="0"/>
              <a:t> in the 1970s for use with </a:t>
            </a:r>
            <a:r>
              <a:rPr lang="en-NZ" sz="1400" baseline="0" dirty="0" err="1" smtClean="0"/>
              <a:t>SmallTalk</a:t>
            </a:r>
            <a:r>
              <a:rPr lang="en-NZ" sz="1400" baseline="0" dirty="0" smtClean="0"/>
              <a:t>, a proto-OO language</a:t>
            </a:r>
          </a:p>
          <a:p>
            <a:pPr marL="171450" indent="-171450">
              <a:buFont typeface="Arial" pitchFamily="34" charset="0"/>
              <a:buChar char="•"/>
            </a:pPr>
            <a:r>
              <a:rPr lang="en-NZ" sz="1400" baseline="0" dirty="0" smtClean="0"/>
              <a:t>Fell out of favour during the event-driven years, but is resurging now because it maps well to the independent server-client model of web programming.</a:t>
            </a:r>
          </a:p>
          <a:p>
            <a:pPr marL="171450" indent="-171450">
              <a:buFont typeface="Arial" pitchFamily="34" charset="0"/>
              <a:buChar char="•"/>
            </a:pPr>
            <a:r>
              <a:rPr lang="en-NZ" sz="1400" dirty="0" smtClean="0"/>
              <a:t>MVC models promote “separation of concerns” into Model (data), View (UI),</a:t>
            </a:r>
            <a:r>
              <a:rPr lang="en-NZ" sz="1400" baseline="0" dirty="0" smtClean="0"/>
              <a:t> and Controller (application logic).</a:t>
            </a:r>
          </a:p>
          <a:p>
            <a:pPr marL="171450" indent="-171450">
              <a:buFont typeface="Arial" pitchFamily="34" charset="0"/>
              <a:buChar char="•"/>
            </a:pPr>
            <a:r>
              <a:rPr lang="en-NZ" sz="1400" baseline="0" dirty="0" smtClean="0"/>
              <a:t>There are many versions of MVC. Most differ in precisely what the controller does.</a:t>
            </a:r>
          </a:p>
          <a:p>
            <a:pPr marL="171450" indent="-171450">
              <a:buFont typeface="Arial" pitchFamily="34" charset="0"/>
              <a:buChar char="•"/>
            </a:pPr>
            <a:r>
              <a:rPr lang="en-NZ" sz="1400" b="1" baseline="0" dirty="0" smtClean="0"/>
              <a:t>The </a:t>
            </a:r>
            <a:r>
              <a:rPr lang="en-NZ" sz="1400" b="1" baseline="0" dirty="0" err="1" smtClean="0"/>
              <a:t>GoF</a:t>
            </a:r>
            <a:r>
              <a:rPr lang="en-NZ" sz="1400" b="1" baseline="0" dirty="0" smtClean="0"/>
              <a:t> MVC is different from the one ASP.NET MVC  uses.</a:t>
            </a:r>
          </a:p>
          <a:p>
            <a:pPr marL="171450" indent="-171450">
              <a:buFont typeface="Arial" pitchFamily="34" charset="0"/>
              <a:buChar char="•"/>
            </a:pPr>
            <a:r>
              <a:rPr lang="en-NZ" sz="1400" baseline="0" dirty="0" smtClean="0"/>
              <a:t>We’ll concentrate on that specific one, but if you care, it’s worth reading the </a:t>
            </a:r>
            <a:r>
              <a:rPr lang="en-NZ" sz="1400" baseline="0" dirty="0" err="1" smtClean="0"/>
              <a:t>GoF</a:t>
            </a:r>
            <a:r>
              <a:rPr lang="en-NZ" sz="1400" baseline="0" dirty="0" smtClean="0"/>
              <a:t> presentation and thinking about the differences between them.</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5</a:t>
            </a:fld>
            <a:endParaRPr lang="en-NZ"/>
          </a:p>
        </p:txBody>
      </p:sp>
    </p:spTree>
    <p:extLst>
      <p:ext uri="{BB962C8B-B14F-4D97-AF65-F5344CB8AC3E}">
        <p14:creationId xmlns:p14="http://schemas.microsoft.com/office/powerpoint/2010/main" val="277054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The three parts of an MVC architecture.</a:t>
            </a:r>
          </a:p>
          <a:p>
            <a:pPr marL="171450" indent="-171450">
              <a:buFont typeface="Arial" pitchFamily="34" charset="0"/>
              <a:buChar char="•"/>
            </a:pPr>
            <a:r>
              <a:rPr lang="en-AU" sz="1400" dirty="0" smtClean="0"/>
              <a:t>Model = C# classes</a:t>
            </a:r>
            <a:r>
              <a:rPr lang="en-AU" sz="1400" baseline="0" dirty="0" smtClean="0"/>
              <a:t> or C# classes and an underlying database</a:t>
            </a:r>
          </a:p>
          <a:p>
            <a:pPr marL="171450" indent="-171450">
              <a:buFont typeface="Arial" pitchFamily="34" charset="0"/>
              <a:buChar char="•"/>
            </a:pPr>
            <a:r>
              <a:rPr lang="en-AU" sz="1400" baseline="0" dirty="0" smtClean="0"/>
              <a:t>View = souped-up HTML</a:t>
            </a:r>
          </a:p>
          <a:p>
            <a:pPr marL="171450" indent="-171450">
              <a:buFont typeface="Arial" pitchFamily="34" charset="0"/>
              <a:buChar char="•"/>
            </a:pPr>
            <a:r>
              <a:rPr lang="en-AU" sz="1400" baseline="0" dirty="0" smtClean="0"/>
              <a:t>Controller = Written in C# code, uses the Model classes, passes data to the View.</a:t>
            </a:r>
            <a:endParaRPr lang="en-NZ" sz="1400" dirty="0" smtClean="0"/>
          </a:p>
          <a:p>
            <a:pPr marL="171450" indent="-171450">
              <a:buFont typeface="Arial" pitchFamily="34" charset="0"/>
              <a:buChar char="•"/>
            </a:pPr>
            <a:r>
              <a:rPr lang="en-NZ" sz="1400" dirty="0" smtClean="0"/>
              <a:t>While</a:t>
            </a:r>
            <a:r>
              <a:rPr lang="en-NZ" sz="1400" baseline="0" dirty="0" smtClean="0"/>
              <a:t> the roles are distinct, there is of course communication between the layers.</a:t>
            </a:r>
          </a:p>
          <a:p>
            <a:pPr marL="171450" indent="-171450">
              <a:buFont typeface="Arial" pitchFamily="34" charset="0"/>
              <a:buChar char="•"/>
            </a:pPr>
            <a:r>
              <a:rPr lang="en-NZ" sz="1400" baseline="0" dirty="0" smtClean="0"/>
              <a:t>For example, </a:t>
            </a:r>
          </a:p>
          <a:p>
            <a:pPr marL="628650" lvl="1" indent="-171450">
              <a:buFont typeface="Arial" pitchFamily="34" charset="0"/>
              <a:buChar char="•"/>
            </a:pPr>
            <a:r>
              <a:rPr lang="en-NZ" sz="1400" baseline="0" dirty="0" smtClean="0"/>
              <a:t>The controller classes fetch data from the classes in the model that communicate with the database</a:t>
            </a:r>
          </a:p>
          <a:p>
            <a:pPr marL="628650" lvl="1" indent="-171450">
              <a:buFont typeface="Arial" pitchFamily="34" charset="0"/>
              <a:buChar char="•"/>
            </a:pPr>
            <a:r>
              <a:rPr lang="en-NZ" sz="1400" baseline="0" dirty="0" smtClean="0"/>
              <a:t>The controller classes pass data (in the form of model class instances) to the Views to render and display.</a:t>
            </a:r>
          </a:p>
          <a:p>
            <a:pPr marL="628650" lvl="1" indent="-171450">
              <a:buFont typeface="Arial" pitchFamily="34" charset="0"/>
              <a:buChar char="•"/>
            </a:pPr>
            <a:r>
              <a:rPr lang="en-NZ" sz="1400" baseline="0" dirty="0" smtClean="0"/>
              <a:t>The Views have knowledge of the model class structures</a:t>
            </a:r>
          </a:p>
          <a:p>
            <a:pPr marL="171450" lvl="0" indent="-171450">
              <a:buFont typeface="Arial" pitchFamily="34" charset="0"/>
              <a:buChar char="•"/>
            </a:pPr>
            <a:r>
              <a:rPr lang="en-NZ" sz="1400" baseline="0" dirty="0" smtClean="0"/>
              <a:t>So when people talk about “separation of concerns” it doesn’t mean that they are completely separate. The theoretical advantage of MVC (in general and this version in particular) is that the responsibilities are clearly assigned.</a:t>
            </a: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6</a:t>
            </a:fld>
            <a:endParaRPr lang="en-NZ"/>
          </a:p>
        </p:txBody>
      </p:sp>
    </p:spTree>
    <p:extLst>
      <p:ext uri="{BB962C8B-B14F-4D97-AF65-F5344CB8AC3E}">
        <p14:creationId xmlns:p14="http://schemas.microsoft.com/office/powerpoint/2010/main" val="539831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HTML requests under this model go to a Controller class method, not to a page. </a:t>
            </a:r>
            <a:r>
              <a:rPr lang="en-AU" b="1" dirty="0" smtClean="0"/>
              <a:t>So the URLs are very weird.</a:t>
            </a:r>
          </a:p>
          <a:p>
            <a:pPr marL="171450" indent="-171450">
              <a:buFont typeface="Arial" pitchFamily="34" charset="0"/>
              <a:buChar char="•"/>
            </a:pPr>
            <a:r>
              <a:rPr lang="en-AU" dirty="0" smtClean="0"/>
              <a:t>The server software translates (routes) from controller method name to page name.</a:t>
            </a:r>
          </a:p>
          <a:p>
            <a:pPr marL="171450" indent="-171450">
              <a:buFont typeface="Arial" pitchFamily="34" charset="0"/>
              <a:buChar char="•"/>
            </a:pPr>
            <a:r>
              <a:rPr lang="en-AU" dirty="0" smtClean="0"/>
              <a:t>You will see this difference</a:t>
            </a:r>
            <a:r>
              <a:rPr lang="en-AU" baseline="0" dirty="0" smtClean="0"/>
              <a:t> in your own browsers.</a:t>
            </a:r>
          </a:p>
          <a:p>
            <a:pPr marL="171450" indent="-171450">
              <a:buFont typeface="Arial" pitchFamily="34" charset="0"/>
              <a:buChar char="•"/>
            </a:pPr>
            <a:r>
              <a:rPr lang="en-AU" baseline="0" dirty="0" smtClean="0"/>
              <a:t>The controller talks to the persistent storage, requests data, modifies data, etc.</a:t>
            </a:r>
          </a:p>
          <a:p>
            <a:pPr marL="171450" indent="-171450">
              <a:buFont typeface="Arial" pitchFamily="34" charset="0"/>
              <a:buChar char="•"/>
            </a:pPr>
            <a:r>
              <a:rPr lang="en-AU" baseline="0" dirty="0" smtClean="0"/>
              <a:t>The controller then passes information to the view.</a:t>
            </a:r>
          </a:p>
          <a:p>
            <a:pPr marL="171450" indent="-171450">
              <a:buFont typeface="Arial" pitchFamily="34" charset="0"/>
              <a:buChar char="•"/>
            </a:pPr>
            <a:r>
              <a:rPr lang="en-AU" baseline="0" dirty="0" smtClean="0"/>
              <a:t>The view is translated by the engine into something browsers can understand, and that is shipped off to the client.</a:t>
            </a:r>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7</a:t>
            </a:fld>
            <a:endParaRPr lang="en-NZ"/>
          </a:p>
        </p:txBody>
      </p:sp>
    </p:spTree>
    <p:extLst>
      <p:ext uri="{BB962C8B-B14F-4D97-AF65-F5344CB8AC3E}">
        <p14:creationId xmlns:p14="http://schemas.microsoft.com/office/powerpoint/2010/main" val="363901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sz="1400" dirty="0" smtClean="0"/>
              <a:t>Separation of concerns: as discussed</a:t>
            </a:r>
          </a:p>
          <a:p>
            <a:pPr marL="171450" indent="-171450">
              <a:buFont typeface="Arial" pitchFamily="34" charset="0"/>
              <a:buChar char="•"/>
            </a:pPr>
            <a:r>
              <a:rPr lang="en-NZ" sz="1400" dirty="0" smtClean="0"/>
              <a:t>Automate development where possible: Powerful ORM</a:t>
            </a:r>
            <a:r>
              <a:rPr lang="en-NZ" sz="1400" baseline="0" dirty="0" smtClean="0"/>
              <a:t>. Similarly, much of the HTML writing can be replaced by more succinct </a:t>
            </a:r>
            <a:r>
              <a:rPr lang="en-NZ" sz="1400" baseline="0" dirty="0" err="1" smtClean="0"/>
              <a:t>shorthands</a:t>
            </a:r>
            <a:r>
              <a:rPr lang="en-NZ" sz="1400" baseline="0" dirty="0" smtClean="0"/>
              <a:t>.</a:t>
            </a:r>
            <a:endParaRPr lang="en-NZ" sz="1400" dirty="0" smtClean="0"/>
          </a:p>
          <a:p>
            <a:pPr marL="171450" indent="-171450">
              <a:buFont typeface="Arial" pitchFamily="34" charset="0"/>
              <a:buChar char="•"/>
            </a:pPr>
            <a:r>
              <a:rPr lang="en-NZ" sz="1400" dirty="0" smtClean="0"/>
              <a:t>Convention over Configuration:  </a:t>
            </a:r>
            <a:r>
              <a:rPr lang="en-NZ" sz="1400" dirty="0" smtClean="0"/>
              <a:t>MVC5 </a:t>
            </a:r>
            <a:r>
              <a:rPr lang="en-NZ" sz="1400" dirty="0" smtClean="0"/>
              <a:t>figures</a:t>
            </a:r>
            <a:r>
              <a:rPr lang="en-NZ" sz="1400" baseline="0" dirty="0" smtClean="0"/>
              <a:t> out what you want based on where files are placed and what things are named. This has both advantages and disadvantages, and we will consider it in more detail as we go along.</a:t>
            </a:r>
            <a:endParaRPr lang="en-NZ" sz="1400" dirty="0" smtClean="0"/>
          </a:p>
          <a:p>
            <a:pPr marL="628650" lvl="1" indent="-171450">
              <a:buFont typeface="Arial" pitchFamily="34" charset="0"/>
              <a:buChar char="•"/>
            </a:pPr>
            <a:r>
              <a:rPr lang="en-NZ" sz="1400" dirty="0" smtClean="0"/>
              <a:t>File Structure</a:t>
            </a:r>
          </a:p>
          <a:p>
            <a:pPr marL="628650" lvl="1" indent="-171450">
              <a:buFont typeface="Arial" pitchFamily="34" charset="0"/>
              <a:buChar char="•"/>
            </a:pPr>
            <a:r>
              <a:rPr lang="en-NZ" sz="1400" dirty="0" smtClean="0"/>
              <a:t>Naming</a:t>
            </a:r>
          </a:p>
          <a:p>
            <a:pPr marL="171450" indent="-171450">
              <a:buFont typeface="Arial" pitchFamily="34" charset="0"/>
              <a:buChar char="•"/>
            </a:pPr>
            <a:r>
              <a:rPr lang="en-NZ" sz="1400" dirty="0" smtClean="0"/>
              <a:t>Developer control over HTML: Early server-side HTML generators where all</a:t>
            </a:r>
            <a:r>
              <a:rPr lang="en-NZ" sz="1400" baseline="0" dirty="0" smtClean="0"/>
              <a:t> the code was written in the OO language, </a:t>
            </a:r>
            <a:r>
              <a:rPr lang="en-NZ" sz="1400" dirty="0" smtClean="0"/>
              <a:t>produced very bloated HTML. </a:t>
            </a:r>
            <a:r>
              <a:rPr lang="en-NZ" sz="1400" baseline="0" dirty="0" smtClean="0"/>
              <a:t>In </a:t>
            </a:r>
            <a:r>
              <a:rPr lang="en-NZ" sz="1400" baseline="0" dirty="0" smtClean="0"/>
              <a:t>MVC5, </a:t>
            </a:r>
            <a:r>
              <a:rPr lang="en-NZ" sz="1400" baseline="0" dirty="0" smtClean="0"/>
              <a:t>you can choose to write your own HTML, exactly as you want it shipped to the browser. This give developers better control.</a:t>
            </a:r>
            <a:endParaRPr lang="en-NZ" sz="1400" dirty="0" smtClean="0"/>
          </a:p>
          <a:p>
            <a:pPr marL="171450" indent="-171450">
              <a:buFont typeface="Arial" pitchFamily="34" charset="0"/>
              <a:buChar char="•"/>
            </a:pPr>
            <a:r>
              <a:rPr lang="en-NZ" sz="1400" dirty="0" smtClean="0"/>
              <a:t>Full strength of .NET classes and language features (e.g. lambda expressions).</a:t>
            </a:r>
          </a:p>
          <a:p>
            <a:pPr marL="171450" indent="-171450">
              <a:buFont typeface="Arial" pitchFamily="34" charset="0"/>
              <a:buChar char="•"/>
            </a:pPr>
            <a:endParaRPr lang="en-NZ" sz="14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8</a:t>
            </a:fld>
            <a:endParaRPr lang="en-NZ"/>
          </a:p>
        </p:txBody>
      </p:sp>
    </p:spTree>
    <p:extLst>
      <p:ext uri="{BB962C8B-B14F-4D97-AF65-F5344CB8AC3E}">
        <p14:creationId xmlns:p14="http://schemas.microsoft.com/office/powerpoint/2010/main" val="89112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sz="1600" dirty="0" smtClean="0"/>
              <a:t>URLs serve method calls, not files. This will become clearer when we see some examples in a moment.</a:t>
            </a:r>
            <a:endParaRPr lang="en-NZ" sz="1600" dirty="0" smtClean="0"/>
          </a:p>
          <a:p>
            <a:pPr marL="171450" indent="-171450">
              <a:buFont typeface="Arial" pitchFamily="34" charset="0"/>
              <a:buChar char="•"/>
            </a:pPr>
            <a:r>
              <a:rPr lang="en-NZ" sz="1600" dirty="0" smtClean="0"/>
              <a:t>Models know nothing about Views.</a:t>
            </a:r>
            <a:r>
              <a:rPr lang="en-NZ" sz="1600" baseline="0" dirty="0" smtClean="0"/>
              <a:t> Your model classes should never try to respond to user input or control user output.</a:t>
            </a:r>
          </a:p>
          <a:p>
            <a:pPr marL="171450" indent="-171450">
              <a:buFont typeface="Arial" pitchFamily="34" charset="0"/>
              <a:buChar char="•"/>
            </a:pPr>
            <a:r>
              <a:rPr lang="en-NZ" sz="1600" baseline="0" dirty="0" smtClean="0"/>
              <a:t>Controllers </a:t>
            </a:r>
            <a:r>
              <a:rPr lang="en-NZ" sz="1600" baseline="0" dirty="0" smtClean="0"/>
              <a:t>know about Views and Models, but should never try to do their jobs (data storage and UI, respectively).</a:t>
            </a:r>
          </a:p>
          <a:p>
            <a:pPr marL="171450" indent="-171450">
              <a:buFont typeface="Arial" pitchFamily="34" charset="0"/>
              <a:buChar char="•"/>
            </a:pPr>
            <a:r>
              <a:rPr lang="en-NZ" sz="1600" baseline="0" dirty="0" smtClean="0"/>
              <a:t>So when you have functionality to add or a problem to fix, you should be easily able to tell what part of the code you should be working on.</a:t>
            </a:r>
            <a:endParaRPr lang="en-NZ" sz="1600"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9</a:t>
            </a:fld>
            <a:endParaRPr lang="en-NZ"/>
          </a:p>
        </p:txBody>
      </p:sp>
    </p:spTree>
    <p:extLst>
      <p:ext uri="{BB962C8B-B14F-4D97-AF65-F5344CB8AC3E}">
        <p14:creationId xmlns:p14="http://schemas.microsoft.com/office/powerpoint/2010/main" val="11834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2460C-7A26-45E1-B5BC-ED172184F261}" type="datetimeFigureOut">
              <a:rPr lang="en-NZ" smtClean="0"/>
              <a:pPr/>
              <a:t>8/05/2017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12460C-7A26-45E1-B5BC-ED172184F261}" type="datetimeFigureOut">
              <a:rPr lang="en-NZ" smtClean="0"/>
              <a:pPr/>
              <a:t>8/05/2017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2460C-7A26-45E1-B5BC-ED172184F261}" type="datetimeFigureOut">
              <a:rPr lang="en-NZ" smtClean="0"/>
              <a:pPr/>
              <a:t>8/05/2017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12460C-7A26-45E1-B5BC-ED172184F261}" type="datetimeFigureOut">
              <a:rPr lang="en-NZ" smtClean="0"/>
              <a:pPr/>
              <a:t>8/05/2017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12460C-7A26-45E1-B5BC-ED172184F261}" type="datetimeFigureOut">
              <a:rPr lang="en-NZ" smtClean="0"/>
              <a:pPr/>
              <a:t>8/05/2017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2460C-7A26-45E1-B5BC-ED172184F261}" type="datetimeFigureOut">
              <a:rPr lang="en-NZ" smtClean="0"/>
              <a:pPr/>
              <a:t>8/05/2017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2460C-7A26-45E1-B5BC-ED172184F261}" type="datetimeFigureOut">
              <a:rPr lang="en-NZ" smtClean="0"/>
              <a:pPr/>
              <a:t>8/05/2017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4A148190-3B0F-4FB1-A2EC-CF5EB4999BE0}"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12460C-7A26-45E1-B5BC-ED172184F261}" type="datetimeFigureOut">
              <a:rPr lang="en-NZ" smtClean="0"/>
              <a:pPr/>
              <a:t>8/05/2017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2460C-7A26-45E1-B5BC-ED172184F261}" type="datetimeFigureOut">
              <a:rPr lang="en-NZ" smtClean="0"/>
              <a:pPr/>
              <a:t>8/05/2017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2460C-7A26-45E1-B5BC-ED172184F261}" type="datetimeFigureOut">
              <a:rPr lang="en-NZ" smtClean="0"/>
              <a:pPr/>
              <a:t>8/05/2017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A148190-3B0F-4FB1-A2EC-CF5EB4999BE0}"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2460C-7A26-45E1-B5BC-ED172184F261}" type="datetimeFigureOut">
              <a:rPr lang="en-NZ" smtClean="0"/>
              <a:pPr/>
              <a:t>8/05/2017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D12460C-7A26-45E1-B5BC-ED172184F261}" type="datetimeFigureOut">
              <a:rPr lang="en-NZ" smtClean="0"/>
              <a:pPr/>
              <a:t>8/05/2017</a:t>
            </a:fld>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A148190-3B0F-4FB1-A2EC-CF5EB4999BE0}"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458200" cy="1927225"/>
          </a:xfrm>
        </p:spPr>
        <p:txBody>
          <a:bodyPr/>
          <a:lstStyle/>
          <a:p>
            <a:r>
              <a:rPr lang="en-NZ" sz="4800" dirty="0" smtClean="0"/>
              <a:t>Model View Controller</a:t>
            </a:r>
            <a:endParaRPr lang="en-NZ" sz="4800" dirty="0"/>
          </a:p>
        </p:txBody>
      </p:sp>
      <p:sp>
        <p:nvSpPr>
          <p:cNvPr id="3" name="Subtitle 2"/>
          <p:cNvSpPr>
            <a:spLocks noGrp="1"/>
          </p:cNvSpPr>
          <p:nvPr>
            <p:ph type="subTitle" idx="1"/>
          </p:nvPr>
        </p:nvSpPr>
        <p:spPr/>
        <p:txBody>
          <a:bodyPr/>
          <a:lstStyle/>
          <a:p>
            <a:r>
              <a:rPr lang="en-NZ" dirty="0" smtClean="0"/>
              <a:t>IN710 OOSD 2017</a:t>
            </a:r>
          </a:p>
          <a:p>
            <a:r>
              <a:rPr lang="en-NZ" dirty="0" smtClean="0"/>
              <a:t>Session 11.1</a:t>
            </a:r>
            <a:endParaRPr lang="en-NZ" dirty="0"/>
          </a:p>
        </p:txBody>
      </p:sp>
    </p:spTree>
    <p:extLst>
      <p:ext uri="{BB962C8B-B14F-4D97-AF65-F5344CB8AC3E}">
        <p14:creationId xmlns:p14="http://schemas.microsoft.com/office/powerpoint/2010/main" val="1642851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ASP.NET Model View Controller</a:t>
            </a:r>
          </a:p>
        </p:txBody>
      </p:sp>
      <p:sp>
        <p:nvSpPr>
          <p:cNvPr id="4" name="Rectangle 3"/>
          <p:cNvSpPr/>
          <p:nvPr/>
        </p:nvSpPr>
        <p:spPr>
          <a:xfrm>
            <a:off x="755576" y="3356992"/>
            <a:ext cx="151216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Browser</a:t>
            </a:r>
            <a:endParaRPr lang="en-NZ" dirty="0"/>
          </a:p>
        </p:txBody>
      </p:sp>
      <p:sp>
        <p:nvSpPr>
          <p:cNvPr id="5" name="Rectangle 4"/>
          <p:cNvSpPr/>
          <p:nvPr/>
        </p:nvSpPr>
        <p:spPr>
          <a:xfrm>
            <a:off x="3923928" y="3284984"/>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Controller</a:t>
            </a:r>
            <a:endParaRPr lang="en-NZ" dirty="0"/>
          </a:p>
        </p:txBody>
      </p:sp>
      <p:sp>
        <p:nvSpPr>
          <p:cNvPr id="6" name="Rectangle 5"/>
          <p:cNvSpPr/>
          <p:nvPr/>
        </p:nvSpPr>
        <p:spPr>
          <a:xfrm>
            <a:off x="6948264" y="2348880"/>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Model</a:t>
            </a:r>
            <a:endParaRPr lang="en-NZ" dirty="0"/>
          </a:p>
        </p:txBody>
      </p:sp>
      <p:sp>
        <p:nvSpPr>
          <p:cNvPr id="7" name="Rectangle 6"/>
          <p:cNvSpPr/>
          <p:nvPr/>
        </p:nvSpPr>
        <p:spPr>
          <a:xfrm>
            <a:off x="6919885" y="5013176"/>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View</a:t>
            </a:r>
            <a:endParaRPr lang="en-NZ" dirty="0"/>
          </a:p>
        </p:txBody>
      </p:sp>
      <p:sp>
        <p:nvSpPr>
          <p:cNvPr id="8" name="Rectangle 7"/>
          <p:cNvSpPr/>
          <p:nvPr/>
        </p:nvSpPr>
        <p:spPr>
          <a:xfrm>
            <a:off x="3419872" y="2204864"/>
            <a:ext cx="5328592" cy="41764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p:cNvSpPr txBox="1"/>
          <p:nvPr/>
        </p:nvSpPr>
        <p:spPr>
          <a:xfrm>
            <a:off x="5098793" y="1844824"/>
            <a:ext cx="2497543" cy="369332"/>
          </a:xfrm>
          <a:prstGeom prst="rect">
            <a:avLst/>
          </a:prstGeom>
          <a:noFill/>
        </p:spPr>
        <p:txBody>
          <a:bodyPr wrap="none" rtlCol="0">
            <a:spAutoFit/>
          </a:bodyPr>
          <a:lstStyle/>
          <a:p>
            <a:r>
              <a:rPr lang="en-NZ" dirty="0" smtClean="0"/>
              <a:t>ASP.NET MVC Engine</a:t>
            </a:r>
            <a:endParaRPr lang="en-NZ" dirty="0"/>
          </a:p>
        </p:txBody>
      </p:sp>
      <p:cxnSp>
        <p:nvCxnSpPr>
          <p:cNvPr id="11" name="Curved Connector 10"/>
          <p:cNvCxnSpPr/>
          <p:nvPr/>
        </p:nvCxnSpPr>
        <p:spPr>
          <a:xfrm flipV="1">
            <a:off x="1691680" y="2420888"/>
            <a:ext cx="1728192" cy="864096"/>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3528" y="2627620"/>
            <a:ext cx="2300630" cy="369332"/>
          </a:xfrm>
          <a:prstGeom prst="rect">
            <a:avLst/>
          </a:prstGeom>
          <a:noFill/>
        </p:spPr>
        <p:txBody>
          <a:bodyPr wrap="none" rtlCol="0">
            <a:spAutoFit/>
          </a:bodyPr>
          <a:lstStyle/>
          <a:p>
            <a:r>
              <a:rPr lang="en-NZ" dirty="0" smtClean="0"/>
              <a:t>Sends (special) URL</a:t>
            </a:r>
            <a:endParaRPr lang="en-NZ" dirty="0"/>
          </a:p>
        </p:txBody>
      </p:sp>
      <p:cxnSp>
        <p:nvCxnSpPr>
          <p:cNvPr id="13" name="Curved Connector 12"/>
          <p:cNvCxnSpPr/>
          <p:nvPr/>
        </p:nvCxnSpPr>
        <p:spPr>
          <a:xfrm rot="16200000" flipH="1">
            <a:off x="3340959" y="2499801"/>
            <a:ext cx="864096" cy="706270"/>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59428" y="2276872"/>
            <a:ext cx="1428596" cy="369332"/>
          </a:xfrm>
          <a:prstGeom prst="rect">
            <a:avLst/>
          </a:prstGeom>
          <a:noFill/>
        </p:spPr>
        <p:txBody>
          <a:bodyPr wrap="none" rtlCol="0">
            <a:spAutoFit/>
          </a:bodyPr>
          <a:lstStyle/>
          <a:p>
            <a:r>
              <a:rPr lang="en-NZ" dirty="0" smtClean="0"/>
              <a:t>Is passed to</a:t>
            </a:r>
            <a:endParaRPr lang="en-NZ" dirty="0"/>
          </a:p>
        </p:txBody>
      </p:sp>
      <p:sp>
        <p:nvSpPr>
          <p:cNvPr id="21" name="TextBox 20"/>
          <p:cNvSpPr txBox="1"/>
          <p:nvPr/>
        </p:nvSpPr>
        <p:spPr>
          <a:xfrm>
            <a:off x="6084168" y="2361654"/>
            <a:ext cx="835717" cy="923330"/>
          </a:xfrm>
          <a:prstGeom prst="rect">
            <a:avLst/>
          </a:prstGeom>
          <a:noFill/>
        </p:spPr>
        <p:txBody>
          <a:bodyPr wrap="square" rtlCol="0">
            <a:spAutoFit/>
          </a:bodyPr>
          <a:lstStyle/>
          <a:p>
            <a:r>
              <a:rPr lang="en-NZ" dirty="0" smtClean="0"/>
              <a:t>Gets Model data</a:t>
            </a:r>
            <a:endParaRPr lang="en-NZ" dirty="0"/>
          </a:p>
        </p:txBody>
      </p:sp>
      <p:cxnSp>
        <p:nvCxnSpPr>
          <p:cNvPr id="22" name="Straight Arrow Connector 21"/>
          <p:cNvCxnSpPr/>
          <p:nvPr/>
        </p:nvCxnSpPr>
        <p:spPr>
          <a:xfrm>
            <a:off x="5436096" y="4057047"/>
            <a:ext cx="1483789" cy="11001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228184" y="3573016"/>
            <a:ext cx="2448272" cy="1200329"/>
          </a:xfrm>
          <a:prstGeom prst="rect">
            <a:avLst/>
          </a:prstGeom>
          <a:noFill/>
        </p:spPr>
        <p:txBody>
          <a:bodyPr wrap="square" rtlCol="0">
            <a:spAutoFit/>
          </a:bodyPr>
          <a:lstStyle/>
          <a:p>
            <a:r>
              <a:rPr lang="en-NZ" dirty="0" smtClean="0"/>
              <a:t>Processes and prepares data and passes it to selected View</a:t>
            </a:r>
            <a:endParaRPr lang="en-NZ" dirty="0"/>
          </a:p>
        </p:txBody>
      </p:sp>
      <p:cxnSp>
        <p:nvCxnSpPr>
          <p:cNvPr id="26" name="Straight Arrow Connector 25"/>
          <p:cNvCxnSpPr>
            <a:stCxn id="7" idx="1"/>
          </p:cNvCxnSpPr>
          <p:nvPr/>
        </p:nvCxnSpPr>
        <p:spPr>
          <a:xfrm flipH="1" flipV="1">
            <a:off x="2339752" y="4858127"/>
            <a:ext cx="4580133" cy="5510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73726" y="5409220"/>
            <a:ext cx="2386231" cy="646331"/>
          </a:xfrm>
          <a:prstGeom prst="rect">
            <a:avLst/>
          </a:prstGeom>
          <a:noFill/>
        </p:spPr>
        <p:txBody>
          <a:bodyPr wrap="none" rtlCol="0">
            <a:spAutoFit/>
          </a:bodyPr>
          <a:lstStyle/>
          <a:p>
            <a:r>
              <a:rPr lang="en-NZ" dirty="0" smtClean="0"/>
              <a:t>View produces HTML</a:t>
            </a:r>
          </a:p>
          <a:p>
            <a:r>
              <a:rPr lang="en-NZ" dirty="0" smtClean="0"/>
              <a:t>for the browser</a:t>
            </a:r>
            <a:endParaRPr lang="en-NZ" dirty="0"/>
          </a:p>
        </p:txBody>
      </p:sp>
      <p:cxnSp>
        <p:nvCxnSpPr>
          <p:cNvPr id="34" name="Straight Arrow Connector 33"/>
          <p:cNvCxnSpPr>
            <a:stCxn id="5" idx="3"/>
          </p:cNvCxnSpPr>
          <p:nvPr/>
        </p:nvCxnSpPr>
        <p:spPr>
          <a:xfrm flipV="1">
            <a:off x="5436096" y="3128194"/>
            <a:ext cx="1483789" cy="552834"/>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05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1" grpId="0"/>
      <p:bldP spid="24"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Razor</a:t>
            </a:r>
            <a:endParaRPr lang="en-NZ" dirty="0"/>
          </a:p>
        </p:txBody>
      </p:sp>
      <p:sp>
        <p:nvSpPr>
          <p:cNvPr id="3" name="Content Placeholder 2"/>
          <p:cNvSpPr>
            <a:spLocks noGrp="1"/>
          </p:cNvSpPr>
          <p:nvPr>
            <p:ph idx="1"/>
          </p:nvPr>
        </p:nvSpPr>
        <p:spPr/>
        <p:txBody>
          <a:bodyPr/>
          <a:lstStyle/>
          <a:p>
            <a:pPr>
              <a:lnSpc>
                <a:spcPct val="114000"/>
              </a:lnSpc>
              <a:spcAft>
                <a:spcPts val="600"/>
              </a:spcAft>
            </a:pPr>
            <a:r>
              <a:rPr lang="en-NZ" dirty="0" smtClean="0"/>
              <a:t>Processes C# embedded in the View HTML</a:t>
            </a:r>
          </a:p>
        </p:txBody>
      </p:sp>
    </p:spTree>
    <p:extLst>
      <p:ext uri="{BB962C8B-B14F-4D97-AF65-F5344CB8AC3E}">
        <p14:creationId xmlns:p14="http://schemas.microsoft.com/office/powerpoint/2010/main" val="80101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ASP.NET MVC Elements</a:t>
            </a:r>
            <a:endParaRPr lang="en-NZ" dirty="0"/>
          </a:p>
        </p:txBody>
      </p:sp>
      <p:sp>
        <p:nvSpPr>
          <p:cNvPr id="3" name="Content Placeholder 2"/>
          <p:cNvSpPr>
            <a:spLocks noGrp="1"/>
          </p:cNvSpPr>
          <p:nvPr>
            <p:ph idx="1"/>
          </p:nvPr>
        </p:nvSpPr>
        <p:spPr/>
        <p:txBody>
          <a:bodyPr>
            <a:normAutofit/>
          </a:bodyPr>
          <a:lstStyle/>
          <a:p>
            <a:pPr>
              <a:spcAft>
                <a:spcPts val="600"/>
              </a:spcAft>
            </a:pPr>
            <a:r>
              <a:rPr lang="en-NZ" sz="2800" dirty="0" smtClean="0"/>
              <a:t>Models</a:t>
            </a:r>
          </a:p>
          <a:p>
            <a:pPr lvl="1">
              <a:spcAft>
                <a:spcPts val="600"/>
              </a:spcAft>
            </a:pPr>
            <a:r>
              <a:rPr lang="en-NZ" sz="2400" dirty="0" smtClean="0"/>
              <a:t>Normal .NET C# classes that hold your data</a:t>
            </a:r>
          </a:p>
          <a:p>
            <a:pPr lvl="1">
              <a:spcAft>
                <a:spcPts val="600"/>
              </a:spcAft>
            </a:pPr>
            <a:r>
              <a:rPr lang="en-NZ" sz="2400" dirty="0" smtClean="0"/>
              <a:t>Can contain business logic methods</a:t>
            </a:r>
          </a:p>
          <a:p>
            <a:pPr lvl="1">
              <a:spcAft>
                <a:spcPts val="600"/>
              </a:spcAft>
            </a:pPr>
            <a:r>
              <a:rPr lang="en-NZ" sz="2400" dirty="0" smtClean="0"/>
              <a:t>Often map to an underlying relational database</a:t>
            </a:r>
          </a:p>
          <a:p>
            <a:pPr lvl="1">
              <a:spcAft>
                <a:spcPts val="600"/>
              </a:spcAft>
            </a:pPr>
            <a:endParaRPr lang="en-NZ" sz="2400" dirty="0"/>
          </a:p>
        </p:txBody>
      </p:sp>
    </p:spTree>
    <p:extLst>
      <p:ext uri="{BB962C8B-B14F-4D97-AF65-F5344CB8AC3E}">
        <p14:creationId xmlns:p14="http://schemas.microsoft.com/office/powerpoint/2010/main" val="229760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ASP.NET MVC Elements</a:t>
            </a:r>
            <a:endParaRPr lang="en-NZ" dirty="0"/>
          </a:p>
        </p:txBody>
      </p:sp>
      <p:sp>
        <p:nvSpPr>
          <p:cNvPr id="3" name="Content Placeholder 2"/>
          <p:cNvSpPr>
            <a:spLocks noGrp="1"/>
          </p:cNvSpPr>
          <p:nvPr>
            <p:ph idx="1"/>
          </p:nvPr>
        </p:nvSpPr>
        <p:spPr/>
        <p:txBody>
          <a:bodyPr>
            <a:normAutofit lnSpcReduction="10000"/>
          </a:bodyPr>
          <a:lstStyle/>
          <a:p>
            <a:pPr>
              <a:spcAft>
                <a:spcPts val="600"/>
              </a:spcAft>
            </a:pPr>
            <a:r>
              <a:rPr lang="en-NZ" dirty="0" smtClean="0"/>
              <a:t>Controllers</a:t>
            </a:r>
          </a:p>
          <a:p>
            <a:pPr lvl="1">
              <a:spcAft>
                <a:spcPts val="600"/>
              </a:spcAft>
            </a:pPr>
            <a:r>
              <a:rPr lang="en-NZ" dirty="0" smtClean="0"/>
              <a:t>Normal .NET classes descended from </a:t>
            </a:r>
            <a:r>
              <a:rPr lang="en-NZ" dirty="0" err="1" smtClean="0"/>
              <a:t>System.Web.Mvc.Controller</a:t>
            </a:r>
            <a:r>
              <a:rPr lang="en-NZ" dirty="0" smtClean="0"/>
              <a:t>.</a:t>
            </a:r>
          </a:p>
          <a:p>
            <a:pPr lvl="1">
              <a:spcAft>
                <a:spcPts val="600"/>
              </a:spcAft>
            </a:pPr>
            <a:r>
              <a:rPr lang="en-NZ" dirty="0" smtClean="0"/>
              <a:t>In simplest case: one controller </a:t>
            </a:r>
            <a:r>
              <a:rPr lang="en-NZ" dirty="0" smtClean="0">
                <a:sym typeface="Wingdings" pitchFamily="2" charset="2"/>
              </a:rPr>
              <a:t> one web page</a:t>
            </a:r>
            <a:endParaRPr lang="en-NZ" dirty="0" smtClean="0"/>
          </a:p>
          <a:p>
            <a:pPr lvl="1">
              <a:spcAft>
                <a:spcPts val="600"/>
              </a:spcAft>
            </a:pPr>
            <a:r>
              <a:rPr lang="en-NZ" dirty="0" smtClean="0"/>
              <a:t>Always named: &lt;name of web page&gt;Controller</a:t>
            </a:r>
          </a:p>
          <a:p>
            <a:pPr lvl="1">
              <a:spcAft>
                <a:spcPts val="600"/>
              </a:spcAft>
            </a:pPr>
            <a:r>
              <a:rPr lang="en-NZ" dirty="0" smtClean="0"/>
              <a:t>Each Controller class contains a number of “action methods”</a:t>
            </a:r>
          </a:p>
          <a:p>
            <a:pPr lvl="1">
              <a:spcAft>
                <a:spcPts val="600"/>
              </a:spcAft>
            </a:pPr>
            <a:r>
              <a:rPr lang="en-NZ" dirty="0" smtClean="0"/>
              <a:t>Every action method has one or more associated Views</a:t>
            </a:r>
          </a:p>
          <a:p>
            <a:pPr lvl="2">
              <a:spcAft>
                <a:spcPts val="600"/>
              </a:spcAft>
            </a:pPr>
            <a:r>
              <a:rPr lang="en-NZ" dirty="0" smtClean="0"/>
              <a:t>Default View identified by naming convention (View name = Method name)</a:t>
            </a:r>
          </a:p>
          <a:p>
            <a:pPr lvl="2">
              <a:spcAft>
                <a:spcPts val="600"/>
              </a:spcAft>
            </a:pPr>
            <a:r>
              <a:rPr lang="en-NZ" dirty="0" smtClean="0"/>
              <a:t>Other Views can be invoked explicitly</a:t>
            </a:r>
          </a:p>
          <a:p>
            <a:pPr lvl="1">
              <a:spcAft>
                <a:spcPts val="600"/>
              </a:spcAft>
            </a:pPr>
            <a:r>
              <a:rPr lang="en-NZ" dirty="0" smtClean="0"/>
              <a:t>Data passed to View as arguments or via “</a:t>
            </a:r>
            <a:r>
              <a:rPr lang="en-NZ" dirty="0" err="1" smtClean="0"/>
              <a:t>ViewBag</a:t>
            </a:r>
            <a:r>
              <a:rPr lang="en-NZ" dirty="0" smtClean="0"/>
              <a:t>”</a:t>
            </a:r>
          </a:p>
          <a:p>
            <a:pPr lvl="1">
              <a:spcAft>
                <a:spcPts val="600"/>
              </a:spcAft>
            </a:pPr>
            <a:r>
              <a:rPr lang="en-NZ" dirty="0" smtClean="0"/>
              <a:t>Action methods called via URL. The system returns the HTML stream rendered by the View invoked by the Action method code.</a:t>
            </a:r>
          </a:p>
        </p:txBody>
      </p:sp>
    </p:spTree>
    <p:extLst>
      <p:ext uri="{BB962C8B-B14F-4D97-AF65-F5344CB8AC3E}">
        <p14:creationId xmlns:p14="http://schemas.microsoft.com/office/powerpoint/2010/main" val="424160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ASP.NET MVC Elements</a:t>
            </a:r>
            <a:endParaRPr lang="en-NZ" dirty="0"/>
          </a:p>
        </p:txBody>
      </p:sp>
      <p:sp>
        <p:nvSpPr>
          <p:cNvPr id="3" name="Content Placeholder 2"/>
          <p:cNvSpPr>
            <a:spLocks noGrp="1"/>
          </p:cNvSpPr>
          <p:nvPr>
            <p:ph idx="1"/>
          </p:nvPr>
        </p:nvSpPr>
        <p:spPr/>
        <p:txBody>
          <a:bodyPr>
            <a:normAutofit/>
          </a:bodyPr>
          <a:lstStyle/>
          <a:p>
            <a:r>
              <a:rPr lang="en-NZ" sz="2800" dirty="0" smtClean="0"/>
              <a:t>Views</a:t>
            </a:r>
          </a:p>
          <a:p>
            <a:pPr lvl="1"/>
            <a:r>
              <a:rPr lang="en-NZ" sz="2400" dirty="0" smtClean="0"/>
              <a:t>HTML pages</a:t>
            </a:r>
          </a:p>
          <a:p>
            <a:pPr lvl="1"/>
            <a:r>
              <a:rPr lang="en-NZ" sz="2400" dirty="0" smtClean="0"/>
              <a:t>May contain Razor blocks</a:t>
            </a:r>
          </a:p>
        </p:txBody>
      </p:sp>
    </p:spTree>
    <p:extLst>
      <p:ext uri="{BB962C8B-B14F-4D97-AF65-F5344CB8AC3E}">
        <p14:creationId xmlns:p14="http://schemas.microsoft.com/office/powerpoint/2010/main" val="22648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Building an ASP.NET MVC Application</a:t>
            </a:r>
            <a:endParaRPr lang="en-NZ" dirty="0"/>
          </a:p>
        </p:txBody>
      </p:sp>
      <p:sp>
        <p:nvSpPr>
          <p:cNvPr id="3" name="Content Placeholder 2"/>
          <p:cNvSpPr>
            <a:spLocks noGrp="1"/>
          </p:cNvSpPr>
          <p:nvPr>
            <p:ph idx="1"/>
          </p:nvPr>
        </p:nvSpPr>
        <p:spPr/>
        <p:txBody>
          <a:bodyPr/>
          <a:lstStyle/>
          <a:p>
            <a:r>
              <a:rPr lang="en-NZ" dirty="0" smtClean="0"/>
              <a:t>Creation</a:t>
            </a:r>
          </a:p>
          <a:p>
            <a:r>
              <a:rPr lang="en-NZ" dirty="0" smtClean="0"/>
              <a:t>Adding a Controller</a:t>
            </a:r>
          </a:p>
          <a:p>
            <a:r>
              <a:rPr lang="en-NZ" dirty="0" smtClean="0"/>
              <a:t>Adding a View</a:t>
            </a:r>
          </a:p>
          <a:p>
            <a:r>
              <a:rPr lang="en-NZ" dirty="0" smtClean="0"/>
              <a:t>Passing Data from Controller to View</a:t>
            </a:r>
          </a:p>
          <a:p>
            <a:r>
              <a:rPr lang="en-NZ" dirty="0" smtClean="0"/>
              <a:t>Adding a Model Class</a:t>
            </a:r>
          </a:p>
          <a:p>
            <a:r>
              <a:rPr lang="en-NZ" dirty="0" smtClean="0"/>
              <a:t>Working with Strongly Typed Views</a:t>
            </a:r>
          </a:p>
          <a:p>
            <a:r>
              <a:rPr lang="en-NZ" dirty="0" smtClean="0"/>
              <a:t>Incorporating a Form</a:t>
            </a:r>
          </a:p>
          <a:p>
            <a:r>
              <a:rPr lang="en-NZ" dirty="0" smtClean="0"/>
              <a:t>Basic Input Validation</a:t>
            </a:r>
          </a:p>
          <a:p>
            <a:endParaRPr lang="en-NZ" dirty="0"/>
          </a:p>
        </p:txBody>
      </p:sp>
    </p:spTree>
    <p:extLst>
      <p:ext uri="{BB962C8B-B14F-4D97-AF65-F5344CB8AC3E}">
        <p14:creationId xmlns:p14="http://schemas.microsoft.com/office/powerpoint/2010/main" val="3333966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Creation</a:t>
            </a:r>
            <a:endParaRPr lang="en-NZ" dirty="0"/>
          </a:p>
        </p:txBody>
      </p:sp>
      <p:sp>
        <p:nvSpPr>
          <p:cNvPr id="3" name="Content Placeholder 2"/>
          <p:cNvSpPr>
            <a:spLocks noGrp="1"/>
          </p:cNvSpPr>
          <p:nvPr>
            <p:ph idx="1"/>
          </p:nvPr>
        </p:nvSpPr>
        <p:spPr/>
        <p:txBody>
          <a:bodyPr/>
          <a:lstStyle/>
          <a:p>
            <a:r>
              <a:rPr lang="en-NZ" dirty="0" smtClean="0"/>
              <a:t>File-&gt;New-&gt;Project</a:t>
            </a:r>
          </a:p>
          <a:p>
            <a:r>
              <a:rPr lang="en-NZ" dirty="0" smtClean="0"/>
              <a:t>Web</a:t>
            </a:r>
          </a:p>
          <a:p>
            <a:r>
              <a:rPr lang="en-NZ" dirty="0" smtClean="0"/>
              <a:t>ASP.NET Web Application</a:t>
            </a:r>
          </a:p>
          <a:p>
            <a:endParaRPr lang="en-NZ" dirty="0"/>
          </a:p>
        </p:txBody>
      </p:sp>
      <p:pic>
        <p:nvPicPr>
          <p:cNvPr id="4" name="Picture 2"/>
          <p:cNvPicPr>
            <a:picLocks noChangeAspect="1" noChangeArrowheads="1"/>
          </p:cNvPicPr>
          <p:nvPr/>
        </p:nvPicPr>
        <p:blipFill>
          <a:blip r:embed="rId3" cstate="print"/>
          <a:srcRect/>
          <a:stretch>
            <a:fillRect/>
          </a:stretch>
        </p:blipFill>
        <p:spPr bwMode="auto">
          <a:xfrm>
            <a:off x="755576" y="3068960"/>
            <a:ext cx="5039469" cy="3487877"/>
          </a:xfrm>
          <a:prstGeom prst="rect">
            <a:avLst/>
          </a:prstGeom>
          <a:noFill/>
          <a:ln w="9525">
            <a:noFill/>
            <a:miter lim="800000"/>
            <a:headEnd/>
            <a:tailEnd/>
          </a:ln>
        </p:spPr>
      </p:pic>
    </p:spTree>
    <p:extLst>
      <p:ext uri="{BB962C8B-B14F-4D97-AF65-F5344CB8AC3E}">
        <p14:creationId xmlns:p14="http://schemas.microsoft.com/office/powerpoint/2010/main" val="319783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2120974" y="1700808"/>
            <a:ext cx="6267450" cy="4914900"/>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Creation</a:t>
            </a:r>
            <a:endParaRPr lang="en-NZ" dirty="0"/>
          </a:p>
        </p:txBody>
      </p:sp>
      <p:sp>
        <p:nvSpPr>
          <p:cNvPr id="3" name="Content Placeholder 2"/>
          <p:cNvSpPr>
            <a:spLocks noGrp="1"/>
          </p:cNvSpPr>
          <p:nvPr>
            <p:ph idx="1"/>
          </p:nvPr>
        </p:nvSpPr>
        <p:spPr/>
        <p:txBody>
          <a:bodyPr/>
          <a:lstStyle/>
          <a:p>
            <a:r>
              <a:rPr lang="en-NZ" dirty="0" smtClean="0"/>
              <a:t>Empty</a:t>
            </a:r>
          </a:p>
          <a:p>
            <a:r>
              <a:rPr lang="en-NZ" dirty="0" smtClean="0"/>
              <a:t>MVC</a:t>
            </a:r>
            <a:endParaRPr lang="en-NZ" dirty="0"/>
          </a:p>
        </p:txBody>
      </p:sp>
      <p:cxnSp>
        <p:nvCxnSpPr>
          <p:cNvPr id="6" name="Straight Arrow Connector 5"/>
          <p:cNvCxnSpPr/>
          <p:nvPr/>
        </p:nvCxnSpPr>
        <p:spPr>
          <a:xfrm flipV="1">
            <a:off x="899592" y="2780928"/>
            <a:ext cx="1440160"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3275856" y="5229200"/>
            <a:ext cx="504056"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Creation</a:t>
            </a:r>
            <a:endParaRPr lang="en-NZ" dirty="0"/>
          </a:p>
        </p:txBody>
      </p:sp>
      <p:sp>
        <p:nvSpPr>
          <p:cNvPr id="3" name="Content Placeholder 2"/>
          <p:cNvSpPr>
            <a:spLocks noGrp="1"/>
          </p:cNvSpPr>
          <p:nvPr>
            <p:ph idx="1"/>
          </p:nvPr>
        </p:nvSpPr>
        <p:spPr/>
        <p:txBody>
          <a:bodyPr/>
          <a:lstStyle/>
          <a:p>
            <a:endParaRPr lang="en-NZ" dirty="0"/>
          </a:p>
        </p:txBody>
      </p:sp>
      <p:pic>
        <p:nvPicPr>
          <p:cNvPr id="4" name="Picture 2"/>
          <p:cNvPicPr>
            <a:picLocks noChangeAspect="1" noChangeArrowheads="1"/>
          </p:cNvPicPr>
          <p:nvPr/>
        </p:nvPicPr>
        <p:blipFill>
          <a:blip r:embed="rId3" cstate="print"/>
          <a:srcRect/>
          <a:stretch>
            <a:fillRect/>
          </a:stretch>
        </p:blipFill>
        <p:spPr bwMode="auto">
          <a:xfrm>
            <a:off x="467544" y="1628800"/>
            <a:ext cx="4236178" cy="4824536"/>
          </a:xfrm>
          <a:prstGeom prst="rect">
            <a:avLst/>
          </a:prstGeom>
          <a:noFill/>
          <a:ln w="9525">
            <a:noFill/>
            <a:miter lim="800000"/>
            <a:headEnd/>
            <a:tailEnd/>
          </a:ln>
        </p:spPr>
      </p:pic>
    </p:spTree>
    <p:extLst>
      <p:ext uri="{BB962C8B-B14F-4D97-AF65-F5344CB8AC3E}">
        <p14:creationId xmlns:p14="http://schemas.microsoft.com/office/powerpoint/2010/main" val="3023448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Controller</a:t>
            </a:r>
          </a:p>
        </p:txBody>
      </p:sp>
      <p:sp>
        <p:nvSpPr>
          <p:cNvPr id="3" name="Content Placeholder 2"/>
          <p:cNvSpPr>
            <a:spLocks noGrp="1"/>
          </p:cNvSpPr>
          <p:nvPr>
            <p:ph idx="1"/>
          </p:nvPr>
        </p:nvSpPr>
        <p:spPr/>
        <p:txBody>
          <a:bodyPr/>
          <a:lstStyle/>
          <a:p>
            <a:r>
              <a:rPr lang="en-NZ" sz="2800" dirty="0" smtClean="0"/>
              <a:t>Right-click on the Controllers Folder</a:t>
            </a:r>
          </a:p>
          <a:p>
            <a:r>
              <a:rPr lang="en-NZ" sz="2800" dirty="0" smtClean="0"/>
              <a:t>Select Add-&gt;Controller</a:t>
            </a:r>
          </a:p>
          <a:p>
            <a:pPr lvl="1"/>
            <a:endParaRPr lang="en-NZ" dirty="0"/>
          </a:p>
        </p:txBody>
      </p:sp>
      <p:pic>
        <p:nvPicPr>
          <p:cNvPr id="4098" name="Picture 2"/>
          <p:cNvPicPr>
            <a:picLocks noChangeAspect="1" noChangeArrowheads="1"/>
          </p:cNvPicPr>
          <p:nvPr/>
        </p:nvPicPr>
        <p:blipFill>
          <a:blip r:embed="rId3" cstate="print"/>
          <a:srcRect/>
          <a:stretch>
            <a:fillRect/>
          </a:stretch>
        </p:blipFill>
        <p:spPr bwMode="auto">
          <a:xfrm>
            <a:off x="683568" y="2729432"/>
            <a:ext cx="5256584" cy="365189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72270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AU" dirty="0" smtClean="0"/>
              <a:t>ASP.NET Process Model</a:t>
            </a:r>
            <a:endParaRPr lang="en-US" dirty="0" smtClean="0"/>
          </a:p>
        </p:txBody>
      </p:sp>
      <p:pic>
        <p:nvPicPr>
          <p:cNvPr id="12292" name="Picture 4"/>
          <p:cNvPicPr>
            <a:picLocks noChangeAspect="1" noChangeArrowheads="1"/>
          </p:cNvPicPr>
          <p:nvPr/>
        </p:nvPicPr>
        <p:blipFill>
          <a:blip r:embed="rId3" cstate="print"/>
          <a:srcRect/>
          <a:stretch>
            <a:fillRect/>
          </a:stretch>
        </p:blipFill>
        <p:spPr bwMode="auto">
          <a:xfrm>
            <a:off x="2843213" y="2218750"/>
            <a:ext cx="3208337" cy="3744912"/>
          </a:xfrm>
          <a:prstGeom prst="rect">
            <a:avLst/>
          </a:prstGeom>
          <a:noFill/>
          <a:ln w="9525">
            <a:noFill/>
            <a:miter lim="800000"/>
            <a:headEnd/>
            <a:tailEnd/>
          </a:ln>
        </p:spPr>
      </p:pic>
      <p:sp>
        <p:nvSpPr>
          <p:cNvPr id="98309" name="Text Box 5"/>
          <p:cNvSpPr txBox="1">
            <a:spLocks noChangeArrowheads="1"/>
          </p:cNvSpPr>
          <p:nvPr/>
        </p:nvSpPr>
        <p:spPr bwMode="auto">
          <a:xfrm>
            <a:off x="381000" y="2259450"/>
            <a:ext cx="2438400" cy="584775"/>
          </a:xfrm>
          <a:prstGeom prst="rect">
            <a:avLst/>
          </a:prstGeom>
          <a:noFill/>
          <a:ln w="9525">
            <a:noFill/>
            <a:miter lim="800000"/>
            <a:headEnd/>
            <a:tailEnd/>
          </a:ln>
        </p:spPr>
        <p:txBody>
          <a:bodyPr wrap="square">
            <a:spAutoFit/>
          </a:bodyPr>
          <a:lstStyle/>
          <a:p>
            <a:r>
              <a:rPr lang="en-AU" sz="1600" dirty="0" smtClean="0"/>
              <a:t>ASP.NET Web Site stored on the server</a:t>
            </a:r>
            <a:endParaRPr lang="en-US" sz="1600" dirty="0"/>
          </a:p>
        </p:txBody>
      </p:sp>
      <p:sp>
        <p:nvSpPr>
          <p:cNvPr id="98310" name="Text Box 6"/>
          <p:cNvSpPr txBox="1">
            <a:spLocks noChangeArrowheads="1"/>
          </p:cNvSpPr>
          <p:nvPr/>
        </p:nvSpPr>
        <p:spPr bwMode="auto">
          <a:xfrm>
            <a:off x="0" y="4661912"/>
            <a:ext cx="3338011" cy="830997"/>
          </a:xfrm>
          <a:prstGeom prst="rect">
            <a:avLst/>
          </a:prstGeom>
          <a:noFill/>
          <a:ln w="9525">
            <a:noFill/>
            <a:miter lim="800000"/>
            <a:headEnd/>
            <a:tailEnd/>
          </a:ln>
        </p:spPr>
        <p:txBody>
          <a:bodyPr wrap="square">
            <a:spAutoFit/>
          </a:bodyPr>
          <a:lstStyle/>
          <a:p>
            <a:r>
              <a:rPr lang="en-AU" sz="1600" dirty="0"/>
              <a:t>Client machine running browser</a:t>
            </a:r>
          </a:p>
          <a:p>
            <a:r>
              <a:rPr lang="en-AU" sz="1600" dirty="0"/>
              <a:t>requests </a:t>
            </a:r>
            <a:r>
              <a:rPr lang="en-AU" sz="1600" dirty="0" smtClean="0"/>
              <a:t>MVC web </a:t>
            </a:r>
            <a:r>
              <a:rPr lang="en-AU" sz="1600" dirty="0"/>
              <a:t>page </a:t>
            </a:r>
            <a:r>
              <a:rPr lang="en-AU" sz="1600" dirty="0" smtClean="0"/>
              <a:t>via special </a:t>
            </a:r>
            <a:r>
              <a:rPr lang="en-AU" sz="1600" dirty="0"/>
              <a:t>URL….</a:t>
            </a:r>
            <a:endParaRPr lang="en-US" sz="1600" dirty="0"/>
          </a:p>
        </p:txBody>
      </p:sp>
      <p:sp>
        <p:nvSpPr>
          <p:cNvPr id="98311" name="Text Box 7"/>
          <p:cNvSpPr txBox="1">
            <a:spLocks noChangeArrowheads="1"/>
          </p:cNvSpPr>
          <p:nvPr/>
        </p:nvSpPr>
        <p:spPr bwMode="auto">
          <a:xfrm>
            <a:off x="6096000" y="1548825"/>
            <a:ext cx="2895600" cy="1077218"/>
          </a:xfrm>
          <a:prstGeom prst="rect">
            <a:avLst/>
          </a:prstGeom>
          <a:noFill/>
          <a:ln w="9525">
            <a:noFill/>
            <a:miter lim="800000"/>
            <a:headEnd/>
            <a:tailEnd/>
          </a:ln>
        </p:spPr>
        <p:txBody>
          <a:bodyPr wrap="square">
            <a:spAutoFit/>
          </a:bodyPr>
          <a:lstStyle/>
          <a:p>
            <a:r>
              <a:rPr lang="en-AU" sz="1600" dirty="0"/>
              <a:t>Web server locates requested page and sends it to the </a:t>
            </a:r>
            <a:r>
              <a:rPr lang="en-AU" sz="1600" dirty="0" smtClean="0"/>
              <a:t>ASP.NET engine for </a:t>
            </a:r>
            <a:r>
              <a:rPr lang="en-AU" sz="1600" dirty="0"/>
              <a:t>processing…</a:t>
            </a:r>
            <a:endParaRPr lang="en-US" sz="1600" dirty="0"/>
          </a:p>
        </p:txBody>
      </p:sp>
      <p:sp>
        <p:nvSpPr>
          <p:cNvPr id="98312" name="Text Box 8"/>
          <p:cNvSpPr txBox="1">
            <a:spLocks noChangeArrowheads="1"/>
          </p:cNvSpPr>
          <p:nvPr/>
        </p:nvSpPr>
        <p:spPr bwMode="auto">
          <a:xfrm>
            <a:off x="6188075" y="4368225"/>
            <a:ext cx="2879725" cy="825500"/>
          </a:xfrm>
          <a:prstGeom prst="rect">
            <a:avLst/>
          </a:prstGeom>
          <a:noFill/>
          <a:ln w="9525">
            <a:noFill/>
            <a:miter lim="800000"/>
            <a:headEnd/>
            <a:tailEnd/>
          </a:ln>
        </p:spPr>
        <p:txBody>
          <a:bodyPr>
            <a:spAutoFit/>
          </a:bodyPr>
          <a:lstStyle/>
          <a:p>
            <a:r>
              <a:rPr lang="en-AU" sz="1600" dirty="0"/>
              <a:t>HTML stream (and possibly media files) sent across internet</a:t>
            </a:r>
            <a:endParaRPr lang="en-US" sz="1600" dirty="0"/>
          </a:p>
        </p:txBody>
      </p:sp>
      <p:sp>
        <p:nvSpPr>
          <p:cNvPr id="98313" name="Text Box 9"/>
          <p:cNvSpPr txBox="1">
            <a:spLocks noChangeArrowheads="1"/>
          </p:cNvSpPr>
          <p:nvPr/>
        </p:nvSpPr>
        <p:spPr bwMode="auto">
          <a:xfrm>
            <a:off x="6156325" y="5435025"/>
            <a:ext cx="2546350" cy="581025"/>
          </a:xfrm>
          <a:prstGeom prst="rect">
            <a:avLst/>
          </a:prstGeom>
          <a:noFill/>
          <a:ln w="9525">
            <a:noFill/>
            <a:miter lim="800000"/>
            <a:headEnd/>
            <a:tailEnd/>
          </a:ln>
        </p:spPr>
        <p:txBody>
          <a:bodyPr>
            <a:spAutoFit/>
          </a:bodyPr>
          <a:lstStyle/>
          <a:p>
            <a:r>
              <a:rPr lang="en-AU" sz="1600" dirty="0"/>
              <a:t>Browser processes HTML and displays web page</a:t>
            </a:r>
            <a:endParaRPr lang="en-US" sz="1600" dirty="0"/>
          </a:p>
        </p:txBody>
      </p:sp>
      <p:sp>
        <p:nvSpPr>
          <p:cNvPr id="98314" name="Text Box 10"/>
          <p:cNvSpPr txBox="1">
            <a:spLocks noChangeArrowheads="1"/>
          </p:cNvSpPr>
          <p:nvPr/>
        </p:nvSpPr>
        <p:spPr bwMode="auto">
          <a:xfrm>
            <a:off x="139700" y="6044625"/>
            <a:ext cx="3198311" cy="584775"/>
          </a:xfrm>
          <a:prstGeom prst="rect">
            <a:avLst/>
          </a:prstGeom>
          <a:noFill/>
          <a:ln w="9525">
            <a:noFill/>
            <a:miter lim="800000"/>
            <a:headEnd/>
            <a:tailEnd/>
          </a:ln>
        </p:spPr>
        <p:txBody>
          <a:bodyPr wrap="none">
            <a:spAutoFit/>
          </a:bodyPr>
          <a:lstStyle/>
          <a:p>
            <a:r>
              <a:rPr lang="en-AU" sz="1600" dirty="0"/>
              <a:t>Often, this request includes user-</a:t>
            </a:r>
          </a:p>
          <a:p>
            <a:r>
              <a:rPr lang="en-AU" sz="1600" dirty="0"/>
              <a:t>supplied </a:t>
            </a:r>
            <a:r>
              <a:rPr lang="en-AU" sz="1600" dirty="0" smtClean="0"/>
              <a:t>data via GET or POST</a:t>
            </a:r>
            <a:endParaRPr lang="en-US" sz="1600" dirty="0"/>
          </a:p>
        </p:txBody>
      </p:sp>
      <p:sp>
        <p:nvSpPr>
          <p:cNvPr id="98315" name="Text Box 11"/>
          <p:cNvSpPr txBox="1">
            <a:spLocks noChangeArrowheads="1"/>
          </p:cNvSpPr>
          <p:nvPr/>
        </p:nvSpPr>
        <p:spPr bwMode="auto">
          <a:xfrm>
            <a:off x="6096000" y="2795012"/>
            <a:ext cx="3240088" cy="581025"/>
          </a:xfrm>
          <a:prstGeom prst="rect">
            <a:avLst/>
          </a:prstGeom>
          <a:noFill/>
          <a:ln w="9525">
            <a:noFill/>
            <a:miter lim="800000"/>
            <a:headEnd/>
            <a:tailEnd/>
          </a:ln>
        </p:spPr>
        <p:txBody>
          <a:bodyPr>
            <a:spAutoFit/>
          </a:bodyPr>
          <a:lstStyle/>
          <a:p>
            <a:r>
              <a:rPr lang="en-AU" sz="1600" dirty="0"/>
              <a:t>This processing often involves database access…</a:t>
            </a:r>
            <a:endParaRPr lang="en-US" sz="1600" dirty="0"/>
          </a:p>
        </p:txBody>
      </p:sp>
      <p:sp>
        <p:nvSpPr>
          <p:cNvPr id="98316" name="Text Box 12"/>
          <p:cNvSpPr txBox="1">
            <a:spLocks noChangeArrowheads="1"/>
          </p:cNvSpPr>
          <p:nvPr/>
        </p:nvSpPr>
        <p:spPr bwMode="auto">
          <a:xfrm>
            <a:off x="6059488" y="3514150"/>
            <a:ext cx="3313112" cy="584775"/>
          </a:xfrm>
          <a:prstGeom prst="rect">
            <a:avLst/>
          </a:prstGeom>
          <a:noFill/>
          <a:ln w="9525">
            <a:noFill/>
            <a:miter lim="800000"/>
            <a:headEnd/>
            <a:tailEnd/>
          </a:ln>
        </p:spPr>
        <p:txBody>
          <a:bodyPr>
            <a:spAutoFit/>
          </a:bodyPr>
          <a:lstStyle/>
          <a:p>
            <a:r>
              <a:rPr lang="en-AU" sz="1600" dirty="0"/>
              <a:t>The output is </a:t>
            </a:r>
            <a:r>
              <a:rPr lang="en-AU" sz="1600" dirty="0" smtClean="0"/>
              <a:t>HTML and often JavaScript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3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3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8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98310" grpId="0"/>
      <p:bldP spid="98311" grpId="0"/>
      <p:bldP spid="98312" grpId="0"/>
      <p:bldP spid="98313" grpId="0"/>
      <p:bldP spid="98314" grpId="0"/>
      <p:bldP spid="98315" grpId="0"/>
      <p:bldP spid="98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Controller</a:t>
            </a:r>
          </a:p>
        </p:txBody>
      </p:sp>
      <p:sp>
        <p:nvSpPr>
          <p:cNvPr id="3" name="Content Placeholder 2"/>
          <p:cNvSpPr>
            <a:spLocks noGrp="1"/>
          </p:cNvSpPr>
          <p:nvPr>
            <p:ph idx="1"/>
          </p:nvPr>
        </p:nvSpPr>
        <p:spPr/>
        <p:txBody>
          <a:bodyPr/>
          <a:lstStyle/>
          <a:p>
            <a:pPr lvl="1"/>
            <a:endParaRPr lang="en-NZ" dirty="0"/>
          </a:p>
        </p:txBody>
      </p:sp>
      <p:pic>
        <p:nvPicPr>
          <p:cNvPr id="5122" name="Picture 2"/>
          <p:cNvPicPr>
            <a:picLocks noChangeAspect="1" noChangeArrowheads="1"/>
          </p:cNvPicPr>
          <p:nvPr/>
        </p:nvPicPr>
        <p:blipFill>
          <a:blip r:embed="rId3" cstate="print"/>
          <a:srcRect/>
          <a:stretch>
            <a:fillRect/>
          </a:stretch>
        </p:blipFill>
        <p:spPr bwMode="auto">
          <a:xfrm>
            <a:off x="467544" y="1628800"/>
            <a:ext cx="7000875" cy="1924050"/>
          </a:xfrm>
          <a:prstGeom prst="rect">
            <a:avLst/>
          </a:prstGeom>
          <a:noFill/>
          <a:ln w="9525">
            <a:solidFill>
              <a:schemeClr val="accent1"/>
            </a:solid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95536" y="4221088"/>
            <a:ext cx="7000875" cy="1952625"/>
          </a:xfrm>
          <a:prstGeom prst="rect">
            <a:avLst/>
          </a:prstGeom>
          <a:noFill/>
          <a:ln w="9525">
            <a:noFill/>
            <a:miter lim="800000"/>
            <a:headEnd/>
            <a:tailEnd/>
          </a:ln>
        </p:spPr>
      </p:pic>
    </p:spTree>
    <p:extLst>
      <p:ext uri="{BB962C8B-B14F-4D97-AF65-F5344CB8AC3E}">
        <p14:creationId xmlns:p14="http://schemas.microsoft.com/office/powerpoint/2010/main" val="372270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142875" y="1700808"/>
            <a:ext cx="8858250" cy="4772025"/>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Making a Controller</a:t>
            </a:r>
            <a:endParaRPr lang="en-NZ" dirty="0"/>
          </a:p>
        </p:txBody>
      </p:sp>
      <p:cxnSp>
        <p:nvCxnSpPr>
          <p:cNvPr id="5" name="Straight Arrow Connector 4"/>
          <p:cNvCxnSpPr/>
          <p:nvPr/>
        </p:nvCxnSpPr>
        <p:spPr>
          <a:xfrm flipV="1">
            <a:off x="-900608" y="4293096"/>
            <a:ext cx="1512168"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804248" y="3140968"/>
            <a:ext cx="108012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7380312" y="5085184"/>
            <a:ext cx="1296144" cy="93610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20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Controller</a:t>
            </a:r>
            <a:endParaRPr lang="en-NZ" dirty="0"/>
          </a:p>
        </p:txBody>
      </p:sp>
      <p:pic>
        <p:nvPicPr>
          <p:cNvPr id="5122" name="Picture 2"/>
          <p:cNvPicPr>
            <a:picLocks noChangeAspect="1" noChangeArrowheads="1"/>
          </p:cNvPicPr>
          <p:nvPr/>
        </p:nvPicPr>
        <p:blipFill>
          <a:blip r:embed="rId3" cstate="print"/>
          <a:srcRect/>
          <a:stretch>
            <a:fillRect/>
          </a:stretch>
        </p:blipFill>
        <p:spPr bwMode="auto">
          <a:xfrm>
            <a:off x="641102" y="1888212"/>
            <a:ext cx="7819330" cy="2788563"/>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869208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cstate="print"/>
          <a:srcRect/>
          <a:stretch>
            <a:fillRect/>
          </a:stretch>
        </p:blipFill>
        <p:spPr bwMode="auto">
          <a:xfrm>
            <a:off x="179512" y="1645069"/>
            <a:ext cx="8816156" cy="4592243"/>
          </a:xfrm>
          <a:prstGeom prst="rect">
            <a:avLst/>
          </a:prstGeom>
          <a:noFill/>
          <a:ln w="9525">
            <a:solidFill>
              <a:schemeClr val="tx1"/>
            </a:solidFill>
            <a:miter lim="800000"/>
            <a:headEnd/>
            <a:tailEnd/>
          </a:ln>
        </p:spPr>
      </p:pic>
      <p:sp>
        <p:nvSpPr>
          <p:cNvPr id="2" name="Title 1"/>
          <p:cNvSpPr>
            <a:spLocks noGrp="1"/>
          </p:cNvSpPr>
          <p:nvPr>
            <p:ph type="title"/>
          </p:nvPr>
        </p:nvSpPr>
        <p:spPr/>
        <p:txBody>
          <a:bodyPr>
            <a:normAutofit/>
          </a:bodyPr>
          <a:lstStyle/>
          <a:p>
            <a:r>
              <a:rPr lang="en-NZ" dirty="0" smtClean="0"/>
              <a:t>Making a Controller</a:t>
            </a:r>
            <a:endParaRPr lang="en-NZ" dirty="0"/>
          </a:p>
        </p:txBody>
      </p:sp>
      <p:cxnSp>
        <p:nvCxnSpPr>
          <p:cNvPr id="9" name="Straight Arrow Connector 8"/>
          <p:cNvCxnSpPr/>
          <p:nvPr/>
        </p:nvCxnSpPr>
        <p:spPr>
          <a:xfrm flipH="1">
            <a:off x="2267744" y="1340768"/>
            <a:ext cx="720080"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75856" y="3717032"/>
            <a:ext cx="144016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98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View</a:t>
            </a:r>
          </a:p>
        </p:txBody>
      </p:sp>
      <p:sp>
        <p:nvSpPr>
          <p:cNvPr id="3" name="Content Placeholder 2"/>
          <p:cNvSpPr>
            <a:spLocks noGrp="1"/>
          </p:cNvSpPr>
          <p:nvPr>
            <p:ph idx="1"/>
          </p:nvPr>
        </p:nvSpPr>
        <p:spPr/>
        <p:txBody>
          <a:bodyPr/>
          <a:lstStyle/>
          <a:p>
            <a:pPr lvl="1"/>
            <a:r>
              <a:rPr lang="en-NZ" dirty="0" smtClean="0"/>
              <a:t>Right-click anywhere </a:t>
            </a:r>
            <a:r>
              <a:rPr lang="en-NZ" b="1" dirty="0" smtClean="0"/>
              <a:t>inside the method </a:t>
            </a:r>
            <a:r>
              <a:rPr lang="en-NZ" dirty="0" smtClean="0"/>
              <a:t>for which you are creating a View.</a:t>
            </a:r>
          </a:p>
          <a:p>
            <a:pPr lvl="1"/>
            <a:r>
              <a:rPr lang="en-NZ" dirty="0" smtClean="0"/>
              <a:t>Select Add View</a:t>
            </a:r>
            <a:endParaRPr lang="en-NZ" dirty="0"/>
          </a:p>
        </p:txBody>
      </p:sp>
      <p:pic>
        <p:nvPicPr>
          <p:cNvPr id="7170" name="Picture 2"/>
          <p:cNvPicPr>
            <a:picLocks noChangeAspect="1" noChangeArrowheads="1"/>
          </p:cNvPicPr>
          <p:nvPr/>
        </p:nvPicPr>
        <p:blipFill>
          <a:blip r:embed="rId2" cstate="print"/>
          <a:srcRect/>
          <a:stretch>
            <a:fillRect/>
          </a:stretch>
        </p:blipFill>
        <p:spPr bwMode="auto">
          <a:xfrm>
            <a:off x="899592" y="2921176"/>
            <a:ext cx="6407249" cy="3676176"/>
          </a:xfrm>
          <a:prstGeom prst="rect">
            <a:avLst/>
          </a:prstGeom>
          <a:noFill/>
          <a:ln w="9525">
            <a:noFill/>
            <a:miter lim="800000"/>
            <a:headEnd/>
            <a:tailEnd/>
          </a:ln>
        </p:spPr>
      </p:pic>
    </p:spTree>
    <p:extLst>
      <p:ext uri="{BB962C8B-B14F-4D97-AF65-F5344CB8AC3E}">
        <p14:creationId xmlns:p14="http://schemas.microsoft.com/office/powerpoint/2010/main" val="265499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323528" y="1664940"/>
            <a:ext cx="8542405" cy="4788396"/>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Making a View</a:t>
            </a:r>
            <a:endParaRPr lang="en-NZ" dirty="0"/>
          </a:p>
        </p:txBody>
      </p:sp>
      <p:cxnSp>
        <p:nvCxnSpPr>
          <p:cNvPr id="5" name="Straight Arrow Connector 4"/>
          <p:cNvCxnSpPr/>
          <p:nvPr/>
        </p:nvCxnSpPr>
        <p:spPr>
          <a:xfrm flipH="1">
            <a:off x="2411760" y="1988840"/>
            <a:ext cx="864096"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707904" y="2924944"/>
            <a:ext cx="864096" cy="4036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83568" y="5157192"/>
            <a:ext cx="360040" cy="7920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2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cstate="print"/>
          <a:srcRect/>
          <a:stretch>
            <a:fillRect/>
          </a:stretch>
        </p:blipFill>
        <p:spPr bwMode="auto">
          <a:xfrm>
            <a:off x="299401" y="2123182"/>
            <a:ext cx="8521071" cy="3826098"/>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smtClean="0"/>
              <a:t>Making a View</a:t>
            </a:r>
            <a:endParaRPr lang="en-NZ" dirty="0"/>
          </a:p>
        </p:txBody>
      </p:sp>
      <p:cxnSp>
        <p:nvCxnSpPr>
          <p:cNvPr id="8" name="Straight Arrow Connector 7"/>
          <p:cNvCxnSpPr/>
          <p:nvPr/>
        </p:nvCxnSpPr>
        <p:spPr>
          <a:xfrm flipH="1">
            <a:off x="1547664" y="4005064"/>
            <a:ext cx="432048" cy="64807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051720" y="4941168"/>
            <a:ext cx="576064"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851920" y="1484784"/>
            <a:ext cx="576064"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00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View</a:t>
            </a:r>
            <a:endParaRPr lang="en-NZ" dirty="0"/>
          </a:p>
        </p:txBody>
      </p:sp>
      <p:sp>
        <p:nvSpPr>
          <p:cNvPr id="3" name="Content Placeholder 2"/>
          <p:cNvSpPr>
            <a:spLocks noGrp="1"/>
          </p:cNvSpPr>
          <p:nvPr>
            <p:ph idx="1"/>
          </p:nvPr>
        </p:nvSpPr>
        <p:spPr/>
        <p:txBody>
          <a:bodyPr/>
          <a:lstStyle/>
          <a:p>
            <a:pPr>
              <a:buNone/>
            </a:pPr>
            <a:endParaRPr lang="en-NZ" dirty="0"/>
          </a:p>
        </p:txBody>
      </p:sp>
      <p:pic>
        <p:nvPicPr>
          <p:cNvPr id="12291" name="Picture 3"/>
          <p:cNvPicPr>
            <a:picLocks noChangeAspect="1" noChangeArrowheads="1"/>
          </p:cNvPicPr>
          <p:nvPr/>
        </p:nvPicPr>
        <p:blipFill>
          <a:blip r:embed="rId3" cstate="print"/>
          <a:srcRect/>
          <a:stretch>
            <a:fillRect/>
          </a:stretch>
        </p:blipFill>
        <p:spPr bwMode="auto">
          <a:xfrm>
            <a:off x="467544" y="1628800"/>
            <a:ext cx="7067550" cy="426720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941607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View</a:t>
            </a:r>
            <a:endParaRPr lang="en-NZ" dirty="0"/>
          </a:p>
        </p:txBody>
      </p:sp>
      <p:sp>
        <p:nvSpPr>
          <p:cNvPr id="3" name="Content Placeholder 2"/>
          <p:cNvSpPr>
            <a:spLocks noGrp="1"/>
          </p:cNvSpPr>
          <p:nvPr>
            <p:ph idx="1"/>
          </p:nvPr>
        </p:nvSpPr>
        <p:spPr/>
        <p:txBody>
          <a:bodyPr/>
          <a:lstStyle/>
          <a:p>
            <a:endParaRPr lang="en-NZ" dirty="0"/>
          </a:p>
        </p:txBody>
      </p:sp>
      <p:pic>
        <p:nvPicPr>
          <p:cNvPr id="10242" name="Picture 2"/>
          <p:cNvPicPr>
            <a:picLocks noChangeAspect="1" noChangeArrowheads="1"/>
          </p:cNvPicPr>
          <p:nvPr/>
        </p:nvPicPr>
        <p:blipFill>
          <a:blip r:embed="rId3" cstate="print"/>
          <a:srcRect/>
          <a:stretch>
            <a:fillRect/>
          </a:stretch>
        </p:blipFill>
        <p:spPr bwMode="auto">
          <a:xfrm>
            <a:off x="347663" y="1700808"/>
            <a:ext cx="8448675" cy="394335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227495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View</a:t>
            </a:r>
            <a:endParaRPr lang="en-NZ" dirty="0"/>
          </a:p>
        </p:txBody>
      </p:sp>
      <p:sp>
        <p:nvSpPr>
          <p:cNvPr id="3" name="Content Placeholder 2"/>
          <p:cNvSpPr>
            <a:spLocks noGrp="1"/>
          </p:cNvSpPr>
          <p:nvPr>
            <p:ph idx="1"/>
          </p:nvPr>
        </p:nvSpPr>
        <p:spPr/>
        <p:txBody>
          <a:bodyPr/>
          <a:lstStyle/>
          <a:p>
            <a:endParaRPr lang="en-NZ" dirty="0"/>
          </a:p>
        </p:txBody>
      </p:sp>
      <p:pic>
        <p:nvPicPr>
          <p:cNvPr id="4" name="Picture 3"/>
          <p:cNvPicPr>
            <a:picLocks noChangeAspect="1"/>
          </p:cNvPicPr>
          <p:nvPr/>
        </p:nvPicPr>
        <p:blipFill>
          <a:blip r:embed="rId3" cstate="print"/>
          <a:stretch>
            <a:fillRect/>
          </a:stretch>
        </p:blipFill>
        <p:spPr>
          <a:xfrm>
            <a:off x="467544" y="1574729"/>
            <a:ext cx="7746256" cy="4950615"/>
          </a:xfrm>
          <a:prstGeom prst="rect">
            <a:avLst/>
          </a:prstGeom>
        </p:spPr>
      </p:pic>
    </p:spTree>
    <p:extLst>
      <p:ext uri="{BB962C8B-B14F-4D97-AF65-F5344CB8AC3E}">
        <p14:creationId xmlns:p14="http://schemas.microsoft.com/office/powerpoint/2010/main" val="3928623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ASP.NET Development Model</a:t>
            </a:r>
            <a:endParaRPr lang="en-NZ" dirty="0"/>
          </a:p>
        </p:txBody>
      </p:sp>
      <p:sp>
        <p:nvSpPr>
          <p:cNvPr id="3" name="Content Placeholder 2"/>
          <p:cNvSpPr>
            <a:spLocks noGrp="1"/>
          </p:cNvSpPr>
          <p:nvPr>
            <p:ph idx="1"/>
          </p:nvPr>
        </p:nvSpPr>
        <p:spPr/>
        <p:txBody>
          <a:bodyPr/>
          <a:lstStyle/>
          <a:p>
            <a:pPr>
              <a:spcAft>
                <a:spcPts val="600"/>
              </a:spcAft>
            </a:pPr>
            <a:r>
              <a:rPr lang="en-NZ" dirty="0" smtClean="0"/>
              <a:t>Build a .NET application</a:t>
            </a:r>
          </a:p>
          <a:p>
            <a:pPr lvl="1">
              <a:spcAft>
                <a:spcPts val="600"/>
              </a:spcAft>
            </a:pPr>
            <a:r>
              <a:rPr lang="en-NZ" dirty="0" smtClean="0"/>
              <a:t>Written in </a:t>
            </a:r>
            <a:r>
              <a:rPr lang="en-NZ" dirty="0" smtClean="0"/>
              <a:t>a combination of C#, HTML and CSS</a:t>
            </a:r>
          </a:p>
          <a:p>
            <a:pPr lvl="1">
              <a:spcAft>
                <a:spcPts val="600"/>
              </a:spcAft>
            </a:pPr>
            <a:r>
              <a:rPr lang="en-NZ" dirty="0" smtClean="0"/>
              <a:t>Full </a:t>
            </a:r>
            <a:r>
              <a:rPr lang="en-NZ" dirty="0" smtClean="0"/>
              <a:t>access to .NET libraries</a:t>
            </a:r>
          </a:p>
          <a:p>
            <a:pPr>
              <a:spcAft>
                <a:spcPts val="600"/>
              </a:spcAft>
            </a:pPr>
            <a:r>
              <a:rPr lang="en-NZ" dirty="0" smtClean="0"/>
              <a:t>Deploy </a:t>
            </a:r>
            <a:r>
              <a:rPr lang="en-NZ" dirty="0" smtClean="0"/>
              <a:t>your application on an ASP.NET server</a:t>
            </a:r>
          </a:p>
          <a:p>
            <a:pPr>
              <a:spcAft>
                <a:spcPts val="600"/>
              </a:spcAft>
            </a:pPr>
            <a:r>
              <a:rPr lang="en-NZ" dirty="0" smtClean="0"/>
              <a:t>All your C# </a:t>
            </a:r>
            <a:r>
              <a:rPr lang="en-NZ" dirty="0" smtClean="0"/>
              <a:t>code is </a:t>
            </a:r>
            <a:r>
              <a:rPr lang="en-NZ" dirty="0" smtClean="0"/>
              <a:t>translated into client-side code (HTML, CSS and JavaScript) and shipped back to the client’s browser.</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a View</a:t>
            </a:r>
            <a:endParaRPr lang="en-NZ" dirty="0"/>
          </a:p>
        </p:txBody>
      </p:sp>
      <p:sp>
        <p:nvSpPr>
          <p:cNvPr id="3" name="Content Placeholder 2"/>
          <p:cNvSpPr>
            <a:spLocks noGrp="1"/>
          </p:cNvSpPr>
          <p:nvPr>
            <p:ph idx="1"/>
          </p:nvPr>
        </p:nvSpPr>
        <p:spPr/>
        <p:txBody>
          <a:bodyPr/>
          <a:lstStyle/>
          <a:p>
            <a:endParaRPr lang="en-NZ" dirty="0"/>
          </a:p>
        </p:txBody>
      </p:sp>
      <p:pic>
        <p:nvPicPr>
          <p:cNvPr id="11266" name="Picture 2"/>
          <p:cNvPicPr>
            <a:picLocks noChangeAspect="1" noChangeArrowheads="1"/>
          </p:cNvPicPr>
          <p:nvPr/>
        </p:nvPicPr>
        <p:blipFill>
          <a:blip r:embed="rId3" cstate="print"/>
          <a:srcRect/>
          <a:stretch>
            <a:fillRect/>
          </a:stretch>
        </p:blipFill>
        <p:spPr bwMode="auto">
          <a:xfrm>
            <a:off x="395536" y="1587324"/>
            <a:ext cx="5610324" cy="5124625"/>
          </a:xfrm>
          <a:prstGeom prst="rect">
            <a:avLst/>
          </a:prstGeom>
          <a:noFill/>
          <a:ln w="9525">
            <a:solidFill>
              <a:schemeClr val="tx1"/>
            </a:solidFill>
            <a:miter lim="800000"/>
            <a:headEnd/>
            <a:tailEnd/>
          </a:ln>
        </p:spPr>
      </p:pic>
      <p:cxnSp>
        <p:nvCxnSpPr>
          <p:cNvPr id="6" name="Straight Arrow Connector 5"/>
          <p:cNvCxnSpPr/>
          <p:nvPr/>
        </p:nvCxnSpPr>
        <p:spPr>
          <a:xfrm flipH="1">
            <a:off x="2123728" y="1412776"/>
            <a:ext cx="576064"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115616" y="6093296"/>
            <a:ext cx="36004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44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Building an Application</a:t>
            </a:r>
            <a:endParaRPr lang="en-NZ" dirty="0">
              <a:solidFill>
                <a:srgbClr val="FF0000"/>
              </a:solidFill>
            </a:endParaRPr>
          </a:p>
        </p:txBody>
      </p:sp>
      <p:sp>
        <p:nvSpPr>
          <p:cNvPr id="3" name="Content Placeholder 2"/>
          <p:cNvSpPr>
            <a:spLocks noGrp="1"/>
          </p:cNvSpPr>
          <p:nvPr>
            <p:ph idx="1"/>
          </p:nvPr>
        </p:nvSpPr>
        <p:spPr/>
        <p:txBody>
          <a:bodyPr>
            <a:noAutofit/>
          </a:bodyPr>
          <a:lstStyle/>
          <a:p>
            <a:pPr>
              <a:lnSpc>
                <a:spcPct val="114000"/>
              </a:lnSpc>
              <a:spcBef>
                <a:spcPts val="600"/>
              </a:spcBef>
            </a:pPr>
            <a:r>
              <a:rPr lang="en-NZ" sz="2000" dirty="0" smtClean="0"/>
              <a:t>Passing data from Controller to View</a:t>
            </a:r>
          </a:p>
          <a:p>
            <a:pPr lvl="1">
              <a:lnSpc>
                <a:spcPct val="114000"/>
              </a:lnSpc>
              <a:spcBef>
                <a:spcPts val="600"/>
              </a:spcBef>
            </a:pPr>
            <a:r>
              <a:rPr lang="en-NZ" b="1" dirty="0" smtClean="0"/>
              <a:t>return </a:t>
            </a:r>
            <a:r>
              <a:rPr lang="en-NZ" b="1" dirty="0" smtClean="0"/>
              <a:t>View</a:t>
            </a:r>
            <a:r>
              <a:rPr lang="en-NZ" b="1" dirty="0" smtClean="0"/>
              <a:t>() </a:t>
            </a:r>
            <a:r>
              <a:rPr lang="en-NZ" dirty="0" smtClean="0"/>
              <a:t>inside an Action method is a </a:t>
            </a:r>
            <a:r>
              <a:rPr lang="en-NZ" i="1" dirty="0" smtClean="0"/>
              <a:t>constructor</a:t>
            </a:r>
            <a:r>
              <a:rPr lang="en-NZ" dirty="0" smtClean="0"/>
              <a:t> call to create an instance of the default View (the View with the same name as the method).</a:t>
            </a:r>
          </a:p>
          <a:p>
            <a:pPr lvl="1">
              <a:lnSpc>
                <a:spcPct val="114000"/>
              </a:lnSpc>
              <a:spcBef>
                <a:spcPts val="600"/>
              </a:spcBef>
            </a:pPr>
            <a:r>
              <a:rPr lang="en-NZ" b="1" dirty="0" smtClean="0"/>
              <a:t>return View(“Bob</a:t>
            </a:r>
            <a:r>
              <a:rPr lang="en-NZ" b="1" dirty="0" smtClean="0"/>
              <a:t>”) </a:t>
            </a:r>
            <a:r>
              <a:rPr lang="en-NZ" dirty="0" smtClean="0"/>
              <a:t>is a </a:t>
            </a:r>
            <a:r>
              <a:rPr lang="en-NZ" i="1" dirty="0" smtClean="0"/>
              <a:t>constructor call </a:t>
            </a:r>
            <a:r>
              <a:rPr lang="en-NZ" dirty="0" smtClean="0"/>
              <a:t>to</a:t>
            </a:r>
            <a:r>
              <a:rPr lang="en-NZ" i="1" dirty="0" smtClean="0"/>
              <a:t> </a:t>
            </a:r>
            <a:r>
              <a:rPr lang="en-NZ" dirty="0" smtClean="0"/>
              <a:t>create an instance of the View named Bob.</a:t>
            </a:r>
          </a:p>
          <a:p>
            <a:pPr lvl="1">
              <a:lnSpc>
                <a:spcPct val="114000"/>
              </a:lnSpc>
              <a:spcBef>
                <a:spcPts val="600"/>
              </a:spcBef>
            </a:pPr>
            <a:r>
              <a:rPr lang="en-NZ" b="1" dirty="0" smtClean="0"/>
              <a:t>return View(</a:t>
            </a:r>
            <a:r>
              <a:rPr lang="en-NZ" b="1" dirty="0" err="1" smtClean="0"/>
              <a:t>modelData</a:t>
            </a:r>
            <a:r>
              <a:rPr lang="en-NZ" b="1" dirty="0" smtClean="0"/>
              <a:t>) </a:t>
            </a:r>
            <a:r>
              <a:rPr lang="en-NZ" dirty="0" smtClean="0"/>
              <a:t>creates the default View and passes in some data.</a:t>
            </a:r>
          </a:p>
          <a:p>
            <a:pPr lvl="1">
              <a:lnSpc>
                <a:spcPct val="114000"/>
              </a:lnSpc>
              <a:spcBef>
                <a:spcPts val="600"/>
              </a:spcBef>
            </a:pPr>
            <a:r>
              <a:rPr lang="en-NZ" b="1" dirty="0"/>
              <a:t>return View(“Bob</a:t>
            </a:r>
            <a:r>
              <a:rPr lang="en-NZ" b="1" dirty="0" smtClean="0"/>
              <a:t>”, </a:t>
            </a:r>
            <a:r>
              <a:rPr lang="en-NZ" b="1" dirty="0" err="1" smtClean="0"/>
              <a:t>modelData</a:t>
            </a:r>
            <a:r>
              <a:rPr lang="en-NZ" b="1" dirty="0" smtClean="0"/>
              <a:t>) </a:t>
            </a:r>
            <a:r>
              <a:rPr lang="en-NZ" dirty="0" smtClean="0"/>
              <a:t>creates View Bob and passes in some data.</a:t>
            </a:r>
            <a:endParaRPr lang="en-NZ" dirty="0"/>
          </a:p>
        </p:txBody>
      </p:sp>
    </p:spTree>
    <p:extLst>
      <p:ext uri="{BB962C8B-B14F-4D97-AF65-F5344CB8AC3E}">
        <p14:creationId xmlns:p14="http://schemas.microsoft.com/office/powerpoint/2010/main" val="5170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Building an Application</a:t>
            </a:r>
            <a:endParaRPr lang="en-NZ" dirty="0">
              <a:solidFill>
                <a:srgbClr val="FF0000"/>
              </a:solidFill>
            </a:endParaRPr>
          </a:p>
        </p:txBody>
      </p:sp>
      <p:sp>
        <p:nvSpPr>
          <p:cNvPr id="3" name="Content Placeholder 2"/>
          <p:cNvSpPr>
            <a:spLocks noGrp="1"/>
          </p:cNvSpPr>
          <p:nvPr>
            <p:ph idx="1"/>
          </p:nvPr>
        </p:nvSpPr>
        <p:spPr/>
        <p:txBody>
          <a:bodyPr>
            <a:noAutofit/>
          </a:bodyPr>
          <a:lstStyle/>
          <a:p>
            <a:pPr>
              <a:spcAft>
                <a:spcPts val="600"/>
              </a:spcAft>
            </a:pPr>
            <a:r>
              <a:rPr lang="en-NZ" sz="2000" dirty="0" smtClean="0"/>
              <a:t>Data passing options:</a:t>
            </a:r>
          </a:p>
          <a:p>
            <a:pPr marL="457200" indent="-457200">
              <a:spcAft>
                <a:spcPts val="600"/>
              </a:spcAft>
              <a:buFont typeface="+mj-lt"/>
              <a:buAutoNum type="arabicPeriod"/>
            </a:pPr>
            <a:r>
              <a:rPr lang="en-NZ" sz="2000" dirty="0" smtClean="0"/>
              <a:t>“Strongly type” the View to a Model class and pass an instance of the bound type</a:t>
            </a:r>
          </a:p>
          <a:p>
            <a:pPr marL="457200" indent="-457200">
              <a:spcAft>
                <a:spcPts val="600"/>
              </a:spcAft>
              <a:buFont typeface="+mj-lt"/>
              <a:buAutoNum type="arabicPeriod"/>
            </a:pPr>
            <a:r>
              <a:rPr lang="en-NZ" sz="2000" dirty="0" smtClean="0"/>
              <a:t>Use </a:t>
            </a:r>
            <a:r>
              <a:rPr lang="en-NZ" sz="2000" dirty="0" err="1" smtClean="0"/>
              <a:t>ViewBag</a:t>
            </a:r>
            <a:endParaRPr lang="en-NZ" sz="2000" dirty="0"/>
          </a:p>
        </p:txBody>
      </p:sp>
    </p:spTree>
    <p:extLst>
      <p:ext uri="{BB962C8B-B14F-4D97-AF65-F5344CB8AC3E}">
        <p14:creationId xmlns:p14="http://schemas.microsoft.com/office/powerpoint/2010/main" val="379234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 </a:t>
            </a:r>
            <a:r>
              <a:rPr lang="en-NZ" dirty="0" err="1" smtClean="0"/>
              <a:t>ViewBag</a:t>
            </a:r>
            <a:endParaRPr lang="en-NZ" dirty="0"/>
          </a:p>
        </p:txBody>
      </p:sp>
      <p:sp>
        <p:nvSpPr>
          <p:cNvPr id="3" name="Content Placeholder 2"/>
          <p:cNvSpPr>
            <a:spLocks noGrp="1"/>
          </p:cNvSpPr>
          <p:nvPr>
            <p:ph idx="1"/>
          </p:nvPr>
        </p:nvSpPr>
        <p:spPr/>
        <p:txBody>
          <a:bodyPr/>
          <a:lstStyle/>
          <a:p>
            <a:endParaRPr lang="en-NZ" dirty="0"/>
          </a:p>
        </p:txBody>
      </p:sp>
      <p:pic>
        <p:nvPicPr>
          <p:cNvPr id="4" name="Picture 3"/>
          <p:cNvPicPr>
            <a:picLocks noChangeAspect="1"/>
          </p:cNvPicPr>
          <p:nvPr/>
        </p:nvPicPr>
        <p:blipFill>
          <a:blip r:embed="rId3" cstate="print"/>
          <a:stretch>
            <a:fillRect/>
          </a:stretch>
        </p:blipFill>
        <p:spPr>
          <a:xfrm>
            <a:off x="457200" y="1484784"/>
            <a:ext cx="4402832" cy="2388203"/>
          </a:xfrm>
          <a:prstGeom prst="rect">
            <a:avLst/>
          </a:prstGeom>
          <a:ln>
            <a:solidFill>
              <a:schemeClr val="accent1"/>
            </a:solidFill>
          </a:ln>
        </p:spPr>
      </p:pic>
      <p:pic>
        <p:nvPicPr>
          <p:cNvPr id="5" name="Picture 4"/>
          <p:cNvPicPr>
            <a:picLocks noChangeAspect="1"/>
          </p:cNvPicPr>
          <p:nvPr/>
        </p:nvPicPr>
        <p:blipFill>
          <a:blip r:embed="rId4" cstate="print"/>
          <a:stretch>
            <a:fillRect/>
          </a:stretch>
        </p:blipFill>
        <p:spPr>
          <a:xfrm>
            <a:off x="457200" y="3973188"/>
            <a:ext cx="4114800" cy="2835198"/>
          </a:xfrm>
          <a:prstGeom prst="rect">
            <a:avLst/>
          </a:prstGeom>
          <a:ln>
            <a:solidFill>
              <a:schemeClr val="accent1"/>
            </a:solidFill>
          </a:ln>
        </p:spPr>
      </p:pic>
    </p:spTree>
    <p:extLst>
      <p:ext uri="{BB962C8B-B14F-4D97-AF65-F5344CB8AC3E}">
        <p14:creationId xmlns:p14="http://schemas.microsoft.com/office/powerpoint/2010/main" val="87032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Example -- </a:t>
            </a:r>
            <a:r>
              <a:rPr lang="en-NZ" dirty="0" err="1"/>
              <a:t>ViewBag</a:t>
            </a:r>
            <a:endParaRPr lang="en-NZ" dirty="0"/>
          </a:p>
        </p:txBody>
      </p:sp>
      <p:sp>
        <p:nvSpPr>
          <p:cNvPr id="3" name="Content Placeholder 2"/>
          <p:cNvSpPr>
            <a:spLocks noGrp="1"/>
          </p:cNvSpPr>
          <p:nvPr>
            <p:ph idx="1"/>
          </p:nvPr>
        </p:nvSpPr>
        <p:spPr/>
        <p:txBody>
          <a:bodyPr/>
          <a:lstStyle/>
          <a:p>
            <a:endParaRPr lang="en-NZ"/>
          </a:p>
        </p:txBody>
      </p:sp>
      <p:pic>
        <p:nvPicPr>
          <p:cNvPr id="12290" name="Picture 2"/>
          <p:cNvPicPr>
            <a:picLocks noChangeAspect="1" noChangeArrowheads="1"/>
          </p:cNvPicPr>
          <p:nvPr/>
        </p:nvPicPr>
        <p:blipFill>
          <a:blip r:embed="rId3" cstate="print"/>
          <a:srcRect/>
          <a:stretch>
            <a:fillRect/>
          </a:stretch>
        </p:blipFill>
        <p:spPr bwMode="auto">
          <a:xfrm>
            <a:off x="323528" y="1629147"/>
            <a:ext cx="7229475" cy="2447925"/>
          </a:xfrm>
          <a:prstGeom prst="rect">
            <a:avLst/>
          </a:prstGeom>
          <a:noFill/>
          <a:ln w="9525">
            <a:solidFill>
              <a:schemeClr val="tx1"/>
            </a:solid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350490" y="4245818"/>
            <a:ext cx="6381750" cy="2495550"/>
          </a:xfrm>
          <a:prstGeom prst="rect">
            <a:avLst/>
          </a:prstGeom>
          <a:noFill/>
          <a:ln w="9525">
            <a:noFill/>
            <a:miter lim="800000"/>
            <a:headEnd/>
            <a:tailEnd/>
          </a:ln>
        </p:spPr>
      </p:pic>
    </p:spTree>
    <p:extLst>
      <p:ext uri="{BB962C8B-B14F-4D97-AF65-F5344CB8AC3E}">
        <p14:creationId xmlns:p14="http://schemas.microsoft.com/office/powerpoint/2010/main" val="409727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Views</a:t>
            </a:r>
            <a:endParaRPr lang="en-US"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3" cstate="print"/>
          <a:srcRect/>
          <a:stretch>
            <a:fillRect/>
          </a:stretch>
        </p:blipFill>
        <p:spPr bwMode="auto">
          <a:xfrm>
            <a:off x="467544" y="1556792"/>
            <a:ext cx="8176026" cy="403244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6291218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Multiple Views</a:t>
            </a:r>
            <a:endParaRPr lang="en-US" dirty="0"/>
          </a:p>
        </p:txBody>
      </p:sp>
      <p:sp>
        <p:nvSpPr>
          <p:cNvPr id="3" name="Content Placeholder 2"/>
          <p:cNvSpPr>
            <a:spLocks noGrp="1"/>
          </p:cNvSpPr>
          <p:nvPr>
            <p:ph idx="1"/>
          </p:nvPr>
        </p:nvSpPr>
        <p:spPr/>
        <p:txBody>
          <a:bodyPr/>
          <a:lstStyle/>
          <a:p>
            <a:endParaRPr lang="en-NZ" dirty="0" smtClean="0"/>
          </a:p>
          <a:p>
            <a:endParaRPr lang="en-NZ" dirty="0"/>
          </a:p>
          <a:p>
            <a:endParaRPr lang="en-NZ" dirty="0" smtClean="0"/>
          </a:p>
          <a:p>
            <a:endParaRPr lang="en-NZ" dirty="0"/>
          </a:p>
          <a:p>
            <a:endParaRPr lang="en-NZ" dirty="0" smtClean="0"/>
          </a:p>
          <a:p>
            <a:endParaRPr lang="en-NZ" dirty="0"/>
          </a:p>
          <a:p>
            <a:endParaRPr lang="en-NZ" dirty="0" smtClean="0"/>
          </a:p>
          <a:p>
            <a:r>
              <a:rPr lang="en-NZ" dirty="0" smtClean="0"/>
              <a:t>What is the URL we provide to run this application?</a:t>
            </a:r>
          </a:p>
          <a:p>
            <a:endParaRPr lang="en-NZ" dirty="0"/>
          </a:p>
          <a:p>
            <a:r>
              <a:rPr lang="en-NZ" dirty="0" smtClean="0"/>
              <a:t>What does the application do?</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72008" y="1556792"/>
            <a:ext cx="8820472" cy="261657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89232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cstate="print"/>
          <a:srcRect/>
          <a:stretch>
            <a:fillRect/>
          </a:stretch>
        </p:blipFill>
        <p:spPr bwMode="auto">
          <a:xfrm>
            <a:off x="539552" y="1628800"/>
            <a:ext cx="8145666" cy="2577951"/>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smtClean="0"/>
              <a:t>Multiple Views</a:t>
            </a:r>
            <a:endParaRPr lang="en-US" dirty="0"/>
          </a:p>
        </p:txBody>
      </p:sp>
      <p:cxnSp>
        <p:nvCxnSpPr>
          <p:cNvPr id="5" name="Straight Arrow Connector 4"/>
          <p:cNvCxnSpPr/>
          <p:nvPr/>
        </p:nvCxnSpPr>
        <p:spPr>
          <a:xfrm flipH="1">
            <a:off x="3347864" y="1781200"/>
            <a:ext cx="1196528" cy="7116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5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 Model Class</a:t>
            </a: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3" cstate="print"/>
          <a:srcRect/>
          <a:stretch>
            <a:fillRect/>
          </a:stretch>
        </p:blipFill>
        <p:spPr bwMode="auto">
          <a:xfrm>
            <a:off x="467543" y="1628800"/>
            <a:ext cx="8270633" cy="432048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2557171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Model Class</a:t>
            </a:r>
            <a:endParaRPr lang="en-US" dirty="0"/>
          </a:p>
        </p:txBody>
      </p:sp>
      <p:sp>
        <p:nvSpPr>
          <p:cNvPr id="3" name="Content Placeholder 2"/>
          <p:cNvSpPr>
            <a:spLocks noGrp="1"/>
          </p:cNvSpPr>
          <p:nvPr>
            <p:ph idx="1"/>
          </p:nvPr>
        </p:nvSpPr>
        <p:spPr/>
        <p:txBody>
          <a:bodyPr/>
          <a:lstStyle/>
          <a:p>
            <a:endParaRPr lang="en-US"/>
          </a:p>
        </p:txBody>
      </p:sp>
      <p:cxnSp>
        <p:nvCxnSpPr>
          <p:cNvPr id="7" name="Straight Arrow Connector 6"/>
          <p:cNvCxnSpPr/>
          <p:nvPr/>
        </p:nvCxnSpPr>
        <p:spPr>
          <a:xfrm>
            <a:off x="1475656" y="5165576"/>
            <a:ext cx="936104" cy="7116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7410" name="Picture 2"/>
          <p:cNvPicPr>
            <a:picLocks noChangeAspect="1" noChangeArrowheads="1"/>
          </p:cNvPicPr>
          <p:nvPr/>
        </p:nvPicPr>
        <p:blipFill>
          <a:blip r:embed="rId3" cstate="print"/>
          <a:srcRect/>
          <a:stretch>
            <a:fillRect/>
          </a:stretch>
        </p:blipFill>
        <p:spPr bwMode="auto">
          <a:xfrm>
            <a:off x="467544" y="1606376"/>
            <a:ext cx="7272808" cy="505398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71687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Developing Locally</a:t>
            </a:r>
            <a:endParaRPr lang="en-NZ" dirty="0"/>
          </a:p>
        </p:txBody>
      </p:sp>
      <p:sp>
        <p:nvSpPr>
          <p:cNvPr id="3" name="Content Placeholder 2"/>
          <p:cNvSpPr>
            <a:spLocks noGrp="1"/>
          </p:cNvSpPr>
          <p:nvPr>
            <p:ph idx="1"/>
          </p:nvPr>
        </p:nvSpPr>
        <p:spPr/>
        <p:txBody>
          <a:bodyPr>
            <a:normAutofit/>
          </a:bodyPr>
          <a:lstStyle/>
          <a:p>
            <a:pPr>
              <a:spcAft>
                <a:spcPts val="600"/>
              </a:spcAft>
            </a:pPr>
            <a:r>
              <a:rPr lang="en-NZ" sz="2800" dirty="0" smtClean="0"/>
              <a:t>Visual Studio provides a </a:t>
            </a:r>
            <a:r>
              <a:rPr lang="en-NZ" sz="2800" dirty="0" err="1" smtClean="0"/>
              <a:t>localhost</a:t>
            </a:r>
            <a:r>
              <a:rPr lang="en-NZ" sz="2800" dirty="0" smtClean="0"/>
              <a:t>  ASP.NET engine.</a:t>
            </a:r>
          </a:p>
          <a:p>
            <a:pPr>
              <a:spcAft>
                <a:spcPts val="600"/>
              </a:spcAft>
            </a:pPr>
            <a:r>
              <a:rPr lang="en-NZ" sz="2800" dirty="0" smtClean="0"/>
              <a:t>During development, this mimics the server.</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3" cstate="print"/>
          <a:srcRect/>
          <a:stretch>
            <a:fillRect/>
          </a:stretch>
        </p:blipFill>
        <p:spPr bwMode="auto">
          <a:xfrm>
            <a:off x="336734" y="1988839"/>
            <a:ext cx="8339722" cy="4036211"/>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a:t>Creating a Model Class</a:t>
            </a:r>
            <a:endParaRPr lang="en-US" dirty="0"/>
          </a:p>
        </p:txBody>
      </p:sp>
      <p:cxnSp>
        <p:nvCxnSpPr>
          <p:cNvPr id="8" name="Straight Arrow Connector 7"/>
          <p:cNvCxnSpPr/>
          <p:nvPr/>
        </p:nvCxnSpPr>
        <p:spPr>
          <a:xfrm flipH="1" flipV="1">
            <a:off x="1907704" y="4725144"/>
            <a:ext cx="720080"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14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 Model Class</a:t>
            </a:r>
            <a:endParaRPr lang="en-US" dirty="0"/>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3" cstate="print"/>
          <a:srcRect/>
          <a:stretch>
            <a:fillRect/>
          </a:stretch>
        </p:blipFill>
        <p:spPr bwMode="auto">
          <a:xfrm>
            <a:off x="467544" y="1628800"/>
            <a:ext cx="5544616" cy="479614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0600157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cstate="print"/>
          <a:srcRect/>
          <a:stretch>
            <a:fillRect/>
          </a:stretch>
        </p:blipFill>
        <p:spPr bwMode="auto">
          <a:xfrm>
            <a:off x="611560" y="2028627"/>
            <a:ext cx="8113615" cy="4568725"/>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Create a Strongly Typed View</a:t>
            </a:r>
            <a:endParaRPr lang="en-US" dirty="0"/>
          </a:p>
        </p:txBody>
      </p:sp>
      <p:cxnSp>
        <p:nvCxnSpPr>
          <p:cNvPr id="10" name="Straight Arrow Connector 9"/>
          <p:cNvCxnSpPr/>
          <p:nvPr/>
        </p:nvCxnSpPr>
        <p:spPr>
          <a:xfrm>
            <a:off x="1057360" y="2708920"/>
            <a:ext cx="850344"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15616" y="3212976"/>
            <a:ext cx="778336"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62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srcRect/>
          <a:stretch>
            <a:fillRect/>
          </a:stretch>
        </p:blipFill>
        <p:spPr bwMode="auto">
          <a:xfrm>
            <a:off x="395536" y="1752600"/>
            <a:ext cx="8232790" cy="3836640"/>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a:t>Create a Strongly Typed View</a:t>
            </a:r>
            <a:endParaRPr lang="en-US" dirty="0"/>
          </a:p>
        </p:txBody>
      </p:sp>
      <p:cxnSp>
        <p:nvCxnSpPr>
          <p:cNvPr id="8" name="Straight Arrow Connector 7"/>
          <p:cNvCxnSpPr/>
          <p:nvPr/>
        </p:nvCxnSpPr>
        <p:spPr>
          <a:xfrm>
            <a:off x="179512" y="4581128"/>
            <a:ext cx="850344" cy="3558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490302" y="2204864"/>
            <a:ext cx="1178042"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9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Create a Strongly Typed View</a:t>
            </a:r>
            <a:endParaRPr lang="en-US" dirty="0"/>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3" cstate="print"/>
          <a:srcRect/>
          <a:stretch>
            <a:fillRect/>
          </a:stretch>
        </p:blipFill>
        <p:spPr bwMode="auto">
          <a:xfrm>
            <a:off x="467544" y="1628800"/>
            <a:ext cx="7200800" cy="506002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6864227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cstate="print"/>
          <a:srcRect/>
          <a:stretch>
            <a:fillRect/>
          </a:stretch>
        </p:blipFill>
        <p:spPr bwMode="auto">
          <a:xfrm>
            <a:off x="467544" y="1628800"/>
            <a:ext cx="4877345" cy="4722754"/>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smtClean="0"/>
              <a:t>Passing to a Strongly Typed View</a:t>
            </a:r>
            <a:endParaRPr lang="en-US" dirty="0"/>
          </a:p>
        </p:txBody>
      </p:sp>
      <p:cxnSp>
        <p:nvCxnSpPr>
          <p:cNvPr id="6" name="Straight Arrow Connector 5"/>
          <p:cNvCxnSpPr/>
          <p:nvPr/>
        </p:nvCxnSpPr>
        <p:spPr>
          <a:xfrm flipH="1">
            <a:off x="3190891" y="2132856"/>
            <a:ext cx="138110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23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Passing to a Strongly Typed View</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457199" y="1600200"/>
            <a:ext cx="8211779" cy="3196952"/>
          </a:xfrm>
          <a:prstGeom prst="rect">
            <a:avLst/>
          </a:prstGeom>
          <a:ln>
            <a:solidFill>
              <a:schemeClr val="accent1"/>
            </a:solidFill>
          </a:ln>
        </p:spPr>
      </p:pic>
    </p:spTree>
    <p:extLst>
      <p:ext uri="{BB962C8B-B14F-4D97-AF65-F5344CB8AC3E}">
        <p14:creationId xmlns:p14="http://schemas.microsoft.com/office/powerpoint/2010/main" val="24224085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Passing Data to a Controller</a:t>
            </a:r>
            <a:endParaRPr lang="en-NZ" dirty="0"/>
          </a:p>
        </p:txBody>
      </p:sp>
      <p:sp>
        <p:nvSpPr>
          <p:cNvPr id="3" name="Content Placeholder 2"/>
          <p:cNvSpPr>
            <a:spLocks noGrp="1"/>
          </p:cNvSpPr>
          <p:nvPr>
            <p:ph idx="1"/>
          </p:nvPr>
        </p:nvSpPr>
        <p:spPr/>
        <p:txBody>
          <a:bodyPr/>
          <a:lstStyle/>
          <a:p>
            <a:r>
              <a:rPr lang="en-NZ" dirty="0" smtClean="0"/>
              <a:t>Next time…</a:t>
            </a:r>
            <a:endParaRPr lang="en-NZ" dirty="0"/>
          </a:p>
        </p:txBody>
      </p:sp>
    </p:spTree>
    <p:extLst>
      <p:ext uri="{BB962C8B-B14F-4D97-AF65-F5344CB8AC3E}">
        <p14:creationId xmlns:p14="http://schemas.microsoft.com/office/powerpoint/2010/main" val="367459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US" dirty="0"/>
          </a:p>
        </p:txBody>
      </p:sp>
      <p:sp>
        <p:nvSpPr>
          <p:cNvPr id="3" name="Content Placeholder 2"/>
          <p:cNvSpPr>
            <a:spLocks noGrp="1"/>
          </p:cNvSpPr>
          <p:nvPr>
            <p:ph idx="1"/>
          </p:nvPr>
        </p:nvSpPr>
        <p:spPr/>
        <p:txBody>
          <a:bodyPr/>
          <a:lstStyle/>
          <a:p>
            <a:r>
              <a:rPr lang="en-NZ" dirty="0" smtClean="0"/>
              <a:t>Build an ASP.NET MVC application that tells the user how long it is (in days) to either Queen’s Birthday, Halloween or Boxing Day.</a:t>
            </a:r>
          </a:p>
          <a:p>
            <a:r>
              <a:rPr lang="en-NZ" dirty="0" smtClean="0"/>
              <a:t>Randomly select which holiday the user sees at each visit to the web site.</a:t>
            </a:r>
          </a:p>
          <a:p>
            <a:r>
              <a:rPr lang="en-NZ" dirty="0" smtClean="0"/>
              <a:t>To allow for scalability, create an appropriate model class to hold the name and date and associated image file name for a holiday instance.</a:t>
            </a:r>
          </a:p>
          <a:p>
            <a:r>
              <a:rPr lang="en-NZ" dirty="0" smtClean="0"/>
              <a:t>NB: It is very important that you keep the application logic and the UI completely separate. Do not try to perform randomisation or calculations in the View.</a:t>
            </a:r>
            <a:endParaRPr lang="en-US" dirty="0"/>
          </a:p>
        </p:txBody>
      </p:sp>
    </p:spTree>
    <p:extLst>
      <p:ext uri="{BB962C8B-B14F-4D97-AF65-F5344CB8AC3E}">
        <p14:creationId xmlns:p14="http://schemas.microsoft.com/office/powerpoint/2010/main" val="30039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US" dirty="0"/>
          </a:p>
        </p:txBody>
      </p:sp>
      <p:sp>
        <p:nvSpPr>
          <p:cNvPr id="3" name="Content Placeholder 2"/>
          <p:cNvSpPr>
            <a:spLocks noGrp="1"/>
          </p:cNvSpPr>
          <p:nvPr>
            <p:ph idx="1"/>
          </p:nvPr>
        </p:nvSpPr>
        <p:spPr/>
        <p:txBody>
          <a:bodyPr/>
          <a:lstStyle/>
          <a:p>
            <a:endParaRPr lang="en-US"/>
          </a:p>
        </p:txBody>
      </p:sp>
      <p:pic>
        <p:nvPicPr>
          <p:cNvPr id="24578" name="Picture 2"/>
          <p:cNvPicPr>
            <a:picLocks noChangeAspect="1" noChangeArrowheads="1"/>
          </p:cNvPicPr>
          <p:nvPr/>
        </p:nvPicPr>
        <p:blipFill>
          <a:blip r:embed="rId3" cstate="print"/>
          <a:srcRect/>
          <a:stretch>
            <a:fillRect/>
          </a:stretch>
        </p:blipFill>
        <p:spPr bwMode="auto">
          <a:xfrm>
            <a:off x="5076056" y="1604781"/>
            <a:ext cx="3639600" cy="4488515"/>
          </a:xfrm>
          <a:prstGeom prst="rect">
            <a:avLst/>
          </a:prstGeom>
          <a:noFill/>
          <a:ln w="9525">
            <a:solidFill>
              <a:schemeClr val="tx1"/>
            </a:solidFill>
            <a:miter lim="800000"/>
            <a:headEnd/>
            <a:tailEnd/>
          </a:ln>
        </p:spPr>
      </p:pic>
      <p:pic>
        <p:nvPicPr>
          <p:cNvPr id="24579" name="Picture 3"/>
          <p:cNvPicPr>
            <a:picLocks noChangeAspect="1" noChangeArrowheads="1"/>
          </p:cNvPicPr>
          <p:nvPr/>
        </p:nvPicPr>
        <p:blipFill>
          <a:blip r:embed="rId4" cstate="print"/>
          <a:srcRect/>
          <a:stretch>
            <a:fillRect/>
          </a:stretch>
        </p:blipFill>
        <p:spPr bwMode="auto">
          <a:xfrm>
            <a:off x="429394" y="1628800"/>
            <a:ext cx="3638550" cy="414337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203692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Model View Controller</a:t>
            </a:r>
            <a:endParaRPr lang="en-NZ" dirty="0"/>
          </a:p>
        </p:txBody>
      </p:sp>
      <p:sp>
        <p:nvSpPr>
          <p:cNvPr id="3" name="Content Placeholder 2"/>
          <p:cNvSpPr>
            <a:spLocks noGrp="1"/>
          </p:cNvSpPr>
          <p:nvPr>
            <p:ph idx="1"/>
          </p:nvPr>
        </p:nvSpPr>
        <p:spPr/>
        <p:txBody>
          <a:bodyPr/>
          <a:lstStyle/>
          <a:p>
            <a:r>
              <a:rPr lang="en-NZ" dirty="0"/>
              <a:t>History</a:t>
            </a:r>
          </a:p>
          <a:p>
            <a:r>
              <a:rPr lang="en-NZ" dirty="0" smtClean="0"/>
              <a:t>Basics</a:t>
            </a:r>
          </a:p>
          <a:p>
            <a:r>
              <a:rPr lang="en-NZ" dirty="0" smtClean="0"/>
              <a:t>Versions</a:t>
            </a:r>
            <a:endParaRPr lang="en-NZ" dirty="0"/>
          </a:p>
        </p:txBody>
      </p:sp>
    </p:spTree>
    <p:extLst>
      <p:ext uri="{BB962C8B-B14F-4D97-AF65-F5344CB8AC3E}">
        <p14:creationId xmlns:p14="http://schemas.microsoft.com/office/powerpoint/2010/main" val="10295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ASP.NET Model View Controller</a:t>
            </a:r>
            <a:endParaRPr lang="en-NZ" dirty="0"/>
          </a:p>
        </p:txBody>
      </p:sp>
      <p:sp>
        <p:nvSpPr>
          <p:cNvPr id="3" name="Content Placeholder 2"/>
          <p:cNvSpPr>
            <a:spLocks noGrp="1"/>
          </p:cNvSpPr>
          <p:nvPr>
            <p:ph idx="1"/>
          </p:nvPr>
        </p:nvSpPr>
        <p:spPr/>
        <p:txBody>
          <a:bodyPr/>
          <a:lstStyle/>
          <a:p>
            <a:r>
              <a:rPr lang="en-NZ" dirty="0" smtClean="0"/>
              <a:t>Model: </a:t>
            </a:r>
            <a:r>
              <a:rPr lang="en-NZ" dirty="0" smtClean="0"/>
              <a:t>In-memory C</a:t>
            </a:r>
            <a:r>
              <a:rPr lang="en-NZ" dirty="0" smtClean="0"/>
              <a:t># or </a:t>
            </a:r>
            <a:r>
              <a:rPr lang="en-NZ" dirty="0" smtClean="0"/>
              <a:t>ORM to MSSQL database</a:t>
            </a:r>
            <a:endParaRPr lang="en-NZ" dirty="0" smtClean="0"/>
          </a:p>
          <a:p>
            <a:pPr lvl="1"/>
            <a:r>
              <a:rPr lang="en-NZ" sz="2400" dirty="0" smtClean="0"/>
              <a:t>Classes that describe system data and business rules.</a:t>
            </a:r>
          </a:p>
          <a:p>
            <a:pPr lvl="1"/>
            <a:r>
              <a:rPr lang="en-NZ" sz="2400" dirty="0" smtClean="0"/>
              <a:t>Maintains the system’s persistent state.</a:t>
            </a:r>
          </a:p>
          <a:p>
            <a:r>
              <a:rPr lang="en-NZ" dirty="0" smtClean="0"/>
              <a:t>View: HTML with extensions</a:t>
            </a:r>
          </a:p>
          <a:p>
            <a:pPr lvl="1"/>
            <a:r>
              <a:rPr lang="en-NZ" sz="2400" dirty="0" smtClean="0"/>
              <a:t>The user interface.</a:t>
            </a:r>
          </a:p>
          <a:p>
            <a:r>
              <a:rPr lang="en-NZ" dirty="0" smtClean="0"/>
              <a:t>Controllers: C#</a:t>
            </a:r>
          </a:p>
          <a:p>
            <a:pPr lvl="1"/>
            <a:r>
              <a:rPr lang="en-NZ" sz="2400" dirty="0" smtClean="0"/>
              <a:t>Classes that</a:t>
            </a:r>
          </a:p>
          <a:p>
            <a:pPr lvl="2"/>
            <a:r>
              <a:rPr lang="en-NZ" sz="2400" dirty="0"/>
              <a:t>Handle application-specific logic</a:t>
            </a:r>
          </a:p>
          <a:p>
            <a:pPr lvl="2"/>
            <a:r>
              <a:rPr lang="en-NZ" sz="2400" dirty="0" smtClean="0"/>
              <a:t>Accept user data from the View (like Form Action)</a:t>
            </a:r>
          </a:p>
          <a:p>
            <a:pPr lvl="2"/>
            <a:r>
              <a:rPr lang="en-NZ" sz="2400" dirty="0" smtClean="0"/>
              <a:t>Send data to the View for display</a:t>
            </a:r>
            <a:endParaRPr lang="en-NZ" sz="2400" dirty="0" smtClean="0"/>
          </a:p>
          <a:p>
            <a:pPr lvl="2"/>
            <a:r>
              <a:rPr lang="en-NZ" sz="2400" dirty="0" smtClean="0"/>
              <a:t>Communicate with </a:t>
            </a:r>
            <a:r>
              <a:rPr lang="en-NZ" sz="2400" dirty="0" smtClean="0"/>
              <a:t>Model classes</a:t>
            </a:r>
            <a:endParaRPr lang="en-NZ" dirty="0" smtClean="0"/>
          </a:p>
          <a:p>
            <a:pPr lvl="2"/>
            <a:endParaRPr lang="en-NZ" dirty="0" smtClean="0"/>
          </a:p>
          <a:p>
            <a:endParaRPr lang="en-NZ" dirty="0"/>
          </a:p>
        </p:txBody>
      </p:sp>
    </p:spTree>
    <p:extLst>
      <p:ext uri="{BB962C8B-B14F-4D97-AF65-F5344CB8AC3E}">
        <p14:creationId xmlns:p14="http://schemas.microsoft.com/office/powerpoint/2010/main" val="71262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ASP.NET Model View Controller</a:t>
            </a:r>
            <a:endParaRPr lang="en-NZ" dirty="0"/>
          </a:p>
        </p:txBody>
      </p:sp>
      <p:sp>
        <p:nvSpPr>
          <p:cNvPr id="3" name="Content Placeholder 2"/>
          <p:cNvSpPr>
            <a:spLocks noGrp="1"/>
          </p:cNvSpPr>
          <p:nvPr>
            <p:ph idx="1"/>
          </p:nvPr>
        </p:nvSpPr>
        <p:spPr/>
        <p:txBody>
          <a:bodyPr/>
          <a:lstStyle/>
          <a:p>
            <a:endParaRPr lang="en-NZ"/>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8725" y="2382242"/>
            <a:ext cx="668655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039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ASP.NET Development Philosophy</a:t>
            </a:r>
            <a:endParaRPr lang="en-NZ" dirty="0"/>
          </a:p>
        </p:txBody>
      </p:sp>
      <p:sp>
        <p:nvSpPr>
          <p:cNvPr id="3" name="Content Placeholder 2"/>
          <p:cNvSpPr>
            <a:spLocks noGrp="1"/>
          </p:cNvSpPr>
          <p:nvPr>
            <p:ph idx="1"/>
          </p:nvPr>
        </p:nvSpPr>
        <p:spPr/>
        <p:txBody>
          <a:bodyPr>
            <a:normAutofit/>
          </a:bodyPr>
          <a:lstStyle/>
          <a:p>
            <a:r>
              <a:rPr lang="en-NZ" dirty="0" smtClean="0"/>
              <a:t>Separation of concerns</a:t>
            </a:r>
          </a:p>
          <a:p>
            <a:r>
              <a:rPr lang="en-NZ" dirty="0" smtClean="0"/>
              <a:t>Automate development where possible</a:t>
            </a:r>
          </a:p>
          <a:p>
            <a:r>
              <a:rPr lang="en-NZ" dirty="0"/>
              <a:t>Convention over Configuration</a:t>
            </a:r>
          </a:p>
          <a:p>
            <a:pPr lvl="1"/>
            <a:r>
              <a:rPr lang="en-NZ" sz="2400" dirty="0"/>
              <a:t>File Structure</a:t>
            </a:r>
          </a:p>
          <a:p>
            <a:pPr lvl="1"/>
            <a:r>
              <a:rPr lang="en-NZ" sz="2400" dirty="0"/>
              <a:t>Naming</a:t>
            </a:r>
          </a:p>
          <a:p>
            <a:r>
              <a:rPr lang="en-NZ" dirty="0" smtClean="0"/>
              <a:t>Developer control over HTML</a:t>
            </a:r>
          </a:p>
          <a:p>
            <a:r>
              <a:rPr lang="en-NZ" dirty="0" smtClean="0"/>
              <a:t>Full strength of .NET classes and language features.</a:t>
            </a:r>
            <a:endParaRPr lang="en-NZ" dirty="0"/>
          </a:p>
        </p:txBody>
      </p:sp>
    </p:spTree>
    <p:extLst>
      <p:ext uri="{BB962C8B-B14F-4D97-AF65-F5344CB8AC3E}">
        <p14:creationId xmlns:p14="http://schemas.microsoft.com/office/powerpoint/2010/main" val="38783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ASP.NET Mechanics</a:t>
            </a:r>
            <a:endParaRPr lang="en-NZ" dirty="0"/>
          </a:p>
        </p:txBody>
      </p:sp>
      <p:sp>
        <p:nvSpPr>
          <p:cNvPr id="3" name="Content Placeholder 2"/>
          <p:cNvSpPr>
            <a:spLocks noGrp="1"/>
          </p:cNvSpPr>
          <p:nvPr>
            <p:ph idx="1"/>
          </p:nvPr>
        </p:nvSpPr>
        <p:spPr/>
        <p:txBody>
          <a:bodyPr>
            <a:normAutofit/>
          </a:bodyPr>
          <a:lstStyle/>
          <a:p>
            <a:r>
              <a:rPr lang="en-NZ" dirty="0" smtClean="0"/>
              <a:t>URLs </a:t>
            </a:r>
            <a:r>
              <a:rPr lang="en-NZ" dirty="0" smtClean="0"/>
              <a:t>serve methods, not files.</a:t>
            </a:r>
          </a:p>
          <a:p>
            <a:r>
              <a:rPr lang="en-NZ" dirty="0" smtClean="0"/>
              <a:t>Lifecycle</a:t>
            </a:r>
          </a:p>
          <a:p>
            <a:pPr lvl="1">
              <a:spcAft>
                <a:spcPts val="600"/>
              </a:spcAft>
            </a:pPr>
            <a:r>
              <a:rPr lang="en-NZ" sz="2400" dirty="0" smtClean="0"/>
              <a:t>The URL tells the Routing mechanism which Controller class to instantiate and which of its methods to call.</a:t>
            </a:r>
          </a:p>
          <a:p>
            <a:pPr lvl="1">
              <a:spcAft>
                <a:spcPts val="600"/>
              </a:spcAft>
            </a:pPr>
            <a:r>
              <a:rPr lang="en-NZ" sz="2400" dirty="0" smtClean="0"/>
              <a:t>The method determines which View is required and prepares and passes data to that View.</a:t>
            </a:r>
          </a:p>
          <a:p>
            <a:pPr lvl="1">
              <a:spcAft>
                <a:spcPts val="600"/>
              </a:spcAft>
            </a:pPr>
            <a:r>
              <a:rPr lang="en-NZ" sz="2400" dirty="0" smtClean="0"/>
              <a:t>The View is rendered, and passed to the client browser.</a:t>
            </a:r>
            <a:endParaRPr lang="en-NZ" sz="2400" dirty="0"/>
          </a:p>
        </p:txBody>
      </p:sp>
    </p:spTree>
    <p:extLst>
      <p:ext uri="{BB962C8B-B14F-4D97-AF65-F5344CB8AC3E}">
        <p14:creationId xmlns:p14="http://schemas.microsoft.com/office/powerpoint/2010/main" val="269190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1419</TotalTime>
  <Words>5571</Words>
  <Application>Microsoft Office PowerPoint</Application>
  <PresentationFormat>On-screen Show (4:3)</PresentationFormat>
  <Paragraphs>452</Paragraphs>
  <Slides>49</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Wingdings</vt:lpstr>
      <vt:lpstr>Clarity</vt:lpstr>
      <vt:lpstr>Model View Controller</vt:lpstr>
      <vt:lpstr>ASP.NET Process Model</vt:lpstr>
      <vt:lpstr>ASP.NET Development Model</vt:lpstr>
      <vt:lpstr>Developing Locally</vt:lpstr>
      <vt:lpstr>Model View Controller</vt:lpstr>
      <vt:lpstr>ASP.NET Model View Controller</vt:lpstr>
      <vt:lpstr>ASP.NET Model View Controller</vt:lpstr>
      <vt:lpstr>ASP.NET Development Philosophy</vt:lpstr>
      <vt:lpstr>ASP.NET Mechanics</vt:lpstr>
      <vt:lpstr>ASP.NET Model View Controller</vt:lpstr>
      <vt:lpstr>Razor</vt:lpstr>
      <vt:lpstr>ASP.NET MVC Elements</vt:lpstr>
      <vt:lpstr>ASP.NET MVC Elements</vt:lpstr>
      <vt:lpstr>ASP.NET MVC Elements</vt:lpstr>
      <vt:lpstr>Building an ASP.NET MVC Application</vt:lpstr>
      <vt:lpstr>Creation</vt:lpstr>
      <vt:lpstr>Creation</vt:lpstr>
      <vt:lpstr>Creation</vt:lpstr>
      <vt:lpstr>Making a Controller</vt:lpstr>
      <vt:lpstr>Making a Controller</vt:lpstr>
      <vt:lpstr>Making a Controller</vt:lpstr>
      <vt:lpstr>Making a Controller</vt:lpstr>
      <vt:lpstr>Making a Controller</vt:lpstr>
      <vt:lpstr>Making a View</vt:lpstr>
      <vt:lpstr>Making a View</vt:lpstr>
      <vt:lpstr>Making a View</vt:lpstr>
      <vt:lpstr>Making a View</vt:lpstr>
      <vt:lpstr>Making a View</vt:lpstr>
      <vt:lpstr>Making a View</vt:lpstr>
      <vt:lpstr>Making a View</vt:lpstr>
      <vt:lpstr>Building an Application</vt:lpstr>
      <vt:lpstr>Building an Application</vt:lpstr>
      <vt:lpstr>Example -- ViewBag</vt:lpstr>
      <vt:lpstr>Example -- ViewBag</vt:lpstr>
      <vt:lpstr>Multiple Views</vt:lpstr>
      <vt:lpstr>Multiple Views</vt:lpstr>
      <vt:lpstr>Multiple Views</vt:lpstr>
      <vt:lpstr>Creating a Model Class</vt:lpstr>
      <vt:lpstr>Creating a Model Class</vt:lpstr>
      <vt:lpstr>Creating a Model Class</vt:lpstr>
      <vt:lpstr>Creating a Model Class</vt:lpstr>
      <vt:lpstr>Create a Strongly Typed View</vt:lpstr>
      <vt:lpstr>Create a Strongly Typed View</vt:lpstr>
      <vt:lpstr>Create a Strongly Typed View</vt:lpstr>
      <vt:lpstr>Passing to a Strongly Typed View</vt:lpstr>
      <vt:lpstr>Passing to a Strongly Typed View</vt:lpstr>
      <vt:lpstr>Passing Data to a Controller</vt:lpstr>
      <vt:lpstr>Practical</vt:lpstr>
      <vt:lpstr>Practical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594</cp:revision>
  <dcterms:created xsi:type="dcterms:W3CDTF">2012-07-23T21:14:48Z</dcterms:created>
  <dcterms:modified xsi:type="dcterms:W3CDTF">2017-05-08T00:18:05Z</dcterms:modified>
</cp:coreProperties>
</file>