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45" r:id="rId3"/>
    <p:sldId id="347" r:id="rId4"/>
    <p:sldId id="299" r:id="rId5"/>
    <p:sldId id="300" r:id="rId6"/>
    <p:sldId id="301" r:id="rId7"/>
    <p:sldId id="314" r:id="rId8"/>
    <p:sldId id="346" r:id="rId9"/>
    <p:sldId id="315" r:id="rId10"/>
    <p:sldId id="298" r:id="rId11"/>
    <p:sldId id="302" r:id="rId12"/>
    <p:sldId id="303" r:id="rId13"/>
    <p:sldId id="304" r:id="rId14"/>
    <p:sldId id="305" r:id="rId15"/>
    <p:sldId id="306" r:id="rId16"/>
    <p:sldId id="307" r:id="rId17"/>
    <p:sldId id="309" r:id="rId18"/>
    <p:sldId id="310" r:id="rId19"/>
    <p:sldId id="31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596" autoAdjust="0"/>
  </p:normalViewPr>
  <p:slideViewPr>
    <p:cSldViewPr>
      <p:cViewPr varScale="1">
        <p:scale>
          <a:sx n="50" d="100"/>
          <a:sy n="50" d="100"/>
        </p:scale>
        <p:origin x="-1829"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926A5-501B-4C49-B9BE-8030BE60A0EA}" type="datetimeFigureOut">
              <a:rPr lang="en-NZ" smtClean="0"/>
              <a:pPr/>
              <a:t>4/05/2017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EA4AC-7884-4706-A85B-C9E2D52414C9}" type="slidenum">
              <a:rPr lang="en-NZ" smtClean="0"/>
              <a:pPr/>
              <a:t>‹#›</a:t>
            </a:fld>
            <a:endParaRPr lang="en-NZ"/>
          </a:p>
        </p:txBody>
      </p:sp>
    </p:spTree>
    <p:extLst>
      <p:ext uri="{BB962C8B-B14F-4D97-AF65-F5344CB8AC3E}">
        <p14:creationId xmlns="" xmlns:p14="http://schemas.microsoft.com/office/powerpoint/2010/main" val="282428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sz="1400" dirty="0" smtClean="0"/>
              <a:t>With design patterns, we saw standardised,</a:t>
            </a:r>
            <a:r>
              <a:rPr lang="en-AU" sz="1400" baseline="0" dirty="0" smtClean="0"/>
              <a:t> efficient architecture for solving specific types of programming problems.</a:t>
            </a:r>
          </a:p>
          <a:p>
            <a:pPr marL="171450" indent="-171450">
              <a:buFont typeface="Arial" pitchFamily="34" charset="0"/>
              <a:buChar char="•"/>
            </a:pPr>
            <a:r>
              <a:rPr lang="en-AU" sz="1400" baseline="0" dirty="0" smtClean="0"/>
              <a:t>In these cases, the design pattern was a component of a larger architecture.</a:t>
            </a:r>
          </a:p>
          <a:p>
            <a:pPr marL="171450" indent="-171450">
              <a:buFont typeface="Arial" pitchFamily="34" charset="0"/>
              <a:buChar char="•"/>
            </a:pPr>
            <a:r>
              <a:rPr lang="en-AU" sz="1400" baseline="0" dirty="0" smtClean="0"/>
              <a:t>But there are also patterns that describe complete architectures.</a:t>
            </a:r>
          </a:p>
          <a:p>
            <a:pPr marL="171450" indent="-171450">
              <a:buFont typeface="Arial" pitchFamily="34" charset="0"/>
              <a:buChar char="•"/>
            </a:pPr>
            <a:r>
              <a:rPr lang="en-AU" sz="1400" baseline="0" dirty="0" smtClean="0"/>
              <a:t>The generic 3-tiered architecture is one that you are familiar with; the “manager class” is another.</a:t>
            </a:r>
          </a:p>
          <a:p>
            <a:pPr marL="171450" indent="-171450">
              <a:buFont typeface="Arial" pitchFamily="34" charset="0"/>
              <a:buChar char="•"/>
            </a:pPr>
            <a:r>
              <a:rPr lang="en-AU" sz="1400" baseline="0" dirty="0" smtClean="0"/>
              <a:t>We are now going to spend some time looking at a large and important architectural pattern – Model-View-Controller. MVC is a specific type of 3-tiered architecture that is very well suited to large distributed (i.e. cloud-based) enterprise systems.</a:t>
            </a:r>
          </a:p>
          <a:p>
            <a:pPr marL="171450" indent="-171450">
              <a:buFont typeface="Arial" pitchFamily="34" charset="0"/>
              <a:buChar char="•"/>
            </a:pPr>
            <a:endParaRPr lang="en-AU" sz="1400" baseline="0" dirty="0" smtClean="0"/>
          </a:p>
          <a:p>
            <a:pPr marL="171450" indent="-171450">
              <a:buFont typeface="Arial" pitchFamily="34" charset="0"/>
              <a:buChar char="•"/>
            </a:pPr>
            <a:r>
              <a:rPr lang="en-AU" sz="1400" baseline="0" dirty="0" smtClean="0"/>
              <a:t>Many modern IDEs support MVC – e.g. Ruby, and </a:t>
            </a:r>
            <a:r>
              <a:rPr lang="en-AU" sz="1400" baseline="0" dirty="0" err="1" smtClean="0"/>
              <a:t>Yii</a:t>
            </a:r>
            <a:r>
              <a:rPr lang="en-AU" sz="1400" baseline="0" dirty="0" smtClean="0"/>
              <a:t> for PHP. We are going to use .NETs MVC paradigm for web sites, because this will allow us to continue writing C# (along with HMTL and CSS) and it is the foundation of most modern ASP.NET web sites. (There is an older architecture called Web Forms, that is easier to build, but is slow on the browser, and doesn’t scale well.)</a:t>
            </a:r>
          </a:p>
          <a:p>
            <a:pPr marL="171450" indent="-171450">
              <a:buFont typeface="Arial" pitchFamily="34" charset="0"/>
              <a:buChar char="•"/>
            </a:pPr>
            <a:endParaRPr lang="en-AU" sz="1400" baseline="0" dirty="0" smtClean="0"/>
          </a:p>
          <a:p>
            <a:pPr marL="171450" indent="-171450">
              <a:buFont typeface="Arial" pitchFamily="34" charset="0"/>
              <a:buChar char="•"/>
            </a:pPr>
            <a:r>
              <a:rPr lang="en-AU" sz="1400" baseline="0" dirty="0" smtClean="0"/>
              <a:t>Since we are switching to a web execution environment, we’ll quickly review the process model, for those of you who aren’t currently taking Web3.</a:t>
            </a:r>
            <a:endParaRPr lang="en-AU" sz="1400" dirty="0" smtClean="0"/>
          </a:p>
          <a:p>
            <a:pPr marL="171450" indent="-171450">
              <a:buFont typeface="Arial" pitchFamily="34" charset="0"/>
              <a:buChar char="•"/>
            </a:pPr>
            <a:endParaRPr lang="en-AU" sz="1400" dirty="0" smtClean="0"/>
          </a:p>
          <a:p>
            <a:pPr marL="171450" indent="-171450">
              <a:buFont typeface="Arial" pitchFamily="34" charset="0"/>
              <a:buChar char="•"/>
            </a:pPr>
            <a:endParaRPr lang="en-AU" sz="1400" dirty="0" smtClean="0"/>
          </a:p>
        </p:txBody>
      </p:sp>
      <p:sp>
        <p:nvSpPr>
          <p:cNvPr id="4" name="Slide Number Placeholder 3"/>
          <p:cNvSpPr>
            <a:spLocks noGrp="1"/>
          </p:cNvSpPr>
          <p:nvPr>
            <p:ph type="sldNum" sz="quarter" idx="10"/>
          </p:nvPr>
        </p:nvSpPr>
        <p:spPr/>
        <p:txBody>
          <a:bodyPr/>
          <a:lstStyle/>
          <a:p>
            <a:fld id="{933EA4AC-7884-4706-A85B-C9E2D52414C9}" type="slidenum">
              <a:rPr lang="en-NZ" smtClean="0"/>
              <a:pPr/>
              <a:t>1</a:t>
            </a:fld>
            <a:endParaRPr lang="en-NZ"/>
          </a:p>
        </p:txBody>
      </p:sp>
    </p:spTree>
    <p:extLst>
      <p:ext uri="{BB962C8B-B14F-4D97-AF65-F5344CB8AC3E}">
        <p14:creationId xmlns="" xmlns:p14="http://schemas.microsoft.com/office/powerpoint/2010/main" val="3781931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I’ve added these two methods to my </a:t>
            </a:r>
            <a:r>
              <a:rPr lang="en-NZ" dirty="0" err="1" smtClean="0"/>
              <a:t>DogShow</a:t>
            </a:r>
            <a:r>
              <a:rPr lang="en-NZ" dirty="0" smtClean="0"/>
              <a:t> controller</a:t>
            </a:r>
            <a:r>
              <a:rPr lang="en-NZ" baseline="0" dirty="0" smtClean="0"/>
              <a:t> class. Together they will implement a self-processing form that creates a new dog instance based on user-supplied data. (IRL, we would perhaps add this new dog to our database).</a:t>
            </a:r>
          </a:p>
          <a:p>
            <a:pPr marL="171450" indent="-171450">
              <a:buFont typeface="Arial" pitchFamily="34" charset="0"/>
              <a:buChar char="•"/>
            </a:pPr>
            <a:r>
              <a:rPr lang="en-NZ" baseline="0" dirty="0" smtClean="0"/>
              <a:t>The </a:t>
            </a:r>
            <a:r>
              <a:rPr lang="en-NZ" baseline="0" dirty="0" err="1" smtClean="0"/>
              <a:t>HttpGet</a:t>
            </a:r>
            <a:r>
              <a:rPr lang="en-NZ" baseline="0" dirty="0" smtClean="0"/>
              <a:t> method returns the default view, Views/</a:t>
            </a:r>
            <a:r>
              <a:rPr lang="en-NZ" baseline="0" dirty="0" err="1" smtClean="0"/>
              <a:t>DogShow</a:t>
            </a:r>
            <a:r>
              <a:rPr lang="en-NZ" baseline="0" dirty="0" smtClean="0"/>
              <a:t>/</a:t>
            </a:r>
            <a:r>
              <a:rPr lang="en-NZ" baseline="0" dirty="0" err="1" smtClean="0"/>
              <a:t>NewDogForm</a:t>
            </a:r>
            <a:r>
              <a:rPr lang="en-NZ" baseline="0" dirty="0" smtClean="0"/>
              <a:t>. </a:t>
            </a:r>
            <a:r>
              <a:rPr lang="en-AU" baseline="0" dirty="0" smtClean="0"/>
              <a:t>That View is going to be a simple form that allows the user to enter two string values for name and breed.</a:t>
            </a:r>
          </a:p>
          <a:p>
            <a:pPr marL="171450" indent="-171450">
              <a:buFont typeface="Arial" pitchFamily="34" charset="0"/>
              <a:buChar char="•"/>
            </a:pPr>
            <a:r>
              <a:rPr lang="en-AU" baseline="0" dirty="0" smtClean="0"/>
              <a:t>What View will I create this form on? =&gt; </a:t>
            </a:r>
            <a:r>
              <a:rPr lang="en-AU" baseline="0" dirty="0" err="1" smtClean="0"/>
              <a:t>DogShow</a:t>
            </a:r>
            <a:r>
              <a:rPr lang="en-AU" baseline="0" dirty="0" smtClean="0"/>
              <a:t>/</a:t>
            </a:r>
            <a:r>
              <a:rPr lang="en-AU" baseline="0" dirty="0" err="1" smtClean="0"/>
              <a:t>NewDogForm</a:t>
            </a:r>
            <a:r>
              <a:rPr lang="en-AU" baseline="0" dirty="0" smtClean="0"/>
              <a:t>, the default for this action method,</a:t>
            </a:r>
            <a:endParaRPr lang="en-NZ" baseline="0" dirty="0" smtClean="0"/>
          </a:p>
          <a:p>
            <a:pPr marL="171450" indent="-171450">
              <a:buFont typeface="Arial" pitchFamily="34" charset="0"/>
              <a:buChar char="•"/>
            </a:pPr>
            <a:r>
              <a:rPr lang="en-NZ" baseline="0" dirty="0" smtClean="0"/>
              <a:t>The </a:t>
            </a:r>
            <a:r>
              <a:rPr lang="en-NZ" baseline="0" dirty="0" err="1" smtClean="0"/>
              <a:t>HttpPost</a:t>
            </a:r>
            <a:r>
              <a:rPr lang="en-NZ" baseline="0" dirty="0" smtClean="0"/>
              <a:t> method accepts the two strings as parameters, uses those values to create a dog instance, and then passes that dog to a new View called “</a:t>
            </a:r>
            <a:r>
              <a:rPr lang="en-NZ" baseline="0" dirty="0" err="1" smtClean="0"/>
              <a:t>NewDogConfirm</a:t>
            </a:r>
            <a:r>
              <a:rPr lang="en-NZ" baseline="0" dirty="0" smtClean="0"/>
              <a:t>”.</a:t>
            </a:r>
          </a:p>
          <a:p>
            <a:pPr marL="171450" indent="-171450">
              <a:buFont typeface="Arial" pitchFamily="34" charset="0"/>
              <a:buChar char="•"/>
            </a:pPr>
            <a:r>
              <a:rPr lang="en-AU" baseline="0" dirty="0" smtClean="0"/>
              <a:t>Let’s look at those two Views…</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11</a:t>
            </a:fld>
            <a:endParaRPr lang="en-NZ"/>
          </a:p>
        </p:txBody>
      </p:sp>
    </p:spTree>
    <p:extLst>
      <p:ext uri="{BB962C8B-B14F-4D97-AF65-F5344CB8AC3E}">
        <p14:creationId xmlns="" xmlns:p14="http://schemas.microsoft.com/office/powerpoint/2010/main" val="1197232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a:t>
            </a:r>
            <a:r>
              <a:rPr lang="en-NZ" baseline="0" dirty="0" smtClean="0"/>
              <a:t> View for the initial form – </a:t>
            </a:r>
            <a:r>
              <a:rPr lang="en-NZ" baseline="0" dirty="0" err="1" smtClean="0"/>
              <a:t>NewDogForm</a:t>
            </a:r>
            <a:r>
              <a:rPr lang="en-NZ" baseline="0" dirty="0" smtClean="0"/>
              <a:t> (the default View for method </a:t>
            </a:r>
            <a:r>
              <a:rPr lang="en-NZ" baseline="0" dirty="0" err="1" smtClean="0"/>
              <a:t>NewDogForm</a:t>
            </a:r>
            <a:r>
              <a:rPr lang="en-NZ" baseline="0" dirty="0" smtClean="0"/>
              <a:t>())</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We are posting back data, so we need an HTML &lt;form&gt;, as normal. It has action and method attributes, also as normal.</a:t>
            </a:r>
          </a:p>
          <a:p>
            <a:pPr marL="171450" indent="-171450">
              <a:buFont typeface="Arial" pitchFamily="34" charset="0"/>
              <a:buChar char="•"/>
            </a:pPr>
            <a:r>
              <a:rPr lang="en-NZ" baseline="0" dirty="0" smtClean="0"/>
              <a:t>The form action, the name of the </a:t>
            </a:r>
            <a:r>
              <a:rPr lang="en-NZ" baseline="0" dirty="0" err="1" smtClean="0"/>
              <a:t>ActionResult</a:t>
            </a:r>
            <a:r>
              <a:rPr lang="en-NZ" baseline="0" dirty="0" smtClean="0"/>
              <a:t> method, makes this self-processing. Note we don’t put a file suffix on here, we want to *call the action method* so we construct the appropriate URL, which doesn’t have any file suffix information</a:t>
            </a:r>
          </a:p>
          <a:p>
            <a:pPr marL="171450" indent="-171450">
              <a:buFont typeface="Arial" pitchFamily="34" charset="0"/>
              <a:buChar char="•"/>
            </a:pPr>
            <a:r>
              <a:rPr lang="en-NZ" baseline="0" dirty="0" smtClean="0"/>
              <a:t>(It can get a little confusing that you have </a:t>
            </a:r>
            <a:r>
              <a:rPr lang="en-NZ" baseline="0" dirty="0" err="1" smtClean="0"/>
              <a:t>NewDogForm</a:t>
            </a:r>
            <a:r>
              <a:rPr lang="en-NZ" baseline="0" dirty="0" smtClean="0"/>
              <a:t>, the name of the method and </a:t>
            </a:r>
            <a:r>
              <a:rPr lang="en-NZ" baseline="0" dirty="0" err="1" smtClean="0"/>
              <a:t>NewDogForm</a:t>
            </a:r>
            <a:r>
              <a:rPr lang="en-NZ" baseline="0" dirty="0" smtClean="0"/>
              <a:t>, the name of the View file. Because of ASP’s Convention rules, we just have to put up with that.)</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We then have normal HTML input elements. Text boxes for user input and a normal submit button for form </a:t>
            </a:r>
            <a:r>
              <a:rPr lang="en-NZ" baseline="0" dirty="0" err="1" smtClean="0"/>
              <a:t>postback</a:t>
            </a:r>
            <a:r>
              <a:rPr lang="en-NZ" baseline="0" dirty="0" smtClean="0"/>
              <a:t>. (IRL we would have some CSS formatting to make these line up pretty.)</a:t>
            </a:r>
          </a:p>
          <a:p>
            <a:pPr marL="171450" indent="-171450">
              <a:buFont typeface="Arial" pitchFamily="34" charset="0"/>
              <a:buChar char="•"/>
            </a:pPr>
            <a:r>
              <a:rPr lang="en-NZ" baseline="0" dirty="0" smtClean="0"/>
              <a:t>Note that the name attributes of the text fields match the parameters into the </a:t>
            </a:r>
            <a:r>
              <a:rPr lang="en-NZ" baseline="0" dirty="0" err="1" smtClean="0"/>
              <a:t>HttpPost</a:t>
            </a:r>
            <a:r>
              <a:rPr lang="en-NZ" baseline="0" dirty="0" smtClean="0"/>
              <a:t> action method version. This is essential. That is how the system will match up </a:t>
            </a:r>
            <a:r>
              <a:rPr lang="en-NZ" baseline="0" dirty="0" err="1" smtClean="0"/>
              <a:t>postback</a:t>
            </a:r>
            <a:r>
              <a:rPr lang="en-NZ" baseline="0" dirty="0" smtClean="0"/>
              <a:t> variables to method arguments in the controller.</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(While this shows the general way of passing POST data, because the View is strongly typed, we have an alternative, which we will see later.)</a:t>
            </a:r>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12</a:t>
            </a:fld>
            <a:endParaRPr lang="en-NZ"/>
          </a:p>
        </p:txBody>
      </p:sp>
    </p:spTree>
    <p:extLst>
      <p:ext uri="{BB962C8B-B14F-4D97-AF65-F5344CB8AC3E}">
        <p14:creationId xmlns="" xmlns:p14="http://schemas.microsoft.com/office/powerpoint/2010/main" val="1581917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Here is the second View,</a:t>
            </a:r>
            <a:r>
              <a:rPr lang="en-AU" baseline="0" dirty="0" smtClean="0"/>
              <a:t> </a:t>
            </a:r>
            <a:r>
              <a:rPr lang="en-AU" baseline="0" dirty="0" err="1" smtClean="0"/>
              <a:t>NewDogConfirm</a:t>
            </a:r>
            <a:r>
              <a:rPr lang="en-AU" baseline="0" dirty="0" smtClean="0"/>
              <a:t>.</a:t>
            </a:r>
          </a:p>
          <a:p>
            <a:pPr marL="171450" indent="-171450">
              <a:buFont typeface="Arial" pitchFamily="34" charset="0"/>
              <a:buChar char="•"/>
            </a:pPr>
            <a:r>
              <a:rPr lang="en-AU" baseline="0" dirty="0" smtClean="0"/>
              <a:t>The </a:t>
            </a:r>
            <a:r>
              <a:rPr lang="en-AU" baseline="0" dirty="0" err="1" smtClean="0"/>
              <a:t>HttpPost</a:t>
            </a:r>
            <a:r>
              <a:rPr lang="en-AU" baseline="0" dirty="0" smtClean="0"/>
              <a:t> version of our action method renders this one…</a:t>
            </a:r>
          </a:p>
          <a:p>
            <a:pPr marL="171450" indent="-171450">
              <a:buFont typeface="Arial" pitchFamily="34" charset="0"/>
              <a:buChar char="•"/>
            </a:pPr>
            <a:endParaRPr lang="en-AU" baseline="0" dirty="0" smtClean="0"/>
          </a:p>
          <a:p>
            <a:pPr marL="171450" indent="-171450">
              <a:buFont typeface="Arial" pitchFamily="34" charset="0"/>
              <a:buChar char="•"/>
            </a:pPr>
            <a:r>
              <a:rPr lang="en-AU" baseline="0" dirty="0" smtClean="0"/>
              <a:t>Review:</a:t>
            </a:r>
          </a:p>
          <a:p>
            <a:pPr marL="628650" lvl="1" indent="-171450">
              <a:buFont typeface="Arial" pitchFamily="34" charset="0"/>
              <a:buChar char="•"/>
            </a:pPr>
            <a:r>
              <a:rPr lang="en-AU" baseline="0" dirty="0" smtClean="0"/>
              <a:t>Accessing server/</a:t>
            </a:r>
            <a:r>
              <a:rPr lang="en-AU" baseline="0" dirty="0" err="1" smtClean="0"/>
              <a:t>DogShow</a:t>
            </a:r>
            <a:r>
              <a:rPr lang="en-AU" baseline="0" dirty="0" smtClean="0"/>
              <a:t>/</a:t>
            </a:r>
            <a:r>
              <a:rPr lang="en-AU" baseline="0" dirty="0" err="1" smtClean="0"/>
              <a:t>NewDogForm</a:t>
            </a:r>
            <a:r>
              <a:rPr lang="en-AU" baseline="0" dirty="0" smtClean="0"/>
              <a:t> calls the </a:t>
            </a:r>
            <a:r>
              <a:rPr lang="en-AU" baseline="0" dirty="0" err="1" smtClean="0"/>
              <a:t>HttpGet</a:t>
            </a:r>
            <a:r>
              <a:rPr lang="en-AU" baseline="0" dirty="0" smtClean="0"/>
              <a:t> version of the </a:t>
            </a:r>
            <a:r>
              <a:rPr lang="en-AU" baseline="0" dirty="0" err="1" smtClean="0"/>
              <a:t>NewDogFrom</a:t>
            </a:r>
            <a:r>
              <a:rPr lang="en-AU" baseline="0" dirty="0" smtClean="0"/>
              <a:t> method of Controller </a:t>
            </a:r>
            <a:r>
              <a:rPr lang="en-AU" baseline="0" dirty="0" err="1" smtClean="0"/>
              <a:t>DogShow</a:t>
            </a:r>
            <a:r>
              <a:rPr lang="en-AU" baseline="0" dirty="0" smtClean="0"/>
              <a:t>.</a:t>
            </a:r>
          </a:p>
          <a:p>
            <a:pPr marL="628650" lvl="1" indent="-171450">
              <a:buFont typeface="Arial" pitchFamily="34" charset="0"/>
              <a:buChar char="•"/>
            </a:pPr>
            <a:r>
              <a:rPr lang="en-AU" baseline="0" dirty="0" smtClean="0"/>
              <a:t>That method simply returns its default view – also called </a:t>
            </a:r>
            <a:r>
              <a:rPr lang="en-AU" baseline="0" dirty="0" err="1" smtClean="0"/>
              <a:t>NewDogForm</a:t>
            </a:r>
            <a:endParaRPr lang="en-AU" baseline="0" dirty="0" smtClean="0"/>
          </a:p>
          <a:p>
            <a:pPr marL="628650" lvl="1" indent="-171450">
              <a:buFont typeface="Arial" pitchFamily="34" charset="0"/>
              <a:buChar char="•"/>
            </a:pPr>
            <a:r>
              <a:rPr lang="en-AU" baseline="0" dirty="0" smtClean="0"/>
              <a:t>That view contains the html for the Form</a:t>
            </a:r>
          </a:p>
          <a:p>
            <a:pPr marL="628650" lvl="1" indent="-171450">
              <a:buFont typeface="Arial" pitchFamily="34" charset="0"/>
              <a:buChar char="•"/>
            </a:pPr>
            <a:r>
              <a:rPr lang="en-AU" baseline="0" dirty="0" smtClean="0"/>
              <a:t>On submit, control is automatically transferred to the </a:t>
            </a:r>
            <a:r>
              <a:rPr lang="en-AU" baseline="0" dirty="0" err="1" smtClean="0"/>
              <a:t>HttpPost</a:t>
            </a:r>
            <a:r>
              <a:rPr lang="en-AU" baseline="0" dirty="0" smtClean="0"/>
              <a:t> version of method </a:t>
            </a:r>
            <a:r>
              <a:rPr lang="en-AU" baseline="0" dirty="0" err="1" smtClean="0"/>
              <a:t>NewDogForm</a:t>
            </a:r>
            <a:r>
              <a:rPr lang="en-AU" baseline="0" dirty="0" smtClean="0"/>
              <a:t> of Controller </a:t>
            </a:r>
            <a:r>
              <a:rPr lang="en-AU" baseline="0" dirty="0" err="1" smtClean="0"/>
              <a:t>DogShow</a:t>
            </a:r>
            <a:r>
              <a:rPr lang="en-AU" baseline="0" dirty="0" smtClean="0"/>
              <a:t> (because that’s the action attribute of the form).</a:t>
            </a:r>
          </a:p>
          <a:p>
            <a:pPr marL="628650" lvl="1" indent="-171450">
              <a:buFont typeface="Arial" pitchFamily="34" charset="0"/>
              <a:buChar char="•"/>
            </a:pPr>
            <a:r>
              <a:rPr lang="en-AU" baseline="0" dirty="0" smtClean="0"/>
              <a:t>The </a:t>
            </a:r>
            <a:r>
              <a:rPr lang="en-AU" baseline="0" dirty="0" err="1" smtClean="0"/>
              <a:t>HttpPost</a:t>
            </a:r>
            <a:r>
              <a:rPr lang="en-AU" baseline="0" dirty="0" smtClean="0"/>
              <a:t> version creates a Dog instance using the POST data, and passes it to this View.</a:t>
            </a:r>
          </a:p>
          <a:p>
            <a:pPr marL="171450" lvl="0" indent="-171450">
              <a:buFont typeface="Arial" pitchFamily="34" charset="0"/>
              <a:buChar char="•"/>
            </a:pPr>
            <a:r>
              <a:rPr lang="en-AU" baseline="0" dirty="0" smtClean="0"/>
              <a:t>What do we see on the screen?</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13</a:t>
            </a:fld>
            <a:endParaRPr lang="en-NZ"/>
          </a:p>
        </p:txBody>
      </p:sp>
    </p:spTree>
    <p:extLst>
      <p:ext uri="{BB962C8B-B14F-4D97-AF65-F5344CB8AC3E}">
        <p14:creationId xmlns="" xmlns:p14="http://schemas.microsoft.com/office/powerpoint/2010/main" val="3435529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Initial View</a:t>
            </a:r>
          </a:p>
          <a:p>
            <a:r>
              <a:rPr lang="en-AU" dirty="0" smtClean="0"/>
              <a:t>Note the URL. </a:t>
            </a:r>
          </a:p>
          <a:p>
            <a:r>
              <a:rPr lang="en-AU" dirty="0" smtClean="0"/>
              <a:t>The</a:t>
            </a:r>
            <a:r>
              <a:rPr lang="en-AU" baseline="0" dirty="0" smtClean="0"/>
              <a:t> user might get here from a link on a welcome or nav page (with its own controller).</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14</a:t>
            </a:fld>
            <a:endParaRPr lang="en-NZ"/>
          </a:p>
        </p:txBody>
      </p:sp>
    </p:spTree>
    <p:extLst>
      <p:ext uri="{BB962C8B-B14F-4D97-AF65-F5344CB8AC3E}">
        <p14:creationId xmlns="" xmlns:p14="http://schemas.microsoft.com/office/powerpoint/2010/main" val="200800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User types in values, then clicks submit….</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15</a:t>
            </a:fld>
            <a:endParaRPr lang="en-NZ"/>
          </a:p>
        </p:txBody>
      </p:sp>
    </p:spTree>
    <p:extLst>
      <p:ext uri="{BB962C8B-B14F-4D97-AF65-F5344CB8AC3E}">
        <p14:creationId xmlns="" xmlns:p14="http://schemas.microsoft.com/office/powerpoint/2010/main" val="280592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And see this after submitting.</a:t>
            </a:r>
          </a:p>
          <a:p>
            <a:pPr marL="171450" indent="-171450">
              <a:buFont typeface="Arial" pitchFamily="34" charset="0"/>
              <a:buChar char="•"/>
            </a:pPr>
            <a:r>
              <a:rPr lang="en-NZ" dirty="0" smtClean="0"/>
              <a:t>Note that the HTML we are seeing</a:t>
            </a:r>
            <a:r>
              <a:rPr lang="en-NZ" baseline="0" dirty="0" smtClean="0"/>
              <a:t> is contained in </a:t>
            </a:r>
            <a:r>
              <a:rPr lang="en-NZ" baseline="0" dirty="0" err="1" smtClean="0"/>
              <a:t>NewDogConfirm.cshtml</a:t>
            </a:r>
            <a:r>
              <a:rPr lang="en-NZ" baseline="0" dirty="0" smtClean="0"/>
              <a:t>.</a:t>
            </a:r>
            <a:endParaRPr lang="en-NZ" dirty="0" smtClean="0"/>
          </a:p>
          <a:p>
            <a:pPr marL="171450" indent="-171450">
              <a:buFont typeface="Arial" pitchFamily="34" charset="0"/>
              <a:buChar char="•"/>
            </a:pPr>
            <a:r>
              <a:rPr lang="en-NZ" dirty="0" smtClean="0"/>
              <a:t>But look carefully at the URL.</a:t>
            </a:r>
            <a:r>
              <a:rPr lang="en-NZ" baseline="0" dirty="0" smtClean="0"/>
              <a:t> You don’t see </a:t>
            </a:r>
            <a:r>
              <a:rPr lang="en-NZ" baseline="0" dirty="0" err="1" smtClean="0"/>
              <a:t>NewDogConfirm.cshtml</a:t>
            </a:r>
            <a:r>
              <a:rPr lang="en-NZ" baseline="0" dirty="0" smtClean="0"/>
              <a:t> there. Because, as you recall, URL’s in ASP are method calls, not file paths.</a:t>
            </a:r>
          </a:p>
          <a:p>
            <a:pPr marL="171450" indent="-171450">
              <a:buFont typeface="Arial" pitchFamily="34" charset="0"/>
              <a:buChar char="•"/>
            </a:pPr>
            <a:endParaRPr lang="en-NZ" dirty="0" smtClean="0"/>
          </a:p>
          <a:p>
            <a:pPr marL="171450" indent="-171450">
              <a:buFont typeface="Arial" pitchFamily="34" charset="0"/>
              <a:buChar char="•"/>
            </a:pPr>
            <a:r>
              <a:rPr lang="en-NZ" dirty="0" smtClean="0"/>
              <a:t>We called the </a:t>
            </a:r>
            <a:r>
              <a:rPr lang="en-NZ" dirty="0" err="1" smtClean="0"/>
              <a:t>NewDogForm</a:t>
            </a:r>
            <a:r>
              <a:rPr lang="en-NZ" baseline="0" dirty="0" smtClean="0"/>
              <a:t> action method</a:t>
            </a:r>
          </a:p>
          <a:p>
            <a:pPr marL="171450" indent="-171450">
              <a:buFont typeface="Arial" pitchFamily="34" charset="0"/>
              <a:buChar char="•"/>
            </a:pPr>
            <a:r>
              <a:rPr lang="en-NZ" baseline="0" dirty="0" smtClean="0"/>
              <a:t>It returned </a:t>
            </a:r>
            <a:r>
              <a:rPr lang="en-NZ" baseline="0" dirty="0" smtClean="0"/>
              <a:t>for us the </a:t>
            </a:r>
            <a:r>
              <a:rPr lang="en-NZ" baseline="0" dirty="0" err="1" smtClean="0"/>
              <a:t>NewDogConfirm</a:t>
            </a:r>
            <a:r>
              <a:rPr lang="en-NZ" baseline="0" dirty="0" smtClean="0"/>
              <a:t> view (you can see the title, and also, you know this is the HTML for that View).</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Remember with this development model, the URL is the *action method* not the page the browser is rendering.</a:t>
            </a:r>
          </a:p>
          <a:p>
            <a:pPr marL="171450" indent="-171450">
              <a:buFont typeface="Arial" pitchFamily="34" charset="0"/>
              <a:buChar char="•"/>
            </a:pPr>
            <a:r>
              <a:rPr lang="en-NZ" baseline="0" dirty="0" smtClean="0"/>
              <a:t>Can be a little confusing, so watch out for it.</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16</a:t>
            </a:fld>
            <a:endParaRPr lang="en-NZ"/>
          </a:p>
        </p:txBody>
      </p:sp>
    </p:spTree>
    <p:extLst>
      <p:ext uri="{BB962C8B-B14F-4D97-AF65-F5344CB8AC3E}">
        <p14:creationId xmlns="" xmlns:p14="http://schemas.microsoft.com/office/powerpoint/2010/main" val="2805923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There</a:t>
            </a:r>
            <a:r>
              <a:rPr lang="en-AU" baseline="0" dirty="0" smtClean="0"/>
              <a:t> is a</a:t>
            </a:r>
            <a:r>
              <a:rPr lang="en-AU" dirty="0" smtClean="0"/>
              <a:t> more succinct approach for the step in the </a:t>
            </a:r>
            <a:r>
              <a:rPr lang="en-AU" dirty="0" err="1" smtClean="0"/>
              <a:t>HttpPost</a:t>
            </a:r>
            <a:r>
              <a:rPr lang="en-AU" dirty="0" smtClean="0"/>
              <a:t> method where you created the dog.</a:t>
            </a:r>
          </a:p>
          <a:p>
            <a:pPr marL="171450" indent="-171450">
              <a:buFont typeface="Arial" pitchFamily="34" charset="0"/>
              <a:buChar char="•"/>
            </a:pPr>
            <a:endParaRPr lang="en-AU" dirty="0" smtClean="0"/>
          </a:p>
          <a:p>
            <a:pPr marL="171450" indent="-171450">
              <a:buFont typeface="Arial" pitchFamily="34" charset="0"/>
              <a:buChar char="•"/>
            </a:pPr>
            <a:r>
              <a:rPr lang="en-AU" dirty="0" smtClean="0"/>
              <a:t>First, we </a:t>
            </a:r>
            <a:r>
              <a:rPr lang="en-AU" baseline="0" dirty="0" smtClean="0"/>
              <a:t>change the form code (View </a:t>
            </a:r>
            <a:r>
              <a:rPr lang="en-AU" baseline="0" dirty="0" err="1" smtClean="0"/>
              <a:t>DogShow</a:t>
            </a:r>
            <a:r>
              <a:rPr lang="en-AU" baseline="0" dirty="0" smtClean="0"/>
              <a:t>/</a:t>
            </a:r>
            <a:r>
              <a:rPr lang="en-AU" baseline="0" dirty="0" err="1" smtClean="0"/>
              <a:t>NewDogForm</a:t>
            </a:r>
            <a:r>
              <a:rPr lang="en-AU" baseline="0" dirty="0" smtClean="0"/>
              <a:t>) a little bit. =&gt; </a:t>
            </a:r>
          </a:p>
          <a:p>
            <a:pPr marL="628650" lvl="1" indent="-171450">
              <a:buFont typeface="Arial" pitchFamily="34" charset="0"/>
              <a:buChar char="•"/>
            </a:pPr>
            <a:r>
              <a:rPr lang="en-AU" baseline="0" dirty="0" smtClean="0"/>
              <a:t>Before the names of the text fields were </a:t>
            </a:r>
            <a:r>
              <a:rPr lang="en-AU" baseline="0" dirty="0" err="1" smtClean="0"/>
              <a:t>newName</a:t>
            </a:r>
            <a:r>
              <a:rPr lang="en-AU" baseline="0" dirty="0" smtClean="0"/>
              <a:t> and </a:t>
            </a:r>
            <a:r>
              <a:rPr lang="en-AU" baseline="0" dirty="0" err="1" smtClean="0"/>
              <a:t>newBreed</a:t>
            </a:r>
            <a:r>
              <a:rPr lang="en-AU" baseline="0" dirty="0" smtClean="0"/>
              <a:t>, matching the names of the input parameters to the </a:t>
            </a:r>
            <a:r>
              <a:rPr lang="en-AU" baseline="0" dirty="0" err="1" smtClean="0"/>
              <a:t>HttpPost</a:t>
            </a:r>
            <a:r>
              <a:rPr lang="en-AU" baseline="0" dirty="0" smtClean="0"/>
              <a:t> method</a:t>
            </a:r>
          </a:p>
          <a:p>
            <a:pPr marL="628650" lvl="1" indent="-171450">
              <a:buFont typeface="Arial" pitchFamily="34" charset="0"/>
              <a:buChar char="•"/>
            </a:pPr>
            <a:r>
              <a:rPr lang="en-AU" baseline="0" dirty="0" smtClean="0"/>
              <a:t>Now we’ve changed the textbox names to be the same as the field names of the Dog class.</a:t>
            </a:r>
          </a:p>
          <a:p>
            <a:pPr marL="628650" lvl="1" indent="-171450">
              <a:buFont typeface="Arial" pitchFamily="34" charset="0"/>
              <a:buChar char="•"/>
            </a:pPr>
            <a:endParaRPr lang="en-NZ" dirty="0" smtClean="0"/>
          </a:p>
          <a:p>
            <a:pPr marL="171450" indent="-171450">
              <a:buFont typeface="Arial" pitchFamily="34" charset="0"/>
              <a:buChar char="•"/>
            </a:pPr>
            <a:r>
              <a:rPr lang="en-NZ" baseline="0" dirty="0" smtClean="0"/>
              <a:t>It wouldn’t work to pass in parameters of this name, as you would be trying to say {Breed = Breed} when creating the Dog instance</a:t>
            </a:r>
          </a:p>
          <a:p>
            <a:pPr marL="171450" indent="-171450">
              <a:buFont typeface="Arial" pitchFamily="34" charset="0"/>
              <a:buChar char="•"/>
            </a:pPr>
            <a:r>
              <a:rPr lang="en-NZ" baseline="0" dirty="0" smtClean="0"/>
              <a:t>But because the View is strongly typed, the system can create an entire new Dog instance for us automatically, assigning the fields based on the text field names, and pass that back to the controller.</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So, we must change our [</a:t>
            </a:r>
            <a:r>
              <a:rPr lang="en-NZ" baseline="0" dirty="0" err="1" smtClean="0"/>
              <a:t>HttpPost</a:t>
            </a:r>
            <a:r>
              <a:rPr lang="en-NZ" baseline="0" dirty="0" smtClean="0"/>
              <a:t>] action method to this….</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17</a:t>
            </a:fld>
            <a:endParaRPr lang="en-NZ"/>
          </a:p>
        </p:txBody>
      </p:sp>
    </p:spTree>
    <p:extLst>
      <p:ext uri="{BB962C8B-B14F-4D97-AF65-F5344CB8AC3E}">
        <p14:creationId xmlns="" xmlns:p14="http://schemas.microsoft.com/office/powerpoint/2010/main" val="1341171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baseline="0" dirty="0" smtClean="0"/>
              <a:t>On the top, we just state that the method has an instance of the strongly typed type as a parameter.</a:t>
            </a:r>
          </a:p>
          <a:p>
            <a:pPr marL="171450" indent="-171450">
              <a:buFont typeface="Arial" pitchFamily="34" charset="0"/>
              <a:buChar char="•"/>
            </a:pPr>
            <a:r>
              <a:rPr lang="en-NZ" baseline="0" dirty="0" smtClean="0"/>
              <a:t>We don’t have to create it. This signals to the system that on </a:t>
            </a:r>
            <a:r>
              <a:rPr lang="en-NZ" baseline="0" dirty="0" err="1" smtClean="0"/>
              <a:t>postback</a:t>
            </a:r>
            <a:r>
              <a:rPr lang="en-NZ" baseline="0" dirty="0" smtClean="0"/>
              <a:t>, it should create an instance, initialise it by looking to matching names in the POST data and pass it in to the action method.</a:t>
            </a:r>
          </a:p>
          <a:p>
            <a:pPr marL="171450" indent="-171450">
              <a:buFont typeface="Arial" pitchFamily="34" charset="0"/>
              <a:buChar char="•"/>
            </a:pPr>
            <a:r>
              <a:rPr lang="en-NZ" baseline="0" dirty="0" smtClean="0"/>
              <a:t>The controller then passes it along to the strongly typed View </a:t>
            </a:r>
            <a:r>
              <a:rPr lang="en-NZ" baseline="0" dirty="0" err="1" smtClean="0"/>
              <a:t>NewDogConfirm</a:t>
            </a:r>
            <a:r>
              <a:rPr lang="en-NZ" baseline="0" dirty="0" smtClean="0"/>
              <a:t>, as before.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 One note: To make this work, you must provide properties (those public capital letter {</a:t>
            </a:r>
            <a:r>
              <a:rPr lang="en-NZ" baseline="0" dirty="0" err="1" smtClean="0"/>
              <a:t>get;set</a:t>
            </a:r>
            <a:r>
              <a:rPr lang="en-NZ" baseline="0" dirty="0" smtClean="0"/>
              <a:t>;} things) for all the class fields, so the system can create the instance.</a:t>
            </a:r>
          </a:p>
          <a:p>
            <a:pPr marL="171450" indent="-171450">
              <a:buFont typeface="Arial" pitchFamily="34" charset="0"/>
              <a:buChar cha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(The one on the bottom is the previous</a:t>
            </a:r>
            <a:r>
              <a:rPr lang="en-NZ" baseline="0" dirty="0" smtClean="0"/>
              <a:t> general passing example, for comparison.)</a:t>
            </a:r>
          </a:p>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933EA4AC-7884-4706-A85B-C9E2D52414C9}" type="slidenum">
              <a:rPr lang="en-NZ" smtClean="0"/>
              <a:pPr/>
              <a:t>18</a:t>
            </a:fld>
            <a:endParaRPr lang="en-NZ"/>
          </a:p>
        </p:txBody>
      </p:sp>
    </p:spTree>
    <p:extLst>
      <p:ext uri="{BB962C8B-B14F-4D97-AF65-F5344CB8AC3E}">
        <p14:creationId xmlns="" xmlns:p14="http://schemas.microsoft.com/office/powerpoint/2010/main" val="3183638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AU" baseline="0" dirty="0" smtClean="0"/>
          </a:p>
        </p:txBody>
      </p:sp>
      <p:sp>
        <p:nvSpPr>
          <p:cNvPr id="4" name="Slide Number Placeholder 3"/>
          <p:cNvSpPr>
            <a:spLocks noGrp="1"/>
          </p:cNvSpPr>
          <p:nvPr>
            <p:ph type="sldNum" sz="quarter" idx="10"/>
          </p:nvPr>
        </p:nvSpPr>
        <p:spPr/>
        <p:txBody>
          <a:bodyPr/>
          <a:lstStyle/>
          <a:p>
            <a:fld id="{933EA4AC-7884-4706-A85B-C9E2D52414C9}" type="slidenum">
              <a:rPr lang="en-NZ" smtClean="0"/>
              <a:pPr/>
              <a:t>19</a:t>
            </a:fld>
            <a:endParaRPr lang="en-NZ"/>
          </a:p>
        </p:txBody>
      </p:sp>
    </p:spTree>
    <p:extLst>
      <p:ext uri="{BB962C8B-B14F-4D97-AF65-F5344CB8AC3E}">
        <p14:creationId xmlns="" xmlns:p14="http://schemas.microsoft.com/office/powerpoint/2010/main" val="160889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So, essentially, a GET-style query string</a:t>
            </a:r>
            <a:endParaRPr lang="en-NZ" dirty="0" smtClean="0"/>
          </a:p>
          <a:p>
            <a:pPr marL="171450" indent="-171450">
              <a:buFont typeface="Arial" pitchFamily="34" charset="0"/>
              <a:buChar char="•"/>
            </a:pPr>
            <a:r>
              <a:rPr lang="en-NZ" dirty="0" smtClean="0"/>
              <a:t>IN practice, this complex URL is built and invoked from elsewhere in the application, for example, from a link</a:t>
            </a:r>
          </a:p>
          <a:p>
            <a:pPr marL="171450" indent="-171450">
              <a:buFont typeface="Arial" pitchFamily="34" charset="0"/>
              <a:buChar char="•"/>
            </a:pPr>
            <a:r>
              <a:rPr lang="en-AU" dirty="0" smtClean="0"/>
              <a:t>Let’s look at an example…</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2</a:t>
            </a:fld>
            <a:endParaRPr lang="en-NZ"/>
          </a:p>
        </p:txBody>
      </p:sp>
    </p:spTree>
    <p:extLst>
      <p:ext uri="{BB962C8B-B14F-4D97-AF65-F5344CB8AC3E}">
        <p14:creationId xmlns="" xmlns:p14="http://schemas.microsoft.com/office/powerpoint/2010/main" val="1912821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We’ll add a new, </a:t>
            </a:r>
            <a:r>
              <a:rPr lang="en-NZ" dirty="0" err="1" smtClean="0"/>
              <a:t>paramaterised</a:t>
            </a:r>
            <a:r>
              <a:rPr lang="en-NZ" dirty="0" smtClean="0"/>
              <a:t> </a:t>
            </a:r>
            <a:r>
              <a:rPr lang="en-NZ" dirty="0" err="1" smtClean="0"/>
              <a:t>ActionResult</a:t>
            </a:r>
            <a:r>
              <a:rPr lang="en-NZ" baseline="0" dirty="0" smtClean="0"/>
              <a:t> method</a:t>
            </a:r>
            <a:r>
              <a:rPr lang="en-NZ" dirty="0" smtClean="0"/>
              <a:t> to the </a:t>
            </a:r>
            <a:r>
              <a:rPr lang="en-NZ" dirty="0" err="1" smtClean="0"/>
              <a:t>DogShow</a:t>
            </a:r>
            <a:r>
              <a:rPr lang="en-NZ" dirty="0" smtClean="0"/>
              <a:t> controller.</a:t>
            </a:r>
          </a:p>
          <a:p>
            <a:pPr marL="171450" indent="-171450">
              <a:buFont typeface="Arial" pitchFamily="34" charset="0"/>
              <a:buChar char="•"/>
            </a:pPr>
            <a:r>
              <a:rPr lang="en-NZ" dirty="0" smtClean="0"/>
              <a:t>We will see how to pass the parameter “string </a:t>
            </a:r>
            <a:r>
              <a:rPr lang="en-NZ" dirty="0" err="1" smtClean="0"/>
              <a:t>dogSize</a:t>
            </a:r>
            <a:r>
              <a:rPr lang="en-NZ" dirty="0" smtClean="0"/>
              <a:t>” in </a:t>
            </a:r>
            <a:r>
              <a:rPr lang="en-NZ" baseline="0" dirty="0" smtClean="0"/>
              <a:t>using a query string.</a:t>
            </a:r>
          </a:p>
          <a:p>
            <a:pPr marL="171450" indent="-171450">
              <a:buFont typeface="Arial" pitchFamily="34" charset="0"/>
              <a:buChar char="•"/>
            </a:pPr>
            <a:endParaRPr lang="en-NZ" dirty="0" smtClean="0"/>
          </a:p>
          <a:p>
            <a:pPr marL="171450" indent="-171450">
              <a:buFont typeface="Arial" pitchFamily="34" charset="0"/>
              <a:buChar char="•"/>
            </a:pPr>
            <a:r>
              <a:rPr lang="en-AU" dirty="0" smtClean="0"/>
              <a:t>This method would be, perhaps, for searching our</a:t>
            </a:r>
            <a:r>
              <a:rPr lang="en-AU" baseline="0" dirty="0" smtClean="0"/>
              <a:t> database for dogs of a particular size.</a:t>
            </a:r>
            <a:endParaRPr lang="en-NZ" dirty="0" smtClean="0"/>
          </a:p>
          <a:p>
            <a:pPr marL="171450" indent="-171450">
              <a:buFont typeface="Arial" pitchFamily="34" charset="0"/>
              <a:buChar char="•"/>
            </a:pPr>
            <a:r>
              <a:rPr lang="en-NZ" dirty="0" smtClean="0"/>
              <a:t>For</a:t>
            </a:r>
            <a:r>
              <a:rPr lang="en-NZ" baseline="0" dirty="0" smtClean="0"/>
              <a:t> purposes of example, we are going to stub out the “fetch from the database” part with hard coding, and just make a small dog and a large dog here in the method. We will display the dog that matches the input ‘search’ string.</a:t>
            </a:r>
          </a:p>
          <a:p>
            <a:pPr marL="171450" indent="-171450">
              <a:buFont typeface="Arial" pitchFamily="34" charset="0"/>
              <a:buChar char="•"/>
            </a:pPr>
            <a:r>
              <a:rPr lang="en-AU" baseline="0" dirty="0" smtClean="0"/>
              <a:t>Here we see an alternative syntax for creating instances of classes in C# without a constructor call.</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We have a default view (that will of course be named </a:t>
            </a:r>
            <a:r>
              <a:rPr lang="en-NZ" baseline="0" dirty="0" err="1" smtClean="0"/>
              <a:t>ChooseDog.cshtml</a:t>
            </a:r>
            <a:r>
              <a:rPr lang="en-NZ" baseline="0" dirty="0" smtClean="0"/>
              <a:t>) and an alternative view (that will be named </a:t>
            </a:r>
            <a:r>
              <a:rPr lang="en-NZ" baseline="0" dirty="0" err="1" smtClean="0"/>
              <a:t>ErrorView.cshtml</a:t>
            </a:r>
            <a:r>
              <a:rPr lang="en-NZ" baseline="0" dirty="0" smtClean="0"/>
              <a:t>)</a:t>
            </a:r>
          </a:p>
          <a:p>
            <a:pPr marL="171450" indent="-171450">
              <a:buFont typeface="Arial" pitchFamily="34" charset="0"/>
              <a:buChar char="•"/>
            </a:pPr>
            <a:r>
              <a:rPr lang="en-AU" baseline="0" dirty="0" smtClean="0"/>
              <a:t>How will we create these Views? =&gt; Right-click in this method and select Add View</a:t>
            </a:r>
            <a:endParaRPr lang="en-NZ" baseline="0" dirty="0" smtClean="0"/>
          </a:p>
          <a:p>
            <a:pPr marL="171450" indent="-171450">
              <a:buFont typeface="Arial" pitchFamily="34" charset="0"/>
              <a:buChar char="•"/>
            </a:pPr>
            <a:r>
              <a:rPr lang="en-NZ" baseline="0" dirty="0" smtClean="0"/>
              <a:t>Let’s look at them…</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4</a:t>
            </a:fld>
            <a:endParaRPr lang="en-NZ"/>
          </a:p>
        </p:txBody>
      </p:sp>
    </p:spTree>
    <p:extLst>
      <p:ext uri="{BB962C8B-B14F-4D97-AF65-F5344CB8AC3E}">
        <p14:creationId xmlns="" xmlns:p14="http://schemas.microsoft.com/office/powerpoint/2010/main" val="132945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Note that </a:t>
            </a:r>
            <a:r>
              <a:rPr lang="en-NZ" dirty="0" err="1" smtClean="0"/>
              <a:t>ChooseDog</a:t>
            </a:r>
            <a:r>
              <a:rPr lang="en-NZ" baseline="0" dirty="0" smtClean="0"/>
              <a:t> is a </a:t>
            </a:r>
            <a:r>
              <a:rPr lang="en-NZ" baseline="0" dirty="0" smtClean="0"/>
              <a:t>strongly-typed view; </a:t>
            </a:r>
            <a:r>
              <a:rPr lang="en-NZ" baseline="0" dirty="0" err="1" smtClean="0"/>
              <a:t>ErrorView</a:t>
            </a:r>
            <a:r>
              <a:rPr lang="en-NZ" baseline="0" dirty="0" smtClean="0"/>
              <a:t> is not</a:t>
            </a:r>
            <a:endParaRPr lang="en-NZ" baseline="0" dirty="0" smtClean="0"/>
          </a:p>
          <a:p>
            <a:pPr marL="171450" indent="-171450">
              <a:buFont typeface="Arial" pitchFamily="34" charset="0"/>
              <a:buChar char="•"/>
            </a:pPr>
            <a:r>
              <a:rPr lang="en-NZ" baseline="0" dirty="0" err="1" smtClean="0"/>
              <a:t>ChooseDog</a:t>
            </a:r>
            <a:r>
              <a:rPr lang="en-NZ" baseline="0" dirty="0" smtClean="0"/>
              <a:t> prints </a:t>
            </a:r>
            <a:r>
              <a:rPr lang="en-NZ" baseline="0" dirty="0" smtClean="0"/>
              <a:t>the name and breed of the Dog it gets from the Controller</a:t>
            </a:r>
          </a:p>
          <a:p>
            <a:pPr marL="171450" indent="-171450">
              <a:buFont typeface="Arial" pitchFamily="34" charset="0"/>
              <a:buChar char="•"/>
            </a:pPr>
            <a:r>
              <a:rPr lang="en-NZ" baseline="0" dirty="0" err="1" smtClean="0"/>
              <a:t>ErrorView</a:t>
            </a:r>
            <a:r>
              <a:rPr lang="en-NZ" baseline="0" dirty="0" smtClean="0"/>
              <a:t> gives feedback</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5</a:t>
            </a:fld>
            <a:endParaRPr lang="en-NZ"/>
          </a:p>
        </p:txBody>
      </p:sp>
    </p:spTree>
    <p:extLst>
      <p:ext uri="{BB962C8B-B14F-4D97-AF65-F5344CB8AC3E}">
        <p14:creationId xmlns="" xmlns:p14="http://schemas.microsoft.com/office/powerpoint/2010/main" val="396160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 we pass the value of the </a:t>
            </a:r>
            <a:r>
              <a:rPr lang="en-NZ" dirty="0" err="1" smtClean="0"/>
              <a:t>dogSize</a:t>
            </a:r>
            <a:r>
              <a:rPr lang="en-NZ" dirty="0" smtClean="0"/>
              <a:t> parameter of the action method </a:t>
            </a:r>
            <a:r>
              <a:rPr lang="en-NZ" dirty="0" err="1" smtClean="0"/>
              <a:t>ChooseDog</a:t>
            </a:r>
            <a:r>
              <a:rPr lang="en-NZ" dirty="0" smtClean="0"/>
              <a:t> (belonging to the controller Dog) in as a query string.</a:t>
            </a:r>
          </a:p>
          <a:p>
            <a:pPr marL="171450" indent="-171450">
              <a:buFont typeface="Arial" pitchFamily="34" charset="0"/>
              <a:buChar char="•"/>
            </a:pPr>
            <a:r>
              <a:rPr lang="en-NZ" dirty="0" smtClean="0"/>
              <a:t>In this example, we are just hard-coding the URL into the browser window opened</a:t>
            </a:r>
            <a:r>
              <a:rPr lang="en-NZ" baseline="0" dirty="0" smtClean="0"/>
              <a:t> by visual studio.</a:t>
            </a:r>
          </a:p>
          <a:p>
            <a:pPr marL="171450" indent="-171450">
              <a:buFont typeface="Arial" pitchFamily="34" charset="0"/>
              <a:buChar char="•"/>
            </a:pPr>
            <a:r>
              <a:rPr lang="en-NZ" baseline="0" dirty="0" smtClean="0"/>
              <a:t>IRL, you would have the URL as a link on another page (managed by another controller).</a:t>
            </a:r>
          </a:p>
          <a:p>
            <a:pPr marL="171450" indent="-171450">
              <a:buFont typeface="Arial" pitchFamily="34" charset="0"/>
              <a:buChar char="•"/>
            </a:pPr>
            <a:endParaRPr lang="en-NZ" dirty="0" smtClean="0"/>
          </a:p>
          <a:p>
            <a:pPr marL="171450" indent="-171450">
              <a:buFont typeface="Arial" pitchFamily="34" charset="0"/>
              <a:buChar char="•"/>
            </a:pPr>
            <a:r>
              <a:rPr lang="en-NZ" dirty="0" smtClean="0"/>
              <a:t>Note the URL in each case. The key “</a:t>
            </a:r>
            <a:r>
              <a:rPr lang="en-NZ" dirty="0" err="1" smtClean="0"/>
              <a:t>dogSize</a:t>
            </a:r>
            <a:r>
              <a:rPr lang="en-NZ" dirty="0" smtClean="0"/>
              <a:t>” matches the name of the parameter of the </a:t>
            </a:r>
            <a:r>
              <a:rPr lang="en-NZ" dirty="0" err="1" smtClean="0"/>
              <a:t>ChooseDog</a:t>
            </a:r>
            <a:r>
              <a:rPr lang="en-NZ" dirty="0" smtClean="0"/>
              <a:t> method. The</a:t>
            </a:r>
            <a:r>
              <a:rPr lang="en-NZ" baseline="0" dirty="0" smtClean="0"/>
              <a:t> value assigned is what is passed into the method.</a:t>
            </a:r>
          </a:p>
          <a:p>
            <a:pPr marL="171450" indent="-171450">
              <a:buFont typeface="Arial" pitchFamily="34" charset="0"/>
              <a:buChar char="•"/>
            </a:pPr>
            <a:endParaRPr lang="en-NZ" dirty="0" smtClean="0"/>
          </a:p>
          <a:p>
            <a:pPr marL="171450" indent="-171450">
              <a:buFont typeface="Arial" pitchFamily="34" charset="0"/>
              <a:buChar char="•"/>
            </a:pPr>
            <a:r>
              <a:rPr lang="en-AU" dirty="0" smtClean="0"/>
              <a:t>It</a:t>
            </a:r>
            <a:r>
              <a:rPr lang="en-AU" baseline="0" dirty="0" smtClean="0"/>
              <a:t> can be a little hard to remember exactly what happens here – there’s a lot of work done between the URL and the page it displays, compared to an ordinary “give me this HTML page” URL.</a:t>
            </a:r>
          </a:p>
          <a:p>
            <a:pPr marL="171450" indent="-171450">
              <a:buFont typeface="Arial" pitchFamily="34" charset="0"/>
              <a:buChar char="•"/>
            </a:pPr>
            <a:r>
              <a:rPr lang="en-AU" baseline="0" dirty="0" smtClean="0"/>
              <a:t>Let’s review:</a:t>
            </a:r>
            <a:endParaRPr lang="en-NZ" dirty="0" smtClean="0"/>
          </a:p>
          <a:p>
            <a:pPr marL="628650" lvl="1" indent="-171450">
              <a:buFont typeface="Arial" pitchFamily="34" charset="0"/>
              <a:buChar char="•"/>
            </a:pPr>
            <a:r>
              <a:rPr lang="en-AU" dirty="0" smtClean="0"/>
              <a:t>Remember</a:t>
            </a:r>
            <a:r>
              <a:rPr lang="en-AU" baseline="0" dirty="0" smtClean="0"/>
              <a:t> that URLs in MVC are method calls. </a:t>
            </a:r>
          </a:p>
          <a:p>
            <a:pPr marL="628650" lvl="1" indent="-171450">
              <a:buFont typeface="Arial" pitchFamily="34" charset="0"/>
              <a:buChar char="•"/>
            </a:pPr>
            <a:r>
              <a:rPr lang="en-AU" baseline="0" dirty="0" smtClean="0"/>
              <a:t>So that first one says “Go to the Controller called </a:t>
            </a:r>
            <a:r>
              <a:rPr lang="en-AU" baseline="0" dirty="0" err="1" smtClean="0"/>
              <a:t>DogShowController</a:t>
            </a:r>
            <a:r>
              <a:rPr lang="en-AU" baseline="0" dirty="0" smtClean="0"/>
              <a:t>, call its method called </a:t>
            </a:r>
            <a:r>
              <a:rPr lang="en-AU" baseline="0" dirty="0" err="1" smtClean="0"/>
              <a:t>ChooseDog</a:t>
            </a:r>
            <a:r>
              <a:rPr lang="en-AU" baseline="0" dirty="0" smtClean="0"/>
              <a:t>, that method has a parameter called </a:t>
            </a:r>
            <a:r>
              <a:rPr lang="en-AU" baseline="0" dirty="0" err="1" smtClean="0"/>
              <a:t>dogSize</a:t>
            </a:r>
            <a:r>
              <a:rPr lang="en-AU" baseline="0" dirty="0" smtClean="0"/>
              <a:t>, pass in the value “small”.</a:t>
            </a:r>
          </a:p>
          <a:p>
            <a:pPr marL="628650" lvl="1" indent="-171450">
              <a:buFont typeface="Arial" pitchFamily="34" charset="0"/>
              <a:buChar char="•"/>
            </a:pPr>
            <a:r>
              <a:rPr lang="en-AU" baseline="0" dirty="0" smtClean="0"/>
              <a:t>The </a:t>
            </a:r>
            <a:r>
              <a:rPr lang="en-AU" baseline="0" dirty="0" err="1" smtClean="0"/>
              <a:t>ChooseDog</a:t>
            </a:r>
            <a:r>
              <a:rPr lang="en-AU" baseline="0" dirty="0" smtClean="0"/>
              <a:t> method is then executed. You remember that it makes two dogs and, if </a:t>
            </a:r>
            <a:r>
              <a:rPr lang="en-AU" baseline="0" dirty="0" err="1" smtClean="0"/>
              <a:t>dogSize</a:t>
            </a:r>
            <a:r>
              <a:rPr lang="en-AU" baseline="0" dirty="0" smtClean="0"/>
              <a:t> == small, it renders the default view passing in the small dog.</a:t>
            </a:r>
          </a:p>
          <a:p>
            <a:pPr marL="628650" lvl="1" indent="-171450">
              <a:buFont typeface="Arial" pitchFamily="34" charset="0"/>
              <a:buChar char="•"/>
            </a:pPr>
            <a:r>
              <a:rPr lang="en-AU" baseline="0" dirty="0" smtClean="0"/>
              <a:t>You will recall that the View pulls the name and breed fields from its input object and puts them in the HTML.</a:t>
            </a:r>
          </a:p>
          <a:p>
            <a:pPr marL="628650" lvl="1" indent="-171450">
              <a:buFont typeface="Arial" pitchFamily="34" charset="0"/>
              <a:buChar char="•"/>
            </a:pPr>
            <a:r>
              <a:rPr lang="en-AU" baseline="0" dirty="0" smtClean="0"/>
              <a:t>The result is as you see.</a:t>
            </a:r>
          </a:p>
          <a:p>
            <a:pPr marL="171450" indent="-171450">
              <a:buFont typeface="Arial" pitchFamily="34" charset="0"/>
              <a:buChar char="•"/>
            </a:pPr>
            <a:endParaRPr lang="en-NZ" dirty="0" smtClean="0"/>
          </a:p>
          <a:p>
            <a:pPr marL="171450" indent="-171450">
              <a:buFont typeface="Arial" pitchFamily="34" charset="0"/>
              <a:buChar char="•"/>
            </a:pPr>
            <a:r>
              <a:rPr lang="en-AU" dirty="0" smtClean="0"/>
              <a:t>You may be wondering how you could code those URLs. </a:t>
            </a:r>
          </a:p>
          <a:p>
            <a:pPr marL="628650" lvl="1" indent="-171450">
              <a:buFont typeface="Arial" pitchFamily="34" charset="0"/>
              <a:buChar char="•"/>
            </a:pPr>
            <a:r>
              <a:rPr lang="en-AU" dirty="0" smtClean="0"/>
              <a:t>You wouldn’t actually type “localhost:2526” anywhere. That port number changes every time you restart</a:t>
            </a:r>
            <a:r>
              <a:rPr lang="en-AU" baseline="0" dirty="0" smtClean="0"/>
              <a:t> Visual Studio.</a:t>
            </a:r>
          </a:p>
          <a:p>
            <a:pPr marL="628650" lvl="1" indent="-171450">
              <a:buFont typeface="Arial" pitchFamily="34" charset="0"/>
              <a:buChar char="•"/>
            </a:pPr>
            <a:r>
              <a:rPr lang="en-AU" dirty="0" smtClean="0"/>
              <a:t> Fortunately, MVC3 views </a:t>
            </a:r>
            <a:r>
              <a:rPr lang="en-AU" baseline="0" dirty="0" smtClean="0"/>
              <a:t>“the server I’m running on” as part of the file structure of the project.</a:t>
            </a:r>
          </a:p>
          <a:p>
            <a:pPr marL="628650" lvl="1" indent="-171450">
              <a:buFont typeface="Arial" pitchFamily="34" charset="0"/>
              <a:buChar char="•"/>
            </a:pPr>
            <a:r>
              <a:rPr lang="en-AU" baseline="0" dirty="0" smtClean="0"/>
              <a:t>So, you can express your URLs like this…</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6</a:t>
            </a:fld>
            <a:endParaRPr lang="en-NZ"/>
          </a:p>
        </p:txBody>
      </p:sp>
    </p:spTree>
    <p:extLst>
      <p:ext uri="{BB962C8B-B14F-4D97-AF65-F5344CB8AC3E}">
        <p14:creationId xmlns="" xmlns:p14="http://schemas.microsoft.com/office/powerpoint/2010/main" val="375050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We decide to add a home page to our web site.</a:t>
            </a:r>
            <a:r>
              <a:rPr lang="en-AU" baseline="0" dirty="0" smtClean="0"/>
              <a:t> We create </a:t>
            </a:r>
            <a:r>
              <a:rPr lang="en-AU" baseline="0" dirty="0" err="1" smtClean="0"/>
              <a:t>HomeController</a:t>
            </a:r>
            <a:r>
              <a:rPr lang="en-AU" baseline="0" dirty="0" smtClean="0"/>
              <a:t>, like this...</a:t>
            </a:r>
          </a:p>
          <a:p>
            <a:pPr marL="171450" indent="-171450">
              <a:buFont typeface="Arial" pitchFamily="34" charset="0"/>
              <a:buChar char="•"/>
            </a:pPr>
            <a:r>
              <a:rPr lang="en-AU" baseline="0" dirty="0" smtClean="0"/>
              <a:t>Then we write a View for the Index </a:t>
            </a:r>
            <a:r>
              <a:rPr lang="en-AU" baseline="0" dirty="0" err="1" smtClean="0"/>
              <a:t>ActionResult</a:t>
            </a:r>
            <a:r>
              <a:rPr lang="en-AU" baseline="0" dirty="0" smtClean="0"/>
              <a:t> method. That View is called.....?  =&gt; Index</a:t>
            </a:r>
            <a:endParaRPr lang="en-AU" dirty="0" smtClean="0"/>
          </a:p>
        </p:txBody>
      </p:sp>
      <p:sp>
        <p:nvSpPr>
          <p:cNvPr id="4" name="Slide Number Placeholder 3"/>
          <p:cNvSpPr>
            <a:spLocks noGrp="1"/>
          </p:cNvSpPr>
          <p:nvPr>
            <p:ph type="sldNum" sz="quarter" idx="10"/>
          </p:nvPr>
        </p:nvSpPr>
        <p:spPr/>
        <p:txBody>
          <a:bodyPr/>
          <a:lstStyle/>
          <a:p>
            <a:fld id="{933EA4AC-7884-4706-A85B-C9E2D52414C9}" type="slidenum">
              <a:rPr lang="en-NZ" smtClean="0"/>
              <a:pPr/>
              <a:t>7</a:t>
            </a:fld>
            <a:endParaRPr lang="en-NZ"/>
          </a:p>
        </p:txBody>
      </p:sp>
    </p:spTree>
    <p:extLst>
      <p:ext uri="{BB962C8B-B14F-4D97-AF65-F5344CB8AC3E}">
        <p14:creationId xmlns="" xmlns:p14="http://schemas.microsoft.com/office/powerpoint/2010/main" val="2875054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We can provide links like this...</a:t>
            </a:r>
          </a:p>
          <a:p>
            <a:pPr marL="171450" indent="-171450">
              <a:buFont typeface="Arial" pitchFamily="34" charset="0"/>
              <a:buChar char="•"/>
            </a:pPr>
            <a:r>
              <a:rPr lang="en-AU" baseline="0" dirty="0" smtClean="0"/>
              <a:t>Note that I have changed the title to make it clearer what page I am on. In a big MVC project, you may have several files called </a:t>
            </a:r>
            <a:r>
              <a:rPr lang="en-AU" baseline="0" dirty="0" err="1" smtClean="0"/>
              <a:t>Index.cshtml</a:t>
            </a:r>
            <a:r>
              <a:rPr lang="en-AU" baseline="0" dirty="0" smtClean="0"/>
              <a:t> (can you see why?). It can get a little confusing during development when you have them open to edit.</a:t>
            </a:r>
          </a:p>
          <a:p>
            <a:pPr marL="171450" indent="-171450">
              <a:buFont typeface="Arial" pitchFamily="34" charset="0"/>
              <a:buChar char="•"/>
            </a:pPr>
            <a:endParaRPr lang="en-AU" baseline="0" dirty="0" smtClean="0"/>
          </a:p>
          <a:p>
            <a:pPr marL="171450" indent="-171450">
              <a:buFont typeface="Arial" pitchFamily="34" charset="0"/>
              <a:buChar char="•"/>
            </a:pPr>
            <a:r>
              <a:rPr lang="en-AU" baseline="0" dirty="0" smtClean="0"/>
              <a:t>There are the URLs. They are exactly like what we typed into the browser, except for the </a:t>
            </a:r>
            <a:r>
              <a:rPr lang="en-AU" baseline="0" dirty="0" err="1" smtClean="0"/>
              <a:t>localHost</a:t>
            </a:r>
            <a:r>
              <a:rPr lang="en-AU" baseline="0" dirty="0" smtClean="0"/>
              <a:t> part.</a:t>
            </a:r>
          </a:p>
          <a:p>
            <a:pPr marL="171450" indent="-171450">
              <a:buFont typeface="Arial" pitchFamily="34" charset="0"/>
              <a:buChar char="•"/>
            </a:pPr>
            <a:r>
              <a:rPr lang="en-AU" baseline="0" dirty="0" smtClean="0"/>
              <a:t>The ../ is ordinary UNIX “up to the containing folder”. MVC3 interprets that as “the server”</a:t>
            </a:r>
          </a:p>
          <a:p>
            <a:pPr marL="171450" indent="-171450">
              <a:buFont typeface="Arial" pitchFamily="34" charset="0"/>
              <a:buChar char="•"/>
            </a:pPr>
            <a:endParaRPr lang="en-AU" baseline="0" dirty="0" smtClean="0"/>
          </a:p>
          <a:p>
            <a:pPr marL="171450" indent="-171450">
              <a:buFont typeface="Arial" pitchFamily="34" charset="0"/>
              <a:buChar char="•"/>
            </a:pPr>
            <a:r>
              <a:rPr lang="en-AU" baseline="0" dirty="0" smtClean="0"/>
              <a:t>Here’s what it looks like when I go to the Home/Index URL..</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8</a:t>
            </a:fld>
            <a:endParaRPr lang="en-NZ"/>
          </a:p>
        </p:txBody>
      </p:sp>
    </p:spTree>
    <p:extLst>
      <p:ext uri="{BB962C8B-B14F-4D97-AF65-F5344CB8AC3E}">
        <p14:creationId xmlns="" xmlns:p14="http://schemas.microsoft.com/office/powerpoint/2010/main" val="2875054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By</a:t>
            </a:r>
            <a:r>
              <a:rPr lang="en-AU" baseline="0" dirty="0" smtClean="0"/>
              <a:t> hovering over a link (in this case, the large dog link) you see the URL. As you see, it inserts the correct server address.</a:t>
            </a:r>
          </a:p>
          <a:p>
            <a:pPr marL="171450" indent="-171450">
              <a:buFont typeface="Arial" pitchFamily="34" charset="0"/>
              <a:buChar char="•"/>
            </a:pPr>
            <a:r>
              <a:rPr lang="en-AU" baseline="0" dirty="0" smtClean="0"/>
              <a:t>When I click on these links, I see exactly the same pages as when I hard-coded the GET into the browser window.</a:t>
            </a: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9</a:t>
            </a:fld>
            <a:endParaRPr lang="en-NZ"/>
          </a:p>
        </p:txBody>
      </p:sp>
    </p:spTree>
    <p:extLst>
      <p:ext uri="{BB962C8B-B14F-4D97-AF65-F5344CB8AC3E}">
        <p14:creationId xmlns="" xmlns:p14="http://schemas.microsoft.com/office/powerpoint/2010/main" val="193132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AU" dirty="0" smtClean="0"/>
              <a:t>More commonly,</a:t>
            </a:r>
            <a:r>
              <a:rPr lang="en-AU" baseline="0" dirty="0" smtClean="0"/>
              <a:t> we will pass user data to the controller from a form.</a:t>
            </a:r>
          </a:p>
          <a:p>
            <a:pPr marL="171450" indent="-171450">
              <a:buFont typeface="Arial" pitchFamily="34" charset="0"/>
              <a:buChar char="•"/>
            </a:pPr>
            <a:r>
              <a:rPr lang="en-AU" baseline="0" dirty="0" smtClean="0"/>
              <a:t>In MVC, we usually use self-processing forms. That is, the controller has code both to present the form and to process the data from the form.</a:t>
            </a:r>
          </a:p>
          <a:p>
            <a:pPr marL="171450" indent="-171450">
              <a:buFont typeface="Arial" pitchFamily="34" charset="0"/>
              <a:buChar char="•"/>
            </a:pPr>
            <a:r>
              <a:rPr lang="en-AU" baseline="0" dirty="0" smtClean="0"/>
              <a:t>It works like this. It’s a little confusing at first, so we will walk through it slowly…</a:t>
            </a:r>
          </a:p>
          <a:p>
            <a:pPr marL="171450" indent="-171450">
              <a:buFont typeface="Arial" pitchFamily="34" charset="0"/>
              <a:buChar char="•"/>
            </a:pPr>
            <a:r>
              <a:rPr lang="en-AU" baseline="0" dirty="0" smtClean="0"/>
              <a:t>The two versions of the Action Method have the same name, but are marked differently using attributes (header </a:t>
            </a:r>
            <a:r>
              <a:rPr lang="en-AU" baseline="0" dirty="0" err="1" smtClean="0"/>
              <a:t>commenty</a:t>
            </a:r>
            <a:r>
              <a:rPr lang="en-AU" baseline="0" dirty="0" smtClean="0"/>
              <a:t> things in []).</a:t>
            </a:r>
          </a:p>
          <a:p>
            <a:pPr marL="171450" indent="-171450">
              <a:buFont typeface="Arial" pitchFamily="34" charset="0"/>
              <a:buChar char="•"/>
            </a:pPr>
            <a:r>
              <a:rPr lang="en-AU" baseline="0" dirty="0" smtClean="0"/>
              <a:t>Let’s look at an example….</a:t>
            </a:r>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933EA4AC-7884-4706-A85B-C9E2D52414C9}" type="slidenum">
              <a:rPr lang="en-NZ" smtClean="0"/>
              <a:pPr/>
              <a:t>10</a:t>
            </a:fld>
            <a:endParaRPr lang="en-NZ"/>
          </a:p>
        </p:txBody>
      </p:sp>
    </p:spTree>
    <p:extLst>
      <p:ext uri="{BB962C8B-B14F-4D97-AF65-F5344CB8AC3E}">
        <p14:creationId xmlns="" xmlns:p14="http://schemas.microsoft.com/office/powerpoint/2010/main" val="127003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12460C-7A26-45E1-B5BC-ED172184F261}" type="datetimeFigureOut">
              <a:rPr lang="en-NZ" smtClean="0"/>
              <a:pPr/>
              <a:t>4/05/2017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12460C-7A26-45E1-B5BC-ED172184F261}" type="datetimeFigureOut">
              <a:rPr lang="en-NZ" smtClean="0"/>
              <a:pPr/>
              <a:t>4/05/2017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12460C-7A26-45E1-B5BC-ED172184F261}" type="datetimeFigureOut">
              <a:rPr lang="en-NZ" smtClean="0"/>
              <a:pPr/>
              <a:t>4/05/2017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12460C-7A26-45E1-B5BC-ED172184F261}" type="datetimeFigureOut">
              <a:rPr lang="en-NZ" smtClean="0"/>
              <a:pPr/>
              <a:t>4/05/2017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12460C-7A26-45E1-B5BC-ED172184F261}" type="datetimeFigureOut">
              <a:rPr lang="en-NZ" smtClean="0"/>
              <a:pPr/>
              <a:t>4/05/2017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A148190-3B0F-4FB1-A2EC-CF5EB4999BE0}" type="slidenum">
              <a:rPr lang="en-NZ" smtClean="0"/>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12460C-7A26-45E1-B5BC-ED172184F261}" type="datetimeFigureOut">
              <a:rPr lang="en-NZ" smtClean="0"/>
              <a:pPr/>
              <a:t>4/05/2017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12460C-7A26-45E1-B5BC-ED172184F261}" type="datetimeFigureOut">
              <a:rPr lang="en-NZ" smtClean="0"/>
              <a:pPr/>
              <a:t>4/05/2017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4A148190-3B0F-4FB1-A2EC-CF5EB4999BE0}" type="slidenum">
              <a:rPr lang="en-NZ" smtClean="0"/>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12460C-7A26-45E1-B5BC-ED172184F261}" type="datetimeFigureOut">
              <a:rPr lang="en-NZ" smtClean="0"/>
              <a:pPr/>
              <a:t>4/05/2017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2460C-7A26-45E1-B5BC-ED172184F261}" type="datetimeFigureOut">
              <a:rPr lang="en-NZ" smtClean="0"/>
              <a:pPr/>
              <a:t>4/05/2017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2460C-7A26-45E1-B5BC-ED172184F261}" type="datetimeFigureOut">
              <a:rPr lang="en-NZ" smtClean="0"/>
              <a:pPr/>
              <a:t>4/05/2017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A148190-3B0F-4FB1-A2EC-CF5EB4999BE0}" type="slidenum">
              <a:rPr lang="en-NZ" smtClean="0"/>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12460C-7A26-45E1-B5BC-ED172184F261}" type="datetimeFigureOut">
              <a:rPr lang="en-NZ" smtClean="0"/>
              <a:pPr/>
              <a:t>4/05/2017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A148190-3B0F-4FB1-A2EC-CF5EB4999BE0}"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D12460C-7A26-45E1-B5BC-ED172184F261}" type="datetimeFigureOut">
              <a:rPr lang="en-NZ" smtClean="0"/>
              <a:pPr/>
              <a:t>4/05/2017</a:t>
            </a:fld>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A148190-3B0F-4FB1-A2EC-CF5EB4999BE0}"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MVC Forms</a:t>
            </a:r>
            <a:endParaRPr lang="en-NZ" dirty="0"/>
          </a:p>
        </p:txBody>
      </p:sp>
      <p:sp>
        <p:nvSpPr>
          <p:cNvPr id="3" name="Subtitle 2"/>
          <p:cNvSpPr>
            <a:spLocks noGrp="1"/>
          </p:cNvSpPr>
          <p:nvPr>
            <p:ph type="subTitle" idx="1"/>
          </p:nvPr>
        </p:nvSpPr>
        <p:spPr/>
        <p:txBody>
          <a:bodyPr/>
          <a:lstStyle/>
          <a:p>
            <a:r>
              <a:rPr lang="en-NZ" dirty="0" smtClean="0"/>
              <a:t>IN712 OOSD 2017</a:t>
            </a:r>
          </a:p>
          <a:p>
            <a:r>
              <a:rPr lang="en-NZ" smtClean="0"/>
              <a:t>Session 11.2</a:t>
            </a:r>
            <a:endParaRPr lang="en-NZ" dirty="0"/>
          </a:p>
        </p:txBody>
      </p:sp>
    </p:spTree>
    <p:extLst>
      <p:ext uri="{BB962C8B-B14F-4D97-AF65-F5344CB8AC3E}">
        <p14:creationId xmlns="" xmlns:p14="http://schemas.microsoft.com/office/powerpoint/2010/main" val="1642851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Passing Data to the Controller - 2</a:t>
            </a:r>
            <a:endParaRPr lang="en-NZ" dirty="0"/>
          </a:p>
        </p:txBody>
      </p:sp>
      <p:sp>
        <p:nvSpPr>
          <p:cNvPr id="3" name="Content Placeholder 2"/>
          <p:cNvSpPr>
            <a:spLocks noGrp="1"/>
          </p:cNvSpPr>
          <p:nvPr>
            <p:ph idx="1"/>
          </p:nvPr>
        </p:nvSpPr>
        <p:spPr/>
        <p:txBody>
          <a:bodyPr>
            <a:noAutofit/>
          </a:bodyPr>
          <a:lstStyle/>
          <a:p>
            <a:pPr>
              <a:spcAft>
                <a:spcPts val="600"/>
              </a:spcAft>
            </a:pPr>
            <a:r>
              <a:rPr lang="en-NZ" dirty="0" smtClean="0"/>
              <a:t>With a self-processing form</a:t>
            </a:r>
          </a:p>
          <a:p>
            <a:pPr marL="457200" indent="-457200">
              <a:lnSpc>
                <a:spcPct val="114000"/>
              </a:lnSpc>
              <a:spcAft>
                <a:spcPts val="600"/>
              </a:spcAft>
              <a:buFont typeface="+mj-lt"/>
              <a:buAutoNum type="arabicPeriod"/>
            </a:pPr>
            <a:r>
              <a:rPr lang="en-NZ" dirty="0" smtClean="0"/>
              <a:t>Create an appropriate controller</a:t>
            </a:r>
          </a:p>
          <a:p>
            <a:pPr marL="457200" indent="-457200">
              <a:lnSpc>
                <a:spcPct val="114000"/>
              </a:lnSpc>
              <a:spcAft>
                <a:spcPts val="600"/>
              </a:spcAft>
              <a:buFont typeface="+mj-lt"/>
              <a:buAutoNum type="arabicPeriod"/>
            </a:pPr>
            <a:r>
              <a:rPr lang="en-NZ" dirty="0" smtClean="0"/>
              <a:t>Create </a:t>
            </a:r>
            <a:r>
              <a:rPr lang="en-NZ" b="1" dirty="0" smtClean="0"/>
              <a:t>two versions </a:t>
            </a:r>
            <a:r>
              <a:rPr lang="en-NZ" dirty="0" smtClean="0"/>
              <a:t>of an Action Method to manage the Form’s presentation.</a:t>
            </a:r>
          </a:p>
          <a:p>
            <a:pPr marL="457200" indent="-457200">
              <a:lnSpc>
                <a:spcPct val="114000"/>
              </a:lnSpc>
              <a:spcAft>
                <a:spcPts val="600"/>
              </a:spcAft>
              <a:buFont typeface="+mj-lt"/>
              <a:buAutoNum type="arabicPeriod"/>
            </a:pPr>
            <a:r>
              <a:rPr lang="en-NZ" dirty="0" smtClean="0"/>
              <a:t>Give one version attribute [</a:t>
            </a:r>
            <a:r>
              <a:rPr lang="en-NZ" dirty="0" err="1" smtClean="0"/>
              <a:t>HttpGet</a:t>
            </a:r>
            <a:r>
              <a:rPr lang="en-NZ" dirty="0" smtClean="0"/>
              <a:t>]. </a:t>
            </a:r>
          </a:p>
          <a:p>
            <a:pPr lvl="2">
              <a:lnSpc>
                <a:spcPct val="114000"/>
              </a:lnSpc>
              <a:spcAft>
                <a:spcPts val="600"/>
              </a:spcAft>
            </a:pPr>
            <a:r>
              <a:rPr lang="en-NZ" sz="2200" dirty="0" smtClean="0"/>
              <a:t>This version returns a View that displays the initial Form.</a:t>
            </a:r>
          </a:p>
          <a:p>
            <a:pPr marL="457200" indent="-457200">
              <a:lnSpc>
                <a:spcPct val="114000"/>
              </a:lnSpc>
              <a:spcAft>
                <a:spcPts val="600"/>
              </a:spcAft>
              <a:buFont typeface="+mj-lt"/>
              <a:buAutoNum type="arabicPeriod"/>
            </a:pPr>
            <a:r>
              <a:rPr lang="en-NZ" dirty="0" smtClean="0"/>
              <a:t>Give the other version attribute [</a:t>
            </a:r>
            <a:r>
              <a:rPr lang="en-NZ" dirty="0" err="1" smtClean="0"/>
              <a:t>HttpPost</a:t>
            </a:r>
            <a:r>
              <a:rPr lang="en-NZ" dirty="0" smtClean="0"/>
              <a:t>]. </a:t>
            </a:r>
          </a:p>
          <a:p>
            <a:pPr lvl="2">
              <a:lnSpc>
                <a:spcPct val="114000"/>
              </a:lnSpc>
              <a:spcAft>
                <a:spcPts val="600"/>
              </a:spcAft>
            </a:pPr>
            <a:r>
              <a:rPr lang="en-NZ" sz="2200" dirty="0" smtClean="0"/>
              <a:t>This version accepts the user data as input parameters and returns a View that displays what the user sees after submit.</a:t>
            </a:r>
          </a:p>
        </p:txBody>
      </p:sp>
    </p:spTree>
    <p:extLst>
      <p:ext uri="{BB962C8B-B14F-4D97-AF65-F5344CB8AC3E}">
        <p14:creationId xmlns="" xmlns:p14="http://schemas.microsoft.com/office/powerpoint/2010/main" val="9525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8195" name="Picture 3"/>
          <p:cNvPicPr>
            <a:picLocks noChangeAspect="1" noChangeArrowheads="1"/>
          </p:cNvPicPr>
          <p:nvPr/>
        </p:nvPicPr>
        <p:blipFill>
          <a:blip r:embed="rId3" cstate="print"/>
          <a:srcRect/>
          <a:stretch>
            <a:fillRect/>
          </a:stretch>
        </p:blipFill>
        <p:spPr bwMode="auto">
          <a:xfrm>
            <a:off x="467544" y="1628800"/>
            <a:ext cx="8376404" cy="5229200"/>
          </a:xfrm>
          <a:prstGeom prst="rect">
            <a:avLst/>
          </a:prstGeom>
          <a:noFill/>
          <a:ln w="9525">
            <a:noFill/>
            <a:miter lim="800000"/>
            <a:headEnd/>
            <a:tailEnd/>
          </a:ln>
        </p:spPr>
      </p:pic>
    </p:spTree>
    <p:extLst>
      <p:ext uri="{BB962C8B-B14F-4D97-AF65-F5344CB8AC3E}">
        <p14:creationId xmlns="" xmlns:p14="http://schemas.microsoft.com/office/powerpoint/2010/main" val="4083788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539553" y="1556792"/>
            <a:ext cx="6624736" cy="4907212"/>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smtClean="0"/>
              <a:t>Example</a:t>
            </a:r>
            <a:endParaRPr lang="en-NZ" dirty="0"/>
          </a:p>
        </p:txBody>
      </p:sp>
      <p:cxnSp>
        <p:nvCxnSpPr>
          <p:cNvPr id="7" name="Straight Arrow Connector 6"/>
          <p:cNvCxnSpPr/>
          <p:nvPr/>
        </p:nvCxnSpPr>
        <p:spPr>
          <a:xfrm flipH="1">
            <a:off x="3851920" y="4293096"/>
            <a:ext cx="576064"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094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4" name="Picture 2"/>
          <p:cNvPicPr>
            <a:picLocks noChangeAspect="1" noChangeArrowheads="1"/>
          </p:cNvPicPr>
          <p:nvPr/>
        </p:nvPicPr>
        <p:blipFill>
          <a:blip r:embed="rId3" cstate="print"/>
          <a:srcRect/>
          <a:stretch>
            <a:fillRect/>
          </a:stretch>
        </p:blipFill>
        <p:spPr bwMode="auto">
          <a:xfrm>
            <a:off x="467544" y="1628800"/>
            <a:ext cx="6972300" cy="4829175"/>
          </a:xfrm>
          <a:prstGeom prst="rect">
            <a:avLst/>
          </a:prstGeom>
          <a:noFill/>
          <a:ln w="9525">
            <a:solidFill>
              <a:schemeClr val="tx1"/>
            </a:solidFill>
            <a:miter lim="800000"/>
            <a:headEnd/>
            <a:tailEnd/>
          </a:ln>
        </p:spPr>
      </p:pic>
    </p:spTree>
    <p:extLst>
      <p:ext uri="{BB962C8B-B14F-4D97-AF65-F5344CB8AC3E}">
        <p14:creationId xmlns="" xmlns:p14="http://schemas.microsoft.com/office/powerpoint/2010/main" val="1526961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467544" y="1628800"/>
            <a:ext cx="7992888" cy="4418251"/>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2692934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3" cstate="print"/>
          <a:srcRect/>
          <a:stretch>
            <a:fillRect/>
          </a:stretch>
        </p:blipFill>
        <p:spPr bwMode="auto">
          <a:xfrm>
            <a:off x="467544" y="1628799"/>
            <a:ext cx="7920880" cy="4685591"/>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3052577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467544" y="1628800"/>
            <a:ext cx="8100106" cy="3384376"/>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3351982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611560" y="1412777"/>
            <a:ext cx="5832648" cy="4881846"/>
          </a:xfrm>
          <a:prstGeom prst="rect">
            <a:avLst/>
          </a:prstGeom>
          <a:noFill/>
          <a:ln w="9525">
            <a:solidFill>
              <a:schemeClr val="tx1"/>
            </a:solidFill>
            <a:miter lim="800000"/>
            <a:headEnd/>
            <a:tailEnd/>
          </a:ln>
        </p:spPr>
      </p:pic>
      <p:sp>
        <p:nvSpPr>
          <p:cNvPr id="2" name="Title 1"/>
          <p:cNvSpPr>
            <a:spLocks noGrp="1"/>
          </p:cNvSpPr>
          <p:nvPr>
            <p:ph type="title"/>
          </p:nvPr>
        </p:nvSpPr>
        <p:spPr/>
        <p:txBody>
          <a:bodyPr/>
          <a:lstStyle/>
          <a:p>
            <a:r>
              <a:rPr lang="en-NZ" dirty="0" smtClean="0"/>
              <a:t>Using Strong Typing</a:t>
            </a:r>
            <a:endParaRPr lang="en-NZ" dirty="0"/>
          </a:p>
        </p:txBody>
      </p:sp>
      <p:cxnSp>
        <p:nvCxnSpPr>
          <p:cNvPr id="7" name="Straight Arrow Connector 6"/>
          <p:cNvCxnSpPr/>
          <p:nvPr/>
        </p:nvCxnSpPr>
        <p:spPr>
          <a:xfrm flipH="1">
            <a:off x="5148064" y="3933056"/>
            <a:ext cx="1008112"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26811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Strong Typing</a:t>
            </a:r>
            <a:endParaRPr lang="en-NZ" dirty="0"/>
          </a:p>
        </p:txBody>
      </p:sp>
      <p:sp>
        <p:nvSpPr>
          <p:cNvPr id="3" name="Content Placeholder 2"/>
          <p:cNvSpPr>
            <a:spLocks noGrp="1"/>
          </p:cNvSpPr>
          <p:nvPr>
            <p:ph idx="1"/>
          </p:nvPr>
        </p:nvSpPr>
        <p:spPr/>
        <p:txBody>
          <a:bodyPr/>
          <a:lstStyle/>
          <a:p>
            <a:endParaRPr lang="en-NZ"/>
          </a:p>
        </p:txBody>
      </p:sp>
      <p:pic>
        <p:nvPicPr>
          <p:cNvPr id="1945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7544" y="5167461"/>
            <a:ext cx="6143625" cy="1285875"/>
          </a:xfrm>
          <a:prstGeom prst="rect">
            <a:avLst/>
          </a:prstGeom>
          <a:noFill/>
          <a:ln>
            <a:solidFill>
              <a:schemeClr val="tx2"/>
            </a:solidFill>
          </a:ln>
          <a:extLst>
            <a:ext uri="{909E8E84-426E-40DD-AFC4-6F175D3DCCD1}">
              <a14:hiddenFill xmlns=""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4" cstate="print"/>
          <a:srcRect/>
          <a:stretch>
            <a:fillRect/>
          </a:stretch>
        </p:blipFill>
        <p:spPr bwMode="auto">
          <a:xfrm>
            <a:off x="467544" y="1618481"/>
            <a:ext cx="7115175" cy="2314575"/>
          </a:xfrm>
          <a:prstGeom prst="rect">
            <a:avLst/>
          </a:prstGeom>
          <a:noFill/>
          <a:ln w="9525">
            <a:solidFill>
              <a:schemeClr val="tx2"/>
            </a:solidFill>
            <a:miter lim="800000"/>
            <a:headEnd/>
            <a:tailEnd/>
          </a:ln>
        </p:spPr>
      </p:pic>
    </p:spTree>
    <p:extLst>
      <p:ext uri="{BB962C8B-B14F-4D97-AF65-F5344CB8AC3E}">
        <p14:creationId xmlns="" xmlns:p14="http://schemas.microsoft.com/office/powerpoint/2010/main" val="2210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mtClean="0"/>
              <a:t>Practical</a:t>
            </a:r>
            <a:endParaRPr lang="en-NZ" dirty="0">
              <a:solidFill>
                <a:srgbClr val="FF0000"/>
              </a:solidFill>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endParaRPr lang="en-NZ" dirty="0"/>
          </a:p>
        </p:txBody>
      </p:sp>
    </p:spTree>
    <p:extLst>
      <p:ext uri="{BB962C8B-B14F-4D97-AF65-F5344CB8AC3E}">
        <p14:creationId xmlns="" xmlns:p14="http://schemas.microsoft.com/office/powerpoint/2010/main" val="186481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Passing Data to a Controller - 1</a:t>
            </a:r>
            <a:endParaRPr lang="en-NZ" dirty="0"/>
          </a:p>
        </p:txBody>
      </p:sp>
      <p:sp>
        <p:nvSpPr>
          <p:cNvPr id="3" name="Content Placeholder 2"/>
          <p:cNvSpPr>
            <a:spLocks noGrp="1"/>
          </p:cNvSpPr>
          <p:nvPr>
            <p:ph idx="1"/>
          </p:nvPr>
        </p:nvSpPr>
        <p:spPr/>
        <p:txBody>
          <a:bodyPr/>
          <a:lstStyle/>
          <a:p>
            <a:r>
              <a:rPr lang="en-NZ" dirty="0" smtClean="0"/>
              <a:t>In the URL</a:t>
            </a:r>
          </a:p>
          <a:p>
            <a:pPr lvl="1"/>
            <a:r>
              <a:rPr lang="en-NZ" i="1" dirty="0" smtClean="0"/>
              <a:t>server</a:t>
            </a:r>
            <a:r>
              <a:rPr lang="en-NZ" dirty="0" smtClean="0"/>
              <a:t>/</a:t>
            </a:r>
            <a:r>
              <a:rPr lang="en-NZ" i="1" dirty="0" smtClean="0"/>
              <a:t>Controller</a:t>
            </a:r>
            <a:r>
              <a:rPr lang="en-NZ" dirty="0" smtClean="0"/>
              <a:t>/</a:t>
            </a:r>
            <a:r>
              <a:rPr lang="en-NZ" i="1" dirty="0" err="1" smtClean="0"/>
              <a:t>Action</a:t>
            </a:r>
            <a:r>
              <a:rPr lang="en-NZ" dirty="0" err="1" smtClean="0"/>
              <a:t>?</a:t>
            </a:r>
            <a:r>
              <a:rPr lang="en-NZ" i="1" dirty="0" err="1" smtClean="0"/>
              <a:t>Parameters</a:t>
            </a:r>
            <a:endParaRPr lang="en-NZ" i="1" dirty="0" smtClean="0"/>
          </a:p>
          <a:p>
            <a:pPr lvl="1"/>
            <a:endParaRPr lang="en-NZ" dirty="0" smtClean="0"/>
          </a:p>
          <a:p>
            <a:r>
              <a:rPr lang="en-NZ" dirty="0" smtClean="0"/>
              <a:t>The “Parameters” element is built like an HTML query string.</a:t>
            </a:r>
          </a:p>
          <a:p>
            <a:pPr lvl="1"/>
            <a:r>
              <a:rPr lang="en-NZ" dirty="0" smtClean="0"/>
              <a:t>?</a:t>
            </a:r>
            <a:r>
              <a:rPr lang="en-NZ" dirty="0" err="1" smtClean="0"/>
              <a:t>name</a:t>
            </a:r>
            <a:r>
              <a:rPr lang="en-NZ" baseline="-25000" dirty="0" err="1" smtClean="0"/>
              <a:t>i</a:t>
            </a:r>
            <a:r>
              <a:rPr lang="en-NZ" dirty="0" smtClean="0"/>
              <a:t>=</a:t>
            </a:r>
            <a:r>
              <a:rPr lang="en-NZ" dirty="0" err="1" smtClean="0"/>
              <a:t>value</a:t>
            </a:r>
            <a:r>
              <a:rPr lang="en-NZ" baseline="-25000" dirty="0" err="1" smtClean="0"/>
              <a:t>i</a:t>
            </a:r>
            <a:r>
              <a:rPr lang="en-NZ" dirty="0" err="1" smtClean="0"/>
              <a:t>&amp;name</a:t>
            </a:r>
            <a:r>
              <a:rPr lang="en-NZ" baseline="-25000" dirty="0" err="1" smtClean="0"/>
              <a:t>j</a:t>
            </a:r>
            <a:r>
              <a:rPr lang="en-NZ" dirty="0" smtClean="0"/>
              <a:t>=</a:t>
            </a:r>
            <a:r>
              <a:rPr lang="en-NZ" dirty="0" err="1" smtClean="0"/>
              <a:t>value</a:t>
            </a:r>
            <a:r>
              <a:rPr lang="en-NZ" baseline="-25000" dirty="0" err="1" smtClean="0"/>
              <a:t>j</a:t>
            </a:r>
            <a:r>
              <a:rPr lang="en-NZ" dirty="0" smtClean="0"/>
              <a:t>….</a:t>
            </a:r>
          </a:p>
          <a:p>
            <a:endParaRPr lang="en-NZ" dirty="0" smtClean="0"/>
          </a:p>
        </p:txBody>
      </p:sp>
    </p:spTree>
    <p:extLst>
      <p:ext uri="{BB962C8B-B14F-4D97-AF65-F5344CB8AC3E}">
        <p14:creationId xmlns="" xmlns:p14="http://schemas.microsoft.com/office/powerpoint/2010/main" val="350832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Model</a:t>
            </a:r>
            <a:endParaRPr lang="en-NZ" dirty="0"/>
          </a:p>
        </p:txBody>
      </p:sp>
      <p:sp>
        <p:nvSpPr>
          <p:cNvPr id="3" name="Content Placeholder 2"/>
          <p:cNvSpPr>
            <a:spLocks noGrp="1"/>
          </p:cNvSpPr>
          <p:nvPr>
            <p:ph idx="1"/>
          </p:nvPr>
        </p:nvSpPr>
        <p:spPr/>
        <p:txBody>
          <a:bodyPr/>
          <a:lstStyle/>
          <a:p>
            <a:endParaRPr lang="en-NZ"/>
          </a:p>
        </p:txBody>
      </p:sp>
      <p:pic>
        <p:nvPicPr>
          <p:cNvPr id="6146" name="Picture 2"/>
          <p:cNvPicPr>
            <a:picLocks noChangeAspect="1" noChangeArrowheads="1"/>
          </p:cNvPicPr>
          <p:nvPr/>
        </p:nvPicPr>
        <p:blipFill>
          <a:blip r:embed="rId2" cstate="print"/>
          <a:srcRect/>
          <a:stretch>
            <a:fillRect/>
          </a:stretch>
        </p:blipFill>
        <p:spPr bwMode="auto">
          <a:xfrm>
            <a:off x="467544" y="1628800"/>
            <a:ext cx="5267325" cy="467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7170" name="Picture 2"/>
          <p:cNvPicPr>
            <a:picLocks noChangeAspect="1" noChangeArrowheads="1"/>
          </p:cNvPicPr>
          <p:nvPr/>
        </p:nvPicPr>
        <p:blipFill>
          <a:blip r:embed="rId3" cstate="print"/>
          <a:srcRect/>
          <a:stretch>
            <a:fillRect/>
          </a:stretch>
        </p:blipFill>
        <p:spPr bwMode="auto">
          <a:xfrm>
            <a:off x="467544" y="1612612"/>
            <a:ext cx="7075512" cy="4840724"/>
          </a:xfrm>
          <a:prstGeom prst="rect">
            <a:avLst/>
          </a:prstGeom>
          <a:noFill/>
          <a:ln w="9525">
            <a:noFill/>
            <a:miter lim="800000"/>
            <a:headEnd/>
            <a:tailEnd/>
          </a:ln>
        </p:spPr>
      </p:pic>
    </p:spTree>
    <p:extLst>
      <p:ext uri="{BB962C8B-B14F-4D97-AF65-F5344CB8AC3E}">
        <p14:creationId xmlns="" xmlns:p14="http://schemas.microsoft.com/office/powerpoint/2010/main" val="619020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179512" y="1556792"/>
            <a:ext cx="3967215" cy="2981350"/>
          </a:xfrm>
          <a:prstGeom prst="rect">
            <a:avLst/>
          </a:prstGeom>
          <a:noFill/>
          <a:ln w="9525">
            <a:solidFill>
              <a:schemeClr val="accent1"/>
            </a:solid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422975" y="1628801"/>
            <a:ext cx="4253481" cy="2889374"/>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22725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cstate="print"/>
          <a:srcRect/>
          <a:stretch>
            <a:fillRect/>
          </a:stretch>
        </p:blipFill>
        <p:spPr bwMode="auto">
          <a:xfrm>
            <a:off x="467544" y="1628801"/>
            <a:ext cx="4176464" cy="1726946"/>
          </a:xfrm>
          <a:prstGeom prst="rect">
            <a:avLst/>
          </a:prstGeom>
          <a:noFill/>
          <a:ln w="9525">
            <a:solidFill>
              <a:schemeClr val="accent1"/>
            </a:solid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67544" y="3468198"/>
            <a:ext cx="4248472" cy="1936583"/>
          </a:xfrm>
          <a:prstGeom prst="rect">
            <a:avLst/>
          </a:prstGeom>
          <a:noFill/>
          <a:ln w="9525">
            <a:solidFill>
              <a:schemeClr val="accent1"/>
            </a:solid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467544" y="5517232"/>
            <a:ext cx="4824536" cy="1228210"/>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371644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srcRect/>
          <a:stretch>
            <a:fillRect/>
          </a:stretch>
        </p:blipFill>
        <p:spPr bwMode="auto">
          <a:xfrm>
            <a:off x="467544" y="1556792"/>
            <a:ext cx="5760640" cy="4924583"/>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2822088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srcRect/>
          <a:stretch>
            <a:fillRect/>
          </a:stretch>
        </p:blipFill>
        <p:spPr bwMode="auto">
          <a:xfrm>
            <a:off x="467544" y="1556792"/>
            <a:ext cx="8236220" cy="4176464"/>
          </a:xfrm>
          <a:prstGeom prst="rect">
            <a:avLst/>
          </a:prstGeom>
          <a:noFill/>
          <a:ln w="9525">
            <a:noFill/>
            <a:miter lim="800000"/>
            <a:headEnd/>
            <a:tailEnd/>
          </a:ln>
        </p:spPr>
      </p:pic>
    </p:spTree>
    <p:extLst>
      <p:ext uri="{BB962C8B-B14F-4D97-AF65-F5344CB8AC3E}">
        <p14:creationId xmlns="" xmlns:p14="http://schemas.microsoft.com/office/powerpoint/2010/main" val="2822088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11268" name="Picture 4" descr="https://encrypted-tbn2.gstatic.com/images?q=tbn:ANd9GcQ39t2bfQw5-hoxl_ToL94A8Dxb5s5Lz0bUd4Aju7HgU4xKwhMhsQ"/>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23728" y="4725144"/>
            <a:ext cx="183116" cy="23280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4" cstate="print"/>
          <a:srcRect/>
          <a:stretch>
            <a:fillRect/>
          </a:stretch>
        </p:blipFill>
        <p:spPr bwMode="auto">
          <a:xfrm>
            <a:off x="467544" y="1628800"/>
            <a:ext cx="7344816" cy="4675377"/>
          </a:xfrm>
          <a:prstGeom prst="rect">
            <a:avLst/>
          </a:prstGeom>
          <a:noFill/>
          <a:ln w="9525">
            <a:noFill/>
            <a:miter lim="800000"/>
            <a:headEnd/>
            <a:tailEnd/>
          </a:ln>
        </p:spPr>
      </p:pic>
    </p:spTree>
    <p:extLst>
      <p:ext uri="{BB962C8B-B14F-4D97-AF65-F5344CB8AC3E}">
        <p14:creationId xmlns="" xmlns:p14="http://schemas.microsoft.com/office/powerpoint/2010/main" val="18682834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1499</TotalTime>
  <Words>2132</Words>
  <Application>Microsoft Office PowerPoint</Application>
  <PresentationFormat>On-screen Show (4:3)</PresentationFormat>
  <Paragraphs>165</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MVC Forms</vt:lpstr>
      <vt:lpstr>Passing Data to a Controller - 1</vt:lpstr>
      <vt:lpstr>Model</vt:lpstr>
      <vt:lpstr>Example</vt:lpstr>
      <vt:lpstr>Example</vt:lpstr>
      <vt:lpstr>Example</vt:lpstr>
      <vt:lpstr>Example</vt:lpstr>
      <vt:lpstr>Example</vt:lpstr>
      <vt:lpstr>Example</vt:lpstr>
      <vt:lpstr>Passing Data to the Controller - 2</vt:lpstr>
      <vt:lpstr>Example</vt:lpstr>
      <vt:lpstr>Example</vt:lpstr>
      <vt:lpstr>Example</vt:lpstr>
      <vt:lpstr>Example</vt:lpstr>
      <vt:lpstr>Example</vt:lpstr>
      <vt:lpstr>Example</vt:lpstr>
      <vt:lpstr>Using Strong Typing</vt:lpstr>
      <vt:lpstr>Using Strong Typing</vt:lpstr>
      <vt:lpstr>Practical</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603</cp:revision>
  <dcterms:created xsi:type="dcterms:W3CDTF">2012-07-23T21:14:48Z</dcterms:created>
  <dcterms:modified xsi:type="dcterms:W3CDTF">2017-05-04T04:13:14Z</dcterms:modified>
</cp:coreProperties>
</file>