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6" autoAdjust="0"/>
  </p:normalViewPr>
  <p:slideViewPr>
    <p:cSldViewPr>
      <p:cViewPr varScale="1">
        <p:scale>
          <a:sx n="65" d="100"/>
          <a:sy n="65" d="100"/>
        </p:scale>
        <p:origin x="6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26A5-501B-4C49-B9BE-8030BE60A0EA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EA4AC-7884-4706-A85B-C9E2D52414C9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4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AU" sz="1400" dirty="0" smtClean="0"/>
              <a:t>There</a:t>
            </a:r>
            <a:r>
              <a:rPr lang="en-AU" sz="1400" baseline="0" dirty="0" smtClean="0"/>
              <a:t> are an increasingly large number of internet-accessible services that provide data via </a:t>
            </a:r>
            <a:r>
              <a:rPr lang="en-AU" sz="1400" baseline="0" dirty="0" err="1" smtClean="0"/>
              <a:t>RESTful</a:t>
            </a:r>
            <a:r>
              <a:rPr lang="en-AU" sz="1400" baseline="0" dirty="0" smtClean="0"/>
              <a:t> http commands.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sz="1400" baseline="0" dirty="0" smtClean="0"/>
              <a:t>We have covered this process extensively in Mobile; you will also have seen it in Web 3.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sz="1400" baseline="0" dirty="0" smtClean="0"/>
              <a:t>So we are going to move rapidly over the basics, and then turn our attention to the syntactic particulars in C#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sz="1400" baseline="0" dirty="0" smtClean="0"/>
              <a:t>If any of you who aren’t in Mobile want to discuss the conceptual material further, or wish to be directed to more resources, please let me know.</a:t>
            </a:r>
            <a:endParaRPr lang="en-AU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193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err="1" smtClean="0"/>
              <a:t>NewtonSoft</a:t>
            </a:r>
            <a:r>
              <a:rPr lang="en-NZ" dirty="0" smtClean="0"/>
              <a:t> is a publically available</a:t>
            </a:r>
            <a:r>
              <a:rPr lang="en-NZ" baseline="0" dirty="0" smtClean="0"/>
              <a:t> library package that you can add to your .NET project using Visual Studio’s </a:t>
            </a:r>
            <a:r>
              <a:rPr lang="en-NZ" baseline="0" dirty="0" err="1" smtClean="0"/>
              <a:t>NuGet</a:t>
            </a:r>
            <a:r>
              <a:rPr lang="en-NZ" baseline="0" dirty="0" smtClean="0"/>
              <a:t> package manager, as shown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10</a:t>
            </a:fld>
            <a:endParaRPr lang="en-N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In </a:t>
            </a:r>
            <a:r>
              <a:rPr lang="en-NZ" dirty="0" err="1" smtClean="0"/>
              <a:t>NuGet</a:t>
            </a:r>
            <a:r>
              <a:rPr lang="en-NZ" dirty="0" smtClean="0"/>
              <a:t>,</a:t>
            </a:r>
            <a:r>
              <a:rPr lang="en-NZ" baseline="0" dirty="0" smtClean="0"/>
              <a:t> click the Browse tab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Because </a:t>
            </a:r>
            <a:r>
              <a:rPr lang="en-NZ" baseline="0" dirty="0" err="1" smtClean="0"/>
              <a:t>NewtonSoft</a:t>
            </a:r>
            <a:r>
              <a:rPr lang="en-NZ" baseline="0" dirty="0" smtClean="0"/>
              <a:t> is so popular, it may just pop up. If not, search for it.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11</a:t>
            </a:fld>
            <a:endParaRPr lang="en-N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...and install it.</a:t>
            </a:r>
          </a:p>
          <a:p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Once installed you will be able to access the </a:t>
            </a:r>
            <a:r>
              <a:rPr lang="en-NZ" dirty="0" err="1" smtClean="0"/>
              <a:t>Newtonsoft</a:t>
            </a:r>
            <a:r>
              <a:rPr lang="en-NZ" dirty="0" smtClean="0"/>
              <a:t> classes by adding the appropriate using statement...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12</a:t>
            </a:fld>
            <a:endParaRPr lang="en-N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Documentation can be found</a:t>
            </a:r>
            <a:r>
              <a:rPr lang="en-NZ" baseline="0" dirty="0" smtClean="0"/>
              <a:t> here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13</a:t>
            </a:fld>
            <a:endParaRPr lang="en-N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Primary commands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14</a:t>
            </a:fld>
            <a:endParaRPr lang="en-N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When you have a </a:t>
            </a:r>
            <a:r>
              <a:rPr lang="en-NZ" dirty="0" err="1" smtClean="0"/>
              <a:t>key:value</a:t>
            </a:r>
            <a:r>
              <a:rPr lang="en-NZ" dirty="0" smtClean="0"/>
              <a:t> pair whose value is an array, you want to grab out the whole array into an </a:t>
            </a:r>
            <a:r>
              <a:rPr lang="en-NZ" dirty="0" err="1" smtClean="0"/>
              <a:t>Ienumerable</a:t>
            </a:r>
            <a:r>
              <a:rPr lang="en-NZ" baseline="0" dirty="0" smtClean="0"/>
              <a:t>  of </a:t>
            </a:r>
            <a:r>
              <a:rPr lang="en-NZ" baseline="0" dirty="0" err="1" smtClean="0"/>
              <a:t>Jobject</a:t>
            </a:r>
            <a:r>
              <a:rPr lang="en-NZ" baseline="0" dirty="0" smtClean="0"/>
              <a:t> for processing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Here is a common technique (see docs for alternatives)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This is, you will notice, LINQ.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Json.NET is designed to be used with LINQ, and you will see many examples in the documentation.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15</a:t>
            </a:fld>
            <a:endParaRPr lang="en-N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Most services</a:t>
            </a:r>
            <a:r>
              <a:rPr lang="en-NZ" baseline="0" dirty="0" smtClean="0"/>
              <a:t> require API keys, and give them away for registration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Unless the service seems really dodgy, there should be no problem with this.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may wish to use an email account that you reserve for such things, though.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16</a:t>
            </a:fld>
            <a:endParaRPr lang="en-N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Invest some time in this practical.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You will be using these techniques in your </a:t>
            </a:r>
            <a:r>
              <a:rPr lang="en-NZ" smtClean="0"/>
              <a:t>second assignment.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17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An</a:t>
            </a:r>
            <a:r>
              <a:rPr lang="en-NZ" baseline="0" dirty="0" smtClean="0"/>
              <a:t> HTTP GET call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Base </a:t>
            </a:r>
            <a:r>
              <a:rPr lang="en-NZ" baseline="0" dirty="0" err="1" smtClean="0"/>
              <a:t>url</a:t>
            </a:r>
            <a:r>
              <a:rPr lang="en-NZ" baseline="0" dirty="0" smtClean="0"/>
              <a:t>, question mark and then a series of key=value pairs, separated with ampersands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2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Modern web services return their as text, in</a:t>
            </a:r>
            <a:r>
              <a:rPr lang="en-NZ" baseline="0" dirty="0" smtClean="0"/>
              <a:t> XML and/or more commonly now, JSON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C# provides a choice of classes form managing both of these steps.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Today we will look at one option for each; you may wish to explore the various alternatives</a:t>
            </a:r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Assume </a:t>
            </a:r>
            <a:r>
              <a:rPr lang="en-NZ" dirty="0" err="1" smtClean="0"/>
              <a:t>urlString</a:t>
            </a:r>
            <a:r>
              <a:rPr lang="en-NZ" dirty="0" smtClean="0"/>
              <a:t> contains a legal</a:t>
            </a:r>
            <a:r>
              <a:rPr lang="en-NZ" baseline="0" dirty="0" smtClean="0"/>
              <a:t> </a:t>
            </a:r>
            <a:r>
              <a:rPr lang="en-NZ" baseline="0" dirty="0" err="1" smtClean="0"/>
              <a:t>url</a:t>
            </a:r>
            <a:r>
              <a:rPr lang="en-NZ" baseline="0" dirty="0" smtClean="0"/>
              <a:t> that returns </a:t>
            </a:r>
            <a:r>
              <a:rPr lang="en-NZ" baseline="0" dirty="0" err="1" smtClean="0"/>
              <a:t>Json</a:t>
            </a:r>
            <a:r>
              <a:rPr lang="en-NZ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This is your</a:t>
            </a:r>
            <a:r>
              <a:rPr lang="en-NZ" baseline="0" dirty="0" smtClean="0"/>
              <a:t> basic </a:t>
            </a:r>
            <a:r>
              <a:rPr lang="en-NZ" baseline="0" dirty="0" err="1" smtClean="0"/>
              <a:t>HttpClient</a:t>
            </a:r>
            <a:r>
              <a:rPr lang="en-NZ" baseline="0" dirty="0" smtClean="0"/>
              <a:t> call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Very easy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See the docs for things like adding authorisation information, checking the result,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You will recognise</a:t>
            </a:r>
            <a:r>
              <a:rPr lang="en-NZ" baseline="0" dirty="0" smtClean="0"/>
              <a:t> these from Mobile...</a:t>
            </a:r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Just follow the paths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An object starts with a { and ends with a }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In between there are zero or more elements,</a:t>
            </a:r>
            <a:r>
              <a:rPr lang="en-NZ" baseline="0" dirty="0" smtClean="0"/>
              <a:t> separated by commas.</a:t>
            </a: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Each</a:t>
            </a:r>
            <a:r>
              <a:rPr lang="en-NZ" baseline="0" dirty="0" smtClean="0"/>
              <a:t> element is a string, followed by a :, followed by a value (we’ll see exactly what a value is in a moment)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Here is a simple JSON object. Three key-value pairs; each value a simple scalar string.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 If you’ve ever made objects in JavaScript, you will recognise the syntax.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indentation – and in fact, the line feeds – are irrelevant. That’s just for people. JSON parsers ignore that stuff.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We will see in a moment that the </a:t>
            </a:r>
            <a:r>
              <a:rPr lang="en-NZ" b="1" i="1" baseline="0" dirty="0" smtClean="0"/>
              <a:t>value </a:t>
            </a:r>
            <a:r>
              <a:rPr lang="en-NZ" b="0" i="0" baseline="0" dirty="0" smtClean="0"/>
              <a:t> can actually be quite complicated, allowing for nested structures, multiple structures, etc.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934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An array starts with [ and ends with ]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In between</a:t>
            </a:r>
            <a:r>
              <a:rPr lang="en-NZ" baseline="0" dirty="0" smtClean="0"/>
              <a:t> is a comma-separated list of values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Here is a simple example, where the values are just strings.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As mentioned before, </a:t>
            </a:r>
            <a:r>
              <a:rPr lang="en-NZ" b="1" i="1" baseline="0" dirty="0" smtClean="0"/>
              <a:t>value</a:t>
            </a:r>
            <a:r>
              <a:rPr lang="en-NZ" b="0" i="0" baseline="0" dirty="0" smtClean="0"/>
              <a:t> can be lots of things.</a:t>
            </a:r>
          </a:p>
          <a:p>
            <a:pPr>
              <a:buFont typeface="Arial" pitchFamily="34" charset="0"/>
              <a:buChar char="•"/>
            </a:pPr>
            <a:r>
              <a:rPr lang="en-NZ" b="0" i="0" baseline="0" dirty="0" smtClean="0"/>
              <a:t>Let’s look at the diagram for value...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10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So value can itself be an object or</a:t>
            </a:r>
            <a:r>
              <a:rPr lang="en-NZ" baseline="0" dirty="0" smtClean="0"/>
              <a:t> an array – the definition is recursive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So in an object, you can have a key-value pair where the value is itself a another object (it will start with {) or an array (it will start with [)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can have arrays of objects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can have objects that contains arrays of objects...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And so on.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Let’s look at a possible representation for our city data, adding in population values...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11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The web service returns to us a big incomprehensible</a:t>
            </a:r>
            <a:r>
              <a:rPr lang="en-NZ" baseline="0" dirty="0" smtClean="0"/>
              <a:t> string, but if it is legal JSON there is a clear format.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just can’t see it easily because white space has been removed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 JSON viewer will display it in a more human-friendly way...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8</a:t>
            </a:fld>
            <a:endParaRPr lang="en-N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The root object is an</a:t>
            </a:r>
            <a:r>
              <a:rPr lang="en-NZ" baseline="0" dirty="0" smtClean="0"/>
              <a:t> array with key JSON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Each element in the array is an object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Each array element object has five </a:t>
            </a:r>
            <a:r>
              <a:rPr lang="en-NZ" baseline="0" dirty="0" err="1" smtClean="0"/>
              <a:t>key:value</a:t>
            </a:r>
            <a:r>
              <a:rPr lang="en-NZ" baseline="0" dirty="0" smtClean="0"/>
              <a:t> pairs as shown.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could, if you had to, write a class that could take in JSON and parse it for you by hunting for [ and { and so on and following the rules.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Fortunately, there are a number of existing parsers already available for working with JSON in .NET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most stable and popular is </a:t>
            </a:r>
            <a:r>
              <a:rPr lang="en-NZ" baseline="0" dirty="0" err="1" smtClean="0"/>
              <a:t>NewtonSoft.JSON</a:t>
            </a: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A4AC-7884-4706-A85B-C9E2D52414C9}" type="slidenum">
              <a:rPr lang="en-NZ" smtClean="0"/>
              <a:pPr/>
              <a:t>9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D12460C-7A26-45E1-B5BC-ED172184F261}" type="datetimeFigureOut">
              <a:rPr lang="en-NZ" smtClean="0"/>
              <a:pPr/>
              <a:t>18/05/2017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A148190-3B0F-4FB1-A2EC-CF5EB4999BE0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sonline.org/oneworld/country_code_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Consuming Web Services with C#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OOSD 2017</a:t>
            </a:r>
          </a:p>
          <a:p>
            <a:r>
              <a:rPr lang="en-NZ" dirty="0" smtClean="0"/>
              <a:t>Session 12.2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28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Json.NET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3600400" cy="5006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Json.NET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4743425" cy="455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Json.NET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05175"/>
            <a:ext cx="6768752" cy="499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Json.NET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http://www.newtonsoft.com/json/help/html/Introduction.htm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799"/>
            <a:ext cx="8208912" cy="201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Json.Net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To parse a string of raw JSON</a:t>
            </a:r>
          </a:p>
          <a:p>
            <a:endParaRPr lang="en-NZ" dirty="0" smtClean="0"/>
          </a:p>
          <a:p>
            <a:pPr>
              <a:buNone/>
            </a:pPr>
            <a:endParaRPr lang="en-NZ" dirty="0" smtClean="0"/>
          </a:p>
          <a:p>
            <a:r>
              <a:rPr lang="en-NZ" dirty="0" smtClean="0"/>
              <a:t>To access a child object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To access a string value</a:t>
            </a:r>
          </a:p>
          <a:p>
            <a:endParaRPr lang="en-NZ" dirty="0" smtClean="0"/>
          </a:p>
          <a:p>
            <a:endParaRPr lang="en-NZ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8840"/>
            <a:ext cx="76008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429000"/>
            <a:ext cx="746522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229200"/>
            <a:ext cx="84747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Json.Net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Fetching an array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129036"/>
            <a:ext cx="8987499" cy="86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API Keys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815475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Build an application that allows a user to enter a country code, and then displays a description of the current weather in that country’s most populous </a:t>
            </a:r>
            <a:r>
              <a:rPr lang="en-NZ" dirty="0" smtClean="0"/>
              <a:t>city, and the name and population of that city.</a:t>
            </a:r>
            <a:endParaRPr lang="en-NZ" dirty="0" smtClean="0"/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Use ISO Alpha-3 Codes. Typing in is ok. </a:t>
            </a:r>
            <a:r>
              <a:rPr lang="en-NZ" sz="2000" dirty="0" smtClean="0">
                <a:hlinkClick r:id="rId3"/>
              </a:rPr>
              <a:t>http://www.nationsonline.org/oneworld/country_code_list.htm</a:t>
            </a:r>
            <a:endParaRPr lang="en-NZ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Implement </a:t>
            </a:r>
            <a:r>
              <a:rPr lang="en-NZ" dirty="0" smtClean="0"/>
              <a:t>in ASP.NET </a:t>
            </a:r>
            <a:r>
              <a:rPr lang="en-NZ" dirty="0" smtClean="0"/>
              <a:t>MVC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Use the World database on </a:t>
            </a:r>
            <a:r>
              <a:rPr lang="en-NZ" dirty="0" err="1" smtClean="0"/>
              <a:t>bitdev</a:t>
            </a:r>
            <a:r>
              <a:rPr lang="en-NZ" dirty="0" smtClean="0"/>
              <a:t> (dynamically) to find the most populous city.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Use a REST API Web service (dynamically) to check the weather. Free services only.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Handle errors gracefully.</a:t>
            </a:r>
          </a:p>
          <a:p>
            <a:pPr marL="457200" indent="-457200">
              <a:buFont typeface="+mj-lt"/>
              <a:buAutoNum type="arabicPeriod"/>
            </a:pPr>
            <a:r>
              <a:rPr lang="en-NZ"/>
              <a:t>A</a:t>
            </a:r>
            <a:r>
              <a:rPr lang="en-NZ" smtClean="0"/>
              <a:t>llow </a:t>
            </a:r>
            <a:r>
              <a:rPr lang="en-NZ" dirty="0" smtClean="0"/>
              <a:t>the user to perform multiple searches without using the browser back button.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Making a </a:t>
            </a:r>
            <a:r>
              <a:rPr lang="en-NZ" dirty="0" err="1" smtClean="0"/>
              <a:t>RESTful</a:t>
            </a:r>
            <a:r>
              <a:rPr lang="en-NZ" dirty="0" smtClean="0"/>
              <a:t> request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876800"/>
          </a:xfrm>
        </p:spPr>
        <p:txBody>
          <a:bodyPr/>
          <a:lstStyle/>
          <a:p>
            <a:r>
              <a:rPr lang="en-NZ" dirty="0" smtClean="0"/>
              <a:t>http://urlbase?key</a:t>
            </a:r>
            <a:r>
              <a:rPr lang="en-NZ" baseline="-25000" dirty="0" smtClean="0"/>
              <a:t>1</a:t>
            </a:r>
            <a:r>
              <a:rPr lang="en-NZ" dirty="0" smtClean="0"/>
              <a:t>=value</a:t>
            </a:r>
            <a:r>
              <a:rPr lang="en-NZ" baseline="-25000" dirty="0" smtClean="0"/>
              <a:t>1</a:t>
            </a:r>
            <a:r>
              <a:rPr lang="en-NZ" dirty="0" smtClean="0"/>
              <a:t>&amp;key</a:t>
            </a:r>
            <a:r>
              <a:rPr lang="en-NZ" baseline="-25000" dirty="0" smtClean="0"/>
              <a:t>2</a:t>
            </a:r>
            <a:r>
              <a:rPr lang="en-NZ" dirty="0" smtClean="0"/>
              <a:t>=value</a:t>
            </a:r>
            <a:r>
              <a:rPr lang="en-NZ" baseline="-25000" dirty="0" smtClean="0"/>
              <a:t>2</a:t>
            </a:r>
            <a:r>
              <a:rPr lang="en-NZ" dirty="0" smtClean="0"/>
              <a:t>&amp;...&amp;</a:t>
            </a:r>
            <a:r>
              <a:rPr lang="en-NZ" dirty="0" err="1" smtClean="0"/>
              <a:t>key</a:t>
            </a:r>
            <a:r>
              <a:rPr lang="en-NZ" baseline="-25000" dirty="0" err="1" smtClean="0"/>
              <a:t>n</a:t>
            </a:r>
            <a:r>
              <a:rPr lang="en-NZ" dirty="0" smtClean="0"/>
              <a:t>=</a:t>
            </a:r>
            <a:r>
              <a:rPr lang="en-NZ" dirty="0" err="1" smtClean="0"/>
              <a:t>value</a:t>
            </a:r>
            <a:r>
              <a:rPr lang="en-NZ" baseline="-25000" dirty="0" err="1" smtClean="0"/>
              <a:t>n</a:t>
            </a:r>
            <a:endParaRPr lang="en-NZ" baseline="-25000" dirty="0" smtClean="0"/>
          </a:p>
          <a:p>
            <a:endParaRPr lang="en-NZ" baseline="-25000" dirty="0" smtClean="0"/>
          </a:p>
          <a:p>
            <a:r>
              <a:rPr lang="en-NZ" dirty="0" smtClean="0"/>
              <a:t>http://universities.hipolabs.com/search?country=New Zealand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baseline="-25000" dirty="0" smtClean="0"/>
          </a:p>
          <a:p>
            <a:endParaRPr lang="en-NZ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Returned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smtClean="0"/>
              <a:t>[{"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"University of Auckland",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"http://www.auckland.ac.nz/", "domain": "auckland.ac.nz"},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"Auckland University of Technology",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"http://www.aut.ac.nz/", "domain": "aut.ac.nz"},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"University of Canterbury",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"http://www.canterbury.ac.nz/", "domain": "canterbury.ac.nz"},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"Christchurch Polytechnic Institute of Technology",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"http://www.cpit.ac.nz/", "domain": "cpit.ac.nz"},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"Lincoln University",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"http://www.lincoln.ac.nz/", "domain": "lincoln.ac.nz"},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"Massey University",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"http://www.massey.ac.nz/", "domain": "massey.ac.nz"},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"Open Polytechnic",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"http://www.openpolytechnic.ac.nz/", "domain": "openpolytechnic.ac.nz"},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"University of Otago",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"http://www.otago.ac.nz/", "domain": "otago.ac.nz"},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"Victoria University of Wellington",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"http://www.vuw.ac.nz/", "domain": "vuw.ac.nz"},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"University of Waikato",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"http://www.waikato.ac.nz/", "domain": "waikato.ac.nz"}]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Making a GET request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845937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 – Formal Definitions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1988840"/>
            <a:ext cx="80391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149080"/>
            <a:ext cx="70305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 – Formal Definitions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024" y="1631826"/>
            <a:ext cx="7772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038" y="4218409"/>
            <a:ext cx="7781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JSON – Formal Definitions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065" y="1628800"/>
            <a:ext cx="79533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Dealing with JSON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smtClean="0"/>
              <a:t>[{"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"University of Auckland",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"http://www.auckland.ac.nz/", "domain": "auckland.ac.nz"},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"Auckland University of Technology",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"http://www.aut.ac.nz/", "domain": "aut.ac.nz"},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"University of Canterbury",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"http://www.canterbury.ac.nz/", "domain": "canterbury.ac.nz"},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"Christchurch Polytechnic Institute of Technology",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"http://www.cpit.ac.nz/", "domain": "cpit.ac.nz"},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"Lincoln University",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"http://www.lincoln.ac.nz/", "domain": "lincoln.ac.nz"},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"Massey University",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"http://www.massey.ac.nz/", "domain": "massey.ac.nz"},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"Open Polytechnic",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"http://www.openpolytechnic.ac.nz/", "domain": "openpolytechnic.ac.nz"},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"University of Otago",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"http://www.otago.ac.nz/", "domain": "otago.ac.nz"},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"Victoria University of Wellington",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"http://www.vuw.ac.nz/", "domain": "vuw.ac.nz"}, {"</a:t>
            </a:r>
            <a:r>
              <a:rPr lang="en-NZ" dirty="0" err="1" smtClean="0"/>
              <a:t>alpha_two_code</a:t>
            </a:r>
            <a:r>
              <a:rPr lang="en-NZ" dirty="0" smtClean="0"/>
              <a:t>": "NZ", "name": "University of Waikato", "country": "New Zealand", "</a:t>
            </a:r>
            <a:r>
              <a:rPr lang="en-NZ" dirty="0" err="1" smtClean="0"/>
              <a:t>web_page</a:t>
            </a:r>
            <a:r>
              <a:rPr lang="en-NZ" dirty="0" smtClean="0"/>
              <a:t>": "http://www.waikato.ac.nz/", "domain": "waikato.ac.nz"}]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Dealing with JSON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38300"/>
            <a:ext cx="4392488" cy="494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1603</TotalTime>
  <Words>1726</Words>
  <Application>Microsoft Office PowerPoint</Application>
  <PresentationFormat>On-screen Show (4:3)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Clarity</vt:lpstr>
      <vt:lpstr>Consuming Web Services with C#</vt:lpstr>
      <vt:lpstr>Making a RESTful request</vt:lpstr>
      <vt:lpstr>Data Returned</vt:lpstr>
      <vt:lpstr>Making a GET request</vt:lpstr>
      <vt:lpstr>JSON – Formal Definitions</vt:lpstr>
      <vt:lpstr>JSON – Formal Definitions</vt:lpstr>
      <vt:lpstr>JSON – Formal Definitions</vt:lpstr>
      <vt:lpstr>Dealing with JSON</vt:lpstr>
      <vt:lpstr>Dealing with JSON</vt:lpstr>
      <vt:lpstr>Json.NET</vt:lpstr>
      <vt:lpstr>Json.NET</vt:lpstr>
      <vt:lpstr>Json.NET</vt:lpstr>
      <vt:lpstr>Json.NET</vt:lpstr>
      <vt:lpstr>Json.Net</vt:lpstr>
      <vt:lpstr>Json.Net</vt:lpstr>
      <vt:lpstr>API Keys</vt:lpstr>
      <vt:lpstr>Practical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Patricia Haden</cp:lastModifiedBy>
  <cp:revision>658</cp:revision>
  <cp:lastPrinted>2017-05-17T05:08:47Z</cp:lastPrinted>
  <dcterms:created xsi:type="dcterms:W3CDTF">2012-07-23T21:14:48Z</dcterms:created>
  <dcterms:modified xsi:type="dcterms:W3CDTF">2017-05-17T20:44:39Z</dcterms:modified>
</cp:coreProperties>
</file>