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6" r:id="rId2"/>
    <p:sldId id="259" r:id="rId3"/>
    <p:sldId id="260" r:id="rId4"/>
    <p:sldId id="257" r:id="rId5"/>
    <p:sldId id="261" r:id="rId6"/>
    <p:sldId id="301" r:id="rId7"/>
    <p:sldId id="258" r:id="rId8"/>
    <p:sldId id="262" r:id="rId9"/>
    <p:sldId id="302" r:id="rId10"/>
    <p:sldId id="263" r:id="rId11"/>
    <p:sldId id="264" r:id="rId12"/>
    <p:sldId id="265" r:id="rId13"/>
    <p:sldId id="266" r:id="rId14"/>
    <p:sldId id="267" r:id="rId15"/>
    <p:sldId id="268" r:id="rId16"/>
    <p:sldId id="273" r:id="rId17"/>
    <p:sldId id="274" r:id="rId18"/>
    <p:sldId id="275" r:id="rId19"/>
    <p:sldId id="276" r:id="rId20"/>
    <p:sldId id="297" r:id="rId21"/>
    <p:sldId id="298" r:id="rId22"/>
    <p:sldId id="299" r:id="rId23"/>
    <p:sldId id="300" r:id="rId24"/>
    <p:sldId id="269" r:id="rId25"/>
    <p:sldId id="270" r:id="rId26"/>
    <p:sldId id="271" r:id="rId27"/>
    <p:sldId id="294" r:id="rId28"/>
    <p:sldId id="277" r:id="rId29"/>
    <p:sldId id="272" r:id="rId30"/>
    <p:sldId id="278" r:id="rId31"/>
    <p:sldId id="279" r:id="rId32"/>
    <p:sldId id="280" r:id="rId33"/>
    <p:sldId id="281" r:id="rId34"/>
    <p:sldId id="282" r:id="rId35"/>
    <p:sldId id="283" r:id="rId36"/>
    <p:sldId id="284" r:id="rId37"/>
    <p:sldId id="285" r:id="rId38"/>
    <p:sldId id="286" r:id="rId39"/>
    <p:sldId id="296" r:id="rId40"/>
  </p:sldIdLst>
  <p:sldSz cx="9144000" cy="6858000" type="screen4x3"/>
  <p:notesSz cx="6807200" cy="99393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027" autoAdjust="0"/>
  </p:normalViewPr>
  <p:slideViewPr>
    <p:cSldViewPr>
      <p:cViewPr varScale="1">
        <p:scale>
          <a:sx n="61" d="100"/>
          <a:sy n="61" d="100"/>
        </p:scale>
        <p:origin x="305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0"/>
            <a:ext cx="2949786" cy="496967"/>
          </a:xfrm>
          <a:prstGeom prst="rect">
            <a:avLst/>
          </a:prstGeom>
          <a:noFill/>
          <a:ln w="9525">
            <a:noFill/>
            <a:miter lim="800000"/>
            <a:headEnd/>
            <a:tailEnd/>
          </a:ln>
          <a:effectLst/>
        </p:spPr>
        <p:txBody>
          <a:bodyPr vert="horz" wrap="square" lIns="91559" tIns="45779" rIns="91559" bIns="45779" numCol="1" anchor="t" anchorCtr="0" compatLnSpc="1">
            <a:prstTxWarp prst="textNoShape">
              <a:avLst/>
            </a:prstTxWarp>
          </a:bodyPr>
          <a:lstStyle>
            <a:lvl1pPr>
              <a:defRPr sz="1200">
                <a:latin typeface="Calibri" pitchFamily="34" charset="0"/>
              </a:defRPr>
            </a:lvl1pPr>
          </a:lstStyle>
          <a:p>
            <a:endParaRPr lang="en-US"/>
          </a:p>
        </p:txBody>
      </p:sp>
      <p:sp>
        <p:nvSpPr>
          <p:cNvPr id="17411" name="Rectangle 3"/>
          <p:cNvSpPr>
            <a:spLocks noGrp="1" noChangeArrowheads="1"/>
          </p:cNvSpPr>
          <p:nvPr>
            <p:ph type="dt" idx="1"/>
          </p:nvPr>
        </p:nvSpPr>
        <p:spPr bwMode="auto">
          <a:xfrm>
            <a:off x="3855839" y="0"/>
            <a:ext cx="2949786" cy="496967"/>
          </a:xfrm>
          <a:prstGeom prst="rect">
            <a:avLst/>
          </a:prstGeom>
          <a:noFill/>
          <a:ln w="9525">
            <a:noFill/>
            <a:miter lim="800000"/>
            <a:headEnd/>
            <a:tailEnd/>
          </a:ln>
          <a:effectLst/>
        </p:spPr>
        <p:txBody>
          <a:bodyPr vert="horz" wrap="square" lIns="91559" tIns="45779" rIns="91559" bIns="45779" numCol="1" anchor="t" anchorCtr="0" compatLnSpc="1">
            <a:prstTxWarp prst="textNoShape">
              <a:avLst/>
            </a:prstTxWarp>
          </a:bodyPr>
          <a:lstStyle>
            <a:lvl1pPr algn="r">
              <a:defRPr sz="1200">
                <a:latin typeface="Calibri" pitchFamily="34" charset="0"/>
              </a:defRPr>
            </a:lvl1pPr>
          </a:lstStyle>
          <a:p>
            <a:fld id="{78BCDAB0-06EE-4C1D-B116-D7C024413936}" type="datetimeFigureOut">
              <a:rPr lang="en-US"/>
              <a:pPr/>
              <a:t>5/23/2017</a:t>
            </a:fld>
            <a:endParaRPr lang="en-US"/>
          </a:p>
        </p:txBody>
      </p:sp>
      <p:sp>
        <p:nvSpPr>
          <p:cNvPr id="17412" name="Rectangle 4"/>
          <p:cNvSpPr>
            <a:spLocks noGrp="1" noRot="1" noChangeAspect="1" noChangeArrowheads="1" noTextEdit="1"/>
          </p:cNvSpPr>
          <p:nvPr>
            <p:ph type="sldImg" idx="2"/>
          </p:nvPr>
        </p:nvSpPr>
        <p:spPr bwMode="auto">
          <a:xfrm>
            <a:off x="919163" y="746125"/>
            <a:ext cx="4968875" cy="3727450"/>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680721" y="4721186"/>
            <a:ext cx="5445760" cy="4472702"/>
          </a:xfrm>
          <a:prstGeom prst="rect">
            <a:avLst/>
          </a:prstGeom>
          <a:noFill/>
          <a:ln w="9525">
            <a:noFill/>
            <a:miter lim="800000"/>
            <a:headEnd/>
            <a:tailEnd/>
          </a:ln>
          <a:effectLst/>
        </p:spPr>
        <p:txBody>
          <a:bodyPr vert="horz" wrap="square" lIns="91559" tIns="45779" rIns="91559" bIns="4577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414" name="Rectangle 6"/>
          <p:cNvSpPr>
            <a:spLocks noGrp="1" noChangeArrowheads="1"/>
          </p:cNvSpPr>
          <p:nvPr>
            <p:ph type="ftr" sz="quarter" idx="4"/>
          </p:nvPr>
        </p:nvSpPr>
        <p:spPr bwMode="auto">
          <a:xfrm>
            <a:off x="1" y="9440646"/>
            <a:ext cx="2949786" cy="496967"/>
          </a:xfrm>
          <a:prstGeom prst="rect">
            <a:avLst/>
          </a:prstGeom>
          <a:noFill/>
          <a:ln w="9525">
            <a:noFill/>
            <a:miter lim="800000"/>
            <a:headEnd/>
            <a:tailEnd/>
          </a:ln>
          <a:effectLst/>
        </p:spPr>
        <p:txBody>
          <a:bodyPr vert="horz" wrap="square" lIns="91559" tIns="45779" rIns="91559" bIns="45779" numCol="1" anchor="b" anchorCtr="0" compatLnSpc="1">
            <a:prstTxWarp prst="textNoShape">
              <a:avLst/>
            </a:prstTxWarp>
          </a:bodyPr>
          <a:lstStyle>
            <a:lvl1pPr>
              <a:defRPr sz="1200">
                <a:latin typeface="Calibri" pitchFamily="34" charset="0"/>
              </a:defRPr>
            </a:lvl1pPr>
          </a:lstStyle>
          <a:p>
            <a:endParaRPr lang="en-US"/>
          </a:p>
        </p:txBody>
      </p:sp>
      <p:sp>
        <p:nvSpPr>
          <p:cNvPr id="17415" name="Rectangle 7"/>
          <p:cNvSpPr>
            <a:spLocks noGrp="1" noChangeArrowheads="1"/>
          </p:cNvSpPr>
          <p:nvPr>
            <p:ph type="sldNum" sz="quarter" idx="5"/>
          </p:nvPr>
        </p:nvSpPr>
        <p:spPr bwMode="auto">
          <a:xfrm>
            <a:off x="3855839" y="9440646"/>
            <a:ext cx="2949786" cy="496967"/>
          </a:xfrm>
          <a:prstGeom prst="rect">
            <a:avLst/>
          </a:prstGeom>
          <a:noFill/>
          <a:ln w="9525">
            <a:noFill/>
            <a:miter lim="800000"/>
            <a:headEnd/>
            <a:tailEnd/>
          </a:ln>
          <a:effectLst/>
        </p:spPr>
        <p:txBody>
          <a:bodyPr vert="horz" wrap="square" lIns="91559" tIns="45779" rIns="91559" bIns="45779" numCol="1" anchor="b" anchorCtr="0" compatLnSpc="1">
            <a:prstTxWarp prst="textNoShape">
              <a:avLst/>
            </a:prstTxWarp>
          </a:bodyPr>
          <a:lstStyle>
            <a:lvl1pPr algn="r">
              <a:defRPr sz="1200">
                <a:latin typeface="Calibri" pitchFamily="34" charset="0"/>
              </a:defRPr>
            </a:lvl1pPr>
          </a:lstStyle>
          <a:p>
            <a:fld id="{B0492C55-3D52-49DC-9F73-D3E51555AD58}" type="slidenum">
              <a:rPr lang="en-US"/>
              <a:pPr/>
              <a:t>‹#›</a:t>
            </a:fld>
            <a:endParaRPr lang="en-US"/>
          </a:p>
        </p:txBody>
      </p:sp>
    </p:spTree>
    <p:extLst>
      <p:ext uri="{BB962C8B-B14F-4D97-AF65-F5344CB8AC3E}">
        <p14:creationId xmlns:p14="http://schemas.microsoft.com/office/powerpoint/2010/main" val="5075108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baseline="0" dirty="0" smtClean="0"/>
          </a:p>
        </p:txBody>
      </p:sp>
      <p:sp>
        <p:nvSpPr>
          <p:cNvPr id="4" name="Slide Number Placeholder 3"/>
          <p:cNvSpPr>
            <a:spLocks noGrp="1"/>
          </p:cNvSpPr>
          <p:nvPr>
            <p:ph type="sldNum" sz="quarter" idx="10"/>
          </p:nvPr>
        </p:nvSpPr>
        <p:spPr/>
        <p:txBody>
          <a:bodyPr/>
          <a:lstStyle/>
          <a:p>
            <a:fld id="{B0492C55-3D52-49DC-9F73-D3E51555AD5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pPr>
              <a:buFontTx/>
              <a:buChar char="•"/>
            </a:pPr>
            <a:r>
              <a:rPr lang="en-AU" dirty="0"/>
              <a:t>If you could see the constructor of the Thread class, it would take a delegate of delegate type </a:t>
            </a:r>
            <a:r>
              <a:rPr lang="en-AU" dirty="0" err="1" smtClean="0"/>
              <a:t>ThreadStart</a:t>
            </a:r>
            <a:r>
              <a:rPr lang="en-AU" dirty="0" smtClean="0"/>
              <a:t>.</a:t>
            </a:r>
          </a:p>
          <a:p>
            <a:pPr>
              <a:buFontTx/>
              <a:buChar char="•"/>
            </a:pPr>
            <a:r>
              <a:rPr lang="en-AU" dirty="0" smtClean="0"/>
              <a:t>The</a:t>
            </a:r>
            <a:r>
              <a:rPr lang="en-AU" baseline="0" dirty="0" smtClean="0"/>
              <a:t> </a:t>
            </a:r>
            <a:r>
              <a:rPr lang="en-AU" baseline="0" dirty="0" err="1" smtClean="0"/>
              <a:t>ThreadStart</a:t>
            </a:r>
            <a:r>
              <a:rPr lang="en-AU" baseline="0" dirty="0" smtClean="0"/>
              <a:t> delegate type method signature is: </a:t>
            </a:r>
            <a:r>
              <a:rPr lang="en-AU" dirty="0" smtClean="0"/>
              <a:t>returns</a:t>
            </a:r>
            <a:r>
              <a:rPr lang="en-AU" baseline="0" dirty="0" smtClean="0"/>
              <a:t> void, takes no arguments</a:t>
            </a:r>
            <a:endParaRPr lang="en-AU" dirty="0" smtClean="0"/>
          </a:p>
          <a:p>
            <a:pPr>
              <a:buFontTx/>
              <a:buChar char="•"/>
            </a:pPr>
            <a:r>
              <a:rPr lang="en-AU" dirty="0" smtClean="0"/>
              <a:t>We will see how to pass data to thread methods</a:t>
            </a:r>
            <a:r>
              <a:rPr lang="en-AU" baseline="0" dirty="0" smtClean="0"/>
              <a:t> in a little bit</a:t>
            </a:r>
            <a:endParaRPr lang="en-AU" dirty="0"/>
          </a:p>
          <a:p>
            <a:pPr>
              <a:buFontTx/>
              <a:buChar char="•"/>
            </a:pPr>
            <a:r>
              <a:rPr lang="en-AU" dirty="0"/>
              <a:t>There is a more complex type that takes an Object. We will see it later. Usually, we use this one.</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pPr marL="171673" indent="-171673">
              <a:buFont typeface="Arial" pitchFamily="34" charset="0"/>
              <a:buChar char="•"/>
            </a:pPr>
            <a:r>
              <a:rPr lang="en-AU" dirty="0" smtClean="0"/>
              <a:t>The syntax is straightforward…</a:t>
            </a:r>
          </a:p>
          <a:p>
            <a:pPr marL="171673" indent="-171673">
              <a:buFont typeface="Arial" pitchFamily="34" charset="0"/>
              <a:buChar char="•"/>
            </a:pPr>
            <a:r>
              <a:rPr lang="en-AU" dirty="0" smtClean="0"/>
              <a:t>Assume an appropriate method (void</a:t>
            </a:r>
            <a:r>
              <a:rPr lang="en-AU" baseline="0" dirty="0" smtClean="0"/>
              <a:t> and null)</a:t>
            </a:r>
          </a:p>
          <a:p>
            <a:pPr marL="171673" indent="-171673">
              <a:buFont typeface="Arial" pitchFamily="34" charset="0"/>
              <a:buChar char="•"/>
            </a:pPr>
            <a:r>
              <a:rPr lang="en-AU" baseline="0" dirty="0" smtClean="0"/>
              <a:t>Create a delegate of type </a:t>
            </a:r>
            <a:r>
              <a:rPr lang="en-AU" baseline="0" dirty="0" err="1" smtClean="0"/>
              <a:t>ThreadStart</a:t>
            </a:r>
            <a:r>
              <a:rPr lang="en-AU" baseline="0" dirty="0" smtClean="0"/>
              <a:t>.</a:t>
            </a:r>
          </a:p>
          <a:p>
            <a:pPr marL="171673" indent="-171673">
              <a:buFont typeface="Arial" pitchFamily="34" charset="0"/>
              <a:buChar char="•"/>
            </a:pPr>
            <a:r>
              <a:rPr lang="en-AU" baseline="0" dirty="0" smtClean="0"/>
              <a:t>Create a  Thread object, passing in that delegate</a:t>
            </a:r>
            <a:endParaRPr lang="en-AU" dirty="0" smtClean="0"/>
          </a:p>
          <a:p>
            <a:pPr marL="171673" indent="-171673">
              <a:buFont typeface="Arial" pitchFamily="34" charset="0"/>
              <a:buChar char="•"/>
            </a:pPr>
            <a:r>
              <a:rPr lang="en-AU" dirty="0" smtClean="0"/>
              <a:t>When you create the Thread with its constructor call, you </a:t>
            </a:r>
            <a:r>
              <a:rPr lang="en-AU" dirty="0"/>
              <a:t>now have a </a:t>
            </a:r>
            <a:r>
              <a:rPr lang="en-AU" dirty="0" smtClean="0"/>
              <a:t>thread </a:t>
            </a:r>
            <a:r>
              <a:rPr lang="en-AU" dirty="0"/>
              <a:t>in the unstarted state</a:t>
            </a:r>
          </a:p>
          <a:p>
            <a:pPr marL="171673" indent="-171673">
              <a:buFont typeface="Arial" pitchFamily="34" charset="0"/>
              <a:buChar char="•"/>
            </a:pPr>
            <a:r>
              <a:rPr lang="en-AU" dirty="0"/>
              <a:t>To start it, call Start();</a:t>
            </a:r>
          </a:p>
          <a:p>
            <a:pPr marL="171673" indent="-171673">
              <a:buFont typeface="Arial" pitchFamily="34" charset="0"/>
              <a:buChar char="•"/>
            </a:pPr>
            <a:r>
              <a:rPr lang="en-AU" dirty="0"/>
              <a:t>It enters the running state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Assume we have this class.</a:t>
            </a:r>
          </a:p>
          <a:p>
            <a:pPr marL="171673" indent="-171673">
              <a:buFont typeface="Arial" pitchFamily="34" charset="0"/>
              <a:buChar char="•"/>
            </a:pPr>
            <a:r>
              <a:rPr lang="en-NZ" dirty="0" smtClean="0"/>
              <a:t>Note that </a:t>
            </a:r>
            <a:r>
              <a:rPr lang="en-NZ" dirty="0" err="1" smtClean="0"/>
              <a:t>DoWork</a:t>
            </a:r>
            <a:r>
              <a:rPr lang="en-NZ" dirty="0" smtClean="0"/>
              <a:t>() has the correct method signature</a:t>
            </a:r>
            <a:r>
              <a:rPr lang="en-NZ" baseline="0" dirty="0" smtClean="0"/>
              <a:t> to become a </a:t>
            </a:r>
            <a:r>
              <a:rPr lang="en-NZ" baseline="0" dirty="0" err="1" smtClean="0"/>
              <a:t>ThreadStart</a:t>
            </a:r>
            <a:r>
              <a:rPr lang="en-NZ" baseline="0" dirty="0" smtClean="0"/>
              <a:t> delegate.</a:t>
            </a:r>
            <a:endParaRPr lang="en-NZ" dirty="0"/>
          </a:p>
        </p:txBody>
      </p:sp>
      <p:sp>
        <p:nvSpPr>
          <p:cNvPr id="4" name="Slide Number Placeholder 3"/>
          <p:cNvSpPr>
            <a:spLocks noGrp="1"/>
          </p:cNvSpPr>
          <p:nvPr>
            <p:ph type="sldNum" sz="quarter" idx="10"/>
          </p:nvPr>
        </p:nvSpPr>
        <p:spPr/>
        <p:txBody>
          <a:bodyPr/>
          <a:lstStyle/>
          <a:p>
            <a:fld id="{B0492C55-3D52-49DC-9F73-D3E51555AD58}" type="slidenum">
              <a:rPr lang="en-US" smtClean="0"/>
              <a:pPr/>
              <a:t>12</a:t>
            </a:fld>
            <a:endParaRPr lang="en-US"/>
          </a:p>
        </p:txBody>
      </p:sp>
    </p:spTree>
    <p:extLst>
      <p:ext uri="{BB962C8B-B14F-4D97-AF65-F5344CB8AC3E}">
        <p14:creationId xmlns:p14="http://schemas.microsoft.com/office/powerpoint/2010/main" val="2645496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pPr>
              <a:buFontTx/>
              <a:buChar char="•"/>
            </a:pPr>
            <a:r>
              <a:rPr lang="en-AU" dirty="0"/>
              <a:t>Assume </a:t>
            </a:r>
            <a:r>
              <a:rPr lang="en-AU" dirty="0" smtClean="0"/>
              <a:t>the</a:t>
            </a:r>
            <a:r>
              <a:rPr lang="en-AU" baseline="0" dirty="0" smtClean="0"/>
              <a:t> </a:t>
            </a:r>
            <a:r>
              <a:rPr lang="en-AU" dirty="0" smtClean="0"/>
              <a:t>Worker class </a:t>
            </a:r>
            <a:r>
              <a:rPr lang="en-AU" dirty="0"/>
              <a:t>is visible from where we are..</a:t>
            </a:r>
          </a:p>
          <a:p>
            <a:pPr>
              <a:buFontTx/>
              <a:buChar char="•"/>
            </a:pPr>
            <a:r>
              <a:rPr lang="en-AU" dirty="0"/>
              <a:t>Now we can do this…</a:t>
            </a:r>
          </a:p>
          <a:p>
            <a:pPr>
              <a:buFontTx/>
              <a:buChar char="•"/>
            </a:pPr>
            <a:r>
              <a:rPr lang="en-AU" dirty="0"/>
              <a:t>Note that, as with delegates, if a class has static methods, it is not necessary to create an instance first.</a:t>
            </a:r>
          </a:p>
          <a:p>
            <a:pPr>
              <a:buFontTx/>
              <a:buChar char="•"/>
            </a:pPr>
            <a:r>
              <a:rPr lang="en-AU" dirty="0"/>
              <a:t>However, we will see that, with Threads, we usually want to create an instance</a:t>
            </a:r>
            <a:r>
              <a:rPr lang="en-AU" dirty="0" smtClean="0"/>
              <a:t>.</a:t>
            </a:r>
          </a:p>
          <a:p>
            <a:pPr>
              <a:buFontTx/>
              <a:buChar char="•"/>
            </a:pPr>
            <a:r>
              <a:rPr lang="en-AU" dirty="0" smtClean="0"/>
              <a:t>Why do you think this is?</a:t>
            </a:r>
            <a:endParaRPr lang="en-AU" dirty="0"/>
          </a:p>
          <a:p>
            <a:pPr lvl="1">
              <a:buFontTx/>
              <a:buChar char="•"/>
            </a:pPr>
            <a:r>
              <a:rPr lang="en-AU" dirty="0" smtClean="0"/>
              <a:t>Because </a:t>
            </a:r>
            <a:r>
              <a:rPr lang="en-AU" dirty="0"/>
              <a:t>the </a:t>
            </a:r>
            <a:r>
              <a:rPr lang="en-AU" dirty="0" err="1"/>
              <a:t>ThreadStart</a:t>
            </a:r>
            <a:r>
              <a:rPr lang="en-AU" dirty="0"/>
              <a:t> delegate can accept no data arguments, we will need some way to get the data into the guy executing the thread.</a:t>
            </a:r>
          </a:p>
          <a:p>
            <a:pPr lvl="1">
              <a:buFontTx/>
              <a:buChar char="•"/>
            </a:pPr>
            <a:r>
              <a:rPr lang="en-AU" dirty="0"/>
              <a:t>The most straightforward way is to set up a class instance with the required data, then thread its worker method</a:t>
            </a:r>
            <a:r>
              <a:rPr lang="en-AU" dirty="0" smtClean="0"/>
              <a:t>.</a:t>
            </a:r>
          </a:p>
          <a:p>
            <a:pPr lvl="1">
              <a:buFontTx/>
              <a:buChar char="•"/>
            </a:pPr>
            <a:r>
              <a:rPr lang="en-AU" dirty="0" smtClean="0"/>
              <a:t>That’s why we usually create instances.</a:t>
            </a:r>
            <a:endParaRPr lang="en-AU" dirty="0"/>
          </a:p>
          <a:p>
            <a:pPr>
              <a:buFontTx/>
              <a:buChar char="•"/>
            </a:pPr>
            <a:r>
              <a:rPr lang="en-AU" dirty="0"/>
              <a:t>We will see examples.</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pPr>
              <a:buFontTx/>
              <a:buChar char="•"/>
            </a:pPr>
            <a:r>
              <a:rPr lang="en-AU" dirty="0"/>
              <a:t>It is important that you understand the role of the </a:t>
            </a:r>
            <a:r>
              <a:rPr lang="en-AU" dirty="0" err="1"/>
              <a:t>ThreadStart</a:t>
            </a:r>
            <a:r>
              <a:rPr lang="en-AU" dirty="0"/>
              <a:t> delegate (we will see further the role of delegates in all this as we proceed), but there is actually a </a:t>
            </a:r>
            <a:r>
              <a:rPr lang="en-AU" dirty="0" smtClean="0"/>
              <a:t>shortcut syntax </a:t>
            </a:r>
            <a:r>
              <a:rPr lang="en-AU" dirty="0"/>
              <a:t>for creating Threads that saves some typing, and this is the one we will usually see in the wild.</a:t>
            </a:r>
          </a:p>
          <a:p>
            <a:pPr>
              <a:buFontTx/>
              <a:buChar char="•"/>
            </a:pPr>
            <a:r>
              <a:rPr lang="en-AU" dirty="0"/>
              <a:t>You just stick the method name into the Thread constructor. The compiler infers the delegate creation for you.</a:t>
            </a:r>
          </a:p>
          <a:p>
            <a:pPr>
              <a:buFontTx/>
              <a:buChar char="•"/>
            </a:pPr>
            <a:r>
              <a:rPr lang="en-AU" dirty="0"/>
              <a:t>There are actually even more compact options that this, but they become unreadable, so we will ignore them</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pPr marL="171673" indent="-171673">
              <a:buFont typeface="Arial" pitchFamily="34" charset="0"/>
              <a:buChar char="•"/>
            </a:pPr>
            <a:r>
              <a:rPr lang="en-AU" dirty="0"/>
              <a:t>Essential in debugging, otherwise you can’t tell who is working when things happen</a:t>
            </a:r>
          </a:p>
          <a:p>
            <a:pPr marL="171673" indent="-171673">
              <a:buFont typeface="Arial" pitchFamily="34" charset="0"/>
              <a:buChar char="•"/>
            </a:pPr>
            <a:r>
              <a:rPr lang="en-AU" dirty="0"/>
              <a:t>So you set the name, then later you write the name</a:t>
            </a:r>
          </a:p>
          <a:p>
            <a:pPr marL="171673" indent="-171673">
              <a:buFont typeface="Arial" pitchFamily="34" charset="0"/>
              <a:buChar char="•"/>
            </a:pPr>
            <a:r>
              <a:rPr lang="en-AU" dirty="0"/>
              <a:t>Note the console here.</a:t>
            </a:r>
          </a:p>
          <a:p>
            <a:pPr marL="171673" indent="-171673">
              <a:buFont typeface="Arial" pitchFamily="34" charset="0"/>
              <a:buChar char="•"/>
            </a:pPr>
            <a:r>
              <a:rPr lang="en-AU" dirty="0"/>
              <a:t>We will be doing a little console programming when we first start working with threads</a:t>
            </a:r>
          </a:p>
          <a:p>
            <a:pPr marL="171673" indent="-171673">
              <a:buFont typeface="Arial" pitchFamily="34" charset="0"/>
              <a:buChar char="•"/>
            </a:pPr>
            <a:r>
              <a:rPr lang="en-AU" dirty="0"/>
              <a:t>This is because handling form controls like </a:t>
            </a:r>
            <a:r>
              <a:rPr lang="en-AU" dirty="0" err="1"/>
              <a:t>ListBoxes</a:t>
            </a:r>
            <a:r>
              <a:rPr lang="en-AU" dirty="0"/>
              <a:t> as we usually do for output is a little </a:t>
            </a:r>
            <a:r>
              <a:rPr lang="en-AU" dirty="0" smtClean="0"/>
              <a:t>complex</a:t>
            </a:r>
            <a:r>
              <a:rPr lang="en-AU" baseline="0" dirty="0" smtClean="0"/>
              <a:t> when multi-threading.</a:t>
            </a:r>
            <a:endParaRPr lang="en-AU" dirty="0"/>
          </a:p>
          <a:p>
            <a:pPr marL="171673" indent="-171673">
              <a:buFont typeface="Arial" pitchFamily="34" charset="0"/>
              <a:buChar char="•"/>
            </a:pPr>
            <a:r>
              <a:rPr lang="en-AU" dirty="0"/>
              <a:t>We will cover it, but not until a bit later on.</a:t>
            </a:r>
          </a:p>
          <a:p>
            <a:pPr marL="171673" indent="-171673">
              <a:buFont typeface="Arial" pitchFamily="34" charset="0"/>
              <a:buChar char="•"/>
            </a:pPr>
            <a:r>
              <a:rPr lang="en-AU" dirty="0"/>
              <a:t>If you don’t remember Console programming, don’t worry, we will review.</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pPr marL="171673" indent="-171673">
              <a:buFont typeface="Arial" pitchFamily="34" charset="0"/>
              <a:buChar char="•"/>
            </a:pPr>
            <a:r>
              <a:rPr lang="en-AU" dirty="0" smtClean="0"/>
              <a:t>Our first threading example…</a:t>
            </a:r>
          </a:p>
          <a:p>
            <a:pPr marL="171673" indent="-171673">
              <a:buFont typeface="Arial" pitchFamily="34" charset="0"/>
              <a:buChar char="•"/>
            </a:pPr>
            <a:r>
              <a:rPr lang="en-AU" dirty="0" smtClean="0"/>
              <a:t>We’re </a:t>
            </a:r>
            <a:r>
              <a:rPr lang="en-AU" dirty="0"/>
              <a:t>using the console </a:t>
            </a:r>
            <a:r>
              <a:rPr lang="en-AU" dirty="0" smtClean="0"/>
              <a:t>here, so we’ve created a Console Application, not a Windows Forms Application</a:t>
            </a:r>
            <a:endParaRPr lang="en-AU" dirty="0"/>
          </a:p>
          <a:p>
            <a:pPr marL="171673" indent="-171673">
              <a:buFont typeface="Arial" pitchFamily="34" charset="0"/>
              <a:buChar char="•"/>
            </a:pPr>
            <a:r>
              <a:rPr lang="en-AU" dirty="0"/>
              <a:t>Class program is the automatic outer class you get when you ask for a C# console project</a:t>
            </a:r>
          </a:p>
          <a:p>
            <a:pPr marL="171673" indent="-171673">
              <a:buFont typeface="Arial" pitchFamily="34" charset="0"/>
              <a:buChar char="•"/>
            </a:pPr>
            <a:r>
              <a:rPr lang="en-AU" dirty="0"/>
              <a:t>Static void main is point of entry</a:t>
            </a:r>
          </a:p>
          <a:p>
            <a:pPr marL="171673" indent="-171673">
              <a:buFont typeface="Arial" pitchFamily="34" charset="0"/>
              <a:buChar char="•"/>
            </a:pPr>
            <a:r>
              <a:rPr lang="en-AU" dirty="0" smtClean="0"/>
              <a:t>You can’t</a:t>
            </a:r>
            <a:r>
              <a:rPr lang="en-AU" baseline="0" dirty="0" smtClean="0"/>
              <a:t> create instances of class Program (there can only be one), so all its methods must be static.</a:t>
            </a:r>
          </a:p>
          <a:p>
            <a:pPr marL="171673" indent="-171673">
              <a:buFont typeface="Arial" pitchFamily="34" charset="0"/>
              <a:buChar char="•"/>
            </a:pPr>
            <a:r>
              <a:rPr lang="en-AU" baseline="0" dirty="0" smtClean="0"/>
              <a:t>We create the static method void </a:t>
            </a:r>
            <a:r>
              <a:rPr lang="en-AU" baseline="0" dirty="0" err="1" smtClean="0"/>
              <a:t>writeAlphabet</a:t>
            </a:r>
            <a:r>
              <a:rPr lang="en-AU" baseline="0" dirty="0" smtClean="0"/>
              <a:t>()</a:t>
            </a:r>
            <a:endParaRPr lang="en-AU" dirty="0"/>
          </a:p>
          <a:p>
            <a:pPr marL="171673" indent="-171673">
              <a:buFont typeface="Arial" pitchFamily="34" charset="0"/>
              <a:buChar char="•"/>
            </a:pPr>
            <a:r>
              <a:rPr lang="en-AU" dirty="0"/>
              <a:t>What happens here?</a:t>
            </a:r>
          </a:p>
          <a:p>
            <a:pPr marL="629467" lvl="1" indent="-171673">
              <a:buFont typeface="Arial" pitchFamily="34" charset="0"/>
              <a:buChar char="•"/>
            </a:pPr>
            <a:r>
              <a:rPr lang="en-AU" dirty="0"/>
              <a:t>Make two threads that are going to run </a:t>
            </a:r>
            <a:r>
              <a:rPr lang="en-AU" dirty="0" err="1" smtClean="0"/>
              <a:t>writeAlphabet</a:t>
            </a:r>
            <a:r>
              <a:rPr lang="en-AU" dirty="0" smtClean="0"/>
              <a:t> </a:t>
            </a:r>
            <a:r>
              <a:rPr lang="en-AU" dirty="0"/>
              <a:t>(one the long way, one with the </a:t>
            </a:r>
            <a:r>
              <a:rPr lang="en-AU" dirty="0" smtClean="0"/>
              <a:t>shortcut)</a:t>
            </a:r>
            <a:endParaRPr lang="en-AU" dirty="0"/>
          </a:p>
          <a:p>
            <a:pPr marL="629467" lvl="1" indent="-171673">
              <a:buFont typeface="Arial" pitchFamily="34" charset="0"/>
              <a:buChar char="•"/>
            </a:pPr>
            <a:r>
              <a:rPr lang="en-AU" dirty="0"/>
              <a:t>Start them</a:t>
            </a:r>
          </a:p>
          <a:p>
            <a:pPr marL="629467" lvl="1" indent="-171673">
              <a:buFont typeface="Arial" pitchFamily="34" charset="0"/>
              <a:buChar char="•"/>
            </a:pPr>
            <a:r>
              <a:rPr lang="en-AU" dirty="0" smtClean="0"/>
              <a:t>Then also call </a:t>
            </a:r>
            <a:r>
              <a:rPr lang="en-AU" dirty="0" err="1" smtClean="0"/>
              <a:t>writeAlphabet</a:t>
            </a:r>
            <a:r>
              <a:rPr lang="en-AU" dirty="0" smtClean="0"/>
              <a:t> </a:t>
            </a:r>
            <a:r>
              <a:rPr lang="en-AU" dirty="0"/>
              <a:t>from the main thread</a:t>
            </a:r>
          </a:p>
          <a:p>
            <a:pPr marL="171673" indent="-171673">
              <a:buFont typeface="Arial" pitchFamily="34" charset="0"/>
              <a:buChar char="•"/>
            </a:pPr>
            <a:r>
              <a:rPr lang="en-AU" dirty="0"/>
              <a:t>Now there are three versions of </a:t>
            </a:r>
            <a:r>
              <a:rPr lang="en-AU" dirty="0" err="1" smtClean="0"/>
              <a:t>writeAlphabet</a:t>
            </a:r>
            <a:r>
              <a:rPr lang="en-AU" dirty="0" smtClean="0"/>
              <a:t> running </a:t>
            </a:r>
            <a:r>
              <a:rPr lang="en-AU" dirty="0"/>
              <a:t>simultaneously.</a:t>
            </a:r>
          </a:p>
          <a:p>
            <a:pPr marL="171673" indent="-171673">
              <a:buFont typeface="Arial" pitchFamily="34" charset="0"/>
              <a:buChar char="•"/>
            </a:pPr>
            <a:r>
              <a:rPr lang="en-AU" dirty="0"/>
              <a:t>What’s the output?</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pPr marL="171673" indent="-171673">
              <a:buFont typeface="Arial" pitchFamily="34" charset="0"/>
              <a:buChar char="•"/>
            </a:pPr>
            <a:r>
              <a:rPr lang="en-AU" dirty="0"/>
              <a:t>You can see where the CPU sliced, but you can’t tell who is doing what</a:t>
            </a:r>
            <a:r>
              <a:rPr lang="en-AU" dirty="0" smtClean="0"/>
              <a:t>.</a:t>
            </a:r>
          </a:p>
          <a:p>
            <a:pPr marL="171673" indent="-171673">
              <a:buFont typeface="Arial" pitchFamily="34" charset="0"/>
              <a:buChar char="•"/>
            </a:pPr>
            <a:r>
              <a:rPr lang="en-AU" dirty="0" smtClean="0"/>
              <a:t>(NB: I have tweaked this code just a little bit to make more switching (by slowing it down some). If</a:t>
            </a:r>
            <a:r>
              <a:rPr lang="en-AU" baseline="0" dirty="0" smtClean="0"/>
              <a:t> you duplicate this code on your fast machine, there may not be quite so much interleaving.)</a:t>
            </a:r>
            <a:endParaRPr lang="en-AU" dirty="0"/>
          </a:p>
          <a:p>
            <a:pPr marL="171673" indent="-171673">
              <a:buFont typeface="Arial" pitchFamily="34" charset="0"/>
              <a:buChar char="•"/>
            </a:pPr>
            <a:r>
              <a:rPr lang="en-AU" dirty="0"/>
              <a:t>Let’s add the </a:t>
            </a:r>
            <a:r>
              <a:rPr lang="en-AU" dirty="0" smtClean="0"/>
              <a:t>names</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pPr marL="171673" indent="-171673">
              <a:buFont typeface="Arial" pitchFamily="34" charset="0"/>
              <a:buChar char="•"/>
            </a:pPr>
            <a:r>
              <a:rPr lang="en-AU" dirty="0"/>
              <a:t>Here we have named the threads.</a:t>
            </a:r>
          </a:p>
          <a:p>
            <a:pPr marL="171673" indent="-171673">
              <a:buFont typeface="Arial" pitchFamily="34" charset="0"/>
              <a:buChar char="•"/>
            </a:pPr>
            <a:r>
              <a:rPr lang="en-AU" dirty="0"/>
              <a:t>Note how we name the main thread, because it is running</a:t>
            </a:r>
          </a:p>
          <a:p>
            <a:pPr marL="171673" indent="-171673">
              <a:buFont typeface="Arial" pitchFamily="34" charset="0"/>
              <a:buChar char="•"/>
            </a:pPr>
            <a:r>
              <a:rPr lang="en-AU" dirty="0"/>
              <a:t>Then in </a:t>
            </a:r>
            <a:r>
              <a:rPr lang="en-AU" dirty="0" err="1"/>
              <a:t>writeAlpha</a:t>
            </a:r>
            <a:r>
              <a:rPr lang="en-AU" dirty="0"/>
              <a:t>, we stick the name in there, asking for the </a:t>
            </a:r>
            <a:r>
              <a:rPr lang="en-AU" b="1" i="0" dirty="0" err="1"/>
              <a:t>currentThread</a:t>
            </a:r>
            <a:r>
              <a:rPr lang="en-AU" b="1" i="0" dirty="0"/>
              <a:t> </a:t>
            </a:r>
            <a:r>
              <a:rPr lang="en-AU" b="1" i="0" dirty="0" smtClean="0"/>
              <a:t> AT </a:t>
            </a:r>
            <a:r>
              <a:rPr lang="en-AU" b="1" i="0" dirty="0"/>
              <a:t>THAT </a:t>
            </a:r>
            <a:r>
              <a:rPr lang="en-AU" b="1" i="0" dirty="0" smtClean="0"/>
              <a:t>POINT</a:t>
            </a:r>
          </a:p>
          <a:p>
            <a:pPr marL="171673" indent="-171673">
              <a:buFont typeface="Arial" pitchFamily="34" charset="0"/>
              <a:buChar char="•"/>
            </a:pPr>
            <a:r>
              <a:rPr lang="en-AU" b="1" i="0" dirty="0" smtClean="0"/>
              <a:t>Do you see how </a:t>
            </a:r>
            <a:r>
              <a:rPr lang="en-AU" b="1" i="0" dirty="0" err="1" smtClean="0"/>
              <a:t>CurrentThread</a:t>
            </a:r>
            <a:r>
              <a:rPr lang="en-AU" b="1" i="0" dirty="0" smtClean="0"/>
              <a:t> when we name</a:t>
            </a:r>
            <a:r>
              <a:rPr lang="en-AU" b="1" i="0" baseline="0" dirty="0" smtClean="0"/>
              <a:t> it main is the main thread, and </a:t>
            </a:r>
            <a:r>
              <a:rPr lang="en-AU" b="1" i="0" baseline="0" dirty="0" err="1" smtClean="0"/>
              <a:t>CurrentThread</a:t>
            </a:r>
            <a:r>
              <a:rPr lang="en-AU" b="1" i="0" baseline="0" dirty="0" smtClean="0"/>
              <a:t> inside </a:t>
            </a:r>
            <a:r>
              <a:rPr lang="en-AU" b="1" i="0" baseline="0" dirty="0" err="1" smtClean="0"/>
              <a:t>writeAlpha</a:t>
            </a:r>
            <a:r>
              <a:rPr lang="en-AU" b="1" i="0" baseline="0" dirty="0" smtClean="0"/>
              <a:t> can be any one of the three threads?</a:t>
            </a:r>
            <a:endParaRPr lang="en-AU" b="1" i="0" dirty="0"/>
          </a:p>
          <a:p>
            <a:pPr marL="171673" indent="-171673">
              <a:buFont typeface="Arial" pitchFamily="34" charset="0"/>
              <a:buChar char="•"/>
            </a:pPr>
            <a:r>
              <a:rPr lang="en-AU" dirty="0"/>
              <a:t>What’s the output?</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pPr marL="171673" indent="-171673">
              <a:buFont typeface="Arial" pitchFamily="34" charset="0"/>
              <a:buChar char="•"/>
            </a:pPr>
            <a:r>
              <a:rPr lang="en-AU" dirty="0"/>
              <a:t>Note the interleaving.</a:t>
            </a:r>
          </a:p>
          <a:p>
            <a:pPr marL="171673" indent="-171673">
              <a:buFont typeface="Arial" pitchFamily="34" charset="0"/>
              <a:buChar char="•"/>
            </a:pPr>
            <a:r>
              <a:rPr lang="en-AU" dirty="0"/>
              <a:t>Will it be exactly the same every time?</a:t>
            </a:r>
          </a:p>
          <a:p>
            <a:pPr marL="171673" indent="-171673">
              <a:buFont typeface="Arial" pitchFamily="34" charset="0"/>
              <a:buChar char="•"/>
            </a:pPr>
            <a:r>
              <a:rPr lang="en-AU" dirty="0"/>
              <a:t>No.</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pPr>
              <a:buFontTx/>
              <a:buChar char="•"/>
            </a:pPr>
            <a:r>
              <a:rPr lang="en-AU" dirty="0"/>
              <a:t>All the applications we have written have been single threaded (at least as far as our code goes; the Operating System has been threading all along</a:t>
            </a:r>
            <a:r>
              <a:rPr lang="en-AU" dirty="0" smtClean="0"/>
              <a:t>…)</a:t>
            </a:r>
          </a:p>
          <a:p>
            <a:pPr>
              <a:buFontTx/>
              <a:buChar char="•"/>
            </a:pPr>
            <a:r>
              <a:rPr lang="en-AU" dirty="0" smtClean="0"/>
              <a:t>We can also write code where we explicitly launch</a:t>
            </a:r>
            <a:r>
              <a:rPr lang="en-AU" baseline="0" dirty="0" smtClean="0"/>
              <a:t> execution in separate threads.</a:t>
            </a:r>
          </a:p>
          <a:p>
            <a:pPr>
              <a:buFontTx/>
              <a:buChar char="•"/>
            </a:pPr>
            <a:r>
              <a:rPr lang="en-AU" baseline="0" dirty="0" smtClean="0"/>
              <a:t>Multiple threads are executed “simultaneously”.</a:t>
            </a:r>
          </a:p>
          <a:p>
            <a:pPr>
              <a:buFontTx/>
              <a:buChar char="•"/>
            </a:pPr>
            <a:r>
              <a:rPr lang="en-AU" baseline="0" dirty="0" smtClean="0"/>
              <a:t>With a single core, the processor time-slices between low level commands (for example, modifying the data value in a register). </a:t>
            </a:r>
          </a:p>
          <a:p>
            <a:pPr>
              <a:buFontTx/>
              <a:buChar char="•"/>
            </a:pPr>
            <a:r>
              <a:rPr lang="en-AU" baseline="0" dirty="0" smtClean="0"/>
              <a:t>First one thread’s commands, then switches to another’s, then switches again.</a:t>
            </a:r>
          </a:p>
          <a:p>
            <a:pPr>
              <a:buFontTx/>
              <a:buChar char="•"/>
            </a:pPr>
            <a:r>
              <a:rPr lang="en-AU" baseline="0" dirty="0" smtClean="0"/>
              <a:t>As each processing thread requires many low-level commands, the threads are, effectively, being executed simultaneously.</a:t>
            </a:r>
          </a:p>
          <a:p>
            <a:pPr>
              <a:buFontTx/>
              <a:buChar char="•"/>
            </a:pPr>
            <a:r>
              <a:rPr lang="en-AU" baseline="0" dirty="0" smtClean="0"/>
              <a:t>This is how windows always works, btw. Take a look at the Task Manager and you will see most applications have multiple threads, and all running threads are being serviced via time-slicing.</a:t>
            </a:r>
          </a:p>
          <a:p>
            <a:pPr>
              <a:buFontTx/>
              <a:buChar char="•"/>
            </a:pPr>
            <a:r>
              <a:rPr lang="en-AU" baseline="0" dirty="0" smtClean="0"/>
              <a:t>In a multi-core machine, you can have true simultaneity.</a:t>
            </a:r>
          </a:p>
          <a:p>
            <a:pPr>
              <a:buFontTx/>
              <a:buChar char="•"/>
            </a:pPr>
            <a:endParaRPr lang="en-AU" dirty="0"/>
          </a:p>
          <a:p>
            <a:pPr>
              <a:buFontTx/>
              <a:buChar char="•"/>
            </a:pP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Or</a:t>
            </a:r>
            <a:r>
              <a:rPr lang="en-NZ" baseline="0" dirty="0" smtClean="0"/>
              <a:t> global variable.</a:t>
            </a:r>
            <a:endParaRPr lang="en-NZ" dirty="0"/>
          </a:p>
        </p:txBody>
      </p:sp>
      <p:sp>
        <p:nvSpPr>
          <p:cNvPr id="4" name="Slide Number Placeholder 3"/>
          <p:cNvSpPr>
            <a:spLocks noGrp="1"/>
          </p:cNvSpPr>
          <p:nvPr>
            <p:ph type="sldNum" sz="quarter" idx="10"/>
          </p:nvPr>
        </p:nvSpPr>
        <p:spPr/>
        <p:txBody>
          <a:bodyPr/>
          <a:lstStyle/>
          <a:p>
            <a:fld id="{B0492C55-3D52-49DC-9F73-D3E51555AD58}" type="slidenum">
              <a:rPr lang="en-US" smtClean="0"/>
              <a:pPr/>
              <a:t>20</a:t>
            </a:fld>
            <a:endParaRPr lang="en-US"/>
          </a:p>
        </p:txBody>
      </p:sp>
    </p:spTree>
    <p:extLst>
      <p:ext uri="{BB962C8B-B14F-4D97-AF65-F5344CB8AC3E}">
        <p14:creationId xmlns:p14="http://schemas.microsoft.com/office/powerpoint/2010/main" val="1461169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Here we have a little worker called </a:t>
            </a:r>
            <a:r>
              <a:rPr lang="en-NZ" dirty="0" err="1" smtClean="0"/>
              <a:t>writeMethod</a:t>
            </a:r>
            <a:r>
              <a:rPr lang="en-NZ" dirty="0" smtClean="0"/>
              <a:t>,</a:t>
            </a:r>
            <a:r>
              <a:rPr lang="en-NZ" baseline="0" dirty="0" smtClean="0"/>
              <a:t> which contains a local </a:t>
            </a:r>
            <a:r>
              <a:rPr lang="en-NZ" baseline="0" dirty="0" err="1" smtClean="0"/>
              <a:t>int</a:t>
            </a:r>
            <a:r>
              <a:rPr lang="en-NZ" baseline="0" dirty="0" smtClean="0"/>
              <a:t> </a:t>
            </a:r>
            <a:r>
              <a:rPr lang="en-NZ" baseline="0" dirty="0" err="1" smtClean="0"/>
              <a:t>loopCounter</a:t>
            </a:r>
            <a:endParaRPr lang="en-NZ" baseline="0" dirty="0" smtClean="0"/>
          </a:p>
          <a:p>
            <a:pPr>
              <a:buFont typeface="Arial" pitchFamily="34" charset="0"/>
              <a:buChar char="•"/>
            </a:pPr>
            <a:r>
              <a:rPr lang="en-NZ" baseline="0" dirty="0" smtClean="0"/>
              <a:t>This method is going to run twice – once in its own thread t, and once in the main thread</a:t>
            </a:r>
          </a:p>
          <a:p>
            <a:pPr>
              <a:buFont typeface="Arial" pitchFamily="34" charset="0"/>
              <a:buChar char="•"/>
            </a:pPr>
            <a:r>
              <a:rPr lang="en-NZ" baseline="0" dirty="0" smtClean="0"/>
              <a:t>Both threads have a for loop variable called “</a:t>
            </a:r>
            <a:r>
              <a:rPr lang="en-NZ" baseline="0" dirty="0" err="1" smtClean="0"/>
              <a:t>loopCounter</a:t>
            </a:r>
            <a:r>
              <a:rPr lang="en-NZ" baseline="0" dirty="0" smtClean="0"/>
              <a:t>”. Is there any problem with one guy incrementing the other guy’s </a:t>
            </a:r>
            <a:r>
              <a:rPr lang="en-NZ" baseline="0" dirty="0" err="1" smtClean="0"/>
              <a:t>loopCounter</a:t>
            </a:r>
            <a:r>
              <a:rPr lang="en-NZ" baseline="0" dirty="0" smtClean="0"/>
              <a:t>?</a:t>
            </a:r>
          </a:p>
          <a:p>
            <a:pPr>
              <a:buFont typeface="Arial" pitchFamily="34" charset="0"/>
              <a:buChar char="•"/>
            </a:pPr>
            <a:r>
              <a:rPr lang="en-NZ" baseline="0" dirty="0" smtClean="0"/>
              <a:t>No.</a:t>
            </a:r>
          </a:p>
          <a:p>
            <a:pPr>
              <a:buFont typeface="Arial" pitchFamily="34" charset="0"/>
              <a:buChar char="•"/>
            </a:pPr>
            <a:r>
              <a:rPr lang="en-NZ" baseline="0" dirty="0" smtClean="0"/>
              <a:t>Because </a:t>
            </a:r>
            <a:r>
              <a:rPr lang="en-NZ" baseline="0" dirty="0" err="1" smtClean="0"/>
              <a:t>loopCounter</a:t>
            </a:r>
            <a:r>
              <a:rPr lang="en-NZ" baseline="0" dirty="0" smtClean="0"/>
              <a:t> is local, and each thread has its own stack space, the two versions of </a:t>
            </a:r>
            <a:r>
              <a:rPr lang="en-NZ" baseline="0" dirty="0" err="1" smtClean="0"/>
              <a:t>loopCounter</a:t>
            </a:r>
            <a:r>
              <a:rPr lang="en-NZ" baseline="0" dirty="0" smtClean="0"/>
              <a:t> are completely distinct, so there is no problem with one thread’s for loop incrementing the other thread’s counter.</a:t>
            </a:r>
          </a:p>
          <a:p>
            <a:pPr>
              <a:buFont typeface="Arial" pitchFamily="34" charset="0"/>
              <a:buChar char="•"/>
            </a:pPr>
            <a:r>
              <a:rPr lang="en-NZ" baseline="0" dirty="0" smtClean="0"/>
              <a:t>The output is 10 A’s, as shown</a:t>
            </a:r>
            <a:endParaRPr lang="en-NZ" dirty="0"/>
          </a:p>
        </p:txBody>
      </p:sp>
      <p:sp>
        <p:nvSpPr>
          <p:cNvPr id="4" name="Slide Number Placeholder 3"/>
          <p:cNvSpPr>
            <a:spLocks noGrp="1"/>
          </p:cNvSpPr>
          <p:nvPr>
            <p:ph type="sldNum" sz="quarter" idx="10"/>
          </p:nvPr>
        </p:nvSpPr>
        <p:spPr/>
        <p:txBody>
          <a:bodyPr/>
          <a:lstStyle/>
          <a:p>
            <a:fld id="{B0492C55-3D52-49DC-9F73-D3E51555AD58}"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However, if two threads use the</a:t>
            </a:r>
            <a:r>
              <a:rPr lang="en-NZ" baseline="0" dirty="0" smtClean="0"/>
              <a:t> same non-local object, things can get awkward...</a:t>
            </a:r>
          </a:p>
          <a:p>
            <a:pPr>
              <a:buFont typeface="Arial" pitchFamily="34" charset="0"/>
              <a:buChar char="•"/>
            </a:pPr>
            <a:r>
              <a:rPr lang="en-NZ" baseline="0" dirty="0" smtClean="0"/>
              <a:t>Look at this code.</a:t>
            </a:r>
          </a:p>
          <a:p>
            <a:pPr>
              <a:buFont typeface="Arial" pitchFamily="34" charset="0"/>
              <a:buChar char="•"/>
            </a:pPr>
            <a:r>
              <a:rPr lang="en-NZ" baseline="0" dirty="0" smtClean="0"/>
              <a:t>We might use something of this structure if we had a multi-threaded app, and there was some method that we wanted to make sure was run only once, across the whole app (this is the Singleton pattern), but which could potentially be launched from various places (e.g. Depending on different user input).</a:t>
            </a:r>
          </a:p>
          <a:p>
            <a:pPr>
              <a:buFont typeface="Arial" pitchFamily="34" charset="0"/>
              <a:buChar char="•"/>
            </a:pPr>
            <a:endParaRPr lang="en-NZ" baseline="0" dirty="0" smtClean="0"/>
          </a:p>
          <a:p>
            <a:pPr>
              <a:buFont typeface="Arial" pitchFamily="34" charset="0"/>
              <a:buChar char="•"/>
            </a:pPr>
            <a:r>
              <a:rPr lang="en-NZ" baseline="0" dirty="0" smtClean="0"/>
              <a:t>There is a little worker class with a </a:t>
            </a:r>
            <a:r>
              <a:rPr lang="en-NZ" baseline="0" dirty="0" err="1" smtClean="0"/>
              <a:t>boolean</a:t>
            </a:r>
            <a:r>
              <a:rPr lang="en-NZ" baseline="0" dirty="0" smtClean="0"/>
              <a:t> flag and a simple method. </a:t>
            </a:r>
          </a:p>
          <a:p>
            <a:pPr>
              <a:buFont typeface="Arial" pitchFamily="34" charset="0"/>
              <a:buChar char="•"/>
            </a:pPr>
            <a:r>
              <a:rPr lang="en-NZ" baseline="0" dirty="0" smtClean="0"/>
              <a:t>In the method, it checks the flag. If the flag hasn’t been set, the method generates output, then sets the flag.</a:t>
            </a:r>
          </a:p>
          <a:p>
            <a:pPr>
              <a:buFont typeface="Arial" pitchFamily="34" charset="0"/>
              <a:buChar char="•"/>
            </a:pPr>
            <a:r>
              <a:rPr lang="en-NZ" baseline="0" dirty="0" smtClean="0"/>
              <a:t>So the method should only run one time for a given application execution.</a:t>
            </a:r>
          </a:p>
          <a:p>
            <a:pPr>
              <a:buFont typeface="Arial" pitchFamily="34" charset="0"/>
              <a:buChar char="•"/>
            </a:pPr>
            <a:r>
              <a:rPr lang="en-NZ" baseline="0" dirty="0" smtClean="0"/>
              <a:t>We are going to run this method in two threads: the main (via a direct call), and a created one (via a </a:t>
            </a:r>
            <a:r>
              <a:rPr lang="en-NZ" baseline="0" dirty="0" err="1" smtClean="0"/>
              <a:t>ThreadStart</a:t>
            </a:r>
            <a:r>
              <a:rPr lang="en-NZ" baseline="0" dirty="0" smtClean="0"/>
              <a:t> delegate).</a:t>
            </a:r>
          </a:p>
          <a:p>
            <a:pPr>
              <a:buFont typeface="Arial" pitchFamily="34" charset="0"/>
              <a:buChar char="•"/>
            </a:pPr>
            <a:r>
              <a:rPr lang="en-NZ" baseline="0" dirty="0" smtClean="0"/>
              <a:t>Note that the method is not static, so we need to create an instance to get access to the method in order to delegate and thread it.</a:t>
            </a:r>
          </a:p>
          <a:p>
            <a:pPr>
              <a:buFont typeface="Arial" pitchFamily="34" charset="0"/>
              <a:buChar char="•"/>
            </a:pPr>
            <a:r>
              <a:rPr lang="en-NZ" baseline="0" dirty="0" smtClean="0"/>
              <a:t>Since the two threads are using the same instance to build the delegate and make the direct call, they use the same copy of </a:t>
            </a:r>
            <a:r>
              <a:rPr lang="en-NZ" baseline="0" dirty="0" err="1" smtClean="0"/>
              <a:t>hasRun</a:t>
            </a:r>
            <a:r>
              <a:rPr lang="en-NZ" baseline="0" dirty="0" smtClean="0"/>
              <a:t>.</a:t>
            </a:r>
          </a:p>
          <a:p>
            <a:pPr>
              <a:buFont typeface="Arial" pitchFamily="34" charset="0"/>
              <a:buChar char="•"/>
            </a:pPr>
            <a:r>
              <a:rPr lang="en-NZ" baseline="0" dirty="0" smtClean="0"/>
              <a:t>As expected then, the first guy to run sets the </a:t>
            </a:r>
            <a:r>
              <a:rPr lang="en-NZ" baseline="0" dirty="0" err="1" smtClean="0"/>
              <a:t>hasRun</a:t>
            </a:r>
            <a:r>
              <a:rPr lang="en-NZ" baseline="0" dirty="0" smtClean="0"/>
              <a:t> flag, and so the second doesn’t do the write – the method only runs once.</a:t>
            </a:r>
          </a:p>
        </p:txBody>
      </p:sp>
      <p:sp>
        <p:nvSpPr>
          <p:cNvPr id="4" name="Slide Number Placeholder 3"/>
          <p:cNvSpPr>
            <a:spLocks noGrp="1"/>
          </p:cNvSpPr>
          <p:nvPr>
            <p:ph type="sldNum" sz="quarter" idx="10"/>
          </p:nvPr>
        </p:nvSpPr>
        <p:spPr/>
        <p:txBody>
          <a:bodyPr/>
          <a:lstStyle/>
          <a:p>
            <a:fld id="{B0492C55-3D52-49DC-9F73-D3E51555AD58}"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pitchFamily="34" charset="0"/>
              <a:buChar char="•"/>
            </a:pPr>
            <a:r>
              <a:rPr lang="en-NZ" dirty="0" smtClean="0"/>
              <a:t> Imagine,</a:t>
            </a:r>
            <a:r>
              <a:rPr lang="en-NZ" baseline="0" dirty="0" smtClean="0"/>
              <a:t> however, that we changed the worker class like this....</a:t>
            </a:r>
          </a:p>
          <a:p>
            <a:pPr>
              <a:buFont typeface="Arial" pitchFamily="34" charset="0"/>
              <a:buChar char="•"/>
            </a:pPr>
            <a:r>
              <a:rPr lang="en-NZ" baseline="0" dirty="0" smtClean="0"/>
              <a:t>All we have done here is changed the order of the two statements in the if</a:t>
            </a:r>
          </a:p>
          <a:p>
            <a:pPr>
              <a:buFont typeface="Arial" pitchFamily="34" charset="0"/>
              <a:buChar char="•"/>
            </a:pPr>
            <a:r>
              <a:rPr lang="en-NZ" baseline="0" dirty="0" smtClean="0"/>
              <a:t>Now the program output is as shown (most of the time)</a:t>
            </a:r>
          </a:p>
          <a:p>
            <a:pPr>
              <a:buFont typeface="Arial" pitchFamily="34" charset="0"/>
              <a:buChar char="•"/>
            </a:pPr>
            <a:endParaRPr lang="en-NZ" baseline="0" dirty="0" smtClean="0"/>
          </a:p>
          <a:p>
            <a:pPr>
              <a:buFont typeface="Arial" pitchFamily="34" charset="0"/>
              <a:buChar char="•"/>
            </a:pPr>
            <a:r>
              <a:rPr lang="en-NZ" baseline="0" dirty="0" smtClean="0"/>
              <a:t>Now the second thread is able to get into the if block, even though the first thread has written, and should have set the flag.</a:t>
            </a:r>
          </a:p>
          <a:p>
            <a:pPr>
              <a:buFont typeface="Arial" pitchFamily="34" charset="0"/>
              <a:buChar char="•"/>
            </a:pPr>
            <a:r>
              <a:rPr lang="en-NZ" baseline="0" dirty="0" smtClean="0"/>
              <a:t>Why is this? </a:t>
            </a:r>
          </a:p>
          <a:p>
            <a:pPr>
              <a:buFont typeface="Arial" pitchFamily="34" charset="0"/>
              <a:buChar char="•"/>
            </a:pPr>
            <a:r>
              <a:rPr lang="en-NZ" baseline="0" dirty="0" smtClean="0"/>
              <a:t>The </a:t>
            </a:r>
            <a:r>
              <a:rPr lang="en-NZ" baseline="0" dirty="0" err="1" smtClean="0"/>
              <a:t>WriteLine</a:t>
            </a:r>
            <a:r>
              <a:rPr lang="en-NZ" baseline="0" dirty="0" smtClean="0"/>
              <a:t> is slow. In between when the first thread starts and finishes its </a:t>
            </a:r>
            <a:r>
              <a:rPr lang="en-NZ" baseline="0" dirty="0" err="1" smtClean="0"/>
              <a:t>writeline</a:t>
            </a:r>
            <a:r>
              <a:rPr lang="en-NZ" baseline="0" dirty="0" smtClean="0"/>
              <a:t> and changes the </a:t>
            </a:r>
            <a:r>
              <a:rPr lang="en-NZ" baseline="0" dirty="0" err="1" smtClean="0"/>
              <a:t>hasRun</a:t>
            </a:r>
            <a:r>
              <a:rPr lang="en-NZ" baseline="0" dirty="0" smtClean="0"/>
              <a:t> flag, the second thread sometimes has time to evaluate the if (!</a:t>
            </a:r>
            <a:r>
              <a:rPr lang="en-NZ" baseline="0" dirty="0" err="1" smtClean="0"/>
              <a:t>hasRun</a:t>
            </a:r>
            <a:r>
              <a:rPr lang="en-NZ" baseline="0" dirty="0" smtClean="0"/>
              <a:t>). This is still true, so it goes ahead and does the </a:t>
            </a:r>
            <a:r>
              <a:rPr lang="en-NZ" baseline="0" dirty="0" err="1" smtClean="0"/>
              <a:t>writeline</a:t>
            </a:r>
            <a:r>
              <a:rPr lang="en-NZ" baseline="0" dirty="0" smtClean="0"/>
              <a:t>.</a:t>
            </a:r>
          </a:p>
          <a:p>
            <a:pPr>
              <a:buFont typeface="Arial" pitchFamily="34" charset="0"/>
              <a:buChar char="•"/>
            </a:pPr>
            <a:endParaRPr lang="en-NZ" baseline="0" dirty="0" smtClean="0"/>
          </a:p>
          <a:p>
            <a:pPr>
              <a:buFont typeface="Arial" pitchFamily="34" charset="0"/>
              <a:buChar char="•"/>
            </a:pPr>
            <a:r>
              <a:rPr lang="en-NZ" b="1" baseline="0" dirty="0" smtClean="0"/>
              <a:t>We should be agreed that whether a piece of conditional code is executed once or twice should not depend on the order of the statements. That could be a nasty bug to track down.</a:t>
            </a:r>
          </a:p>
          <a:p>
            <a:pPr>
              <a:buFont typeface="Arial" pitchFamily="34" charset="0"/>
              <a:buChar char="•"/>
            </a:pPr>
            <a:r>
              <a:rPr lang="en-NZ" baseline="0" dirty="0" smtClean="0"/>
              <a:t>This is the scary part of multi-threaded coding.</a:t>
            </a:r>
          </a:p>
          <a:p>
            <a:pPr>
              <a:buFont typeface="Arial" pitchFamily="34" charset="0"/>
              <a:buChar char="•"/>
            </a:pPr>
            <a:r>
              <a:rPr lang="en-NZ" baseline="0" dirty="0" smtClean="0"/>
              <a:t>We will see later how to insure that your threaded code is safe. That is, it runs atomically – the same as though all threads had run in serial.</a:t>
            </a:r>
          </a:p>
          <a:p>
            <a:pPr>
              <a:buFont typeface="Arial" pitchFamily="34" charset="0"/>
              <a:buChar char="•"/>
            </a:pPr>
            <a:endParaRPr lang="en-NZ" baseline="0" dirty="0" smtClean="0"/>
          </a:p>
          <a:p>
            <a:pPr>
              <a:buFont typeface="Arial" pitchFamily="34" charset="0"/>
              <a:buChar char="•"/>
            </a:pPr>
            <a:r>
              <a:rPr lang="en-NZ" baseline="0" dirty="0" smtClean="0"/>
              <a:t>(NB: If your machine is very fast, you might not see this effect with this example. But the problem will occur as soon as you start trying to do things that take more time than writing to the console, e.g. file system or database access.)</a:t>
            </a:r>
            <a:endParaRPr lang="en-NZ" dirty="0"/>
          </a:p>
        </p:txBody>
      </p:sp>
      <p:sp>
        <p:nvSpPr>
          <p:cNvPr id="4" name="Slide Number Placeholder 3"/>
          <p:cNvSpPr>
            <a:spLocks noGrp="1"/>
          </p:cNvSpPr>
          <p:nvPr>
            <p:ph type="sldNum" sz="quarter" idx="10"/>
          </p:nvPr>
        </p:nvSpPr>
        <p:spPr/>
        <p:txBody>
          <a:bodyPr/>
          <a:lstStyle/>
          <a:p>
            <a:fld id="{B0492C55-3D52-49DC-9F73-D3E51555AD58}"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pPr>
              <a:buFontTx/>
              <a:buChar char="•"/>
            </a:pPr>
            <a:r>
              <a:rPr lang="en-AU" dirty="0" smtClean="0"/>
              <a:t>We</a:t>
            </a:r>
            <a:r>
              <a:rPr lang="en-AU" baseline="0" dirty="0" smtClean="0"/>
              <a:t> now want to look at how to pass data to threads.</a:t>
            </a:r>
          </a:p>
          <a:p>
            <a:pPr>
              <a:buFontTx/>
              <a:buChar char="•"/>
            </a:pPr>
            <a:r>
              <a:rPr lang="en-AU" baseline="0" dirty="0" smtClean="0"/>
              <a:t>Since the </a:t>
            </a:r>
            <a:r>
              <a:rPr lang="en-AU" baseline="0" dirty="0" err="1" smtClean="0"/>
              <a:t>ThreadStart</a:t>
            </a:r>
            <a:r>
              <a:rPr lang="en-AU" baseline="0" dirty="0" smtClean="0"/>
              <a:t> delegate accepts no </a:t>
            </a:r>
            <a:r>
              <a:rPr lang="en-AU" baseline="0" dirty="0" err="1" smtClean="0"/>
              <a:t>args</a:t>
            </a:r>
            <a:r>
              <a:rPr lang="en-AU" baseline="0" dirty="0" smtClean="0"/>
              <a:t>, we can’t do it there.</a:t>
            </a:r>
          </a:p>
          <a:p>
            <a:pPr>
              <a:buFontTx/>
              <a:buChar char="•"/>
            </a:pPr>
            <a:r>
              <a:rPr lang="en-AU" baseline="0" dirty="0" smtClean="0"/>
              <a:t>We have two options:</a:t>
            </a:r>
          </a:p>
          <a:p>
            <a:pPr>
              <a:buFontTx/>
              <a:buChar char="•"/>
            </a:pPr>
            <a:r>
              <a:rPr lang="en-AU" baseline="0" dirty="0" smtClean="0"/>
              <a:t>First y</a:t>
            </a:r>
            <a:r>
              <a:rPr lang="en-AU" dirty="0" smtClean="0"/>
              <a:t>ou </a:t>
            </a:r>
            <a:r>
              <a:rPr lang="en-AU" dirty="0"/>
              <a:t>can use the alternative delegate </a:t>
            </a:r>
            <a:r>
              <a:rPr lang="en-AU" dirty="0" err="1" smtClean="0"/>
              <a:t>ParameterizedThreadStart</a:t>
            </a:r>
            <a:endParaRPr lang="en-AU" dirty="0"/>
          </a:p>
          <a:p>
            <a:pPr>
              <a:buFontTx/>
              <a:buChar char="•"/>
            </a:pPr>
            <a:r>
              <a:rPr lang="en-AU" dirty="0" smtClean="0"/>
              <a:t>It </a:t>
            </a:r>
            <a:r>
              <a:rPr lang="en-AU" dirty="0"/>
              <a:t>accepts one argument of type object, which must be cast</a:t>
            </a:r>
          </a:p>
          <a:p>
            <a:pPr>
              <a:buFontTx/>
              <a:buChar char="•"/>
            </a:pPr>
            <a:r>
              <a:rPr lang="en-AU" dirty="0"/>
              <a:t>As indicated by the name, this form is most useful for a worker method that runs in one of a number of states/flavours and you decide which based on the parameter</a:t>
            </a:r>
            <a:r>
              <a:rPr lang="en-AU" dirty="0" smtClean="0"/>
              <a:t>. See the docs for details.</a:t>
            </a:r>
          </a:p>
          <a:p>
            <a:pPr>
              <a:buFontTx/>
              <a:buChar char="•"/>
            </a:pPr>
            <a:endParaRPr lang="en-AU" dirty="0"/>
          </a:p>
          <a:p>
            <a:pPr>
              <a:buFontTx/>
              <a:buChar char="•"/>
            </a:pPr>
            <a:r>
              <a:rPr lang="en-AU" dirty="0"/>
              <a:t>The second method, which is much  more flexible, </a:t>
            </a:r>
            <a:r>
              <a:rPr lang="en-AU" dirty="0" smtClean="0"/>
              <a:t>is</a:t>
            </a:r>
            <a:r>
              <a:rPr lang="en-AU" baseline="0" dirty="0" smtClean="0"/>
              <a:t> to use instance data.</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pPr marL="171673" indent="-171673">
              <a:buFont typeface="Arial" pitchFamily="34" charset="0"/>
              <a:buChar char="•"/>
            </a:pPr>
            <a:r>
              <a:rPr lang="en-AU" dirty="0"/>
              <a:t>Imagine we want to make a variety of objects that play </a:t>
            </a:r>
            <a:r>
              <a:rPr lang="en-AU" dirty="0" smtClean="0"/>
              <a:t>sounds</a:t>
            </a:r>
            <a:endParaRPr lang="en-AU" dirty="0"/>
          </a:p>
          <a:p>
            <a:pPr marL="171673" indent="-171673">
              <a:buFont typeface="Arial" pitchFamily="34" charset="0"/>
              <a:buChar char="•"/>
            </a:pPr>
            <a:r>
              <a:rPr lang="en-AU" dirty="0"/>
              <a:t>We will put them on separate threads</a:t>
            </a:r>
          </a:p>
          <a:p>
            <a:pPr marL="171673" indent="-171673">
              <a:buFont typeface="Arial" pitchFamily="34" charset="0"/>
              <a:buChar char="•"/>
            </a:pPr>
            <a:r>
              <a:rPr lang="en-AU" dirty="0"/>
              <a:t>Each thread needs to know what sound it’s making</a:t>
            </a:r>
          </a:p>
          <a:p>
            <a:pPr marL="171673" indent="-171673">
              <a:buFont typeface="Arial" pitchFamily="34" charset="0"/>
              <a:buChar char="•"/>
            </a:pPr>
            <a:r>
              <a:rPr lang="en-AU" dirty="0"/>
              <a:t>Speak() is our worker method. </a:t>
            </a:r>
            <a:r>
              <a:rPr lang="en-AU" dirty="0" smtClean="0"/>
              <a:t>An infinite loop that</a:t>
            </a:r>
            <a:r>
              <a:rPr lang="en-AU" baseline="0" dirty="0" smtClean="0"/>
              <a:t> plays the sound. </a:t>
            </a:r>
          </a:p>
          <a:p>
            <a:pPr marL="171673" indent="-171673" defTabSz="915589">
              <a:buFont typeface="Arial" pitchFamily="34" charset="0"/>
              <a:buChar char="•"/>
              <a:defRPr/>
            </a:pPr>
            <a:r>
              <a:rPr lang="en-AU" dirty="0" smtClean="0"/>
              <a:t>The sleep just lets the sound finish,</a:t>
            </a:r>
            <a:r>
              <a:rPr lang="en-AU" baseline="0" dirty="0" smtClean="0"/>
              <a:t> because a new call to Play interrupts the current one.</a:t>
            </a:r>
          </a:p>
          <a:p>
            <a:pPr marL="171673" indent="-171673">
              <a:buFont typeface="Arial" pitchFamily="34" charset="0"/>
              <a:buChar char="•"/>
            </a:pPr>
            <a:r>
              <a:rPr lang="en-AU" baseline="0" dirty="0" smtClean="0"/>
              <a:t>If you make one animal and start it up, and its sound clip &lt; 1000 </a:t>
            </a:r>
            <a:r>
              <a:rPr lang="en-AU" baseline="0" dirty="0" err="1" smtClean="0"/>
              <a:t>msec</a:t>
            </a:r>
            <a:r>
              <a:rPr lang="en-AU" baseline="0" dirty="0" smtClean="0"/>
              <a:t>, it will play over and over.</a:t>
            </a:r>
          </a:p>
          <a:p>
            <a:pPr marL="171673" indent="-171673">
              <a:buFont typeface="Arial" pitchFamily="34" charset="0"/>
              <a:buChar char="•"/>
            </a:pPr>
            <a:r>
              <a:rPr lang="en-AU" dirty="0" smtClean="0"/>
              <a:t>Note </a:t>
            </a:r>
            <a:r>
              <a:rPr lang="en-AU" dirty="0"/>
              <a:t>that it fits the delegate type required by </a:t>
            </a:r>
            <a:r>
              <a:rPr lang="en-AU" dirty="0" err="1"/>
              <a:t>ThreadStart</a:t>
            </a:r>
            <a:r>
              <a:rPr lang="en-AU" dirty="0"/>
              <a:t>. </a:t>
            </a:r>
            <a:endParaRPr lang="en-AU"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pPr marL="171673" indent="-171673">
              <a:buFont typeface="Arial" pitchFamily="34" charset="0"/>
              <a:buChar char="•"/>
            </a:pPr>
            <a:endParaRPr lang="en-AU" dirty="0" smtClean="0"/>
          </a:p>
          <a:p>
            <a:pPr marL="171673" indent="-171673">
              <a:buFont typeface="Arial" pitchFamily="34" charset="0"/>
              <a:buChar char="•"/>
            </a:pPr>
            <a:endParaRPr lang="en-AU" dirty="0" smtClean="0"/>
          </a:p>
          <a:p>
            <a:pPr marL="171673" indent="-171673">
              <a:buFont typeface="Arial" pitchFamily="34" charset="0"/>
              <a:buChar char="•"/>
            </a:pPr>
            <a:r>
              <a:rPr lang="en-AU" dirty="0" smtClean="0"/>
              <a:t>We </a:t>
            </a:r>
            <a:r>
              <a:rPr lang="en-AU" dirty="0"/>
              <a:t>then can make some sounds like this</a:t>
            </a:r>
            <a:r>
              <a:rPr lang="en-AU" dirty="0" smtClean="0"/>
              <a:t>…</a:t>
            </a:r>
          </a:p>
          <a:p>
            <a:pPr marL="171673" indent="-171673">
              <a:buFont typeface="Arial" pitchFamily="34" charset="0"/>
              <a:buChar char="•"/>
            </a:pPr>
            <a:r>
              <a:rPr lang="en-AU" dirty="0" smtClean="0"/>
              <a:t>(NB: Remember, no () when you pass the method name in….)</a:t>
            </a:r>
          </a:p>
          <a:p>
            <a:pPr marL="171673" indent="-171673">
              <a:buFont typeface="Arial" pitchFamily="34" charset="0"/>
              <a:buChar char="•"/>
            </a:pPr>
            <a:r>
              <a:rPr lang="en-AU" dirty="0" smtClean="0"/>
              <a:t>Each Animal will play its own sound file. So we have gotten data into a thread.</a:t>
            </a:r>
          </a:p>
          <a:p>
            <a:pPr marL="171673" indent="-171673">
              <a:buFont typeface="Arial" pitchFamily="34" charset="0"/>
              <a:buChar char="•"/>
            </a:pPr>
            <a:endParaRPr lang="en-AU" dirty="0" smtClean="0"/>
          </a:p>
          <a:p>
            <a:pPr marL="171673" indent="-171673">
              <a:buFont typeface="Arial" pitchFamily="34" charset="0"/>
              <a:buChar char="•"/>
            </a:pPr>
            <a:r>
              <a:rPr lang="en-AU" dirty="0" smtClean="0"/>
              <a:t>So what if we do this?</a:t>
            </a:r>
          </a:p>
          <a:p>
            <a:pPr marL="171673" indent="-171673" defTabSz="915589">
              <a:buFont typeface="Arial" pitchFamily="34" charset="0"/>
              <a:buChar char="•"/>
              <a:defRPr/>
            </a:pPr>
            <a:r>
              <a:rPr lang="en-AU" dirty="0" smtClean="0"/>
              <a:t>You</a:t>
            </a:r>
            <a:r>
              <a:rPr lang="en-AU" baseline="0" dirty="0" smtClean="0"/>
              <a:t> might expect to hear the Frog, then the Duck, then the Cow, over and over, but you won’t</a:t>
            </a:r>
            <a:endParaRPr lang="en-AU" dirty="0" smtClean="0"/>
          </a:p>
          <a:p>
            <a:pPr marL="171673" indent="-171673"/>
            <a:endParaRPr lang="en-AU" dirty="0" smtClean="0"/>
          </a:p>
          <a:p>
            <a:pPr marL="171673" indent="-171673">
              <a:buFont typeface="Arial" pitchFamily="34" charset="0"/>
              <a:buChar char="•"/>
            </a:pPr>
            <a:r>
              <a:rPr lang="en-AU" dirty="0" smtClean="0"/>
              <a:t>The </a:t>
            </a:r>
            <a:r>
              <a:rPr lang="en-AU" dirty="0"/>
              <a:t>sound output channel is a resource, and all three threads are competing for it, and conflicts will occur</a:t>
            </a:r>
            <a:r>
              <a:rPr lang="en-AU" dirty="0" smtClean="0"/>
              <a:t>.</a:t>
            </a:r>
          </a:p>
          <a:p>
            <a:pPr marL="171673" indent="-171673">
              <a:buFont typeface="Arial" pitchFamily="34" charset="0"/>
              <a:buChar char="•"/>
            </a:pPr>
            <a:r>
              <a:rPr lang="en-AU" dirty="0" smtClean="0"/>
              <a:t>As the system moves between the multiple threads, the sounds will play in random orders, and they will </a:t>
            </a:r>
            <a:r>
              <a:rPr lang="en-AU" smtClean="0"/>
              <a:t>cut each other </a:t>
            </a:r>
            <a:r>
              <a:rPr lang="en-AU" dirty="0" smtClean="0"/>
              <a:t>off</a:t>
            </a:r>
          </a:p>
          <a:p>
            <a:pPr marL="171673" indent="-171673">
              <a:buFont typeface="Arial" pitchFamily="34" charset="0"/>
              <a:buChar char="•"/>
            </a:pPr>
            <a:endParaRPr lang="en-AU" dirty="0"/>
          </a:p>
          <a:p>
            <a:pPr marL="171673" indent="-171673">
              <a:buFont typeface="Arial" pitchFamily="34" charset="0"/>
              <a:buChar char="•"/>
            </a:pPr>
            <a:r>
              <a:rPr lang="en-AU" dirty="0"/>
              <a:t>We will see how to deal with </a:t>
            </a:r>
            <a:r>
              <a:rPr lang="en-AU" dirty="0" smtClean="0"/>
              <a:t>this in </a:t>
            </a:r>
            <a:r>
              <a:rPr lang="en-AU" dirty="0"/>
              <a:t>a bit.</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B0492C55-3D52-49DC-9F73-D3E51555AD58}" type="slidenum">
              <a:rPr lang="en-US" smtClean="0"/>
              <a:pPr/>
              <a:t>27</a:t>
            </a:fld>
            <a:endParaRPr lang="en-US"/>
          </a:p>
        </p:txBody>
      </p:sp>
    </p:spTree>
    <p:extLst>
      <p:ext uri="{BB962C8B-B14F-4D97-AF65-F5344CB8AC3E}">
        <p14:creationId xmlns:p14="http://schemas.microsoft.com/office/powerpoint/2010/main" val="217575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pPr>
              <a:buFontTx/>
              <a:buChar char="•"/>
            </a:pPr>
            <a:r>
              <a:rPr lang="en-AU"/>
              <a:t>Any method that says this will pause at that point until thread threadName finishes.</a:t>
            </a:r>
          </a:p>
          <a:p>
            <a:pPr>
              <a:buFontTx/>
              <a:buChar char="•"/>
            </a:pPr>
            <a:r>
              <a:rPr lang="en-AU"/>
              <a:t>Then it will proceed</a:t>
            </a:r>
          </a:p>
          <a:p>
            <a:pPr>
              <a:buFontTx/>
              <a:buChar char="•"/>
            </a:pPr>
            <a:r>
              <a:rPr lang="en-AU"/>
              <a:t>This notion of waiting on other threads brings us to the larger topic of coordinating the timing of multiple threads</a:t>
            </a:r>
          </a:p>
          <a:p>
            <a:pPr>
              <a:buFontTx/>
              <a:buChar char="•"/>
            </a:pPr>
            <a:r>
              <a:rPr lang="en-AU"/>
              <a:t>This is…</a:t>
            </a: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pPr>
              <a:buFontTx/>
              <a:buChar char="•"/>
            </a:pPr>
            <a:r>
              <a:rPr lang="en-AU" dirty="0"/>
              <a:t>For example, your student record in </a:t>
            </a:r>
            <a:r>
              <a:rPr lang="en-AU" dirty="0" smtClean="0"/>
              <a:t>EBS, </a:t>
            </a:r>
            <a:r>
              <a:rPr lang="en-AU" dirty="0"/>
              <a:t>or your bank account balance property…</a:t>
            </a:r>
          </a:p>
          <a:p>
            <a:pPr>
              <a:buFontTx/>
              <a:buChar char="•"/>
            </a:pPr>
            <a:r>
              <a:rPr lang="en-AU" dirty="0"/>
              <a:t>E.G. Imagine this pseudocode scenario at </a:t>
            </a:r>
            <a:r>
              <a:rPr lang="en-AU" dirty="0" smtClean="0"/>
              <a:t>two ATMs (perhaps across town from each other) </a:t>
            </a:r>
            <a:r>
              <a:rPr lang="en-AU" dirty="0"/>
              <a:t>where two users </a:t>
            </a:r>
            <a:r>
              <a:rPr lang="en-AU" dirty="0" smtClean="0"/>
              <a:t>are</a:t>
            </a:r>
            <a:r>
              <a:rPr lang="en-AU" baseline="0" dirty="0" smtClean="0"/>
              <a:t> accessing </a:t>
            </a:r>
            <a:r>
              <a:rPr lang="en-AU" dirty="0" smtClean="0"/>
              <a:t>the </a:t>
            </a:r>
            <a:r>
              <a:rPr lang="en-AU" dirty="0"/>
              <a:t>same </a:t>
            </a:r>
            <a:r>
              <a:rPr lang="en-AU" dirty="0" smtClean="0"/>
              <a:t>account at the same</a:t>
            </a:r>
            <a:r>
              <a:rPr lang="en-AU" baseline="0" dirty="0" smtClean="0"/>
              <a:t> time.</a:t>
            </a:r>
            <a:endParaRPr lang="en-AU" dirty="0"/>
          </a:p>
          <a:p>
            <a:pPr>
              <a:buFontTx/>
              <a:buChar char="•"/>
            </a:pPr>
            <a:r>
              <a:rPr lang="en-AU" dirty="0"/>
              <a:t>With a single thread, nothing can happen to balance between the check (if) and the update (-=)</a:t>
            </a:r>
          </a:p>
          <a:p>
            <a:pPr>
              <a:buFontTx/>
              <a:buChar char="•"/>
            </a:pPr>
            <a:r>
              <a:rPr lang="en-AU" dirty="0"/>
              <a:t>But with two threads, t1 can read the balance and get true, then it can lose the CPU to t2 who reads the balance and also gets true.</a:t>
            </a:r>
          </a:p>
          <a:p>
            <a:pPr>
              <a:buFontTx/>
              <a:buChar char="•"/>
            </a:pPr>
            <a:r>
              <a:rPr lang="en-AU" dirty="0"/>
              <a:t>T1 when it gets the cycles back, decrements and issues, but so does t2.  The user can get $amount twice, even if there wasn’t that much in the account to begin with.</a:t>
            </a:r>
          </a:p>
          <a:p>
            <a:pPr>
              <a:buFontTx/>
              <a:buChar char="•"/>
            </a:pPr>
            <a:r>
              <a:rPr lang="en-AU" dirty="0"/>
              <a:t>We need for this not to happen.</a:t>
            </a:r>
          </a:p>
          <a:p>
            <a:pPr>
              <a:buFontTx/>
              <a:buChar char="•"/>
            </a:pPr>
            <a:r>
              <a:rPr lang="en-AU" dirty="0" err="1"/>
              <a:t>System.Threading</a:t>
            </a:r>
            <a:r>
              <a:rPr lang="en-AU" dirty="0"/>
              <a:t> provides a number of techniques for this.</a:t>
            </a:r>
          </a:p>
          <a:p>
            <a:pPr>
              <a:buFontTx/>
              <a:buChar char="•"/>
            </a:pPr>
            <a:r>
              <a:rPr lang="en-AU" dirty="0"/>
              <a:t>We will look at the simplest; the remainder are left as an exercise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pPr>
              <a:buFontTx/>
              <a:buChar char="•"/>
            </a:pPr>
            <a:r>
              <a:rPr lang="en-AU" dirty="0"/>
              <a:t>Performance improvements especially when some processes are very slow</a:t>
            </a:r>
          </a:p>
          <a:p>
            <a:pPr>
              <a:buFontTx/>
              <a:buChar char="•"/>
            </a:pPr>
            <a:r>
              <a:rPr lang="en-AU" dirty="0"/>
              <a:t>With single threading, everyone waits for them</a:t>
            </a:r>
          </a:p>
          <a:p>
            <a:pPr>
              <a:buFontTx/>
              <a:buChar char="•"/>
            </a:pPr>
            <a:r>
              <a:rPr lang="en-AU" dirty="0"/>
              <a:t>With multi-threading, useful work can be done by other threads while we wait for the slow ones</a:t>
            </a:r>
          </a:p>
          <a:p>
            <a:pPr>
              <a:buFontTx/>
              <a:buChar char="•"/>
            </a:pPr>
            <a:r>
              <a:rPr lang="en-AU" dirty="0"/>
              <a:t>Of course, the slowest thing in a computer system is usually the user, so multi-threading can be especially valuable here</a:t>
            </a:r>
          </a:p>
          <a:p>
            <a:pPr>
              <a:buFontTx/>
              <a:buChar char="•"/>
            </a:pPr>
            <a:r>
              <a:rPr lang="en-AU" dirty="0"/>
              <a:t>Also for data access, peripheral access, remote stuff, and so on</a:t>
            </a:r>
            <a:r>
              <a:rPr lang="en-AU" dirty="0" smtClean="0"/>
              <a:t>.</a:t>
            </a:r>
          </a:p>
          <a:p>
            <a:pPr>
              <a:buFontTx/>
              <a:buChar char="•"/>
            </a:pPr>
            <a:endParaRPr lang="en-AU" dirty="0"/>
          </a:p>
          <a:p>
            <a:pPr>
              <a:buFontTx/>
              <a:buChar char="•"/>
            </a:pPr>
            <a:r>
              <a:rPr lang="en-AU" dirty="0"/>
              <a:t>Synchronisation failures occur when two threads access the same data and their operations get interleaved. For example, if you test a variable then change it, there is time between those two statements where another process could sneak in and modify the data, nullifying the results of the test.</a:t>
            </a:r>
          </a:p>
          <a:p>
            <a:pPr>
              <a:buFontTx/>
              <a:buChar char="•"/>
            </a:pPr>
            <a:r>
              <a:rPr lang="en-AU" dirty="0"/>
              <a:t>In fact, the risks are so great that I toyed with the idea of not teaching them at all.</a:t>
            </a:r>
          </a:p>
          <a:p>
            <a:pPr>
              <a:buFontTx/>
              <a:buChar char="•"/>
            </a:pPr>
            <a:r>
              <a:rPr lang="en-AU" dirty="0"/>
              <a:t>Two things changed my mind</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pPr marL="171673" indent="-171673">
              <a:buFont typeface="Arial" pitchFamily="34" charset="0"/>
              <a:buChar char="•"/>
            </a:pPr>
            <a:r>
              <a:rPr lang="en-US" dirty="0" smtClean="0"/>
              <a:t>“Atomic” means that the block of code won’t be broken into in</a:t>
            </a:r>
            <a:r>
              <a:rPr lang="en-US" baseline="0" dirty="0" smtClean="0"/>
              <a:t> the middle.</a:t>
            </a:r>
          </a:p>
          <a:p>
            <a:pPr marL="171673" indent="-171673">
              <a:buFont typeface="Arial" pitchFamily="34" charset="0"/>
              <a:buChar char="•"/>
            </a:pPr>
            <a:r>
              <a:rPr lang="en-US" baseline="0" dirty="0" smtClean="0"/>
              <a:t>Technically, atomic code is that which, when run in parallel, produces the same output as if it had been run in serial.</a:t>
            </a:r>
          </a:p>
          <a:p>
            <a:pPr marL="171673" indent="-171673">
              <a:buFont typeface="Arial" pitchFamily="34" charset="0"/>
              <a:buChar char="•"/>
            </a:pPr>
            <a:r>
              <a:rPr lang="en-US" baseline="0" dirty="0" smtClean="0"/>
              <a:t>The “contended object” is a variable/memory object which multiple threads want to access ( “balance” in our ATM example)</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pPr>
              <a:buFont typeface="Arial" pitchFamily="34" charset="0"/>
              <a:buChar char="•"/>
            </a:pPr>
            <a:r>
              <a:rPr lang="en-AU" dirty="0" smtClean="0"/>
              <a:t>Here’s the same code</a:t>
            </a:r>
          </a:p>
          <a:p>
            <a:pPr>
              <a:buFont typeface="Arial" pitchFamily="34" charset="0"/>
              <a:buChar char="•"/>
            </a:pPr>
            <a:r>
              <a:rPr lang="en-AU" dirty="0" smtClean="0"/>
              <a:t>We wrap the relevant session in a “lock block”</a:t>
            </a:r>
            <a:endParaRPr lang="en-US" dirty="0" smtClean="0"/>
          </a:p>
          <a:p>
            <a:pPr>
              <a:buFont typeface="Arial" pitchFamily="34" charset="0"/>
              <a:buChar char="•"/>
            </a:pPr>
            <a:endParaRPr lang="en-AU" dirty="0" smtClean="0"/>
          </a:p>
          <a:p>
            <a:pPr>
              <a:buFont typeface="Arial" pitchFamily="34" charset="0"/>
              <a:buChar char="•"/>
            </a:pPr>
            <a:r>
              <a:rPr lang="en-AU" dirty="0" smtClean="0"/>
              <a:t>The</a:t>
            </a:r>
            <a:r>
              <a:rPr lang="en-AU" baseline="0" dirty="0" smtClean="0"/>
              <a:t> first thread to reach it executes the lock(balance) command. </a:t>
            </a:r>
          </a:p>
          <a:p>
            <a:pPr>
              <a:buFont typeface="Arial" pitchFamily="34" charset="0"/>
              <a:buChar char="•"/>
            </a:pPr>
            <a:r>
              <a:rPr lang="en-AU" baseline="0" dirty="0" smtClean="0"/>
              <a:t>Subsequently, any thread that reaches that statement will wait until the lock on balance has been released</a:t>
            </a:r>
          </a:p>
          <a:p>
            <a:pPr>
              <a:buFont typeface="Arial" pitchFamily="34" charset="0"/>
              <a:buChar char="•"/>
            </a:pPr>
            <a:r>
              <a:rPr lang="en-AU" baseline="0" dirty="0" smtClean="0"/>
              <a:t>That happens automatically at the close bracket</a:t>
            </a:r>
          </a:p>
          <a:p>
            <a:pPr>
              <a:buFont typeface="Arial" pitchFamily="34" charset="0"/>
              <a:buChar char="•"/>
            </a:pPr>
            <a:r>
              <a:rPr lang="en-AU" baseline="0" dirty="0" smtClean="0"/>
              <a:t>At that point, the next thread in the queue executes the lock statement and proceeds</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pPr>
              <a:buFontTx/>
              <a:buChar char="•"/>
            </a:pPr>
            <a:r>
              <a:rPr lang="en-AU" dirty="0"/>
              <a:t>We’re going to make a bunch of threads running this </a:t>
            </a:r>
            <a:r>
              <a:rPr lang="en-AU" dirty="0" err="1"/>
              <a:t>DoWork</a:t>
            </a:r>
            <a:r>
              <a:rPr lang="en-AU" dirty="0"/>
              <a:t> method.</a:t>
            </a:r>
          </a:p>
          <a:p>
            <a:pPr>
              <a:buFontTx/>
              <a:buChar char="•"/>
            </a:pPr>
            <a:r>
              <a:rPr lang="en-AU" dirty="0"/>
              <a:t>All the </a:t>
            </a:r>
            <a:r>
              <a:rPr lang="en-AU" dirty="0" smtClean="0"/>
              <a:t>Workers </a:t>
            </a:r>
            <a:r>
              <a:rPr lang="en-AU" dirty="0"/>
              <a:t>will share the same </a:t>
            </a:r>
            <a:r>
              <a:rPr lang="en-AU" dirty="0" err="1"/>
              <a:t>SharedCount</a:t>
            </a:r>
            <a:r>
              <a:rPr lang="en-AU" dirty="0"/>
              <a:t> object instance</a:t>
            </a:r>
          </a:p>
          <a:p>
            <a:pPr>
              <a:buFontTx/>
              <a:buChar char="•"/>
            </a:pPr>
            <a:r>
              <a:rPr lang="en-AU" dirty="0"/>
              <a:t>We just let them loop and increment. This simulates whatever complex action that you might want to do.</a:t>
            </a:r>
          </a:p>
          <a:p>
            <a:pPr>
              <a:buFontTx/>
              <a:buChar char="•"/>
            </a:pPr>
            <a:r>
              <a:rPr lang="en-AU" dirty="0"/>
              <a:t>Think hotel reservations or something</a:t>
            </a:r>
            <a:r>
              <a:rPr lang="en-AU" dirty="0" smtClean="0"/>
              <a:t>.</a:t>
            </a:r>
          </a:p>
          <a:p>
            <a:pPr>
              <a:buFontTx/>
              <a:buChar char="•"/>
            </a:pPr>
            <a:r>
              <a:rPr lang="en-AU" b="1" dirty="0" smtClean="0"/>
              <a:t>Note that the increment operation is not atomic. It actually involves three</a:t>
            </a:r>
            <a:r>
              <a:rPr lang="en-AU" b="1" baseline="0" dirty="0" smtClean="0"/>
              <a:t> steps: reading the value of </a:t>
            </a:r>
            <a:r>
              <a:rPr lang="en-AU" b="1" baseline="0" dirty="0" err="1" smtClean="0"/>
              <a:t>sharedCount</a:t>
            </a:r>
            <a:r>
              <a:rPr lang="en-AU" b="1" baseline="0" dirty="0" smtClean="0"/>
              <a:t> into a register, incrementing our register copy of that value, then writing the value back out.</a:t>
            </a:r>
            <a:endParaRPr lang="en-US" b="1"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a:buFont typeface="Arial" pitchFamily="34" charset="0"/>
              <a:buChar char="•"/>
            </a:pPr>
            <a:r>
              <a:rPr lang="en-AU" dirty="0" smtClean="0"/>
              <a:t>Here </a:t>
            </a:r>
            <a:r>
              <a:rPr lang="en-AU" dirty="0"/>
              <a:t>we will simulate a whole bunch of threads working on that count for awhile</a:t>
            </a:r>
            <a:r>
              <a:rPr lang="en-AU" dirty="0" smtClean="0"/>
              <a:t>.</a:t>
            </a:r>
          </a:p>
          <a:p>
            <a:pPr>
              <a:buFont typeface="Arial" pitchFamily="34" charset="0"/>
              <a:buChar char="•"/>
            </a:pPr>
            <a:r>
              <a:rPr lang="en-AU" dirty="0" smtClean="0"/>
              <a:t>First</a:t>
            </a:r>
            <a:r>
              <a:rPr lang="en-AU" baseline="0" dirty="0" smtClean="0"/>
              <a:t> we create the shared object</a:t>
            </a:r>
          </a:p>
          <a:p>
            <a:pPr>
              <a:buFont typeface="Arial" pitchFamily="34" charset="0"/>
              <a:buChar char="•"/>
            </a:pPr>
            <a:r>
              <a:rPr lang="en-AU" baseline="0" dirty="0" smtClean="0"/>
              <a:t>Then we create and start 20 threads all using that object</a:t>
            </a:r>
          </a:p>
          <a:p>
            <a:pPr>
              <a:buFont typeface="Arial" pitchFamily="34" charset="0"/>
              <a:buChar char="•"/>
            </a:pPr>
            <a:r>
              <a:rPr lang="en-AU" baseline="0" dirty="0" smtClean="0"/>
              <a:t>The second for loop just waits for everyone to finish</a:t>
            </a:r>
            <a:endParaRPr lang="en-AU" dirty="0"/>
          </a:p>
          <a:p>
            <a:pPr>
              <a:buFontTx/>
              <a:buChar char="•"/>
            </a:pPr>
            <a:r>
              <a:rPr lang="en-AU" dirty="0"/>
              <a:t>What should the answer be</a:t>
            </a:r>
            <a:r>
              <a:rPr lang="en-AU" dirty="0" smtClean="0"/>
              <a:t>?</a:t>
            </a:r>
          </a:p>
          <a:p>
            <a:pPr>
              <a:buFontTx/>
              <a:buChar char="•"/>
            </a:pPr>
            <a:r>
              <a:rPr lang="en-AU" dirty="0" smtClean="0"/>
              <a:t>Recalling</a:t>
            </a:r>
            <a:r>
              <a:rPr lang="en-AU" baseline="0" dirty="0" smtClean="0"/>
              <a:t> that the </a:t>
            </a:r>
            <a:r>
              <a:rPr lang="en-AU" baseline="0" dirty="0" err="1" smtClean="0"/>
              <a:t>doWork</a:t>
            </a:r>
            <a:r>
              <a:rPr lang="en-AU" baseline="0" dirty="0" smtClean="0"/>
              <a:t> method runs a 50,000 iteration for loop, we expect:</a:t>
            </a:r>
            <a:r>
              <a:rPr lang="en-AU" baseline="0" dirty="0"/>
              <a:t> </a:t>
            </a:r>
            <a:r>
              <a:rPr lang="en-AU" dirty="0" smtClean="0"/>
              <a:t>20 </a:t>
            </a:r>
            <a:r>
              <a:rPr lang="en-AU" dirty="0"/>
              <a:t>* 50000 = </a:t>
            </a:r>
            <a:r>
              <a:rPr lang="en-AU" dirty="0" smtClean="0"/>
              <a:t>1000000</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pPr>
              <a:buFont typeface="Arial" pitchFamily="34" charset="0"/>
              <a:buChar char="•"/>
            </a:pPr>
            <a:r>
              <a:rPr lang="en-AU" dirty="0"/>
              <a:t>Here is output from 10 runs of this </a:t>
            </a:r>
            <a:r>
              <a:rPr lang="en-AU" dirty="0" smtClean="0"/>
              <a:t>program</a:t>
            </a:r>
          </a:p>
          <a:p>
            <a:pPr>
              <a:buFont typeface="Arial" pitchFamily="34" charset="0"/>
              <a:buChar char="•"/>
            </a:pPr>
            <a:r>
              <a:rPr lang="en-AU" dirty="0" smtClean="0"/>
              <a:t>Sometimes, we get the expecte</a:t>
            </a:r>
            <a:r>
              <a:rPr lang="en-AU" baseline="0" dirty="0" smtClean="0"/>
              <a:t>d answer, but often, it is less. </a:t>
            </a:r>
          </a:p>
          <a:p>
            <a:pPr>
              <a:buFont typeface="Arial" pitchFamily="34" charset="0"/>
              <a:buChar char="•"/>
            </a:pPr>
            <a:r>
              <a:rPr lang="en-AU" baseline="0" dirty="0" smtClean="0"/>
              <a:t>How does this happen?</a:t>
            </a:r>
            <a:endParaRPr lang="en-AU" dirty="0"/>
          </a:p>
          <a:p>
            <a:pPr>
              <a:buFont typeface="Arial" pitchFamily="34" charset="0"/>
              <a:buChar char="•"/>
            </a:pPr>
            <a:r>
              <a:rPr lang="en-AU" dirty="0"/>
              <a:t>Sometimes, someone reads it and increments it, but before they can write </a:t>
            </a:r>
            <a:r>
              <a:rPr lang="en-AU" dirty="0" smtClean="0"/>
              <a:t>it back, </a:t>
            </a:r>
            <a:r>
              <a:rPr lang="en-AU" dirty="0"/>
              <a:t>someone else reads </a:t>
            </a:r>
            <a:r>
              <a:rPr lang="en-AU" dirty="0" smtClean="0"/>
              <a:t>the</a:t>
            </a:r>
            <a:r>
              <a:rPr lang="en-AU" baseline="0" dirty="0" smtClean="0"/>
              <a:t> old value</a:t>
            </a:r>
            <a:r>
              <a:rPr lang="en-AU" dirty="0" smtClean="0"/>
              <a:t>.</a:t>
            </a:r>
            <a:endParaRPr lang="en-AU" dirty="0"/>
          </a:p>
          <a:p>
            <a:pPr>
              <a:buFont typeface="Arial" pitchFamily="34" charset="0"/>
              <a:buChar char="•"/>
            </a:pPr>
            <a:r>
              <a:rPr lang="en-AU" dirty="0"/>
              <a:t>So that second thread doesn’t see </a:t>
            </a:r>
            <a:r>
              <a:rPr lang="en-AU" dirty="0" smtClean="0"/>
              <a:t>the </a:t>
            </a:r>
            <a:r>
              <a:rPr lang="en-AU" dirty="0"/>
              <a:t>increment</a:t>
            </a:r>
            <a:r>
              <a:rPr lang="en-AU" dirty="0" smtClean="0"/>
              <a:t>. It reads</a:t>
            </a:r>
            <a:r>
              <a:rPr lang="en-AU" baseline="0" dirty="0" smtClean="0"/>
              <a:t> the </a:t>
            </a:r>
            <a:r>
              <a:rPr lang="en-AU" baseline="0" dirty="0" err="1" smtClean="0"/>
              <a:t>unupdated</a:t>
            </a:r>
            <a:r>
              <a:rPr lang="en-AU" baseline="0" dirty="0" smtClean="0"/>
              <a:t> value.</a:t>
            </a:r>
            <a:endParaRPr lang="en-AU" dirty="0"/>
          </a:p>
          <a:p>
            <a:pPr>
              <a:buFont typeface="Arial" pitchFamily="34" charset="0"/>
              <a:buChar char="•"/>
            </a:pPr>
            <a:r>
              <a:rPr lang="en-AU" dirty="0"/>
              <a:t>The number they </a:t>
            </a:r>
            <a:r>
              <a:rPr lang="en-AU" dirty="0" smtClean="0"/>
              <a:t>compute</a:t>
            </a:r>
            <a:r>
              <a:rPr lang="en-AU" baseline="0" dirty="0" smtClean="0"/>
              <a:t> and </a:t>
            </a:r>
            <a:r>
              <a:rPr lang="en-AU" dirty="0" smtClean="0"/>
              <a:t>write back </a:t>
            </a:r>
            <a:r>
              <a:rPr lang="en-AU" dirty="0"/>
              <a:t>is smaller than it should be.</a:t>
            </a:r>
          </a:p>
          <a:p>
            <a:pPr>
              <a:buFont typeface="Arial" pitchFamily="34" charset="0"/>
              <a:buChar char="•"/>
            </a:pPr>
            <a:r>
              <a:rPr lang="en-AU" dirty="0"/>
              <a:t>(Note that the exact pattern of outputs you get will vary from machine to machine and from run to run)</a:t>
            </a:r>
          </a:p>
          <a:p>
            <a:pPr>
              <a:buFont typeface="Arial" pitchFamily="34" charset="0"/>
              <a:buChar char="•"/>
            </a:pPr>
            <a:r>
              <a:rPr lang="en-AU" dirty="0"/>
              <a:t>What should we do?</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pPr marL="171673" indent="-171673">
              <a:buFont typeface="Arial" pitchFamily="34" charset="0"/>
              <a:buChar char="•"/>
            </a:pPr>
            <a:r>
              <a:rPr lang="en-AU" dirty="0"/>
              <a:t>This needs to be made atomic.</a:t>
            </a:r>
          </a:p>
          <a:p>
            <a:pPr marL="171673" indent="-171673">
              <a:buFont typeface="Arial" pitchFamily="34" charset="0"/>
              <a:buChar char="•"/>
            </a:pPr>
            <a:r>
              <a:rPr lang="en-AU" dirty="0"/>
              <a:t>So, only one thread can be executing this statement at a time</a:t>
            </a:r>
          </a:p>
          <a:p>
            <a:pPr marL="171673" indent="-171673">
              <a:buFont typeface="Arial" pitchFamily="34" charset="0"/>
              <a:buChar char="•"/>
            </a:pPr>
            <a:r>
              <a:rPr lang="en-AU" dirty="0"/>
              <a:t>Thus we lock the resource</a:t>
            </a:r>
            <a:r>
              <a:rPr lang="en-AU" dirty="0" smtClean="0"/>
              <a:t>.</a:t>
            </a:r>
          </a:p>
          <a:p>
            <a:pPr marL="171673" indent="-171673">
              <a:buFont typeface="Arial" pitchFamily="34" charset="0"/>
              <a:buChar char="•"/>
            </a:pPr>
            <a:r>
              <a:rPr lang="en-AU" dirty="0" smtClean="0"/>
              <a:t>(Extra curly brackets</a:t>
            </a:r>
            <a:r>
              <a:rPr lang="en-AU" baseline="0" dirty="0" smtClean="0"/>
              <a:t> for clarity only; they aren’t required for one-statement blocks, as always.)</a:t>
            </a:r>
            <a:endParaRPr lang="en-AU" dirty="0"/>
          </a:p>
          <a:p>
            <a:pPr marL="171673" indent="-171673">
              <a:buFont typeface="Arial" pitchFamily="34" charset="0"/>
              <a:buChar char="•"/>
            </a:pPr>
            <a:r>
              <a:rPr lang="en-AU" dirty="0"/>
              <a:t>This means: “You can’t execute the code in this block unless you have the lock on </a:t>
            </a:r>
            <a:r>
              <a:rPr lang="en-AU" dirty="0" err="1"/>
              <a:t>sharedCount</a:t>
            </a:r>
            <a:r>
              <a:rPr lang="en-AU" dirty="0"/>
              <a:t>”</a:t>
            </a:r>
          </a:p>
          <a:p>
            <a:pPr marL="171673" indent="-171673">
              <a:buFont typeface="Arial" pitchFamily="34" charset="0"/>
              <a:buChar char="•"/>
            </a:pPr>
            <a:r>
              <a:rPr lang="en-AU" b="1" dirty="0"/>
              <a:t>It doesn’t really matter that it is </a:t>
            </a:r>
            <a:r>
              <a:rPr lang="en-AU" b="1" dirty="0" err="1"/>
              <a:t>sharedCount</a:t>
            </a:r>
            <a:r>
              <a:rPr lang="en-AU" b="1" dirty="0"/>
              <a:t> that is locked. Any data object that all the threads can see would work just as well.</a:t>
            </a:r>
            <a:endParaRPr lang="en-US" b="1"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pPr marL="171673" indent="-171673">
              <a:buFont typeface="Arial" pitchFamily="34" charset="0"/>
              <a:buChar char="•"/>
            </a:pPr>
            <a:r>
              <a:rPr lang="en-AU" dirty="0"/>
              <a:t>This is the output after locking</a:t>
            </a:r>
          </a:p>
          <a:p>
            <a:pPr marL="171673" indent="-171673">
              <a:buFont typeface="Arial" pitchFamily="34" charset="0"/>
              <a:buChar char="•"/>
            </a:pPr>
            <a:r>
              <a:rPr lang="en-AU" dirty="0"/>
              <a:t>Much better, eh</a:t>
            </a:r>
            <a:r>
              <a:rPr lang="en-AU" dirty="0" smtClean="0"/>
              <a:t>?</a:t>
            </a:r>
          </a:p>
          <a:p>
            <a:pPr marL="171673" indent="-171673">
              <a:buFont typeface="Arial" pitchFamily="34" charset="0"/>
              <a:buChar char="•"/>
            </a:pPr>
            <a:r>
              <a:rPr lang="en-AU" dirty="0" smtClean="0"/>
              <a:t>You will notice that the synchronised</a:t>
            </a:r>
            <a:r>
              <a:rPr lang="en-AU" baseline="0" dirty="0" smtClean="0"/>
              <a:t> version runs slower. The price you pay.</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pPr marL="171673" indent="-171673">
              <a:buFont typeface="Arial" pitchFamily="34" charset="0"/>
              <a:buChar char="•"/>
            </a:pPr>
            <a:r>
              <a:rPr lang="en-AU" dirty="0"/>
              <a:t>This is called a deadlock.</a:t>
            </a:r>
          </a:p>
          <a:p>
            <a:pPr marL="171673" indent="-171673">
              <a:buFont typeface="Arial" pitchFamily="34" charset="0"/>
              <a:buChar char="•"/>
            </a:pPr>
            <a:r>
              <a:rPr lang="en-AU" dirty="0"/>
              <a:t>Try to avoid it</a:t>
            </a:r>
            <a:r>
              <a:rPr lang="en-AU" dirty="0" smtClean="0"/>
              <a:t>.</a:t>
            </a:r>
          </a:p>
          <a:p>
            <a:pPr marL="171673" indent="-171673">
              <a:buFont typeface="Arial" pitchFamily="34" charset="0"/>
              <a:buChar char="•"/>
            </a:pPr>
            <a:r>
              <a:rPr lang="en-AU" dirty="0" smtClean="0"/>
              <a:t>In database systems, they have elaborate logic to deal with deadlock,</a:t>
            </a:r>
            <a:r>
              <a:rPr lang="en-AU" baseline="0" dirty="0" smtClean="0"/>
              <a:t> to try to prevent it, to detect it when it occurs, and to deal with it.</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pPr>
              <a:buFontTx/>
              <a:buChar char="•"/>
            </a:pPr>
            <a:r>
              <a:rPr lang="en-AU" dirty="0"/>
              <a:t>But if you must share data, lock carefully</a:t>
            </a:r>
          </a:p>
          <a:p>
            <a:pPr>
              <a:buFontTx/>
              <a:buChar char="•"/>
            </a:pPr>
            <a:r>
              <a:rPr lang="en-AU" dirty="0"/>
              <a:t>There are more complex locking </a:t>
            </a:r>
            <a:r>
              <a:rPr lang="en-AU" dirty="0" smtClean="0"/>
              <a:t> and synchronisation mechanisms </a:t>
            </a:r>
            <a:r>
              <a:rPr lang="en-AU" dirty="0"/>
              <a:t>available in .NET for you to explore</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B0492C55-3D52-49DC-9F73-D3E51555AD58}" type="slidenum">
              <a:rPr lang="en-US" smtClean="0"/>
              <a:pPr/>
              <a:t>39</a:t>
            </a:fld>
            <a:endParaRPr lang="en-US"/>
          </a:p>
        </p:txBody>
      </p:sp>
    </p:spTree>
    <p:extLst>
      <p:ext uri="{BB962C8B-B14F-4D97-AF65-F5344CB8AC3E}">
        <p14:creationId xmlns:p14="http://schemas.microsoft.com/office/powerpoint/2010/main" val="1727881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pPr>
              <a:buFontTx/>
              <a:buChar char="•"/>
            </a:pPr>
            <a:r>
              <a:rPr lang="en-AU" dirty="0"/>
              <a:t>Nearly everything is </a:t>
            </a:r>
            <a:r>
              <a:rPr lang="en-AU" dirty="0" smtClean="0"/>
              <a:t>multi-threaded</a:t>
            </a:r>
          </a:p>
          <a:p>
            <a:pPr>
              <a:buFontTx/>
              <a:buChar char="•"/>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pPr>
              <a:buFontTx/>
              <a:buChar char="•"/>
            </a:pPr>
            <a:r>
              <a:rPr lang="en-AU" dirty="0" smtClean="0"/>
              <a:t>Comment</a:t>
            </a:r>
            <a:r>
              <a:rPr lang="en-AU" baseline="0" dirty="0" smtClean="0"/>
              <a:t> from a professional programmer…</a:t>
            </a:r>
            <a:endParaRPr lang="en-AU" dirty="0"/>
          </a:p>
          <a:p>
            <a:pPr>
              <a:buFontTx/>
              <a:buChar char="•"/>
            </a:pPr>
            <a:r>
              <a:rPr lang="en-AU" dirty="0"/>
              <a:t>So we will look at Threading.</a:t>
            </a:r>
          </a:p>
          <a:p>
            <a:pPr>
              <a:buFontTx/>
              <a:buChar char="•"/>
            </a:pPr>
            <a:r>
              <a:rPr lang="en-AU" dirty="0"/>
              <a:t>It is not possible to cover the topic in-depth in this course – that could easily be an entire course on its own</a:t>
            </a:r>
          </a:p>
          <a:p>
            <a:pPr>
              <a:buFontTx/>
              <a:buChar char="•"/>
            </a:pPr>
            <a:r>
              <a:rPr lang="en-AU" dirty="0"/>
              <a:t>But we will look at the basic issues, and the basic techniques available in .NET</a:t>
            </a:r>
          </a:p>
          <a:p>
            <a:pPr>
              <a:buFontTx/>
              <a:buChar char="•"/>
            </a:pPr>
            <a:r>
              <a:rPr lang="en-AU" dirty="0"/>
              <a:t>That should enable you to learn what you need to learn when it comes up on the job</a:t>
            </a:r>
          </a:p>
          <a:p>
            <a:pPr>
              <a:buFontTx/>
              <a:buChar char="•"/>
            </a:pPr>
            <a:r>
              <a:rPr lang="en-AU" dirty="0"/>
              <a:t>It will also allow you to consider the role threading (along with events, of course) might play in your implementation of the </a:t>
            </a:r>
            <a:r>
              <a:rPr lang="en-AU" dirty="0" smtClean="0"/>
              <a:t>major project</a:t>
            </a:r>
            <a:endParaRPr lang="en-AU" dirty="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other</a:t>
            </a:r>
            <a:r>
              <a:rPr lang="en-NZ" baseline="0" dirty="0" smtClean="0"/>
              <a:t> processing is often UI</a:t>
            </a:r>
          </a:p>
          <a:p>
            <a:pPr defTabSz="915589">
              <a:buFont typeface="Arial" pitchFamily="34" charset="0"/>
              <a:buChar char="•"/>
              <a:defRPr/>
            </a:pPr>
            <a:r>
              <a:rPr lang="en-NZ" dirty="0" smtClean="0"/>
              <a:t>Even if the main thread can’t do anything useful while waiting, it can still respond</a:t>
            </a:r>
            <a:r>
              <a:rPr lang="en-NZ" baseline="0" dirty="0" smtClean="0"/>
              <a:t> to mouse and keyboard events or run a cursor animation so that the user doesn’t think the application has hung.</a:t>
            </a:r>
            <a:endParaRPr lang="en-NZ" dirty="0" smtClean="0"/>
          </a:p>
        </p:txBody>
      </p:sp>
      <p:sp>
        <p:nvSpPr>
          <p:cNvPr id="4" name="Slide Number Placeholder 3"/>
          <p:cNvSpPr>
            <a:spLocks noGrp="1"/>
          </p:cNvSpPr>
          <p:nvPr>
            <p:ph type="sldNum" sz="quarter" idx="10"/>
          </p:nvPr>
        </p:nvSpPr>
        <p:spPr/>
        <p:txBody>
          <a:bodyPr/>
          <a:lstStyle/>
          <a:p>
            <a:fld id="{B0492C55-3D52-49DC-9F73-D3E51555AD58}"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pPr>
              <a:buFontTx/>
              <a:buChar char="•"/>
            </a:pPr>
            <a:r>
              <a:rPr lang="en-AU" dirty="0"/>
              <a:t>This is one of three state diagrams for Threads. The actual state of a thread is the factorial of the three</a:t>
            </a:r>
          </a:p>
          <a:p>
            <a:pPr>
              <a:buFontTx/>
              <a:buChar char="•"/>
            </a:pPr>
            <a:r>
              <a:rPr lang="en-AU" dirty="0"/>
              <a:t>One – suspend/resume – is deprecated, so we will ignore it.</a:t>
            </a:r>
          </a:p>
          <a:p>
            <a:pPr>
              <a:buFontTx/>
              <a:buChar char="•"/>
            </a:pPr>
            <a:r>
              <a:rPr lang="en-AU" dirty="0"/>
              <a:t>The second – foreground/background – only effects the impact of threads on application termination, and we will ignore it as well, considering only foreground threads. This just means that the app will not terminate until all threads have </a:t>
            </a:r>
            <a:r>
              <a:rPr lang="en-AU" dirty="0" smtClean="0"/>
              <a:t>terminated</a:t>
            </a:r>
            <a:r>
              <a:rPr lang="en-AU" dirty="0"/>
              <a:t>.</a:t>
            </a:r>
          </a:p>
          <a:p>
            <a:pPr>
              <a:buFontTx/>
              <a:buChar char="•"/>
            </a:pPr>
            <a:r>
              <a:rPr lang="en-AU" dirty="0"/>
              <a:t>So this is the FSM of interest.</a:t>
            </a:r>
          </a:p>
          <a:p>
            <a:pPr>
              <a:buFontTx/>
              <a:buChar char="•"/>
            </a:pPr>
            <a:r>
              <a:rPr lang="en-AU" dirty="0"/>
              <a:t>Unstarted : Thread object defined (involves a delegate…) but not yet started running</a:t>
            </a:r>
          </a:p>
          <a:p>
            <a:pPr>
              <a:buFontTx/>
              <a:buChar char="•"/>
            </a:pPr>
            <a:r>
              <a:rPr lang="en-AU" dirty="0"/>
              <a:t>Running: Wants cycles. Will do work when it gets them</a:t>
            </a:r>
          </a:p>
          <a:p>
            <a:pPr>
              <a:buFontTx/>
              <a:buChar char="•"/>
            </a:pPr>
            <a:r>
              <a:rPr lang="en-AU" dirty="0" err="1"/>
              <a:t>WaitSleepJoin</a:t>
            </a:r>
            <a:r>
              <a:rPr lang="en-AU" dirty="0"/>
              <a:t>: </a:t>
            </a:r>
            <a:r>
              <a:rPr lang="en-AU" dirty="0" smtClean="0"/>
              <a:t>The thread blocks. Paused </a:t>
            </a:r>
            <a:r>
              <a:rPr lang="en-AU" dirty="0"/>
              <a:t>for one of three reasons</a:t>
            </a:r>
          </a:p>
          <a:p>
            <a:pPr lvl="1">
              <a:buFontTx/>
              <a:buChar char="•"/>
            </a:pPr>
            <a:r>
              <a:rPr lang="en-AU" dirty="0"/>
              <a:t>Is blocked. We will see how this happens. Generally waiting for a particular event to occur, or for access to resources.</a:t>
            </a:r>
          </a:p>
          <a:p>
            <a:pPr lvl="1">
              <a:buFontTx/>
              <a:buChar char="•"/>
            </a:pPr>
            <a:r>
              <a:rPr lang="en-AU" dirty="0"/>
              <a:t>Has received a sleep command</a:t>
            </a:r>
          </a:p>
          <a:p>
            <a:pPr lvl="1">
              <a:buFontTx/>
              <a:buChar char="•"/>
            </a:pPr>
            <a:r>
              <a:rPr lang="en-AU" dirty="0"/>
              <a:t>Has been told to Join (i.e. wait for the termination of) another Thread</a:t>
            </a:r>
          </a:p>
          <a:p>
            <a:pPr>
              <a:buFontTx/>
              <a:buChar char="•"/>
            </a:pPr>
            <a:r>
              <a:rPr lang="en-AU" dirty="0"/>
              <a:t>Aborted and Stopped: Killed or in the process of being killed. Note that once a thread is Stopped </a:t>
            </a:r>
            <a:r>
              <a:rPr lang="en-AU" dirty="0" smtClean="0"/>
              <a:t>or </a:t>
            </a:r>
            <a:r>
              <a:rPr lang="en-AU" dirty="0"/>
              <a:t>Aborted, it can’t be restarted</a:t>
            </a:r>
            <a:r>
              <a:rPr lang="en-AU" dirty="0" smtClean="0"/>
              <a:t>.</a:t>
            </a:r>
          </a:p>
          <a:p>
            <a:pPr>
              <a:buFontTx/>
              <a:buChar char="•"/>
            </a:pPr>
            <a:r>
              <a:rPr lang="en-AU" dirty="0" smtClean="0"/>
              <a:t>So running, paused,</a:t>
            </a:r>
            <a:r>
              <a:rPr lang="en-AU" baseline="0" dirty="0" smtClean="0"/>
              <a:t> or terminating.</a:t>
            </a:r>
          </a:p>
          <a:p>
            <a:pPr>
              <a:buFontTx/>
              <a:buChar char="•"/>
            </a:pPr>
            <a:r>
              <a:rPr lang="en-AU" baseline="0" dirty="0" smtClean="0"/>
              <a:t>When running, it wants its share of the CPU’s attention.</a:t>
            </a:r>
            <a:endParaRPr lang="en-AU" dirty="0"/>
          </a:p>
          <a:p>
            <a:pPr lvl="1">
              <a:buFontTx/>
              <a:buChar char="•"/>
            </a:pP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pPr defTabSz="915589">
              <a:buFontTx/>
              <a:buChar char="•"/>
              <a:defRPr/>
            </a:pPr>
            <a:r>
              <a:rPr lang="en-AU" dirty="0" smtClean="0"/>
              <a:t>But this shared heap thing is complicated:</a:t>
            </a:r>
            <a:r>
              <a:rPr lang="en-AU" baseline="0" dirty="0" smtClean="0"/>
              <a:t> can be good, can be bad.</a:t>
            </a:r>
            <a:endParaRPr lang="en-AU" dirty="0" smtClean="0"/>
          </a:p>
          <a:p>
            <a:pPr>
              <a:buFontTx/>
              <a:buChar char="•"/>
            </a:pPr>
            <a:r>
              <a:rPr lang="en-AU" dirty="0" smtClean="0"/>
              <a:t>A </a:t>
            </a:r>
            <a:r>
              <a:rPr lang="en-AU" dirty="0"/>
              <a:t>managed .NET thread may or may not map directly to an operating system thread.</a:t>
            </a:r>
          </a:p>
          <a:p>
            <a:pPr>
              <a:buFontTx/>
              <a:buChar char="•"/>
            </a:pPr>
            <a:r>
              <a:rPr lang="en-AU" dirty="0"/>
              <a:t>This is not our </a:t>
            </a:r>
            <a:r>
              <a:rPr lang="en-AU" dirty="0" smtClean="0"/>
              <a:t>problem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We are going to look today at fundamental</a:t>
            </a:r>
            <a:r>
              <a:rPr lang="en-NZ" baseline="0" dirty="0" smtClean="0"/>
              <a:t> low-level thread management, as this is the best way to get a clear understanding of what is really going on in a concurrent execution situation.</a:t>
            </a:r>
          </a:p>
          <a:p>
            <a:pPr>
              <a:buFont typeface="Arial" pitchFamily="34" charset="0"/>
              <a:buChar char="•"/>
            </a:pPr>
            <a:r>
              <a:rPr lang="en-NZ" baseline="0" dirty="0" smtClean="0"/>
              <a:t>Next time, we will look at modern .NET multi-threading, which is done via wrappers and extensions to the core system methods.</a:t>
            </a:r>
            <a:endParaRPr lang="en-NZ" dirty="0"/>
          </a:p>
        </p:txBody>
      </p:sp>
      <p:sp>
        <p:nvSpPr>
          <p:cNvPr id="4" name="Slide Number Placeholder 3"/>
          <p:cNvSpPr>
            <a:spLocks noGrp="1"/>
          </p:cNvSpPr>
          <p:nvPr>
            <p:ph type="sldNum" sz="quarter" idx="10"/>
          </p:nvPr>
        </p:nvSpPr>
        <p:spPr/>
        <p:txBody>
          <a:bodyPr/>
          <a:lstStyle/>
          <a:p>
            <a:fld id="{B0492C55-3D52-49DC-9F73-D3E51555AD5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1376979E-0C24-4EE5-9E91-DC9FF0DA8408}" type="datetimeFigureOut">
              <a:rPr lang="en-US" smtClean="0"/>
              <a:pPr>
                <a:defRPr/>
              </a:pPr>
              <a:t>5/23/2017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059A038-B380-4525-B739-17249B98AB0D}"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1D5FF82D-6D9D-43ED-852F-4B5F6C7B0890}" type="datetimeFigureOut">
              <a:rPr lang="en-US" smtClean="0"/>
              <a:pPr>
                <a:defRPr/>
              </a:pPr>
              <a:t>5/23/2017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77EF9BB-BF6E-4B9C-8015-681E0545516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51285E51-710B-4ADD-8062-831B524FA88B}" type="datetimeFigureOut">
              <a:rPr lang="en-US" smtClean="0"/>
              <a:pPr>
                <a:defRPr/>
              </a:pPr>
              <a:t>5/23/2017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FA21ECA-2069-4F62-B9EE-6A3D30527692}"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DD62BB7F-9DB1-48C2-B55D-2BE0A74BDC64}" type="datetimeFigureOut">
              <a:rPr lang="en-US" smtClean="0"/>
              <a:pPr>
                <a:defRPr/>
              </a:pPr>
              <a:t>5/23/2017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785BB50-80EA-404A-888E-B4E85774C27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DD6CCA46-1F77-46E4-9F76-D6DD874B7B5F}" type="datetimeFigureOut">
              <a:rPr lang="en-US" smtClean="0"/>
              <a:pPr>
                <a:defRPr/>
              </a:pPr>
              <a:t>5/23/2017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FC17E74-0F62-4605-84F0-2D410998B2F2}"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CFB07C34-73B0-4819-BCA0-4BE7428A0B6C}" type="datetimeFigureOut">
              <a:rPr lang="en-US" smtClean="0"/>
              <a:pPr>
                <a:defRPr/>
              </a:pPr>
              <a:t>5/23/2017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12A49D6-F27D-47C6-8467-87ED412A9B3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7743BEEB-8FA7-4A4D-A31E-C177C4737432}" type="datetimeFigureOut">
              <a:rPr lang="en-US" smtClean="0"/>
              <a:pPr>
                <a:defRPr/>
              </a:pPr>
              <a:t>5/23/2017</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7CBA19E-2C07-4844-B2F0-D5A04F4F6908}"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43F378F9-23CE-4670-9108-FAE35300D768}" type="datetimeFigureOut">
              <a:rPr lang="en-US" smtClean="0"/>
              <a:pPr>
                <a:defRPr/>
              </a:pPr>
              <a:t>5/23/2017</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270D28E-E777-4BFA-97BB-5AC2B3F7214E}"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056306B-FF6A-480E-AF8E-32259112427F}" type="datetimeFigureOut">
              <a:rPr lang="en-US" smtClean="0"/>
              <a:pPr>
                <a:defRPr/>
              </a:pPr>
              <a:t>5/23/2017</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CEEC21E-B506-482B-9905-F878CE23074F}"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2A88E8F-F7B2-4A45-9A3A-9AFBAE7E8640}" type="datetimeFigureOut">
              <a:rPr lang="en-US" smtClean="0"/>
              <a:pPr>
                <a:defRPr/>
              </a:pPr>
              <a:t>5/23/2017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CE3F9EF-81E0-477A-A7FD-E7FD966328B1}"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6B9AAFF-A566-44AA-A309-AB7CDEE8577D}" type="datetimeFigureOut">
              <a:rPr lang="en-US" smtClean="0"/>
              <a:pPr>
                <a:defRPr/>
              </a:pPr>
              <a:t>5/23/2017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EEDA608-9400-4AD3-AE4F-BDE51122A3E3}"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45AE1180-87CC-40C1-B247-20C93298D361}" type="datetimeFigureOut">
              <a:rPr lang="en-US" smtClean="0"/>
              <a:pPr>
                <a:defRPr/>
              </a:pPr>
              <a:t>5/23/2017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970E2F53-0CA5-4DBC-9DDB-A5CA824B9D43}"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p:txBody>
          <a:bodyPr/>
          <a:lstStyle/>
          <a:p>
            <a:r>
              <a:rPr lang="en-NZ" dirty="0" smtClean="0"/>
              <a:t>Multi-threaded Applications</a:t>
            </a:r>
          </a:p>
        </p:txBody>
      </p:sp>
      <p:sp>
        <p:nvSpPr>
          <p:cNvPr id="3" name="Subtitle 2"/>
          <p:cNvSpPr>
            <a:spLocks noGrp="1"/>
          </p:cNvSpPr>
          <p:nvPr>
            <p:ph type="subTitle" idx="1"/>
          </p:nvPr>
        </p:nvSpPr>
        <p:spPr/>
        <p:txBody>
          <a:bodyPr/>
          <a:lstStyle/>
          <a:p>
            <a:r>
              <a:rPr lang="en-NZ" dirty="0" smtClean="0">
                <a:solidFill>
                  <a:srgbClr val="898989"/>
                </a:solidFill>
              </a:rPr>
              <a:t>IN710 OOSD 2017</a:t>
            </a:r>
          </a:p>
          <a:p>
            <a:r>
              <a:rPr lang="en-NZ" dirty="0" smtClean="0">
                <a:solidFill>
                  <a:srgbClr val="898989"/>
                </a:solidFill>
              </a:rPr>
              <a:t>Session 13.1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a:lstStyle/>
          <a:p>
            <a:r>
              <a:rPr lang="en-AU" smtClean="0"/>
              <a:t>Creating Threads</a:t>
            </a:r>
            <a:endParaRPr lang="en-US" smtClean="0"/>
          </a:p>
        </p:txBody>
      </p:sp>
      <p:sp>
        <p:nvSpPr>
          <p:cNvPr id="27651" name="Rectangle 3"/>
          <p:cNvSpPr>
            <a:spLocks noGrp="1"/>
          </p:cNvSpPr>
          <p:nvPr>
            <p:ph idx="1"/>
          </p:nvPr>
        </p:nvSpPr>
        <p:spPr/>
        <p:txBody>
          <a:bodyPr>
            <a:normAutofit/>
          </a:bodyPr>
          <a:lstStyle/>
          <a:p>
            <a:pPr>
              <a:lnSpc>
                <a:spcPct val="114000"/>
              </a:lnSpc>
              <a:spcAft>
                <a:spcPts val="600"/>
              </a:spcAft>
            </a:pPr>
            <a:r>
              <a:rPr lang="en-AU" sz="2800" dirty="0" smtClean="0"/>
              <a:t>The Thread class constructor:</a:t>
            </a:r>
          </a:p>
          <a:p>
            <a:pPr lvl="1">
              <a:lnSpc>
                <a:spcPct val="114000"/>
              </a:lnSpc>
              <a:spcAft>
                <a:spcPts val="600"/>
              </a:spcAft>
            </a:pPr>
            <a:r>
              <a:rPr lang="en-AU" sz="2400" dirty="0" smtClean="0"/>
              <a:t>Thread(</a:t>
            </a:r>
            <a:r>
              <a:rPr lang="en-AU" sz="2400" dirty="0" err="1" smtClean="0"/>
              <a:t>ThreadStart</a:t>
            </a:r>
            <a:r>
              <a:rPr lang="en-AU" sz="2400" dirty="0" smtClean="0"/>
              <a:t> </a:t>
            </a:r>
            <a:r>
              <a:rPr lang="en-AU" sz="2400" i="1" dirty="0" err="1" smtClean="0"/>
              <a:t>startDelegate</a:t>
            </a:r>
            <a:r>
              <a:rPr lang="en-AU" sz="2400" dirty="0" smtClean="0"/>
              <a:t>)</a:t>
            </a:r>
          </a:p>
          <a:p>
            <a:pPr>
              <a:lnSpc>
                <a:spcPct val="114000"/>
              </a:lnSpc>
              <a:spcAft>
                <a:spcPts val="600"/>
              </a:spcAft>
            </a:pPr>
            <a:r>
              <a:rPr lang="en-AU" sz="2800" dirty="0" err="1" smtClean="0"/>
              <a:t>ThreadStart</a:t>
            </a:r>
            <a:r>
              <a:rPr lang="en-AU" sz="2800" dirty="0" smtClean="0"/>
              <a:t> delegates return void and take no arguments</a:t>
            </a:r>
          </a:p>
          <a:p>
            <a:pPr>
              <a:lnSpc>
                <a:spcPct val="114000"/>
              </a:lnSpc>
              <a:spcAft>
                <a:spcPts val="600"/>
              </a:spcAft>
            </a:pPr>
            <a:r>
              <a:rPr lang="en-AU" sz="2800" dirty="0" smtClean="0"/>
              <a:t>The method bound to the delegate instance is the code you want the thread to execute.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r>
              <a:rPr lang="en-AU" smtClean="0"/>
              <a:t>Creating Threads</a:t>
            </a:r>
            <a:endParaRPr lang="en-US" smtClean="0"/>
          </a:p>
        </p:txBody>
      </p:sp>
      <p:sp>
        <p:nvSpPr>
          <p:cNvPr id="29699" name="Rectangle 3"/>
          <p:cNvSpPr>
            <a:spLocks noGrp="1"/>
          </p:cNvSpPr>
          <p:nvPr>
            <p:ph idx="1"/>
          </p:nvPr>
        </p:nvSpPr>
        <p:spPr/>
        <p:txBody>
          <a:bodyPr/>
          <a:lstStyle/>
          <a:p>
            <a:pPr>
              <a:spcAft>
                <a:spcPts val="600"/>
              </a:spcAft>
              <a:buFont typeface="Arial" charset="0"/>
              <a:buNone/>
            </a:pPr>
            <a:r>
              <a:rPr lang="en-AU" sz="2800" dirty="0" err="1" smtClean="0"/>
              <a:t>ThreadStart</a:t>
            </a:r>
            <a:r>
              <a:rPr lang="en-AU" sz="2800" dirty="0" smtClean="0"/>
              <a:t> </a:t>
            </a:r>
            <a:r>
              <a:rPr lang="en-AU" sz="2800" dirty="0" err="1" smtClean="0"/>
              <a:t>ts</a:t>
            </a:r>
            <a:r>
              <a:rPr lang="en-AU" sz="2800" dirty="0" smtClean="0"/>
              <a:t> = new </a:t>
            </a:r>
            <a:r>
              <a:rPr lang="en-AU" sz="2800" dirty="0" err="1" smtClean="0"/>
              <a:t>ThreadStart</a:t>
            </a:r>
            <a:r>
              <a:rPr lang="en-AU" sz="2800" dirty="0" smtClean="0"/>
              <a:t>(</a:t>
            </a:r>
            <a:r>
              <a:rPr lang="en-AU" sz="2800" i="1" dirty="0" err="1" smtClean="0"/>
              <a:t>appropMethod</a:t>
            </a:r>
            <a:r>
              <a:rPr lang="en-AU" sz="2800" i="1" dirty="0" smtClean="0"/>
              <a:t>);</a:t>
            </a:r>
          </a:p>
          <a:p>
            <a:pPr>
              <a:spcAft>
                <a:spcPts val="600"/>
              </a:spcAft>
              <a:buFont typeface="Arial" charset="0"/>
              <a:buNone/>
            </a:pPr>
            <a:r>
              <a:rPr lang="en-AU" sz="2800" dirty="0" smtClean="0"/>
              <a:t>Thread t = new Thread(</a:t>
            </a:r>
            <a:r>
              <a:rPr lang="en-AU" sz="2800" dirty="0" err="1" smtClean="0"/>
              <a:t>ts</a:t>
            </a:r>
            <a:r>
              <a:rPr lang="en-AU" sz="2800" dirty="0" smtClean="0"/>
              <a:t>);</a:t>
            </a:r>
          </a:p>
          <a:p>
            <a:pPr>
              <a:spcAft>
                <a:spcPts val="600"/>
              </a:spcAft>
              <a:buFont typeface="Arial" charset="0"/>
              <a:buNone/>
            </a:pPr>
            <a:r>
              <a:rPr lang="en-AU" sz="2800" dirty="0" err="1" smtClean="0"/>
              <a:t>t.Start</a:t>
            </a:r>
            <a:r>
              <a:rPr lang="en-AU" sz="2800" dirty="0" smtClean="0"/>
              <a:t>();</a:t>
            </a:r>
            <a:endParaRPr lang="en-US" sz="2800"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en-AU" smtClean="0"/>
              <a:t>Example</a:t>
            </a:r>
            <a:endParaRPr lang="en-US" smtClean="0"/>
          </a:p>
        </p:txBody>
      </p:sp>
      <p:sp>
        <p:nvSpPr>
          <p:cNvPr id="31747" name="Rectangle 3"/>
          <p:cNvSpPr>
            <a:spLocks noGrp="1"/>
          </p:cNvSpPr>
          <p:nvPr>
            <p:ph idx="1"/>
          </p:nvPr>
        </p:nvSpPr>
        <p:spPr/>
        <p:txBody>
          <a:bodyPr/>
          <a:lstStyle/>
          <a:p>
            <a:pPr>
              <a:buFont typeface="Arial" charset="0"/>
              <a:buNone/>
            </a:pPr>
            <a:r>
              <a:rPr lang="en-NZ" noProof="1" smtClean="0"/>
              <a:t> public class </a:t>
            </a:r>
            <a:r>
              <a:rPr lang="en-NZ" noProof="1" smtClean="0">
                <a:solidFill>
                  <a:srgbClr val="2B91AF"/>
                </a:solidFill>
              </a:rPr>
              <a:t>Worker</a:t>
            </a:r>
          </a:p>
          <a:p>
            <a:pPr>
              <a:buFont typeface="Arial" charset="0"/>
              <a:buNone/>
            </a:pPr>
            <a:r>
              <a:rPr lang="en-NZ" noProof="1" smtClean="0">
                <a:solidFill>
                  <a:srgbClr val="2B91AF"/>
                </a:solidFill>
              </a:rPr>
              <a:t>  </a:t>
            </a:r>
            <a:r>
              <a:rPr lang="en-NZ" noProof="1" smtClean="0"/>
              <a:t>{</a:t>
            </a:r>
          </a:p>
          <a:p>
            <a:pPr>
              <a:buFont typeface="Arial" charset="0"/>
              <a:buNone/>
            </a:pPr>
            <a:r>
              <a:rPr lang="en-NZ" noProof="1" smtClean="0">
                <a:solidFill>
                  <a:srgbClr val="2B91AF"/>
                </a:solidFill>
              </a:rPr>
              <a:t>            </a:t>
            </a:r>
            <a:r>
              <a:rPr lang="en-NZ" noProof="1" smtClean="0"/>
              <a:t>public void DoWork()</a:t>
            </a:r>
          </a:p>
          <a:p>
            <a:pPr>
              <a:buFont typeface="Arial" charset="0"/>
              <a:buNone/>
            </a:pPr>
            <a:r>
              <a:rPr lang="en-NZ" noProof="1" smtClean="0">
                <a:solidFill>
                  <a:srgbClr val="0000FF"/>
                </a:solidFill>
              </a:rPr>
              <a:t>            </a:t>
            </a:r>
            <a:r>
              <a:rPr lang="en-NZ" noProof="1" smtClean="0"/>
              <a:t>{</a:t>
            </a:r>
          </a:p>
          <a:p>
            <a:pPr>
              <a:buFont typeface="Arial" charset="0"/>
              <a:buNone/>
            </a:pPr>
            <a:r>
              <a:rPr lang="en-NZ" noProof="1" smtClean="0">
                <a:solidFill>
                  <a:srgbClr val="0000FF"/>
                </a:solidFill>
              </a:rPr>
              <a:t>            	 </a:t>
            </a:r>
            <a:r>
              <a:rPr lang="en-NZ" noProof="1" smtClean="0">
                <a:solidFill>
                  <a:srgbClr val="008000"/>
                </a:solidFill>
              </a:rPr>
              <a:t>// do whatever needs to be done</a:t>
            </a:r>
          </a:p>
          <a:p>
            <a:pPr>
              <a:buFont typeface="Arial" charset="0"/>
              <a:buNone/>
            </a:pPr>
            <a:r>
              <a:rPr lang="en-NZ" noProof="1" smtClean="0">
                <a:solidFill>
                  <a:srgbClr val="008000"/>
                </a:solidFill>
              </a:rPr>
              <a:t>           </a:t>
            </a:r>
            <a:r>
              <a:rPr lang="en-NZ" noProof="1" smtClean="0"/>
              <a:t> }</a:t>
            </a:r>
            <a:endParaRPr lang="en-AU" dirty="0" smtClean="0"/>
          </a:p>
          <a:p>
            <a:pPr>
              <a:buFont typeface="Arial" charset="0"/>
              <a:buNone/>
            </a:pPr>
            <a:r>
              <a:rPr lang="en-AU" dirty="0" smtClean="0">
                <a:solidFill>
                  <a:srgbClr val="008000"/>
                </a:solidFill>
              </a:rPr>
              <a:t>……</a:t>
            </a:r>
            <a:endParaRPr lang="en-US" dirty="0" smtClean="0">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r>
              <a:rPr lang="en-AU" smtClean="0"/>
              <a:t>Example</a:t>
            </a:r>
            <a:endParaRPr lang="en-US" smtClean="0"/>
          </a:p>
        </p:txBody>
      </p:sp>
      <p:sp>
        <p:nvSpPr>
          <p:cNvPr id="32771" name="Rectangle 3"/>
          <p:cNvSpPr>
            <a:spLocks noGrp="1"/>
          </p:cNvSpPr>
          <p:nvPr>
            <p:ph idx="1"/>
          </p:nvPr>
        </p:nvSpPr>
        <p:spPr>
          <a:xfrm>
            <a:off x="228600" y="1775191"/>
            <a:ext cx="8763000" cy="4625609"/>
          </a:xfrm>
        </p:spPr>
        <p:txBody>
          <a:bodyPr/>
          <a:lstStyle/>
          <a:p>
            <a:pPr>
              <a:spcAft>
                <a:spcPts val="1200"/>
              </a:spcAft>
              <a:buFont typeface="Arial" charset="0"/>
              <a:buNone/>
            </a:pPr>
            <a:r>
              <a:rPr lang="en-NZ" noProof="1" smtClean="0">
                <a:solidFill>
                  <a:srgbClr val="2B91AF"/>
                </a:solidFill>
              </a:rPr>
              <a:t>Worker </a:t>
            </a:r>
            <a:r>
              <a:rPr lang="en-NZ" noProof="1" smtClean="0"/>
              <a:t>threadWorker</a:t>
            </a:r>
            <a:r>
              <a:rPr lang="en-NZ" noProof="1" smtClean="0">
                <a:solidFill>
                  <a:srgbClr val="2B91AF"/>
                </a:solidFill>
              </a:rPr>
              <a:t> </a:t>
            </a:r>
            <a:r>
              <a:rPr lang="en-NZ" noProof="1" smtClean="0"/>
              <a:t>=</a:t>
            </a:r>
            <a:r>
              <a:rPr lang="en-NZ" noProof="1" smtClean="0">
                <a:solidFill>
                  <a:srgbClr val="2B91AF"/>
                </a:solidFill>
              </a:rPr>
              <a:t> </a:t>
            </a:r>
            <a:r>
              <a:rPr lang="en-NZ" noProof="1" smtClean="0">
                <a:solidFill>
                  <a:srgbClr val="0000FF"/>
                </a:solidFill>
              </a:rPr>
              <a:t>new </a:t>
            </a:r>
            <a:r>
              <a:rPr lang="en-NZ" noProof="1" smtClean="0">
                <a:solidFill>
                  <a:srgbClr val="2B91AF"/>
                </a:solidFill>
              </a:rPr>
              <a:t>Worker</a:t>
            </a:r>
            <a:r>
              <a:rPr lang="en-NZ" noProof="1" smtClean="0"/>
              <a:t>();</a:t>
            </a:r>
            <a:endParaRPr lang="en-AU" dirty="0" smtClean="0"/>
          </a:p>
          <a:p>
            <a:pPr>
              <a:spcAft>
                <a:spcPts val="1200"/>
              </a:spcAft>
              <a:buFont typeface="Arial" charset="0"/>
              <a:buNone/>
            </a:pPr>
            <a:r>
              <a:rPr lang="en-AU" noProof="1" smtClean="0">
                <a:solidFill>
                  <a:srgbClr val="2B91AF"/>
                </a:solidFill>
              </a:rPr>
              <a:t>ThreadStart </a:t>
            </a:r>
            <a:r>
              <a:rPr lang="en-AU" noProof="1" smtClean="0"/>
              <a:t>ts</a:t>
            </a:r>
            <a:r>
              <a:rPr lang="en-AU" noProof="1" smtClean="0">
                <a:solidFill>
                  <a:srgbClr val="2B91AF"/>
                </a:solidFill>
              </a:rPr>
              <a:t> </a:t>
            </a:r>
            <a:r>
              <a:rPr lang="en-AU" noProof="1" smtClean="0"/>
              <a:t>=</a:t>
            </a:r>
            <a:r>
              <a:rPr lang="en-AU" noProof="1" smtClean="0">
                <a:solidFill>
                  <a:srgbClr val="2B91AF"/>
                </a:solidFill>
              </a:rPr>
              <a:t> </a:t>
            </a:r>
            <a:r>
              <a:rPr lang="en-AU" noProof="1" smtClean="0">
                <a:solidFill>
                  <a:srgbClr val="0000FF"/>
                </a:solidFill>
              </a:rPr>
              <a:t>new </a:t>
            </a:r>
            <a:r>
              <a:rPr lang="en-AU" noProof="1" smtClean="0">
                <a:solidFill>
                  <a:srgbClr val="2B91AF"/>
                </a:solidFill>
              </a:rPr>
              <a:t>ThreadStart</a:t>
            </a:r>
            <a:r>
              <a:rPr lang="en-AU" noProof="1" smtClean="0"/>
              <a:t>(threadWorker.DoWork);</a:t>
            </a:r>
          </a:p>
          <a:p>
            <a:pPr>
              <a:spcAft>
                <a:spcPts val="1200"/>
              </a:spcAft>
              <a:buFont typeface="Arial" charset="0"/>
              <a:buNone/>
            </a:pPr>
            <a:r>
              <a:rPr lang="en-AU" noProof="1" smtClean="0">
                <a:solidFill>
                  <a:srgbClr val="2B91AF"/>
                </a:solidFill>
              </a:rPr>
              <a:t>Thread </a:t>
            </a:r>
            <a:r>
              <a:rPr lang="en-AU" noProof="1" smtClean="0"/>
              <a:t>t</a:t>
            </a:r>
            <a:r>
              <a:rPr lang="en-AU" noProof="1" smtClean="0">
                <a:solidFill>
                  <a:srgbClr val="2B91AF"/>
                </a:solidFill>
              </a:rPr>
              <a:t> </a:t>
            </a:r>
            <a:r>
              <a:rPr lang="en-AU" noProof="1" smtClean="0"/>
              <a:t>=</a:t>
            </a:r>
            <a:r>
              <a:rPr lang="en-AU" noProof="1" smtClean="0">
                <a:solidFill>
                  <a:srgbClr val="2B91AF"/>
                </a:solidFill>
              </a:rPr>
              <a:t> </a:t>
            </a:r>
            <a:r>
              <a:rPr lang="en-AU" noProof="1" smtClean="0">
                <a:solidFill>
                  <a:srgbClr val="0000FF"/>
                </a:solidFill>
              </a:rPr>
              <a:t>new </a:t>
            </a:r>
            <a:r>
              <a:rPr lang="en-AU" noProof="1" smtClean="0">
                <a:solidFill>
                  <a:srgbClr val="2B91AF"/>
                </a:solidFill>
              </a:rPr>
              <a:t>Thread</a:t>
            </a:r>
            <a:r>
              <a:rPr lang="en-AU" noProof="1" smtClean="0"/>
              <a:t>(ts);</a:t>
            </a:r>
          </a:p>
          <a:p>
            <a:pPr>
              <a:spcAft>
                <a:spcPts val="1200"/>
              </a:spcAft>
              <a:buFont typeface="Arial" charset="0"/>
              <a:buNone/>
            </a:pPr>
            <a:r>
              <a:rPr lang="en-AU" noProof="1" smtClean="0"/>
              <a:t>t.Start();</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AU" dirty="0" smtClean="0"/>
              <a:t>Shortcut Syntax</a:t>
            </a:r>
            <a:endParaRPr lang="en-US" dirty="0" smtClean="0"/>
          </a:p>
        </p:txBody>
      </p:sp>
      <p:sp>
        <p:nvSpPr>
          <p:cNvPr id="34819" name="Rectangle 3"/>
          <p:cNvSpPr>
            <a:spLocks noGrp="1"/>
          </p:cNvSpPr>
          <p:nvPr>
            <p:ph idx="1"/>
          </p:nvPr>
        </p:nvSpPr>
        <p:spPr/>
        <p:txBody>
          <a:bodyPr/>
          <a:lstStyle/>
          <a:p>
            <a:pPr marL="609600" indent="-609600">
              <a:spcBef>
                <a:spcPts val="1200"/>
              </a:spcBef>
              <a:spcAft>
                <a:spcPts val="1200"/>
              </a:spcAft>
              <a:buFont typeface="Arial" charset="0"/>
              <a:buNone/>
            </a:pPr>
            <a:r>
              <a:rPr lang="en-NZ" noProof="1" smtClean="0"/>
              <a:t> </a:t>
            </a:r>
            <a:r>
              <a:rPr lang="en-NZ" noProof="1" smtClean="0">
                <a:solidFill>
                  <a:srgbClr val="2B91AF"/>
                </a:solidFill>
              </a:rPr>
              <a:t>Worker </a:t>
            </a:r>
            <a:r>
              <a:rPr lang="en-NZ" noProof="1" smtClean="0"/>
              <a:t>threadWorker</a:t>
            </a:r>
            <a:r>
              <a:rPr lang="en-NZ" noProof="1" smtClean="0">
                <a:solidFill>
                  <a:srgbClr val="2B91AF"/>
                </a:solidFill>
              </a:rPr>
              <a:t> </a:t>
            </a:r>
            <a:r>
              <a:rPr lang="en-NZ" noProof="1" smtClean="0"/>
              <a:t>=</a:t>
            </a:r>
            <a:r>
              <a:rPr lang="en-NZ" noProof="1" smtClean="0">
                <a:solidFill>
                  <a:srgbClr val="2B91AF"/>
                </a:solidFill>
              </a:rPr>
              <a:t> </a:t>
            </a:r>
            <a:r>
              <a:rPr lang="en-NZ" noProof="1" smtClean="0">
                <a:solidFill>
                  <a:srgbClr val="0000FF"/>
                </a:solidFill>
              </a:rPr>
              <a:t>new </a:t>
            </a:r>
            <a:r>
              <a:rPr lang="en-NZ" noProof="1" smtClean="0">
                <a:solidFill>
                  <a:srgbClr val="2B91AF"/>
                </a:solidFill>
              </a:rPr>
              <a:t>Worker</a:t>
            </a:r>
            <a:r>
              <a:rPr lang="en-NZ" noProof="1" smtClean="0"/>
              <a:t>();</a:t>
            </a:r>
          </a:p>
          <a:p>
            <a:pPr marL="609600" indent="-609600">
              <a:spcBef>
                <a:spcPts val="1200"/>
              </a:spcBef>
              <a:spcAft>
                <a:spcPts val="1200"/>
              </a:spcAft>
              <a:buFont typeface="Arial" charset="0"/>
              <a:buNone/>
            </a:pPr>
            <a:r>
              <a:rPr lang="en-NZ" noProof="1" smtClean="0">
                <a:solidFill>
                  <a:srgbClr val="2B91AF"/>
                </a:solidFill>
              </a:rPr>
              <a:t> Thread </a:t>
            </a:r>
            <a:r>
              <a:rPr lang="en-NZ" noProof="1" smtClean="0"/>
              <a:t>t =</a:t>
            </a:r>
            <a:r>
              <a:rPr lang="en-NZ" noProof="1" smtClean="0">
                <a:solidFill>
                  <a:srgbClr val="2B91AF"/>
                </a:solidFill>
              </a:rPr>
              <a:t> </a:t>
            </a:r>
            <a:r>
              <a:rPr lang="en-NZ" noProof="1" smtClean="0">
                <a:solidFill>
                  <a:srgbClr val="0000FF"/>
                </a:solidFill>
              </a:rPr>
              <a:t>new </a:t>
            </a:r>
            <a:r>
              <a:rPr lang="en-NZ" noProof="1" smtClean="0">
                <a:solidFill>
                  <a:srgbClr val="2B91AF"/>
                </a:solidFill>
              </a:rPr>
              <a:t>Thread</a:t>
            </a:r>
            <a:r>
              <a:rPr lang="en-NZ" noProof="1" smtClean="0"/>
              <a:t>(threadWorker.DoWork);</a:t>
            </a:r>
          </a:p>
          <a:p>
            <a:pPr marL="609600" indent="-609600">
              <a:spcBef>
                <a:spcPts val="1200"/>
              </a:spcBef>
              <a:spcAft>
                <a:spcPts val="1200"/>
              </a:spcAft>
              <a:buFont typeface="Arial" charset="0"/>
              <a:buNone/>
            </a:pPr>
            <a:r>
              <a:rPr lang="en-NZ" noProof="1" smtClean="0">
                <a:solidFill>
                  <a:srgbClr val="2B91AF"/>
                </a:solidFill>
              </a:rPr>
              <a:t> </a:t>
            </a:r>
            <a:r>
              <a:rPr lang="en-NZ" noProof="1" smtClean="0"/>
              <a:t>t.Start();</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r>
              <a:rPr lang="en-AU" smtClean="0"/>
              <a:t>Identifying Threads</a:t>
            </a:r>
            <a:endParaRPr lang="en-US" smtClean="0"/>
          </a:p>
        </p:txBody>
      </p:sp>
      <p:sp>
        <p:nvSpPr>
          <p:cNvPr id="36867" name="Rectangle 3"/>
          <p:cNvSpPr>
            <a:spLocks noGrp="1"/>
          </p:cNvSpPr>
          <p:nvPr>
            <p:ph idx="1"/>
          </p:nvPr>
        </p:nvSpPr>
        <p:spPr>
          <a:xfrm>
            <a:off x="152400" y="1600200"/>
            <a:ext cx="8915400" cy="4876800"/>
          </a:xfrm>
        </p:spPr>
        <p:txBody>
          <a:bodyPr>
            <a:normAutofit/>
          </a:bodyPr>
          <a:lstStyle/>
          <a:p>
            <a:pPr>
              <a:spcBef>
                <a:spcPts val="1200"/>
              </a:spcBef>
              <a:spcAft>
                <a:spcPts val="1200"/>
              </a:spcAft>
            </a:pPr>
            <a:r>
              <a:rPr lang="en-AU" dirty="0" smtClean="0"/>
              <a:t>Set the thread’s Name property</a:t>
            </a:r>
          </a:p>
          <a:p>
            <a:pPr>
              <a:spcBef>
                <a:spcPts val="1200"/>
              </a:spcBef>
              <a:spcAft>
                <a:spcPts val="1200"/>
              </a:spcAft>
            </a:pPr>
            <a:r>
              <a:rPr lang="en-AU" dirty="0" smtClean="0"/>
              <a:t>Access the currently running thread as </a:t>
            </a:r>
            <a:r>
              <a:rPr lang="en-AU" dirty="0" err="1" smtClean="0"/>
              <a:t>Thread.CurrentThread</a:t>
            </a:r>
            <a:endParaRPr lang="en-AU" dirty="0" smtClean="0"/>
          </a:p>
          <a:p>
            <a:endParaRPr lang="en-AU" dirty="0" smtClean="0"/>
          </a:p>
          <a:p>
            <a:pPr>
              <a:buFont typeface="Arial" charset="0"/>
              <a:buNone/>
            </a:pPr>
            <a:r>
              <a:rPr lang="en-AU" noProof="1" smtClean="0"/>
              <a:t> t.Name = </a:t>
            </a:r>
            <a:r>
              <a:rPr lang="en-AU" noProof="1" smtClean="0">
                <a:solidFill>
                  <a:srgbClr val="A31515"/>
                </a:solidFill>
              </a:rPr>
              <a:t>"worker1";</a:t>
            </a:r>
            <a:endParaRPr lang="en-AU" dirty="0" smtClean="0">
              <a:solidFill>
                <a:srgbClr val="A31515"/>
              </a:solidFill>
            </a:endParaRPr>
          </a:p>
          <a:p>
            <a:pPr>
              <a:buFont typeface="Arial" charset="0"/>
              <a:buNone/>
            </a:pPr>
            <a:r>
              <a:rPr lang="en-AU" dirty="0" smtClean="0"/>
              <a:t>………</a:t>
            </a:r>
          </a:p>
          <a:p>
            <a:pPr>
              <a:buFont typeface="Arial" charset="0"/>
              <a:buNone/>
            </a:pPr>
            <a:r>
              <a:rPr lang="en-AU" noProof="1" smtClean="0">
                <a:solidFill>
                  <a:srgbClr val="2B91AF"/>
                </a:solidFill>
              </a:rPr>
              <a:t>Console.</a:t>
            </a:r>
            <a:r>
              <a:rPr lang="en-AU" noProof="1" smtClean="0"/>
              <a:t>WriteLine(</a:t>
            </a:r>
            <a:r>
              <a:rPr lang="en-AU" noProof="1" smtClean="0">
                <a:solidFill>
                  <a:srgbClr val="2B91AF"/>
                </a:solidFill>
              </a:rPr>
              <a:t>Thread.</a:t>
            </a:r>
            <a:r>
              <a:rPr lang="en-AU" noProof="1" smtClean="0"/>
              <a:t>CurrentThread.Name);</a:t>
            </a:r>
            <a:endParaRPr lang="en-AU"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86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p:txBody>
          <a:bodyPr/>
          <a:lstStyle/>
          <a:p>
            <a:r>
              <a:rPr lang="en-AU" smtClean="0"/>
              <a:t>Example</a:t>
            </a:r>
            <a:endParaRPr lang="en-US" smtClean="0"/>
          </a:p>
        </p:txBody>
      </p:sp>
      <p:sp>
        <p:nvSpPr>
          <p:cNvPr id="47107" name="Rectangle 3"/>
          <p:cNvSpPr>
            <a:spLocks noGrp="1"/>
          </p:cNvSpPr>
          <p:nvPr>
            <p:ph idx="1"/>
          </p:nvPr>
        </p:nvSpPr>
        <p:spPr/>
        <p:txBody>
          <a:bodyPr/>
          <a:lstStyle/>
          <a:p>
            <a:endParaRPr lang="en-US" smtClean="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600200"/>
            <a:ext cx="6409908"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p:txBody>
          <a:bodyPr/>
          <a:lstStyle/>
          <a:p>
            <a:r>
              <a:rPr lang="en-AU" smtClean="0"/>
              <a:t>Example</a:t>
            </a:r>
            <a:endParaRPr lang="en-US" smtClean="0"/>
          </a:p>
        </p:txBody>
      </p:sp>
      <p:sp>
        <p:nvSpPr>
          <p:cNvPr id="49155" name="Rectangle 3"/>
          <p:cNvSpPr>
            <a:spLocks noGrp="1"/>
          </p:cNvSpPr>
          <p:nvPr>
            <p:ph idx="1"/>
          </p:nvPr>
        </p:nvSpPr>
        <p:spPr/>
        <p:txBody>
          <a:bodyPr/>
          <a:lstStyle/>
          <a:p>
            <a:endParaRPr lang="en-US" smtClean="0"/>
          </a:p>
        </p:txBody>
      </p:sp>
      <p:pic>
        <p:nvPicPr>
          <p:cNvPr id="2050" name="Picture 2"/>
          <p:cNvPicPr>
            <a:picLocks noChangeAspect="1" noChangeArrowheads="1"/>
          </p:cNvPicPr>
          <p:nvPr/>
        </p:nvPicPr>
        <p:blipFill>
          <a:blip r:embed="rId3" cstate="print"/>
          <a:srcRect/>
          <a:stretch>
            <a:fillRect/>
          </a:stretch>
        </p:blipFill>
        <p:spPr bwMode="auto">
          <a:xfrm>
            <a:off x="561975" y="2614613"/>
            <a:ext cx="8020050" cy="1628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p:txBody>
          <a:bodyPr/>
          <a:lstStyle/>
          <a:p>
            <a:r>
              <a:rPr lang="en-AU" smtClean="0"/>
              <a:t>Example</a:t>
            </a:r>
            <a:endParaRPr lang="en-US" smtClean="0"/>
          </a:p>
        </p:txBody>
      </p:sp>
      <p:sp>
        <p:nvSpPr>
          <p:cNvPr id="51203" name="Rectangle 3"/>
          <p:cNvSpPr>
            <a:spLocks noGrp="1"/>
          </p:cNvSpPr>
          <p:nvPr>
            <p:ph idx="1"/>
          </p:nvPr>
        </p:nvSpPr>
        <p:spPr/>
        <p:txBody>
          <a:bodyPr/>
          <a:lstStyle/>
          <a:p>
            <a:endParaRPr lang="en-US" smtClean="0"/>
          </a:p>
        </p:txBody>
      </p:sp>
      <p:pic>
        <p:nvPicPr>
          <p:cNvPr id="51204" name="Picture 4"/>
          <p:cNvPicPr>
            <a:picLocks noChangeAspect="1" noChangeArrowheads="1"/>
          </p:cNvPicPr>
          <p:nvPr/>
        </p:nvPicPr>
        <p:blipFill>
          <a:blip r:embed="rId3" cstate="print"/>
          <a:srcRect/>
          <a:stretch>
            <a:fillRect/>
          </a:stretch>
        </p:blipFill>
        <p:spPr bwMode="auto">
          <a:xfrm>
            <a:off x="762000" y="1681450"/>
            <a:ext cx="7780337" cy="50241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p:txBody>
          <a:bodyPr/>
          <a:lstStyle/>
          <a:p>
            <a:r>
              <a:rPr lang="en-AU" smtClean="0"/>
              <a:t>Example</a:t>
            </a:r>
            <a:endParaRPr lang="en-US" smtClean="0"/>
          </a:p>
        </p:txBody>
      </p:sp>
      <p:sp>
        <p:nvSpPr>
          <p:cNvPr id="53251" name="Rectangle 3"/>
          <p:cNvSpPr>
            <a:spLocks noGrp="1"/>
          </p:cNvSpPr>
          <p:nvPr>
            <p:ph idx="1"/>
          </p:nvPr>
        </p:nvSpPr>
        <p:spPr/>
        <p:txBody>
          <a:bodyPr/>
          <a:lstStyle/>
          <a:p>
            <a:endParaRPr lang="en-US" smtClean="0"/>
          </a:p>
        </p:txBody>
      </p:sp>
      <p:pic>
        <p:nvPicPr>
          <p:cNvPr id="3074" name="Picture 2"/>
          <p:cNvPicPr>
            <a:picLocks noChangeAspect="1" noChangeArrowheads="1"/>
          </p:cNvPicPr>
          <p:nvPr/>
        </p:nvPicPr>
        <p:blipFill>
          <a:blip r:embed="rId3" cstate="print"/>
          <a:srcRect/>
          <a:stretch>
            <a:fillRect/>
          </a:stretch>
        </p:blipFill>
        <p:spPr bwMode="auto">
          <a:xfrm>
            <a:off x="561975" y="2371725"/>
            <a:ext cx="8020050" cy="2114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en-AU" smtClean="0"/>
              <a:t>Threads</a:t>
            </a:r>
            <a:endParaRPr lang="en-US" smtClean="0"/>
          </a:p>
        </p:txBody>
      </p:sp>
      <p:sp>
        <p:nvSpPr>
          <p:cNvPr id="16387" name="Rectangle 3"/>
          <p:cNvSpPr>
            <a:spLocks noGrp="1"/>
          </p:cNvSpPr>
          <p:nvPr>
            <p:ph idx="1"/>
          </p:nvPr>
        </p:nvSpPr>
        <p:spPr/>
        <p:txBody>
          <a:bodyPr/>
          <a:lstStyle/>
          <a:p>
            <a:r>
              <a:rPr lang="en-AU" dirty="0" smtClean="0"/>
              <a:t>Thread</a:t>
            </a:r>
          </a:p>
          <a:p>
            <a:pPr lvl="1">
              <a:lnSpc>
                <a:spcPct val="114000"/>
              </a:lnSpc>
              <a:spcAft>
                <a:spcPts val="600"/>
              </a:spcAft>
            </a:pPr>
            <a:r>
              <a:rPr lang="en-AU" dirty="0" smtClean="0"/>
              <a:t>Independent instruction stream</a:t>
            </a:r>
          </a:p>
          <a:p>
            <a:pPr>
              <a:lnSpc>
                <a:spcPct val="114000"/>
              </a:lnSpc>
              <a:spcAft>
                <a:spcPts val="600"/>
              </a:spcAft>
            </a:pPr>
            <a:r>
              <a:rPr lang="en-AU" dirty="0" smtClean="0"/>
              <a:t>Execution</a:t>
            </a:r>
          </a:p>
          <a:p>
            <a:pPr lvl="1">
              <a:lnSpc>
                <a:spcPct val="114000"/>
              </a:lnSpc>
              <a:spcAft>
                <a:spcPts val="600"/>
              </a:spcAft>
            </a:pPr>
            <a:r>
              <a:rPr lang="en-AU" dirty="0" smtClean="0"/>
              <a:t>Single core: Time-slicing</a:t>
            </a:r>
          </a:p>
          <a:p>
            <a:pPr lvl="1">
              <a:lnSpc>
                <a:spcPct val="114000"/>
              </a:lnSpc>
              <a:spcAft>
                <a:spcPts val="600"/>
              </a:spcAft>
            </a:pPr>
            <a:r>
              <a:rPr lang="en-AU" dirty="0" smtClean="0"/>
              <a:t>Multiple core: Separate threads can run in true parallel</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bldLvl="3"/>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Thread Safety</a:t>
            </a:r>
            <a:endParaRPr lang="en-NZ" dirty="0"/>
          </a:p>
        </p:txBody>
      </p:sp>
      <p:sp>
        <p:nvSpPr>
          <p:cNvPr id="3" name="Content Placeholder 2"/>
          <p:cNvSpPr>
            <a:spLocks noGrp="1"/>
          </p:cNvSpPr>
          <p:nvPr>
            <p:ph idx="1"/>
          </p:nvPr>
        </p:nvSpPr>
        <p:spPr/>
        <p:txBody>
          <a:bodyPr>
            <a:normAutofit/>
          </a:bodyPr>
          <a:lstStyle/>
          <a:p>
            <a:pPr>
              <a:lnSpc>
                <a:spcPct val="114000"/>
              </a:lnSpc>
              <a:spcBef>
                <a:spcPts val="1200"/>
              </a:spcBef>
              <a:spcAft>
                <a:spcPts val="1200"/>
              </a:spcAft>
            </a:pPr>
            <a:r>
              <a:rPr lang="en-NZ" sz="2800" dirty="0" smtClean="0"/>
              <a:t>Problems with threads often occur when two threads share data.</a:t>
            </a:r>
          </a:p>
          <a:p>
            <a:pPr lvl="1">
              <a:lnSpc>
                <a:spcPct val="114000"/>
              </a:lnSpc>
              <a:spcBef>
                <a:spcPts val="1200"/>
              </a:spcBef>
              <a:spcAft>
                <a:spcPts val="1200"/>
              </a:spcAft>
            </a:pPr>
            <a:r>
              <a:rPr lang="en-NZ" sz="2800" dirty="0" smtClean="0"/>
              <a:t>Each thread has its own memory stack space, so local variables are distinct.</a:t>
            </a:r>
          </a:p>
          <a:p>
            <a:pPr lvl="1">
              <a:lnSpc>
                <a:spcPct val="114000"/>
              </a:lnSpc>
              <a:spcBef>
                <a:spcPts val="1200"/>
              </a:spcBef>
              <a:spcAft>
                <a:spcPts val="1200"/>
              </a:spcAft>
            </a:pPr>
            <a:r>
              <a:rPr lang="en-NZ" sz="2800" dirty="0" smtClean="0"/>
              <a:t>But threads share data if they refer to the same object instance.</a:t>
            </a:r>
            <a:endParaRPr lang="en-NZ"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Separate Data</a:t>
            </a:r>
            <a:endParaRPr lang="en-NZ" dirty="0"/>
          </a:p>
        </p:txBody>
      </p:sp>
      <p:sp>
        <p:nvSpPr>
          <p:cNvPr id="3" name="Content Placeholder 2"/>
          <p:cNvSpPr>
            <a:spLocks noGrp="1"/>
          </p:cNvSpPr>
          <p:nvPr>
            <p:ph idx="1"/>
          </p:nvPr>
        </p:nvSpPr>
        <p:spPr/>
        <p:txBody>
          <a:bodyPr/>
          <a:lstStyle/>
          <a:p>
            <a:endParaRPr lang="en-NZ"/>
          </a:p>
        </p:txBody>
      </p:sp>
      <p:pic>
        <p:nvPicPr>
          <p:cNvPr id="1026" name="Picture 2"/>
          <p:cNvPicPr>
            <a:picLocks noChangeAspect="1" noChangeArrowheads="1"/>
          </p:cNvPicPr>
          <p:nvPr/>
        </p:nvPicPr>
        <p:blipFill>
          <a:blip r:embed="rId3" cstate="print"/>
          <a:srcRect/>
          <a:stretch>
            <a:fillRect/>
          </a:stretch>
        </p:blipFill>
        <p:spPr bwMode="auto">
          <a:xfrm>
            <a:off x="152400" y="1409700"/>
            <a:ext cx="8842075" cy="5449186"/>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162550" y="3600450"/>
            <a:ext cx="3371850" cy="895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Shared Data</a:t>
            </a:r>
            <a:endParaRPr lang="en-NZ" dirty="0"/>
          </a:p>
        </p:txBody>
      </p:sp>
      <p:sp>
        <p:nvSpPr>
          <p:cNvPr id="3" name="Content Placeholder 2"/>
          <p:cNvSpPr>
            <a:spLocks noGrp="1"/>
          </p:cNvSpPr>
          <p:nvPr>
            <p:ph idx="1"/>
          </p:nvPr>
        </p:nvSpPr>
        <p:spPr/>
        <p:txBody>
          <a:bodyPr/>
          <a:lstStyle/>
          <a:p>
            <a:endParaRPr lang="en-NZ"/>
          </a:p>
        </p:txBody>
      </p:sp>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648200"/>
            <a:ext cx="5381625" cy="20193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14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1634836"/>
            <a:ext cx="4610100" cy="27813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098" name="Picture 2"/>
          <p:cNvPicPr>
            <a:picLocks noChangeAspect="1" noChangeArrowheads="1"/>
          </p:cNvPicPr>
          <p:nvPr/>
        </p:nvPicPr>
        <p:blipFill>
          <a:blip r:embed="rId5" cstate="print"/>
          <a:srcRect/>
          <a:stretch>
            <a:fillRect/>
          </a:stretch>
        </p:blipFill>
        <p:spPr bwMode="auto">
          <a:xfrm>
            <a:off x="5562600" y="1600200"/>
            <a:ext cx="3124200" cy="210133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Shared Data</a:t>
            </a:r>
            <a:endParaRPr lang="en-NZ" dirty="0"/>
          </a:p>
        </p:txBody>
      </p:sp>
      <p:sp>
        <p:nvSpPr>
          <p:cNvPr id="3" name="Content Placeholder 2"/>
          <p:cNvSpPr>
            <a:spLocks noGrp="1"/>
          </p:cNvSpPr>
          <p:nvPr>
            <p:ph idx="1"/>
          </p:nvPr>
        </p:nvSpPr>
        <p:spPr/>
        <p:txBody>
          <a:bodyPr/>
          <a:lstStyle/>
          <a:p>
            <a:endParaRPr lang="en-NZ"/>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600200"/>
            <a:ext cx="5509177" cy="3181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5105400"/>
            <a:ext cx="284797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p:txBody>
          <a:bodyPr/>
          <a:lstStyle/>
          <a:p>
            <a:r>
              <a:rPr lang="en-AU" smtClean="0"/>
              <a:t>Providing Data to Threads</a:t>
            </a:r>
            <a:endParaRPr lang="en-US" smtClean="0"/>
          </a:p>
        </p:txBody>
      </p:sp>
      <p:sp>
        <p:nvSpPr>
          <p:cNvPr id="38915" name="Rectangle 3"/>
          <p:cNvSpPr>
            <a:spLocks noGrp="1"/>
          </p:cNvSpPr>
          <p:nvPr>
            <p:ph idx="1"/>
          </p:nvPr>
        </p:nvSpPr>
        <p:spPr/>
        <p:txBody>
          <a:bodyPr>
            <a:normAutofit/>
          </a:bodyPr>
          <a:lstStyle/>
          <a:p>
            <a:pPr marL="609600" indent="-609600">
              <a:lnSpc>
                <a:spcPct val="114000"/>
              </a:lnSpc>
              <a:spcBef>
                <a:spcPts val="1200"/>
              </a:spcBef>
              <a:spcAft>
                <a:spcPts val="1200"/>
              </a:spcAft>
              <a:buFont typeface="Arial" charset="0"/>
              <a:buAutoNum type="arabicPeriod"/>
            </a:pPr>
            <a:r>
              <a:rPr lang="en-AU" dirty="0" err="1" smtClean="0"/>
              <a:t>ParameterizedThreadStart</a:t>
            </a:r>
            <a:r>
              <a:rPr lang="en-AU" dirty="0" smtClean="0"/>
              <a:t>(object o)</a:t>
            </a:r>
          </a:p>
          <a:p>
            <a:pPr marL="609600" indent="-609600">
              <a:lnSpc>
                <a:spcPct val="114000"/>
              </a:lnSpc>
              <a:spcBef>
                <a:spcPts val="1200"/>
              </a:spcBef>
              <a:spcAft>
                <a:spcPts val="1200"/>
              </a:spcAft>
              <a:buFont typeface="Arial" charset="0"/>
              <a:buAutoNum type="arabicPeriod"/>
            </a:pPr>
            <a:r>
              <a:rPr lang="en-AU" dirty="0" smtClean="0"/>
              <a:t>Use instance data:</a:t>
            </a:r>
          </a:p>
          <a:p>
            <a:pPr marL="990600" lvl="1" indent="-533400">
              <a:lnSpc>
                <a:spcPct val="114000"/>
              </a:lnSpc>
              <a:spcBef>
                <a:spcPts val="600"/>
              </a:spcBef>
              <a:buFont typeface="Arial" charset="0"/>
              <a:buAutoNum type="arabicPeriod"/>
            </a:pPr>
            <a:r>
              <a:rPr lang="en-AU" sz="2400" dirty="0" smtClean="0"/>
              <a:t>Define a class</a:t>
            </a:r>
          </a:p>
          <a:p>
            <a:pPr marL="990600" lvl="1" indent="-533400">
              <a:lnSpc>
                <a:spcPct val="114000"/>
              </a:lnSpc>
              <a:spcBef>
                <a:spcPts val="600"/>
              </a:spcBef>
              <a:buFont typeface="Arial" charset="0"/>
              <a:buAutoNum type="arabicPeriod"/>
            </a:pPr>
            <a:r>
              <a:rPr lang="en-AU" sz="2400" dirty="0" smtClean="0"/>
              <a:t>Give it the data properties needed</a:t>
            </a:r>
          </a:p>
          <a:p>
            <a:pPr marL="990600" lvl="1" indent="-533400">
              <a:lnSpc>
                <a:spcPct val="114000"/>
              </a:lnSpc>
              <a:spcBef>
                <a:spcPts val="600"/>
              </a:spcBef>
              <a:buFont typeface="Arial" charset="0"/>
              <a:buAutoNum type="arabicPeriod"/>
            </a:pPr>
            <a:r>
              <a:rPr lang="en-AU" sz="2400" dirty="0" smtClean="0"/>
              <a:t>Give it the worker method you want to thread</a:t>
            </a:r>
          </a:p>
          <a:p>
            <a:pPr marL="990600" lvl="1" indent="-533400">
              <a:lnSpc>
                <a:spcPct val="114000"/>
              </a:lnSpc>
              <a:spcBef>
                <a:spcPts val="600"/>
              </a:spcBef>
              <a:buFont typeface="Arial" charset="0"/>
              <a:buAutoNum type="arabicPeriod"/>
            </a:pPr>
            <a:r>
              <a:rPr lang="en-AU" sz="2400" dirty="0" smtClean="0"/>
              <a:t>Make an instance</a:t>
            </a:r>
          </a:p>
          <a:p>
            <a:pPr marL="990600" lvl="1" indent="-533400">
              <a:lnSpc>
                <a:spcPct val="114000"/>
              </a:lnSpc>
              <a:spcBef>
                <a:spcPts val="600"/>
              </a:spcBef>
              <a:buFont typeface="Arial" charset="0"/>
              <a:buAutoNum type="arabicPeriod"/>
            </a:pPr>
            <a:r>
              <a:rPr lang="en-AU" sz="2400" dirty="0" smtClean="0"/>
              <a:t>Set the data values</a:t>
            </a:r>
          </a:p>
          <a:p>
            <a:pPr marL="990600" lvl="1" indent="-533400">
              <a:lnSpc>
                <a:spcPct val="114000"/>
              </a:lnSpc>
              <a:spcBef>
                <a:spcPts val="600"/>
              </a:spcBef>
              <a:buFont typeface="Arial" charset="0"/>
              <a:buAutoNum type="arabicPeriod"/>
            </a:pPr>
            <a:r>
              <a:rPr lang="en-AU" sz="2400" dirty="0" smtClean="0"/>
              <a:t>Thread it</a:t>
            </a: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9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5"/>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a:lstStyle/>
          <a:p>
            <a:r>
              <a:rPr lang="en-AU" smtClean="0"/>
              <a:t>Providing Data to Threads</a:t>
            </a:r>
            <a:endParaRPr lang="en-US" smtClean="0"/>
          </a:p>
        </p:txBody>
      </p:sp>
      <p:sp>
        <p:nvSpPr>
          <p:cNvPr id="40963" name="Rectangle 3"/>
          <p:cNvSpPr>
            <a:spLocks noGrp="1"/>
          </p:cNvSpPr>
          <p:nvPr>
            <p:ph idx="1"/>
          </p:nvPr>
        </p:nvSpPr>
        <p:spPr/>
        <p:txBody>
          <a:bodyPr/>
          <a:lstStyle/>
          <a:p>
            <a:endParaRPr lang="en-US" smtClean="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600200"/>
            <a:ext cx="7311126" cy="496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lstStyle/>
          <a:p>
            <a:r>
              <a:rPr lang="en-AU" smtClean="0"/>
              <a:t>Providing Data to Threads</a:t>
            </a:r>
            <a:endParaRPr lang="en-US" smtClean="0"/>
          </a:p>
        </p:txBody>
      </p:sp>
      <p:sp>
        <p:nvSpPr>
          <p:cNvPr id="43011" name="Rectangle 3"/>
          <p:cNvSpPr>
            <a:spLocks noGrp="1"/>
          </p:cNvSpPr>
          <p:nvPr>
            <p:ph idx="1"/>
          </p:nvPr>
        </p:nvSpPr>
        <p:spPr/>
        <p:txBody>
          <a:bodyPr/>
          <a:lstStyle/>
          <a:p>
            <a:endParaRPr lang="en-US" smtClean="0"/>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 y="1962150"/>
            <a:ext cx="8458200"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Killing a Thread</a:t>
            </a:r>
            <a:endParaRPr lang="en-NZ" dirty="0"/>
          </a:p>
        </p:txBody>
      </p:sp>
      <p:sp>
        <p:nvSpPr>
          <p:cNvPr id="3" name="Content Placeholder 2"/>
          <p:cNvSpPr>
            <a:spLocks noGrp="1"/>
          </p:cNvSpPr>
          <p:nvPr>
            <p:ph idx="1"/>
          </p:nvPr>
        </p:nvSpPr>
        <p:spPr/>
        <p:txBody>
          <a:bodyPr/>
          <a:lstStyle/>
          <a:p>
            <a:r>
              <a:rPr lang="en-NZ" dirty="0" smtClean="0"/>
              <a:t>t1.Abort();</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p:txBody>
          <a:bodyPr/>
          <a:lstStyle/>
          <a:p>
            <a:r>
              <a:rPr lang="en-AU" smtClean="0"/>
              <a:t>Waiting for a Thread to Finish</a:t>
            </a:r>
            <a:endParaRPr lang="en-US" smtClean="0"/>
          </a:p>
        </p:txBody>
      </p:sp>
      <p:sp>
        <p:nvSpPr>
          <p:cNvPr id="55299" name="Rectangle 3"/>
          <p:cNvSpPr>
            <a:spLocks noGrp="1"/>
          </p:cNvSpPr>
          <p:nvPr>
            <p:ph idx="1"/>
          </p:nvPr>
        </p:nvSpPr>
        <p:spPr/>
        <p:txBody>
          <a:bodyPr>
            <a:normAutofit/>
          </a:bodyPr>
          <a:lstStyle/>
          <a:p>
            <a:pPr>
              <a:lnSpc>
                <a:spcPct val="90000"/>
              </a:lnSpc>
              <a:buFont typeface="Arial" charset="0"/>
              <a:buNone/>
            </a:pPr>
            <a:endParaRPr lang="en-NZ" sz="2800" noProof="1" smtClean="0"/>
          </a:p>
          <a:p>
            <a:pPr>
              <a:lnSpc>
                <a:spcPct val="90000"/>
              </a:lnSpc>
              <a:buFont typeface="Arial" charset="0"/>
              <a:buNone/>
            </a:pPr>
            <a:r>
              <a:rPr lang="en-NZ" sz="2800" noProof="1" smtClean="0">
                <a:solidFill>
                  <a:srgbClr val="0000FF"/>
                </a:solidFill>
              </a:rPr>
              <a:t>public void </a:t>
            </a:r>
            <a:r>
              <a:rPr lang="en-NZ" sz="2800" noProof="1" smtClean="0"/>
              <a:t>someMethod()</a:t>
            </a:r>
          </a:p>
          <a:p>
            <a:pPr>
              <a:lnSpc>
                <a:spcPct val="90000"/>
              </a:lnSpc>
              <a:buFont typeface="Arial" charset="0"/>
              <a:buNone/>
            </a:pPr>
            <a:r>
              <a:rPr lang="en-NZ" sz="2800" noProof="1" smtClean="0">
                <a:solidFill>
                  <a:srgbClr val="0000FF"/>
                </a:solidFill>
              </a:rPr>
              <a:t>{</a:t>
            </a:r>
          </a:p>
          <a:p>
            <a:pPr>
              <a:lnSpc>
                <a:spcPct val="90000"/>
              </a:lnSpc>
              <a:buFont typeface="Arial" charset="0"/>
              <a:buNone/>
            </a:pPr>
            <a:r>
              <a:rPr lang="en-NZ" sz="2800" noProof="1" smtClean="0">
                <a:solidFill>
                  <a:srgbClr val="0000FF"/>
                </a:solidFill>
              </a:rPr>
              <a:t>    </a:t>
            </a:r>
            <a:r>
              <a:rPr lang="en-NZ" noProof="1" smtClean="0">
                <a:solidFill>
                  <a:srgbClr val="0000FF"/>
                </a:solidFill>
              </a:rPr>
              <a:t> </a:t>
            </a:r>
            <a:r>
              <a:rPr lang="en-NZ" noProof="1" smtClean="0">
                <a:solidFill>
                  <a:srgbClr val="008000"/>
                </a:solidFill>
              </a:rPr>
              <a:t>// </a:t>
            </a:r>
            <a:r>
              <a:rPr lang="en-NZ" i="1" noProof="1" smtClean="0">
                <a:solidFill>
                  <a:srgbClr val="008000"/>
                </a:solidFill>
              </a:rPr>
              <a:t>code....code....code</a:t>
            </a:r>
          </a:p>
          <a:p>
            <a:pPr>
              <a:lnSpc>
                <a:spcPct val="90000"/>
              </a:lnSpc>
              <a:buFont typeface="Arial" charset="0"/>
              <a:buNone/>
            </a:pPr>
            <a:endParaRPr lang="en-NZ" sz="2800" i="1" noProof="1" smtClean="0">
              <a:solidFill>
                <a:srgbClr val="008000"/>
              </a:solidFill>
            </a:endParaRPr>
          </a:p>
          <a:p>
            <a:pPr>
              <a:lnSpc>
                <a:spcPct val="90000"/>
              </a:lnSpc>
              <a:buFont typeface="Arial" charset="0"/>
              <a:buNone/>
            </a:pPr>
            <a:r>
              <a:rPr lang="en-NZ" sz="2800" noProof="1" smtClean="0">
                <a:solidFill>
                  <a:srgbClr val="008000"/>
                </a:solidFill>
              </a:rPr>
              <a:t>      </a:t>
            </a:r>
            <a:r>
              <a:rPr lang="en-NZ" sz="2800" noProof="1" smtClean="0"/>
              <a:t>t1.Join();</a:t>
            </a:r>
            <a:r>
              <a:rPr lang="en-NZ" sz="2800" noProof="1" smtClean="0">
                <a:solidFill>
                  <a:srgbClr val="008000"/>
                </a:solidFill>
              </a:rPr>
              <a:t> </a:t>
            </a:r>
            <a:r>
              <a:rPr lang="en-AU" sz="2800" dirty="0" smtClean="0">
                <a:solidFill>
                  <a:srgbClr val="008000"/>
                </a:solidFill>
              </a:rPr>
              <a:t>   </a:t>
            </a:r>
            <a:r>
              <a:rPr lang="en-AU" sz="2800" i="1" noProof="1" smtClean="0">
                <a:solidFill>
                  <a:srgbClr val="008000"/>
                </a:solidFill>
              </a:rPr>
              <a:t>// will </a:t>
            </a:r>
            <a:r>
              <a:rPr lang="en-AU" sz="2800" i="1" dirty="0" smtClean="0">
                <a:solidFill>
                  <a:srgbClr val="008000"/>
                </a:solidFill>
              </a:rPr>
              <a:t>pause here </a:t>
            </a:r>
            <a:r>
              <a:rPr lang="en-AU" sz="2800" i="1" noProof="1" smtClean="0">
                <a:solidFill>
                  <a:srgbClr val="008000"/>
                </a:solidFill>
              </a:rPr>
              <a:t>until t1 finishes</a:t>
            </a:r>
          </a:p>
          <a:p>
            <a:pPr>
              <a:lnSpc>
                <a:spcPct val="90000"/>
              </a:lnSpc>
              <a:buFont typeface="Arial" charset="0"/>
              <a:buNone/>
            </a:pPr>
            <a:endParaRPr lang="en-AU" sz="2800" i="1" noProof="1" smtClean="0">
              <a:solidFill>
                <a:srgbClr val="008000"/>
              </a:solidFill>
            </a:endParaRPr>
          </a:p>
          <a:p>
            <a:pPr>
              <a:lnSpc>
                <a:spcPct val="90000"/>
              </a:lnSpc>
              <a:buFont typeface="Arial" charset="0"/>
              <a:buNone/>
            </a:pPr>
            <a:r>
              <a:rPr lang="en-AU" sz="2800" noProof="1" smtClean="0">
                <a:solidFill>
                  <a:srgbClr val="008000"/>
                </a:solidFill>
              </a:rPr>
              <a:t>   </a:t>
            </a:r>
            <a:r>
              <a:rPr lang="en-AU" noProof="1" smtClean="0">
                <a:solidFill>
                  <a:srgbClr val="008000"/>
                </a:solidFill>
              </a:rPr>
              <a:t>// </a:t>
            </a:r>
            <a:r>
              <a:rPr lang="en-AU" i="1" noProof="1" smtClean="0">
                <a:solidFill>
                  <a:srgbClr val="008000"/>
                </a:solidFill>
              </a:rPr>
              <a:t>code here executes after Thread t1 has finished</a:t>
            </a:r>
          </a:p>
          <a:p>
            <a:pPr>
              <a:lnSpc>
                <a:spcPct val="90000"/>
              </a:lnSpc>
              <a:buFont typeface="Arial" charset="0"/>
              <a:buNone/>
            </a:pPr>
            <a:r>
              <a:rPr lang="en-AU" sz="2800" noProof="1" smtClean="0">
                <a:solidFill>
                  <a:srgbClr val="008000"/>
                </a:solidFill>
              </a:rPr>
              <a:t>}</a:t>
            </a:r>
            <a:endParaRPr lang="en-US" sz="2800" dirty="0" smtClean="0">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a:normAutofit/>
          </a:bodyPr>
          <a:lstStyle/>
          <a:p>
            <a:r>
              <a:rPr lang="en-AU" dirty="0" smtClean="0"/>
              <a:t>Synchronisation 1</a:t>
            </a:r>
            <a:endParaRPr lang="en-US" dirty="0" smtClean="0"/>
          </a:p>
        </p:txBody>
      </p:sp>
      <p:sp>
        <p:nvSpPr>
          <p:cNvPr id="45059" name="Rectangle 3"/>
          <p:cNvSpPr>
            <a:spLocks noGrp="1"/>
          </p:cNvSpPr>
          <p:nvPr>
            <p:ph idx="1"/>
          </p:nvPr>
        </p:nvSpPr>
        <p:spPr>
          <a:xfrm>
            <a:off x="0" y="1600200"/>
            <a:ext cx="9144000" cy="4525963"/>
          </a:xfrm>
        </p:spPr>
        <p:txBody>
          <a:bodyPr>
            <a:normAutofit/>
          </a:bodyPr>
          <a:lstStyle/>
          <a:p>
            <a:pPr>
              <a:lnSpc>
                <a:spcPct val="80000"/>
              </a:lnSpc>
            </a:pPr>
            <a:r>
              <a:rPr lang="en-AU" dirty="0" smtClean="0"/>
              <a:t>If multiple threads access common data, data integrity can be compromised.</a:t>
            </a:r>
          </a:p>
          <a:p>
            <a:pPr>
              <a:lnSpc>
                <a:spcPct val="80000"/>
              </a:lnSpc>
            </a:pPr>
            <a:endParaRPr lang="en-AU" dirty="0" smtClean="0"/>
          </a:p>
          <a:p>
            <a:pPr lvl="1">
              <a:lnSpc>
                <a:spcPct val="80000"/>
              </a:lnSpc>
              <a:buFont typeface="Arial" charset="0"/>
              <a:buNone/>
            </a:pPr>
            <a:r>
              <a:rPr lang="en-AU" sz="2400" dirty="0" smtClean="0"/>
              <a:t>bool withdrawMoney(amount)</a:t>
            </a:r>
          </a:p>
          <a:p>
            <a:pPr lvl="1">
              <a:lnSpc>
                <a:spcPct val="80000"/>
              </a:lnSpc>
              <a:buFont typeface="Arial" charset="0"/>
              <a:buNone/>
            </a:pPr>
            <a:r>
              <a:rPr lang="en-AU" sz="2400" dirty="0" smtClean="0"/>
              <a:t>{</a:t>
            </a:r>
          </a:p>
          <a:p>
            <a:pPr lvl="2">
              <a:lnSpc>
                <a:spcPct val="80000"/>
              </a:lnSpc>
              <a:buFont typeface="Arial" charset="0"/>
              <a:buNone/>
            </a:pPr>
            <a:r>
              <a:rPr lang="en-AU" sz="2400" dirty="0" smtClean="0"/>
              <a:t>if (balance &gt;= amount)</a:t>
            </a:r>
          </a:p>
          <a:p>
            <a:pPr lvl="2">
              <a:lnSpc>
                <a:spcPct val="80000"/>
              </a:lnSpc>
              <a:buFont typeface="Arial" charset="0"/>
              <a:buNone/>
            </a:pPr>
            <a:r>
              <a:rPr lang="en-AU" sz="2400" dirty="0" smtClean="0"/>
              <a:t>{</a:t>
            </a:r>
          </a:p>
          <a:p>
            <a:pPr lvl="3">
              <a:lnSpc>
                <a:spcPct val="80000"/>
              </a:lnSpc>
              <a:buFont typeface="Arial" charset="0"/>
              <a:buNone/>
            </a:pPr>
            <a:r>
              <a:rPr lang="en-AU" sz="2400" dirty="0" smtClean="0"/>
              <a:t>balance -= amount</a:t>
            </a:r>
          </a:p>
          <a:p>
            <a:pPr lvl="3">
              <a:lnSpc>
                <a:spcPct val="80000"/>
              </a:lnSpc>
              <a:buFont typeface="Arial" charset="0"/>
              <a:buNone/>
            </a:pPr>
            <a:r>
              <a:rPr lang="en-AU" sz="2400" dirty="0" smtClean="0"/>
              <a:t>issue amount in cash</a:t>
            </a:r>
          </a:p>
          <a:p>
            <a:pPr lvl="2">
              <a:lnSpc>
                <a:spcPct val="80000"/>
              </a:lnSpc>
              <a:buFont typeface="Arial" charset="0"/>
              <a:buNone/>
            </a:pPr>
            <a:r>
              <a:rPr lang="en-AU" sz="2400" dirty="0" smtClean="0"/>
              <a:t>}</a:t>
            </a:r>
          </a:p>
          <a:p>
            <a:pPr lvl="1">
              <a:lnSpc>
                <a:spcPct val="80000"/>
              </a:lnSpc>
              <a:buFont typeface="Arial" charset="0"/>
              <a:buNone/>
            </a:pPr>
            <a:r>
              <a:rPr lang="en-AU" sz="2400" dirty="0" smtClean="0"/>
              <a:t>}</a:t>
            </a:r>
          </a:p>
          <a:p>
            <a:pPr lvl="2">
              <a:lnSpc>
                <a:spcPct val="80000"/>
              </a:lnSpc>
            </a:pPr>
            <a:endParaRPr lang="en-AU" sz="2400" dirty="0" smtClean="0"/>
          </a:p>
          <a:p>
            <a:pPr>
              <a:lnSpc>
                <a:spcPct val="80000"/>
              </a:lnSpc>
            </a:pPr>
            <a:endParaRPr lang="en-AU" dirty="0" smtClean="0"/>
          </a:p>
          <a:p>
            <a:pPr>
              <a:lnSpc>
                <a:spcPct val="80000"/>
              </a:lnSpc>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05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5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5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5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05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05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0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a:lstStyle/>
          <a:p>
            <a:r>
              <a:rPr lang="en-AU" smtClean="0"/>
              <a:t>Writing Multithreaded Apps</a:t>
            </a:r>
            <a:endParaRPr lang="en-US" smtClean="0"/>
          </a:p>
        </p:txBody>
      </p:sp>
      <p:sp>
        <p:nvSpPr>
          <p:cNvPr id="19459" name="Rectangle 3"/>
          <p:cNvSpPr>
            <a:spLocks noGrp="1"/>
          </p:cNvSpPr>
          <p:nvPr>
            <p:ph idx="1"/>
          </p:nvPr>
        </p:nvSpPr>
        <p:spPr/>
        <p:txBody>
          <a:bodyPr>
            <a:normAutofit/>
          </a:bodyPr>
          <a:lstStyle/>
          <a:p>
            <a:pPr>
              <a:lnSpc>
                <a:spcPct val="90000"/>
              </a:lnSpc>
              <a:spcAft>
                <a:spcPts val="600"/>
              </a:spcAft>
            </a:pPr>
            <a:r>
              <a:rPr lang="en-AU" dirty="0" smtClean="0"/>
              <a:t>Advantages</a:t>
            </a:r>
          </a:p>
          <a:p>
            <a:pPr lvl="1">
              <a:lnSpc>
                <a:spcPct val="90000"/>
              </a:lnSpc>
              <a:spcAft>
                <a:spcPts val="600"/>
              </a:spcAft>
            </a:pPr>
            <a:r>
              <a:rPr lang="en-AU" dirty="0" smtClean="0"/>
              <a:t>Performance improvement</a:t>
            </a:r>
          </a:p>
          <a:p>
            <a:pPr lvl="1">
              <a:lnSpc>
                <a:spcPct val="90000"/>
              </a:lnSpc>
              <a:spcAft>
                <a:spcPts val="600"/>
              </a:spcAft>
            </a:pPr>
            <a:r>
              <a:rPr lang="en-AU" dirty="0" smtClean="0"/>
              <a:t>Enhanced UI responsiveness</a:t>
            </a:r>
          </a:p>
          <a:p>
            <a:pPr lvl="1">
              <a:lnSpc>
                <a:spcPct val="90000"/>
              </a:lnSpc>
              <a:spcAft>
                <a:spcPts val="600"/>
              </a:spcAft>
            </a:pPr>
            <a:endParaRPr lang="en-AU" dirty="0" smtClean="0"/>
          </a:p>
          <a:p>
            <a:pPr>
              <a:lnSpc>
                <a:spcPct val="90000"/>
              </a:lnSpc>
              <a:spcAft>
                <a:spcPts val="600"/>
              </a:spcAft>
            </a:pPr>
            <a:r>
              <a:rPr lang="en-AU" dirty="0" smtClean="0"/>
              <a:t>Disadvantages</a:t>
            </a:r>
          </a:p>
          <a:p>
            <a:pPr lvl="1">
              <a:lnSpc>
                <a:spcPct val="90000"/>
              </a:lnSpc>
              <a:spcAft>
                <a:spcPts val="600"/>
              </a:spcAft>
            </a:pPr>
            <a:r>
              <a:rPr lang="en-AU" dirty="0" smtClean="0"/>
              <a:t>Processor overhead</a:t>
            </a:r>
          </a:p>
          <a:p>
            <a:pPr lvl="1">
              <a:lnSpc>
                <a:spcPct val="90000"/>
              </a:lnSpc>
              <a:spcAft>
                <a:spcPts val="600"/>
              </a:spcAft>
            </a:pPr>
            <a:r>
              <a:rPr lang="en-AU" dirty="0" smtClean="0"/>
              <a:t>Synchronisation failures</a:t>
            </a:r>
          </a:p>
          <a:p>
            <a:pPr lvl="1">
              <a:lnSpc>
                <a:spcPct val="90000"/>
              </a:lnSpc>
              <a:spcAft>
                <a:spcPts val="600"/>
              </a:spcAft>
            </a:pPr>
            <a:r>
              <a:rPr lang="en-AU" dirty="0" smtClean="0"/>
              <a:t>Difficult to debug</a:t>
            </a:r>
          </a:p>
          <a:p>
            <a:pPr lvl="1">
              <a:lnSpc>
                <a:spcPct val="90000"/>
              </a:lnSpc>
              <a:spcAft>
                <a:spcPts val="600"/>
              </a:spcAft>
            </a:pPr>
            <a:r>
              <a:rPr lang="en-AU" dirty="0" smtClean="0"/>
              <a:t>Subject to disastrous, unpredictable malfunctions</a:t>
            </a:r>
          </a:p>
          <a:p>
            <a:pPr lvl="1">
              <a:lnSpc>
                <a:spcPct val="90000"/>
              </a:lnSpc>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bldLvl="4"/>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p:txBody>
          <a:bodyPr/>
          <a:lstStyle/>
          <a:p>
            <a:r>
              <a:rPr lang="en-AU" smtClean="0"/>
              <a:t>Synchronisation 1</a:t>
            </a:r>
            <a:endParaRPr lang="en-US" smtClean="0"/>
          </a:p>
        </p:txBody>
      </p:sp>
      <p:sp>
        <p:nvSpPr>
          <p:cNvPr id="57347" name="Rectangle 3"/>
          <p:cNvSpPr>
            <a:spLocks noGrp="1"/>
          </p:cNvSpPr>
          <p:nvPr>
            <p:ph idx="1"/>
          </p:nvPr>
        </p:nvSpPr>
        <p:spPr/>
        <p:txBody>
          <a:bodyPr>
            <a:normAutofit lnSpcReduction="10000"/>
          </a:bodyPr>
          <a:lstStyle/>
          <a:p>
            <a:pPr>
              <a:lnSpc>
                <a:spcPct val="90000"/>
              </a:lnSpc>
              <a:spcAft>
                <a:spcPts val="600"/>
              </a:spcAft>
            </a:pPr>
            <a:r>
              <a:rPr lang="en-AU" sz="2800" dirty="0" smtClean="0"/>
              <a:t>lock</a:t>
            </a:r>
          </a:p>
          <a:p>
            <a:pPr>
              <a:lnSpc>
                <a:spcPct val="90000"/>
              </a:lnSpc>
              <a:spcAft>
                <a:spcPts val="600"/>
              </a:spcAft>
            </a:pPr>
            <a:r>
              <a:rPr lang="en-AU" sz="2800" dirty="0" smtClean="0"/>
              <a:t>With the lock function, we can make blocks of code </a:t>
            </a:r>
            <a:r>
              <a:rPr lang="en-AU" sz="2800" b="1" dirty="0" smtClean="0"/>
              <a:t>atomic</a:t>
            </a:r>
            <a:endParaRPr lang="en-AU" sz="2800" dirty="0" smtClean="0"/>
          </a:p>
          <a:p>
            <a:pPr>
              <a:lnSpc>
                <a:spcPct val="90000"/>
              </a:lnSpc>
              <a:spcAft>
                <a:spcPts val="600"/>
              </a:spcAft>
            </a:pPr>
            <a:r>
              <a:rPr lang="en-AU" sz="2800" dirty="0" smtClean="0"/>
              <a:t>lock applies to an object</a:t>
            </a:r>
          </a:p>
          <a:p>
            <a:pPr lvl="1">
              <a:lnSpc>
                <a:spcPct val="90000"/>
              </a:lnSpc>
              <a:spcAft>
                <a:spcPts val="600"/>
              </a:spcAft>
            </a:pPr>
            <a:r>
              <a:rPr lang="en-AU" sz="2800" dirty="0" smtClean="0"/>
              <a:t>The contended object itself</a:t>
            </a:r>
          </a:p>
          <a:p>
            <a:pPr lvl="1">
              <a:lnSpc>
                <a:spcPct val="90000"/>
              </a:lnSpc>
              <a:spcAft>
                <a:spcPts val="600"/>
              </a:spcAft>
            </a:pPr>
            <a:r>
              <a:rPr lang="en-AU" sz="2800" dirty="0" smtClean="0"/>
              <a:t>Another object created solely to be locked</a:t>
            </a:r>
          </a:p>
          <a:p>
            <a:pPr>
              <a:lnSpc>
                <a:spcPct val="90000"/>
              </a:lnSpc>
              <a:spcAft>
                <a:spcPts val="600"/>
              </a:spcAft>
            </a:pPr>
            <a:r>
              <a:rPr lang="en-AU" sz="2800" dirty="0" smtClean="0"/>
              <a:t>Only one class instance can run the locked code block at a time</a:t>
            </a:r>
          </a:p>
          <a:p>
            <a:pPr>
              <a:lnSpc>
                <a:spcPct val="90000"/>
              </a:lnSpc>
              <a:spcAft>
                <a:spcPts val="600"/>
              </a:spcAft>
            </a:pPr>
            <a:r>
              <a:rPr lang="en-AU" sz="2800" dirty="0" smtClean="0"/>
              <a:t>Other instances will wait until the lock is released (automatically at the end of the block)</a:t>
            </a:r>
          </a:p>
          <a:p>
            <a:pPr>
              <a:lnSpc>
                <a:spcPct val="90000"/>
              </a:lnSpc>
              <a:buFont typeface="Arial" charset="0"/>
              <a:buNone/>
            </a:pP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3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3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bldLvl="4"/>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p:txBody>
          <a:bodyPr/>
          <a:lstStyle/>
          <a:p>
            <a:r>
              <a:rPr lang="en-AU" smtClean="0"/>
              <a:t>Synchronisation 1</a:t>
            </a:r>
            <a:endParaRPr lang="en-US" smtClean="0"/>
          </a:p>
        </p:txBody>
      </p:sp>
      <p:sp>
        <p:nvSpPr>
          <p:cNvPr id="59395" name="Rectangle 3"/>
          <p:cNvSpPr>
            <a:spLocks noGrp="1"/>
          </p:cNvSpPr>
          <p:nvPr>
            <p:ph idx="1"/>
          </p:nvPr>
        </p:nvSpPr>
        <p:spPr/>
        <p:txBody>
          <a:bodyPr>
            <a:normAutofit/>
          </a:bodyPr>
          <a:lstStyle/>
          <a:p>
            <a:pPr>
              <a:lnSpc>
                <a:spcPct val="90000"/>
              </a:lnSpc>
              <a:buFont typeface="Arial" charset="0"/>
              <a:buNone/>
            </a:pPr>
            <a:r>
              <a:rPr lang="en-AU" dirty="0" smtClean="0"/>
              <a:t>bool withdrawMoney(amount)</a:t>
            </a:r>
          </a:p>
          <a:p>
            <a:pPr>
              <a:lnSpc>
                <a:spcPct val="90000"/>
              </a:lnSpc>
              <a:buFont typeface="Arial" charset="0"/>
              <a:buNone/>
            </a:pPr>
            <a:r>
              <a:rPr lang="en-AU" dirty="0" smtClean="0"/>
              <a:t>{</a:t>
            </a:r>
          </a:p>
          <a:p>
            <a:pPr>
              <a:lnSpc>
                <a:spcPct val="90000"/>
              </a:lnSpc>
              <a:buFont typeface="Arial" charset="0"/>
              <a:buNone/>
            </a:pPr>
            <a:r>
              <a:rPr lang="en-AU" dirty="0" smtClean="0"/>
              <a:t>	</a:t>
            </a:r>
            <a:r>
              <a:rPr lang="en-AU" dirty="0" smtClean="0">
                <a:solidFill>
                  <a:srgbClr val="FF0000"/>
                </a:solidFill>
              </a:rPr>
              <a:t>lock(balance)</a:t>
            </a:r>
          </a:p>
          <a:p>
            <a:pPr>
              <a:lnSpc>
                <a:spcPct val="90000"/>
              </a:lnSpc>
              <a:buFont typeface="Arial" charset="0"/>
              <a:buNone/>
            </a:pPr>
            <a:r>
              <a:rPr lang="en-AU" dirty="0" smtClean="0"/>
              <a:t>	</a:t>
            </a:r>
            <a:r>
              <a:rPr lang="en-AU" dirty="0" smtClean="0">
                <a:solidFill>
                  <a:srgbClr val="FF0000"/>
                </a:solidFill>
              </a:rPr>
              <a:t>{</a:t>
            </a:r>
          </a:p>
          <a:p>
            <a:pPr lvl="1">
              <a:lnSpc>
                <a:spcPct val="90000"/>
              </a:lnSpc>
              <a:buFont typeface="Arial" charset="0"/>
              <a:buNone/>
            </a:pPr>
            <a:r>
              <a:rPr lang="en-AU" sz="2400" dirty="0" smtClean="0"/>
              <a:t>	if (balance &gt;= amount)</a:t>
            </a:r>
          </a:p>
          <a:p>
            <a:pPr lvl="1">
              <a:lnSpc>
                <a:spcPct val="90000"/>
              </a:lnSpc>
              <a:buFont typeface="Arial" charset="0"/>
              <a:buNone/>
            </a:pPr>
            <a:r>
              <a:rPr lang="en-AU" sz="2400" dirty="0" smtClean="0"/>
              <a:t>	{</a:t>
            </a:r>
          </a:p>
          <a:p>
            <a:pPr lvl="2">
              <a:lnSpc>
                <a:spcPct val="90000"/>
              </a:lnSpc>
              <a:buFont typeface="Arial" charset="0"/>
              <a:buNone/>
            </a:pPr>
            <a:r>
              <a:rPr lang="en-AU" sz="2400" dirty="0" smtClean="0"/>
              <a:t>	balance -= amount</a:t>
            </a:r>
          </a:p>
          <a:p>
            <a:pPr lvl="2">
              <a:lnSpc>
                <a:spcPct val="90000"/>
              </a:lnSpc>
              <a:buFont typeface="Arial" charset="0"/>
              <a:buNone/>
            </a:pPr>
            <a:r>
              <a:rPr lang="en-AU" sz="2400" dirty="0" smtClean="0"/>
              <a:t>	issue amount in cash</a:t>
            </a:r>
          </a:p>
          <a:p>
            <a:pPr lvl="1">
              <a:lnSpc>
                <a:spcPct val="90000"/>
              </a:lnSpc>
              <a:buFont typeface="Arial" charset="0"/>
              <a:buNone/>
            </a:pPr>
            <a:r>
              <a:rPr lang="en-AU" sz="2400" dirty="0" smtClean="0"/>
              <a:t>	}</a:t>
            </a:r>
          </a:p>
          <a:p>
            <a:pPr lvl="1">
              <a:lnSpc>
                <a:spcPct val="90000"/>
              </a:lnSpc>
              <a:buFont typeface="Arial" charset="0"/>
              <a:buNone/>
            </a:pPr>
            <a:r>
              <a:rPr lang="en-AU" sz="2400" dirty="0" smtClean="0">
                <a:solidFill>
                  <a:srgbClr val="FF0000"/>
                </a:solidFill>
              </a:rPr>
              <a:t>} </a:t>
            </a:r>
            <a:r>
              <a:rPr lang="en-AU" sz="2400" i="1" dirty="0" smtClean="0">
                <a:solidFill>
                  <a:srgbClr val="FF0000"/>
                </a:solidFill>
              </a:rPr>
              <a:t>// lock ends automatically</a:t>
            </a:r>
          </a:p>
          <a:p>
            <a:pPr>
              <a:lnSpc>
                <a:spcPct val="90000"/>
              </a:lnSpc>
              <a:buFont typeface="Arial" charset="0"/>
              <a:buNone/>
            </a:pPr>
            <a:r>
              <a:rPr lang="en-AU" sz="2400" dirty="0" smtClean="0"/>
              <a:t>}</a:t>
            </a:r>
          </a:p>
          <a:p>
            <a:pPr>
              <a:lnSpc>
                <a:spcPct val="90000"/>
              </a:lnSpc>
            </a:pP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a:lstStyle/>
          <a:p>
            <a:r>
              <a:rPr lang="en-AU" smtClean="0"/>
              <a:t>Example</a:t>
            </a:r>
            <a:endParaRPr lang="en-US" smtClean="0"/>
          </a:p>
        </p:txBody>
      </p:sp>
      <p:sp>
        <p:nvSpPr>
          <p:cNvPr id="61443" name="Rectangle 3"/>
          <p:cNvSpPr>
            <a:spLocks noGrp="1"/>
          </p:cNvSpPr>
          <p:nvPr>
            <p:ph idx="1"/>
          </p:nvPr>
        </p:nvSpPr>
        <p:spPr/>
        <p:txBody>
          <a:bodyPr/>
          <a:lstStyle/>
          <a:p>
            <a:endParaRPr lang="en-US" dirty="0" smtClean="0"/>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571625"/>
            <a:ext cx="302895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3581400"/>
            <a:ext cx="5114925"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p:txBody>
          <a:bodyPr/>
          <a:lstStyle/>
          <a:p>
            <a:r>
              <a:rPr lang="en-AU" smtClean="0"/>
              <a:t>Example</a:t>
            </a:r>
            <a:endParaRPr lang="en-US" smtClean="0"/>
          </a:p>
        </p:txBody>
      </p:sp>
      <p:sp>
        <p:nvSpPr>
          <p:cNvPr id="63491" name="Rectangle 3"/>
          <p:cNvSpPr>
            <a:spLocks noGrp="1"/>
          </p:cNvSpPr>
          <p:nvPr>
            <p:ph idx="1"/>
          </p:nvPr>
        </p:nvSpPr>
        <p:spPr/>
        <p:txBody>
          <a:bodyPr/>
          <a:lstStyle/>
          <a:p>
            <a:endParaRPr lang="en-US" dirty="0" smtClean="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571625"/>
            <a:ext cx="8127884" cy="490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a:lstStyle/>
          <a:p>
            <a:r>
              <a:rPr lang="en-AU" smtClean="0"/>
              <a:t>Example</a:t>
            </a:r>
            <a:endParaRPr lang="en-US" smtClean="0"/>
          </a:p>
        </p:txBody>
      </p:sp>
      <p:sp>
        <p:nvSpPr>
          <p:cNvPr id="65539" name="Rectangle 3"/>
          <p:cNvSpPr>
            <a:spLocks noGrp="1"/>
          </p:cNvSpPr>
          <p:nvPr>
            <p:ph idx="1"/>
          </p:nvPr>
        </p:nvSpPr>
        <p:spPr/>
        <p:txBody>
          <a:bodyPr/>
          <a:lstStyle/>
          <a:p>
            <a:endParaRPr lang="en-US" smtClean="0"/>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600199"/>
            <a:ext cx="5257800" cy="44330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p:txBody>
          <a:bodyPr/>
          <a:lstStyle/>
          <a:p>
            <a:r>
              <a:rPr lang="en-AU" smtClean="0"/>
              <a:t>Example</a:t>
            </a:r>
            <a:endParaRPr lang="en-US" smtClean="0"/>
          </a:p>
        </p:txBody>
      </p:sp>
      <p:sp>
        <p:nvSpPr>
          <p:cNvPr id="67587" name="Rectangle 3"/>
          <p:cNvSpPr>
            <a:spLocks noGrp="1"/>
          </p:cNvSpPr>
          <p:nvPr>
            <p:ph idx="1"/>
          </p:nvPr>
        </p:nvSpPr>
        <p:spPr/>
        <p:txBody>
          <a:bodyPr/>
          <a:lstStyle/>
          <a:p>
            <a:endParaRPr lang="en-US" smtClean="0"/>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592717"/>
            <a:ext cx="7475262" cy="1836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086" y="3657599"/>
            <a:ext cx="4408714" cy="2664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a:lstStyle/>
          <a:p>
            <a:r>
              <a:rPr lang="en-AU" smtClean="0"/>
              <a:t>Example</a:t>
            </a:r>
            <a:endParaRPr lang="en-US" smtClean="0"/>
          </a:p>
        </p:txBody>
      </p:sp>
      <p:sp>
        <p:nvSpPr>
          <p:cNvPr id="69635" name="Rectangle 3"/>
          <p:cNvSpPr>
            <a:spLocks noGrp="1"/>
          </p:cNvSpPr>
          <p:nvPr>
            <p:ph idx="1"/>
          </p:nvPr>
        </p:nvSpPr>
        <p:spPr/>
        <p:txBody>
          <a:bodyPr/>
          <a:lstStyle/>
          <a:p>
            <a:endParaRPr lang="en-US" smtClean="0"/>
          </a:p>
        </p:txBody>
      </p:sp>
      <p:pic>
        <p:nvPicPr>
          <p:cNvPr id="1027" name="Picture 3"/>
          <p:cNvPicPr>
            <a:picLocks noChangeAspect="1" noChangeArrowheads="1"/>
          </p:cNvPicPr>
          <p:nvPr/>
        </p:nvPicPr>
        <p:blipFill>
          <a:blip r:embed="rId3" cstate="print"/>
          <a:srcRect/>
          <a:stretch>
            <a:fillRect/>
          </a:stretch>
        </p:blipFill>
        <p:spPr bwMode="auto">
          <a:xfrm>
            <a:off x="2605088" y="2028825"/>
            <a:ext cx="3933825" cy="3686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p:txBody>
          <a:bodyPr/>
          <a:lstStyle/>
          <a:p>
            <a:r>
              <a:rPr lang="en-AU" smtClean="0"/>
              <a:t>Potential Locking Disaster</a:t>
            </a:r>
            <a:endParaRPr lang="en-US" smtClean="0"/>
          </a:p>
        </p:txBody>
      </p:sp>
      <p:sp>
        <p:nvSpPr>
          <p:cNvPr id="71683" name="Rectangle 3"/>
          <p:cNvSpPr>
            <a:spLocks noGrp="1"/>
          </p:cNvSpPr>
          <p:nvPr>
            <p:ph idx="1"/>
          </p:nvPr>
        </p:nvSpPr>
        <p:spPr/>
        <p:txBody>
          <a:bodyPr/>
          <a:lstStyle/>
          <a:p>
            <a:r>
              <a:rPr lang="en-AU" smtClean="0"/>
              <a:t>Thread 1 code locks Obj1 and then Obj2</a:t>
            </a:r>
          </a:p>
          <a:p>
            <a:r>
              <a:rPr lang="en-AU" smtClean="0"/>
              <a:t>Thread 2 code locks Obj2 and then Obj1</a:t>
            </a:r>
          </a:p>
          <a:p>
            <a:r>
              <a:rPr lang="en-AU" smtClean="0"/>
              <a:t>Each thread gets its first lock….</a:t>
            </a:r>
          </a:p>
          <a:p>
            <a:r>
              <a:rPr lang="en-AU" smtClean="0"/>
              <a:t>…and then waits for its second lock</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p:txBody>
          <a:bodyPr>
            <a:normAutofit/>
          </a:bodyPr>
          <a:lstStyle/>
          <a:p>
            <a:r>
              <a:rPr lang="en-AU" smtClean="0"/>
              <a:t>How to Avoid Data Access Conflicts</a:t>
            </a:r>
            <a:endParaRPr lang="en-US" smtClean="0"/>
          </a:p>
        </p:txBody>
      </p:sp>
      <p:sp>
        <p:nvSpPr>
          <p:cNvPr id="73731" name="Rectangle 3"/>
          <p:cNvSpPr>
            <a:spLocks noGrp="1"/>
          </p:cNvSpPr>
          <p:nvPr>
            <p:ph idx="1"/>
          </p:nvPr>
        </p:nvSpPr>
        <p:spPr/>
        <p:txBody>
          <a:bodyPr/>
          <a:lstStyle/>
          <a:p>
            <a:r>
              <a:rPr lang="en-AU" smtClean="0"/>
              <a:t>Don’t share data</a:t>
            </a:r>
          </a:p>
          <a:p>
            <a:r>
              <a:rPr lang="en-AU" smtClean="0"/>
              <a:t>But if you must share data, lock carefully</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Practicals</a:t>
            </a:r>
            <a:endParaRPr lang="en-NZ" dirty="0"/>
          </a:p>
        </p:txBody>
      </p:sp>
      <p:sp>
        <p:nvSpPr>
          <p:cNvPr id="3" name="Content Placeholder 2"/>
          <p:cNvSpPr>
            <a:spLocks noGrp="1"/>
          </p:cNvSpPr>
          <p:nvPr>
            <p:ph idx="1"/>
          </p:nvPr>
        </p:nvSpPr>
        <p:spPr/>
        <p:txBody>
          <a:bodyPr/>
          <a:lstStyle/>
          <a:p>
            <a:endParaRPr lang="en-NZ"/>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NZ" smtClean="0"/>
              <a:t>Motivation</a:t>
            </a:r>
          </a:p>
        </p:txBody>
      </p:sp>
      <p:sp>
        <p:nvSpPr>
          <p:cNvPr id="14338" name="Content Placeholder 2"/>
          <p:cNvSpPr>
            <a:spLocks noGrp="1"/>
          </p:cNvSpPr>
          <p:nvPr>
            <p:ph idx="1"/>
          </p:nvPr>
        </p:nvSpPr>
        <p:spPr/>
        <p:txBody>
          <a:bodyPr/>
          <a:lstStyle/>
          <a:p>
            <a:endParaRPr lang="en-NZ" smtClean="0"/>
          </a:p>
        </p:txBody>
      </p:sp>
      <p:pic>
        <p:nvPicPr>
          <p:cNvPr id="1027" name="Picture 3"/>
          <p:cNvPicPr>
            <a:picLocks noChangeAspect="1" noChangeArrowheads="1"/>
          </p:cNvPicPr>
          <p:nvPr/>
        </p:nvPicPr>
        <p:blipFill>
          <a:blip r:embed="rId3" cstate="print"/>
          <a:srcRect/>
          <a:stretch>
            <a:fillRect/>
          </a:stretch>
        </p:blipFill>
        <p:spPr bwMode="auto">
          <a:xfrm>
            <a:off x="2003425" y="1765300"/>
            <a:ext cx="5137150" cy="4711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r>
              <a:rPr lang="en-AU" smtClean="0"/>
              <a:t>Motivation</a:t>
            </a:r>
            <a:endParaRPr lang="en-US" smtClean="0"/>
          </a:p>
        </p:txBody>
      </p:sp>
      <p:sp>
        <p:nvSpPr>
          <p:cNvPr id="22531" name="Rectangle 3"/>
          <p:cNvSpPr>
            <a:spLocks noGrp="1"/>
          </p:cNvSpPr>
          <p:nvPr>
            <p:ph idx="1"/>
          </p:nvPr>
        </p:nvSpPr>
        <p:spPr/>
        <p:txBody>
          <a:bodyPr>
            <a:normAutofit fontScale="92500"/>
          </a:bodyPr>
          <a:lstStyle/>
          <a:p>
            <a:pPr marL="533400" indent="-533400">
              <a:lnSpc>
                <a:spcPct val="114000"/>
              </a:lnSpc>
              <a:buFont typeface="Arial" charset="0"/>
              <a:buAutoNum type="arabicPeriod"/>
            </a:pPr>
            <a:r>
              <a:rPr lang="en-US" sz="2800" dirty="0" smtClean="0"/>
              <a:t>In any serious application, there will be multiple threads. Even "boring" applications like MS Office.</a:t>
            </a:r>
          </a:p>
          <a:p>
            <a:pPr marL="533400" indent="-533400">
              <a:lnSpc>
                <a:spcPct val="114000"/>
              </a:lnSpc>
              <a:buFont typeface="Arial" charset="0"/>
              <a:buAutoNum type="arabicPeriod"/>
            </a:pPr>
            <a:r>
              <a:rPr lang="en-US" sz="2800" dirty="0" smtClean="0"/>
              <a:t>Multi-threading is HARD. It's HARDER to get right. Students need to know what the critical issues are.</a:t>
            </a:r>
          </a:p>
          <a:p>
            <a:pPr marL="533400" indent="-533400">
              <a:lnSpc>
                <a:spcPct val="114000"/>
              </a:lnSpc>
              <a:buFont typeface="Arial" charset="0"/>
              <a:buAutoNum type="arabicPeriod"/>
            </a:pPr>
            <a:r>
              <a:rPr lang="en-US" sz="2800" dirty="0" smtClean="0"/>
              <a:t>IMO one of the key differences between a good graduate and a poor graduate is whether they run screaming at the sight of a multi-threaded application. There are very, very, very few applications that can be written to a commercial standard without the use of threads.</a:t>
            </a:r>
          </a:p>
          <a:p>
            <a:pPr marL="533400" indent="-533400">
              <a:lnSpc>
                <a:spcPct val="90000"/>
              </a:lnSpc>
            </a:pP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When to Consider Using Threads</a:t>
            </a:r>
            <a:endParaRPr lang="en-NZ" dirty="0"/>
          </a:p>
        </p:txBody>
      </p:sp>
      <p:sp>
        <p:nvSpPr>
          <p:cNvPr id="3" name="Content Placeholder 2"/>
          <p:cNvSpPr>
            <a:spLocks noGrp="1"/>
          </p:cNvSpPr>
          <p:nvPr>
            <p:ph idx="1"/>
          </p:nvPr>
        </p:nvSpPr>
        <p:spPr/>
        <p:txBody>
          <a:bodyPr>
            <a:normAutofit/>
          </a:bodyPr>
          <a:lstStyle/>
          <a:p>
            <a:pPr>
              <a:lnSpc>
                <a:spcPct val="114000"/>
              </a:lnSpc>
              <a:spcAft>
                <a:spcPts val="600"/>
              </a:spcAft>
            </a:pPr>
            <a:r>
              <a:rPr lang="en-NZ" dirty="0" smtClean="0"/>
              <a:t>When the application performs some slow task that can run in the background while other processing continues.</a:t>
            </a:r>
          </a:p>
          <a:p>
            <a:pPr lvl="1">
              <a:lnSpc>
                <a:spcPct val="114000"/>
              </a:lnSpc>
              <a:spcAft>
                <a:spcPts val="600"/>
              </a:spcAft>
            </a:pPr>
            <a:r>
              <a:rPr lang="en-NZ" sz="2400" dirty="0" smtClean="0"/>
              <a:t>Complex calculations</a:t>
            </a:r>
          </a:p>
          <a:p>
            <a:pPr lvl="1">
              <a:lnSpc>
                <a:spcPct val="114000"/>
              </a:lnSpc>
              <a:spcAft>
                <a:spcPts val="600"/>
              </a:spcAft>
            </a:pPr>
            <a:r>
              <a:rPr lang="en-NZ" sz="2400" dirty="0" smtClean="0"/>
              <a:t>Web service</a:t>
            </a:r>
          </a:p>
          <a:p>
            <a:pPr lvl="1">
              <a:lnSpc>
                <a:spcPct val="114000"/>
              </a:lnSpc>
              <a:spcAft>
                <a:spcPts val="600"/>
              </a:spcAft>
            </a:pPr>
            <a:r>
              <a:rPr lang="en-NZ" sz="2400" dirty="0" smtClean="0"/>
              <a:t>Remote database 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NZ" smtClean="0"/>
              <a:t>Thread States</a:t>
            </a:r>
          </a:p>
        </p:txBody>
      </p:sp>
      <p:sp>
        <p:nvSpPr>
          <p:cNvPr id="15362" name="Content Placeholder 2"/>
          <p:cNvSpPr>
            <a:spLocks noGrp="1"/>
          </p:cNvSpPr>
          <p:nvPr>
            <p:ph idx="1"/>
          </p:nvPr>
        </p:nvSpPr>
        <p:spPr/>
        <p:txBody>
          <a:bodyPr/>
          <a:lstStyle/>
          <a:p>
            <a:endParaRPr lang="en-NZ" smtClean="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925" y="1600200"/>
            <a:ext cx="729615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p:txBody>
          <a:bodyPr/>
          <a:lstStyle/>
          <a:p>
            <a:r>
              <a:rPr lang="en-AU" smtClean="0"/>
              <a:t>Thread Execution</a:t>
            </a:r>
            <a:endParaRPr lang="en-US" smtClean="0"/>
          </a:p>
        </p:txBody>
      </p:sp>
      <p:sp>
        <p:nvSpPr>
          <p:cNvPr id="25603" name="Rectangle 3"/>
          <p:cNvSpPr>
            <a:spLocks noGrp="1"/>
          </p:cNvSpPr>
          <p:nvPr>
            <p:ph idx="1"/>
          </p:nvPr>
        </p:nvSpPr>
        <p:spPr/>
        <p:txBody>
          <a:bodyPr>
            <a:normAutofit/>
          </a:bodyPr>
          <a:lstStyle/>
          <a:p>
            <a:r>
              <a:rPr lang="en-AU" sz="2800" dirty="0" smtClean="0"/>
              <a:t>Via time-slicing</a:t>
            </a:r>
          </a:p>
          <a:p>
            <a:r>
              <a:rPr lang="en-AU" sz="2800" dirty="0" smtClean="0"/>
              <a:t>Every thread has its own stack for local variables</a:t>
            </a:r>
          </a:p>
          <a:p>
            <a:r>
              <a:rPr lang="en-AU" sz="2800" dirty="0" smtClean="0"/>
              <a:t>All threads belonging to the same process share the heap</a:t>
            </a:r>
          </a:p>
          <a:p>
            <a:pPr lvl="1"/>
            <a:r>
              <a:rPr lang="en-AU" sz="2400" dirty="0" smtClean="0"/>
              <a:t>Communication between threads via data can be very fast</a:t>
            </a:r>
          </a:p>
          <a:p>
            <a:pPr lvl="1"/>
            <a:r>
              <a:rPr lang="en-AU" sz="2400" dirty="0" smtClean="0"/>
              <a:t>Communication between threads via data can be very dangerous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4"/>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Low-Level Threading</a:t>
            </a:r>
            <a:endParaRPr lang="en-NZ" dirty="0"/>
          </a:p>
        </p:txBody>
      </p:sp>
      <p:sp>
        <p:nvSpPr>
          <p:cNvPr id="3" name="Content Placeholder 2"/>
          <p:cNvSpPr>
            <a:spLocks noGrp="1"/>
          </p:cNvSpPr>
          <p:nvPr>
            <p:ph idx="1"/>
          </p:nvPr>
        </p:nvSpPr>
        <p:spPr/>
        <p:txBody>
          <a:bodyPr/>
          <a:lstStyle/>
          <a:p>
            <a:r>
              <a:rPr lang="en-NZ" smtClean="0"/>
              <a:t>System.Threading.Thread</a:t>
            </a:r>
            <a:endParaRPr lang="en-NZ"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1243</TotalTime>
  <Words>3917</Words>
  <Application>Microsoft Office PowerPoint</Application>
  <PresentationFormat>On-screen Show (4:3)</PresentationFormat>
  <Paragraphs>374</Paragraphs>
  <Slides>39</Slides>
  <Notes>39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Calibri</vt:lpstr>
      <vt:lpstr>Clarity</vt:lpstr>
      <vt:lpstr>Multi-threaded Applications</vt:lpstr>
      <vt:lpstr>Threads</vt:lpstr>
      <vt:lpstr>Writing Multithreaded Apps</vt:lpstr>
      <vt:lpstr>Motivation</vt:lpstr>
      <vt:lpstr>Motivation</vt:lpstr>
      <vt:lpstr>When to Consider Using Threads</vt:lpstr>
      <vt:lpstr>Thread States</vt:lpstr>
      <vt:lpstr>Thread Execution</vt:lpstr>
      <vt:lpstr>Low-Level Threading</vt:lpstr>
      <vt:lpstr>Creating Threads</vt:lpstr>
      <vt:lpstr>Creating Threads</vt:lpstr>
      <vt:lpstr>Example</vt:lpstr>
      <vt:lpstr>Example</vt:lpstr>
      <vt:lpstr>Shortcut Syntax</vt:lpstr>
      <vt:lpstr>Identifying Threads</vt:lpstr>
      <vt:lpstr>Example</vt:lpstr>
      <vt:lpstr>Example</vt:lpstr>
      <vt:lpstr>Example</vt:lpstr>
      <vt:lpstr>Example</vt:lpstr>
      <vt:lpstr>Thread Safety</vt:lpstr>
      <vt:lpstr>Separate Data</vt:lpstr>
      <vt:lpstr>Shared Data</vt:lpstr>
      <vt:lpstr>Shared Data</vt:lpstr>
      <vt:lpstr>Providing Data to Threads</vt:lpstr>
      <vt:lpstr>Providing Data to Threads</vt:lpstr>
      <vt:lpstr>Providing Data to Threads</vt:lpstr>
      <vt:lpstr>Killing a Thread</vt:lpstr>
      <vt:lpstr>Waiting for a Thread to Finish</vt:lpstr>
      <vt:lpstr>Synchronisation 1</vt:lpstr>
      <vt:lpstr>Synchronisation 1</vt:lpstr>
      <vt:lpstr>Synchronisation 1</vt:lpstr>
      <vt:lpstr>Example</vt:lpstr>
      <vt:lpstr>Example</vt:lpstr>
      <vt:lpstr>Example</vt:lpstr>
      <vt:lpstr>Example</vt:lpstr>
      <vt:lpstr>Example</vt:lpstr>
      <vt:lpstr>Potential Locking Disaster</vt:lpstr>
      <vt:lpstr>How to Avoid Data Access Conflicts</vt:lpstr>
      <vt:lpstr>Practicals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Patricia Haden</cp:lastModifiedBy>
  <cp:revision>385</cp:revision>
  <cp:lastPrinted>2017-05-22T00:54:57Z</cp:lastPrinted>
  <dcterms:created xsi:type="dcterms:W3CDTF">2006-08-16T00:00:00Z</dcterms:created>
  <dcterms:modified xsi:type="dcterms:W3CDTF">2017-05-23T01:24:27Z</dcterms:modified>
</cp:coreProperties>
</file>