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24"/>
  </p:notesMasterIdLst>
  <p:sldIdLst>
    <p:sldId id="256" r:id="rId2"/>
    <p:sldId id="295" r:id="rId3"/>
    <p:sldId id="257" r:id="rId4"/>
    <p:sldId id="258" r:id="rId5"/>
    <p:sldId id="268" r:id="rId6"/>
    <p:sldId id="260" r:id="rId7"/>
    <p:sldId id="266" r:id="rId8"/>
    <p:sldId id="284" r:id="rId9"/>
    <p:sldId id="287" r:id="rId10"/>
    <p:sldId id="288" r:id="rId11"/>
    <p:sldId id="261" r:id="rId12"/>
    <p:sldId id="269" r:id="rId13"/>
    <p:sldId id="270" r:id="rId14"/>
    <p:sldId id="271" r:id="rId15"/>
    <p:sldId id="272" r:id="rId16"/>
    <p:sldId id="273" r:id="rId17"/>
    <p:sldId id="278" r:id="rId18"/>
    <p:sldId id="292" r:id="rId19"/>
    <p:sldId id="264" r:id="rId20"/>
    <p:sldId id="294" r:id="rId21"/>
    <p:sldId id="297" r:id="rId22"/>
    <p:sldId id="296" r:id="rId23"/>
  </p:sldIdLst>
  <p:sldSz cx="9144000" cy="6858000" type="screen4x3"/>
  <p:notesSz cx="6807200" cy="9939338"/>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9216" autoAdjust="0"/>
  </p:normalViewPr>
  <p:slideViewPr>
    <p:cSldViewPr>
      <p:cViewPr varScale="1">
        <p:scale>
          <a:sx n="28" d="100"/>
          <a:sy n="28" d="100"/>
        </p:scale>
        <p:origin x="2390"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2291" name="Rectangle 3"/>
          <p:cNvSpPr>
            <a:spLocks noGrp="1" noChangeArrowheads="1"/>
          </p:cNvSpPr>
          <p:nvPr>
            <p:ph type="dt" idx="1"/>
          </p:nvPr>
        </p:nvSpPr>
        <p:spPr bwMode="auto">
          <a:xfrm>
            <a:off x="3855082" y="0"/>
            <a:ext cx="2950529" cy="497524"/>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0403" y="4720908"/>
            <a:ext cx="5446396" cy="447294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2295" name="Rectangle 7"/>
          <p:cNvSpPr>
            <a:spLocks noGrp="1" noChangeArrowheads="1"/>
          </p:cNvSpPr>
          <p:nvPr>
            <p:ph type="sldNum" sz="quarter" idx="5"/>
          </p:nvPr>
        </p:nvSpPr>
        <p:spPr bwMode="auto">
          <a:xfrm>
            <a:off x="3855082" y="9440226"/>
            <a:ext cx="2950529" cy="497523"/>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a:latin typeface="Times New Roman" pitchFamily="18" charset="0"/>
              </a:defRPr>
            </a:lvl1pPr>
          </a:lstStyle>
          <a:p>
            <a:pPr>
              <a:defRPr/>
            </a:pPr>
            <a:fld id="{AEBC386E-873E-4C51-A61C-0957C642E3DD}" type="slidenum">
              <a:rPr lang="en-US"/>
              <a:pPr>
                <a:defRPr/>
              </a:pPr>
              <a:t>‹#›</a:t>
            </a:fld>
            <a:endParaRPr lang="en-US"/>
          </a:p>
        </p:txBody>
      </p:sp>
    </p:spTree>
    <p:extLst>
      <p:ext uri="{BB962C8B-B14F-4D97-AF65-F5344CB8AC3E}">
        <p14:creationId xmlns:p14="http://schemas.microsoft.com/office/powerpoint/2010/main" val="1479385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Today’s talking is in two parts – a little bit of theory,</a:t>
            </a:r>
            <a:r>
              <a:rPr lang="en-US" baseline="0" dirty="0" smtClean="0"/>
              <a:t> then a little bit of syntax.</a:t>
            </a:r>
          </a:p>
          <a:p>
            <a:pPr>
              <a:buFont typeface="Arial" pitchFamily="34" charset="0"/>
              <a:buChar char="•"/>
            </a:pPr>
            <a:r>
              <a:rPr lang="en-US" baseline="0" dirty="0" smtClean="0"/>
              <a:t>Then, a nice practical task.</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1</a:t>
            </a:fld>
            <a:endParaRPr lang="en-US"/>
          </a:p>
        </p:txBody>
      </p:sp>
    </p:spTree>
    <p:extLst>
      <p:ext uri="{BB962C8B-B14F-4D97-AF65-F5344CB8AC3E}">
        <p14:creationId xmlns:p14="http://schemas.microsoft.com/office/powerpoint/2010/main" val="289031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There are these sort of famous joke posters for each</a:t>
            </a:r>
            <a:r>
              <a:rPr lang="en-NZ" baseline="0" dirty="0" smtClean="0"/>
              <a:t> of the SOLID principles. Don’t know how useful they are for teaching you how to apply the principles to your own code, but they’re cute.</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10</a:t>
            </a:fld>
            <a:endParaRPr lang="en-US"/>
          </a:p>
        </p:txBody>
      </p:sp>
    </p:spTree>
    <p:extLst>
      <p:ext uri="{BB962C8B-B14F-4D97-AF65-F5344CB8AC3E}">
        <p14:creationId xmlns:p14="http://schemas.microsoft.com/office/powerpoint/2010/main" val="182949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B5C5DED9-CD6A-4CEB-9106-850C81331159}" type="slidenum">
              <a:rPr lang="en-US" smtClean="0">
                <a:latin typeface="Times New Roman" pitchFamily="18" charset="0"/>
              </a:rPr>
              <a:pPr/>
              <a:t>11</a:t>
            </a:fld>
            <a:endParaRPr lang="en-US"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Adding</a:t>
            </a:r>
            <a:r>
              <a:rPr lang="en-AU" baseline="0" dirty="0" smtClean="0"/>
              <a:t> = extension; modifying = modification</a:t>
            </a:r>
            <a:endParaRPr lang="en-AU" dirty="0" smtClean="0"/>
          </a:p>
          <a:p>
            <a:pPr>
              <a:buFontTx/>
              <a:buChar char="•"/>
            </a:pPr>
            <a:r>
              <a:rPr lang="en-AU" dirty="0" smtClean="0"/>
              <a:t>Bottom line: Once you have written code that works, you should ideally never touch it again, because if you don’t touch it, you can’t break it.</a:t>
            </a:r>
          </a:p>
          <a:p>
            <a:pPr>
              <a:buFontTx/>
              <a:buChar char="•"/>
            </a:pPr>
            <a:r>
              <a:rPr lang="en-AU" dirty="0" smtClean="0"/>
              <a:t>If you’re writing nice modular code, you probably have objects being used by other objects all over the place (code reuse = good). If you now break that class, you break everybody who is using it (==bad).</a:t>
            </a:r>
            <a:endParaRPr lang="en-US" dirty="0" smtClean="0"/>
          </a:p>
        </p:txBody>
      </p:sp>
    </p:spTree>
    <p:extLst>
      <p:ext uri="{BB962C8B-B14F-4D97-AF65-F5344CB8AC3E}">
        <p14:creationId xmlns:p14="http://schemas.microsoft.com/office/powerpoint/2010/main" val="45105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CDA2A089-ACBC-4C10-80E5-A10948CB0C1C}" type="slidenum">
              <a:rPr lang="en-US" smtClean="0">
                <a:latin typeface="Times New Roman" pitchFamily="18" charset="0"/>
              </a:rPr>
              <a:pPr/>
              <a:t>12</a:t>
            </a:fld>
            <a:endParaRPr lang="en-US"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This is a very simple little pizza ordering app.</a:t>
            </a:r>
          </a:p>
          <a:p>
            <a:pPr>
              <a:buFontTx/>
              <a:buChar char="•"/>
            </a:pPr>
            <a:r>
              <a:rPr lang="en-AU" dirty="0" smtClean="0"/>
              <a:t>There is a Pizza class with an </a:t>
            </a:r>
            <a:r>
              <a:rPr lang="en-AU" dirty="0" err="1" smtClean="0"/>
              <a:t>addTopping</a:t>
            </a:r>
            <a:r>
              <a:rPr lang="en-AU" dirty="0" smtClean="0"/>
              <a:t> method and a </a:t>
            </a:r>
            <a:r>
              <a:rPr lang="en-AU" dirty="0" err="1" smtClean="0"/>
              <a:t>computeCost</a:t>
            </a:r>
            <a:r>
              <a:rPr lang="en-AU" dirty="0" smtClean="0"/>
              <a:t> method</a:t>
            </a:r>
          </a:p>
          <a:p>
            <a:pPr>
              <a:buFontTx/>
              <a:buChar char="•"/>
            </a:pPr>
            <a:r>
              <a:rPr lang="en-AU" dirty="0" smtClean="0"/>
              <a:t>In this example, we’re interested in the Pizza class itself</a:t>
            </a:r>
          </a:p>
          <a:p>
            <a:pPr>
              <a:buFontTx/>
              <a:buChar char="•"/>
            </a:pPr>
            <a:r>
              <a:rPr lang="en-AU" dirty="0" smtClean="0"/>
              <a:t>The button code adds the indicated toppings and displays the result of the </a:t>
            </a:r>
            <a:r>
              <a:rPr lang="en-AU" dirty="0" err="1" smtClean="0"/>
              <a:t>computeCost</a:t>
            </a:r>
            <a:r>
              <a:rPr lang="en-AU" dirty="0" smtClean="0"/>
              <a:t> method</a:t>
            </a:r>
          </a:p>
          <a:p>
            <a:pPr>
              <a:buFontTx/>
              <a:buChar char="•"/>
            </a:pPr>
            <a:r>
              <a:rPr lang="en-AU" dirty="0" smtClean="0"/>
              <a:t>Let’s look….</a:t>
            </a:r>
            <a:endParaRPr lang="en-US" dirty="0" smtClean="0"/>
          </a:p>
        </p:txBody>
      </p:sp>
    </p:spTree>
    <p:extLst>
      <p:ext uri="{BB962C8B-B14F-4D97-AF65-F5344CB8AC3E}">
        <p14:creationId xmlns:p14="http://schemas.microsoft.com/office/powerpoint/2010/main" val="1086923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738D6F45-64F4-4AE4-848F-7C6C7760A378}" type="slidenum">
              <a:rPr lang="en-US" smtClean="0">
                <a:latin typeface="Times New Roman" pitchFamily="18" charset="0"/>
              </a:rPr>
              <a:pPr/>
              <a:t>13</a:t>
            </a:fld>
            <a:endParaRPr lang="en-US"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Here is the button code</a:t>
            </a:r>
          </a:p>
          <a:p>
            <a:pPr>
              <a:buFontTx/>
              <a:buChar char="•"/>
            </a:pPr>
            <a:r>
              <a:rPr lang="en-AU" dirty="0" smtClean="0"/>
              <a:t>Again, we’re not interested in the interface code, so this is just to show you how Pizza is used</a:t>
            </a:r>
          </a:p>
          <a:p>
            <a:pPr>
              <a:buFontTx/>
              <a:buChar char="•"/>
            </a:pPr>
            <a:r>
              <a:rPr lang="en-AU" dirty="0" smtClean="0"/>
              <a:t>So all very straightforward.</a:t>
            </a:r>
          </a:p>
          <a:p>
            <a:pPr>
              <a:buFontTx/>
              <a:buChar char="•"/>
            </a:pPr>
            <a:r>
              <a:rPr lang="en-AU" dirty="0" smtClean="0"/>
              <a:t>Now, let’s look at Pizza</a:t>
            </a:r>
            <a:endParaRPr lang="en-US" dirty="0" smtClean="0"/>
          </a:p>
        </p:txBody>
      </p:sp>
    </p:spTree>
    <p:extLst>
      <p:ext uri="{BB962C8B-B14F-4D97-AF65-F5344CB8AC3E}">
        <p14:creationId xmlns:p14="http://schemas.microsoft.com/office/powerpoint/2010/main" val="425983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2250904E-1612-47CB-96E0-A2AC0193E45D}" type="slidenum">
              <a:rPr lang="en-US" smtClean="0">
                <a:latin typeface="Times New Roman" pitchFamily="18" charset="0"/>
              </a:rPr>
              <a:pPr/>
              <a:t>14</a:t>
            </a:fld>
            <a:endParaRPr lang="en-US" smtClean="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So it’s got a nice enum type and a nice array of toppings and an addTopping method and all is good</a:t>
            </a:r>
            <a:endParaRPr lang="en-US" smtClean="0"/>
          </a:p>
        </p:txBody>
      </p:sp>
    </p:spTree>
    <p:extLst>
      <p:ext uri="{BB962C8B-B14F-4D97-AF65-F5344CB8AC3E}">
        <p14:creationId xmlns:p14="http://schemas.microsoft.com/office/powerpoint/2010/main" val="2450744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AD797D23-D8A7-4952-8ADA-F654B28BA136}" type="slidenum">
              <a:rPr lang="en-US" smtClean="0">
                <a:latin typeface="Times New Roman" pitchFamily="18" charset="0"/>
              </a:rPr>
              <a:pPr/>
              <a:t>15</a:t>
            </a:fld>
            <a:endParaRPr lang="en-US"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Here is </a:t>
            </a:r>
            <a:r>
              <a:rPr lang="en-AU" dirty="0" err="1" smtClean="0"/>
              <a:t>computeCost</a:t>
            </a:r>
            <a:endParaRPr lang="en-AU" dirty="0" smtClean="0"/>
          </a:p>
          <a:p>
            <a:pPr>
              <a:buFontTx/>
              <a:buChar char="•"/>
            </a:pPr>
            <a:r>
              <a:rPr lang="en-AU" dirty="0" smtClean="0"/>
              <a:t>This works great…..</a:t>
            </a:r>
          </a:p>
          <a:p>
            <a:pPr>
              <a:buFontTx/>
              <a:buChar char="•"/>
            </a:pPr>
            <a:r>
              <a:rPr lang="en-AU" dirty="0" smtClean="0"/>
              <a:t>…until I want to add anchovies…..</a:t>
            </a:r>
          </a:p>
          <a:p>
            <a:pPr>
              <a:buFontTx/>
              <a:buChar char="•"/>
            </a:pPr>
            <a:r>
              <a:rPr lang="en-AU" dirty="0" smtClean="0"/>
              <a:t>That is, I want to modify the toppings</a:t>
            </a:r>
            <a:r>
              <a:rPr lang="en-AU" baseline="0" dirty="0" smtClean="0"/>
              <a:t> </a:t>
            </a:r>
            <a:r>
              <a:rPr lang="en-AU" baseline="0" dirty="0" err="1" smtClean="0"/>
              <a:t>enum</a:t>
            </a:r>
            <a:r>
              <a:rPr lang="en-AU" baseline="0" dirty="0" smtClean="0"/>
              <a:t>.</a:t>
            </a:r>
          </a:p>
          <a:p>
            <a:pPr>
              <a:buFontTx/>
              <a:buChar char="•"/>
            </a:pPr>
            <a:r>
              <a:rPr lang="en-AU" baseline="0" dirty="0" smtClean="0"/>
              <a:t>But...</a:t>
            </a:r>
            <a:endParaRPr lang="en-AU" dirty="0" smtClean="0"/>
          </a:p>
          <a:p>
            <a:pPr>
              <a:buFontTx/>
              <a:buChar char="•"/>
            </a:pPr>
            <a:r>
              <a:rPr lang="en-AU" dirty="0" smtClean="0"/>
              <a:t>I can’t add anchovies to the </a:t>
            </a:r>
            <a:r>
              <a:rPr lang="en-AU" dirty="0" err="1" smtClean="0"/>
              <a:t>enum</a:t>
            </a:r>
            <a:r>
              <a:rPr lang="en-AU" dirty="0" smtClean="0"/>
              <a:t> </a:t>
            </a:r>
            <a:r>
              <a:rPr lang="en-AU" b="1" i="1" dirty="0" smtClean="0"/>
              <a:t>without modifying existing code in the Pizza class. </a:t>
            </a:r>
          </a:p>
          <a:p>
            <a:pPr>
              <a:buFontTx/>
              <a:buChar char="•"/>
            </a:pPr>
            <a:r>
              <a:rPr lang="en-AU" b="0" i="0" dirty="0" smtClean="0"/>
              <a:t>The</a:t>
            </a:r>
            <a:r>
              <a:rPr lang="en-AU" b="0" i="0" baseline="0" dirty="0" smtClean="0"/>
              <a:t> requirements for one entity (the toppings) have changed. </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AU" b="0" i="0" baseline="0" dirty="0" smtClean="0"/>
              <a:t>But that change has affected another entity (the Pizza class), and required me to change its code.</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AU" dirty="0" smtClean="0"/>
              <a:t>This gives me a chance to break the Pizza class.</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And it could be worse, of course. If there are other places in the class where we have used the same approach (printing out an invoice, sending instructions to the pizza oven, drawing an picture of the pizza) their code will also have to be changed.</a:t>
            </a:r>
          </a:p>
          <a:p>
            <a:pPr>
              <a:buFontTx/>
              <a:buNone/>
            </a:pPr>
            <a:endParaRPr lang="en-AU" dirty="0" smtClean="0"/>
          </a:p>
          <a:p>
            <a:pPr>
              <a:buFontTx/>
              <a:buChar char="•"/>
            </a:pPr>
            <a:r>
              <a:rPr lang="en-AU" dirty="0" smtClean="0"/>
              <a:t>This is a violation of Open/Closed. In this architecture, to make the</a:t>
            </a:r>
            <a:r>
              <a:rPr lang="en-AU" baseline="0" dirty="0" smtClean="0"/>
              <a:t> required change, we can’t just add, we must also modify.</a:t>
            </a:r>
          </a:p>
          <a:p>
            <a:pPr>
              <a:buFontTx/>
              <a:buChar char="•"/>
            </a:pPr>
            <a:endParaRPr lang="en-AU" dirty="0" smtClean="0"/>
          </a:p>
          <a:p>
            <a:pPr>
              <a:buFontTx/>
              <a:buChar char="•"/>
            </a:pPr>
            <a:r>
              <a:rPr lang="en-AU" dirty="0" smtClean="0"/>
              <a:t>It is also a violation of the SRP. It should not be the job (responsibility) of the Pizza to keep track of the cost of individual toppings.</a:t>
            </a:r>
          </a:p>
          <a:p>
            <a:pPr>
              <a:buFontTx/>
              <a:buChar char="•"/>
            </a:pPr>
            <a:endParaRPr lang="en-AU" dirty="0" smtClean="0"/>
          </a:p>
          <a:p>
            <a:pPr>
              <a:buFontTx/>
              <a:buChar char="•"/>
            </a:pPr>
            <a:r>
              <a:rPr lang="en-AU" dirty="0" smtClean="0"/>
              <a:t>In a more general sense, </a:t>
            </a:r>
            <a:r>
              <a:rPr lang="en-AU" b="0" i="0" baseline="0" dirty="0" smtClean="0"/>
              <a:t>this is what coupling does.</a:t>
            </a:r>
          </a:p>
          <a:p>
            <a:pPr>
              <a:buFontTx/>
              <a:buChar char="•"/>
            </a:pPr>
            <a:r>
              <a:rPr lang="en-AU" b="0" i="0" baseline="0" dirty="0" smtClean="0"/>
              <a:t>These classes are coupled because Pizza knows the details of the </a:t>
            </a:r>
            <a:r>
              <a:rPr lang="en-AU" b="0" i="0" baseline="0" dirty="0" err="1" smtClean="0"/>
              <a:t>enums</a:t>
            </a:r>
            <a:r>
              <a:rPr lang="en-AU" b="0" i="0" baseline="0" dirty="0" smtClean="0"/>
              <a:t>, specifically, how much each one costs.</a:t>
            </a:r>
            <a:endParaRPr lang="en-AU" b="0" i="0" dirty="0" smtClean="0"/>
          </a:p>
          <a:p>
            <a:pPr>
              <a:buFontTx/>
              <a:buNone/>
            </a:pPr>
            <a:endParaRPr lang="en-AU"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AU" dirty="0" smtClean="0"/>
              <a:t>How would you have written that architecture so that you could incorporate the change in requirements (adding anchovies) by adding code, rather than changing existing code? (Answer=&gt; Don’t use an </a:t>
            </a:r>
            <a:r>
              <a:rPr lang="en-AU" dirty="0" err="1" smtClean="0"/>
              <a:t>enum</a:t>
            </a:r>
            <a:r>
              <a:rPr lang="en-AU" dirty="0" smtClean="0"/>
              <a:t>. Use a topping class, who knows its cost and type. Or, if you’re really feeling elaborate, a base topping class and descendents)</a:t>
            </a:r>
          </a:p>
          <a:p>
            <a:pPr>
              <a:buFontTx/>
              <a:buChar char="•"/>
            </a:pPr>
            <a:endParaRPr lang="en-AU" dirty="0" smtClean="0"/>
          </a:p>
          <a:p>
            <a:pPr>
              <a:buFontTx/>
              <a:buNone/>
            </a:pPr>
            <a:endParaRPr lang="en-AU" dirty="0" smtClean="0"/>
          </a:p>
          <a:p>
            <a:pPr>
              <a:buFontTx/>
              <a:buChar char="•"/>
            </a:pPr>
            <a:endParaRPr lang="en-US" dirty="0" smtClean="0"/>
          </a:p>
        </p:txBody>
      </p:sp>
    </p:spTree>
    <p:extLst>
      <p:ext uri="{BB962C8B-B14F-4D97-AF65-F5344CB8AC3E}">
        <p14:creationId xmlns:p14="http://schemas.microsoft.com/office/powerpoint/2010/main" val="3350454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323DED57-ED99-4304-BB79-2D46A3B740A8}" type="slidenum">
              <a:rPr lang="en-US" smtClean="0">
                <a:latin typeface="Times New Roman" pitchFamily="18" charset="0"/>
              </a:rPr>
              <a:pPr/>
              <a:t>16</a:t>
            </a:fld>
            <a:endParaRPr lang="en-US"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NZ" dirty="0" smtClean="0"/>
              <a:t>Just briefly.</a:t>
            </a:r>
            <a:r>
              <a:rPr lang="en-NZ" baseline="0" dirty="0" smtClean="0"/>
              <a:t> We will discuss this one later, when we look at more complex inheritance architectures…</a:t>
            </a:r>
          </a:p>
          <a:p>
            <a:pPr marL="0" indent="0">
              <a:buFont typeface="Arial" pitchFamily="34" charset="0"/>
              <a:buNone/>
            </a:pPr>
            <a:endParaRPr lang="en-US" dirty="0" smtClean="0"/>
          </a:p>
          <a:p>
            <a:pPr marL="171450" indent="-171450">
              <a:buFont typeface="Arial" pitchFamily="34" charset="0"/>
              <a:buChar char="•"/>
            </a:pPr>
            <a:r>
              <a:rPr lang="en-US" dirty="0" smtClean="0"/>
              <a:t>The </a:t>
            </a:r>
            <a:r>
              <a:rPr lang="en-US" dirty="0" smtClean="0"/>
              <a:t>LSP helps us to avoid misusing inheritance, and consequently running into the problems that result when this occurs.</a:t>
            </a:r>
          </a:p>
          <a:p>
            <a:pPr>
              <a:buFontTx/>
              <a:buChar char="•"/>
            </a:pPr>
            <a:r>
              <a:rPr lang="en-US" dirty="0" smtClean="0"/>
              <a:t>A user of a base class should continue to function properly if any derivative of the base class is passed to it.</a:t>
            </a:r>
          </a:p>
          <a:p>
            <a:pPr>
              <a:buFontTx/>
              <a:buChar char="•"/>
            </a:pPr>
            <a:r>
              <a:rPr lang="en-NZ" dirty="0" smtClean="0"/>
              <a:t>Because children in a true is-a hierarchy only extend the parent, they don’t modify it.</a:t>
            </a:r>
            <a:endParaRPr lang="en-US" dirty="0" smtClean="0"/>
          </a:p>
          <a:p>
            <a:pPr>
              <a:buFontTx/>
              <a:buChar char="•"/>
            </a:pPr>
            <a:r>
              <a:rPr lang="en-NZ" dirty="0" smtClean="0"/>
              <a:t>Do</a:t>
            </a:r>
            <a:r>
              <a:rPr lang="en-NZ" baseline="0" dirty="0" smtClean="0"/>
              <a:t> you see the LSP is actually an extension of OCP? A child class should be an extension of, not a modification of, the parent. If this is true, then the child can do everything the parent can do (because it has not modified the parent’s behaviour), and you should always be able to swap in a child for a parent.</a:t>
            </a:r>
            <a:endParaRPr lang="en-US" dirty="0" smtClean="0"/>
          </a:p>
          <a:p>
            <a:pPr>
              <a:buFontTx/>
              <a:buChar char="•"/>
            </a:pPr>
            <a:r>
              <a:rPr lang="en-AU" dirty="0" smtClean="0"/>
              <a:t>Failure to follow the LSP almost always leads to problems with the OCP, as you wiggle around coding in special cases to your class family</a:t>
            </a:r>
            <a:endParaRPr lang="en-US" dirty="0" smtClean="0"/>
          </a:p>
        </p:txBody>
      </p:sp>
    </p:spTree>
    <p:extLst>
      <p:ext uri="{BB962C8B-B14F-4D97-AF65-F5344CB8AC3E}">
        <p14:creationId xmlns:p14="http://schemas.microsoft.com/office/powerpoint/2010/main" val="228834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9CD240BC-32CD-41DA-8DDB-CEC0F05DB9D2}" type="slidenum">
              <a:rPr lang="en-US" smtClean="0">
                <a:latin typeface="Times New Roman" pitchFamily="18" charset="0"/>
              </a:rPr>
              <a:pPr/>
              <a:t>17</a:t>
            </a:fld>
            <a:endParaRPr lang="en-US"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Again briefly…</a:t>
            </a:r>
          </a:p>
          <a:p>
            <a:pPr>
              <a:buFontTx/>
              <a:buChar char="•"/>
            </a:pPr>
            <a:r>
              <a:rPr lang="en-AU" dirty="0" smtClean="0"/>
              <a:t>We </a:t>
            </a:r>
            <a:r>
              <a:rPr lang="en-AU" dirty="0" smtClean="0"/>
              <a:t>will talk about this some more when we meet the syntactic structure “interface”, next week, where it applies most directly</a:t>
            </a:r>
          </a:p>
          <a:p>
            <a:pPr>
              <a:buFontTx/>
              <a:buChar char="•"/>
            </a:pPr>
            <a:r>
              <a:rPr lang="en-AU" dirty="0" smtClean="0"/>
              <a:t>But this one is very closely related to the SRP: don’t stuff everything into one big garbage multipurpose class</a:t>
            </a:r>
            <a:endParaRPr lang="en-US" dirty="0" smtClean="0"/>
          </a:p>
        </p:txBody>
      </p:sp>
    </p:spTree>
    <p:extLst>
      <p:ext uri="{BB962C8B-B14F-4D97-AF65-F5344CB8AC3E}">
        <p14:creationId xmlns:p14="http://schemas.microsoft.com/office/powerpoint/2010/main" val="356714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C1B468C7-0224-4730-A70D-9DD3D586FFDF}" type="slidenum">
              <a:rPr lang="en-US" smtClean="0">
                <a:latin typeface="Times New Roman" pitchFamily="18" charset="0"/>
              </a:rPr>
              <a:pPr/>
              <a:t>18</a:t>
            </a:fld>
            <a:endParaRPr lang="en-US"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079120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1A6505CB-4931-4B8A-AAAA-3DF5092BF0C2}" type="slidenum">
              <a:rPr lang="en-US" smtClean="0">
                <a:latin typeface="Times New Roman" pitchFamily="18" charset="0"/>
              </a:rPr>
              <a:pPr/>
              <a:t>19</a:t>
            </a:fld>
            <a:endParaRPr lang="en-US"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Note that we often write code where high-level classes depend on low-level ones – like Maze depending on Cell, and </a:t>
            </a:r>
            <a:r>
              <a:rPr lang="en-AU" dirty="0" err="1" smtClean="0"/>
              <a:t>LinkedList</a:t>
            </a:r>
            <a:r>
              <a:rPr lang="en-AU" baseline="0" dirty="0" smtClean="0"/>
              <a:t> </a:t>
            </a:r>
            <a:r>
              <a:rPr lang="en-AU" dirty="0" smtClean="0"/>
              <a:t>depending on Node. We need to do this carefully.</a:t>
            </a:r>
          </a:p>
          <a:p>
            <a:pPr>
              <a:buFontTx/>
              <a:buChar char="•"/>
            </a:pPr>
            <a:r>
              <a:rPr lang="en-AU" dirty="0" err="1" smtClean="0"/>
              <a:t>doSomething</a:t>
            </a:r>
            <a:r>
              <a:rPr lang="en-AU" dirty="0" smtClean="0"/>
              <a:t> is a method of the Game Controller.</a:t>
            </a:r>
          </a:p>
          <a:p>
            <a:pPr>
              <a:buFontTx/>
              <a:buChar char="•"/>
            </a:pPr>
            <a:r>
              <a:rPr lang="en-AU" dirty="0" smtClean="0"/>
              <a:t>These methods are in increasing order of goodness</a:t>
            </a:r>
          </a:p>
          <a:p>
            <a:pPr>
              <a:buFontTx/>
              <a:buChar char="•"/>
            </a:pPr>
            <a:r>
              <a:rPr lang="en-AU" dirty="0" smtClean="0"/>
              <a:t>The more high level </a:t>
            </a:r>
            <a:r>
              <a:rPr lang="en-AU" dirty="0" smtClean="0"/>
              <a:t>your </a:t>
            </a:r>
            <a:r>
              <a:rPr lang="en-AU" dirty="0" smtClean="0"/>
              <a:t>code, the more flexible your code is</a:t>
            </a:r>
          </a:p>
          <a:p>
            <a:pPr>
              <a:buFontTx/>
              <a:buChar char="•"/>
            </a:pPr>
            <a:r>
              <a:rPr lang="en-AU" dirty="0" smtClean="0"/>
              <a:t>With the first method, if you make a local change to the Vampire class, you may break the </a:t>
            </a:r>
            <a:r>
              <a:rPr lang="en-AU" dirty="0" err="1" smtClean="0"/>
              <a:t>GameController</a:t>
            </a:r>
            <a:r>
              <a:rPr lang="en-AU" dirty="0" smtClean="0"/>
              <a:t> class. This is bad.</a:t>
            </a:r>
          </a:p>
          <a:p>
            <a:pPr>
              <a:buFontTx/>
              <a:buChar char="•"/>
            </a:pPr>
            <a:r>
              <a:rPr lang="en-AU" dirty="0" smtClean="0"/>
              <a:t>Think about the problems we ran into implementing the Linked Lists, when we wanted different data. This was exactly because we violated the Dependency Inversion Principle</a:t>
            </a:r>
            <a:endParaRPr lang="en-US" dirty="0" smtClean="0"/>
          </a:p>
        </p:txBody>
      </p:sp>
    </p:spTree>
    <p:extLst>
      <p:ext uri="{BB962C8B-B14F-4D97-AF65-F5344CB8AC3E}">
        <p14:creationId xmlns:p14="http://schemas.microsoft.com/office/powerpoint/2010/main" val="86018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that all reading is examinable and important and you</a:t>
            </a:r>
            <a:r>
              <a:rPr lang="en-NZ" baseline="0" dirty="0" smtClean="0"/>
              <a:t> should come to class prepared to discuss assigned readings in an informed and thoughtful  manner.</a:t>
            </a:r>
          </a:p>
          <a:p>
            <a:pPr>
              <a:buFont typeface="Arial" pitchFamily="34" charset="0"/>
              <a:buChar char="•"/>
            </a:pPr>
            <a:endParaRPr lang="en-NZ" baseline="0" dirty="0" smtClean="0"/>
          </a:p>
          <a:p>
            <a:pPr>
              <a:buFont typeface="Arial" pitchFamily="34" charset="0"/>
              <a:buChar char="•"/>
            </a:pPr>
            <a:r>
              <a:rPr lang="en-NZ" baseline="0" dirty="0" smtClean="0"/>
              <a:t>There will be more required chapters of Clean Code. If you want to be a better programmer, you should read the whole book.</a:t>
            </a:r>
            <a:endParaRPr lang="en-NZ"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2</a:t>
            </a:fld>
            <a:endParaRPr lang="en-US"/>
          </a:p>
        </p:txBody>
      </p:sp>
    </p:spTree>
    <p:extLst>
      <p:ext uri="{BB962C8B-B14F-4D97-AF65-F5344CB8AC3E}">
        <p14:creationId xmlns:p14="http://schemas.microsoft.com/office/powerpoint/2010/main" val="3551181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a:t>
            </a:r>
            <a:r>
              <a:rPr lang="en-NZ" baseline="0" dirty="0" smtClean="0"/>
              <a:t> plug is an abstract interface. </a:t>
            </a:r>
          </a:p>
          <a:p>
            <a:pPr marL="171673" indent="-171673">
              <a:buFont typeface="Arial" pitchFamily="34" charset="0"/>
              <a:buChar char="•"/>
            </a:pPr>
            <a:r>
              <a:rPr lang="en-NZ" baseline="0" dirty="0" smtClean="0"/>
              <a:t>It makes the lamp reusable (movable</a:t>
            </a:r>
            <a:r>
              <a:rPr lang="en-NZ" baseline="0" dirty="0" smtClean="0"/>
              <a:t>).</a:t>
            </a:r>
          </a:p>
          <a:p>
            <a:pPr marL="171673" indent="-171673">
              <a:buFont typeface="Arial" pitchFamily="34" charset="0"/>
              <a:buChar char="•"/>
            </a:pPr>
            <a:r>
              <a:rPr lang="en-NZ" baseline="0" dirty="0" smtClean="0"/>
              <a:t>Rather than working with classes that are “hard-wired” to each other, you want to work with a standard interface that allows you to swap out the elements on each end of the communication.</a:t>
            </a:r>
          </a:p>
          <a:p>
            <a:pPr marL="171673" indent="-171673">
              <a:buFont typeface="Arial" pitchFamily="34" charset="0"/>
              <a:buChar char="•"/>
            </a:pPr>
            <a:r>
              <a:rPr lang="en-NZ" baseline="0" dirty="0" smtClean="0"/>
              <a:t>The code at each end should only know about the interface, not about how classes implement that interface.</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20</a:t>
            </a:fld>
            <a:endParaRPr lang="en-US"/>
          </a:p>
        </p:txBody>
      </p:sp>
    </p:spTree>
    <p:extLst>
      <p:ext uri="{BB962C8B-B14F-4D97-AF65-F5344CB8AC3E}">
        <p14:creationId xmlns:p14="http://schemas.microsoft.com/office/powerpoint/2010/main" val="684498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Dependency injection refers to passing in dependent</a:t>
            </a:r>
            <a:r>
              <a:rPr lang="en-NZ" baseline="0" dirty="0" smtClean="0"/>
              <a:t> objects rather than hard-coding in dependent objects.</a:t>
            </a:r>
          </a:p>
          <a:p>
            <a:pPr marL="171450" indent="-171450">
              <a:buFont typeface="Arial" panose="020B0604020202020204" pitchFamily="34" charset="0"/>
              <a:buChar char="•"/>
            </a:pPr>
            <a:r>
              <a:rPr lang="en-NZ" baseline="0" dirty="0" smtClean="0"/>
              <a:t>Class A that needs an element of the Class B family. If you hard-code it in as a data property, say, you can only ever use one kind of class B. If you pass it in in the constructor or other method, you can supply any Class B instance.</a:t>
            </a:r>
          </a:p>
          <a:p>
            <a:pPr marL="171450" indent="-171450">
              <a:buFont typeface="Arial" panose="020B0604020202020204" pitchFamily="34" charset="0"/>
              <a:buChar char="•"/>
            </a:pPr>
            <a:r>
              <a:rPr lang="en-NZ" baseline="0" dirty="0" smtClean="0"/>
              <a:t>When we get to interfaces, we will see that this “passing in” becomes even more flexible.</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21</a:t>
            </a:fld>
            <a:endParaRPr lang="en-US"/>
          </a:p>
        </p:txBody>
      </p:sp>
    </p:spTree>
    <p:extLst>
      <p:ext uri="{BB962C8B-B14F-4D97-AF65-F5344CB8AC3E}">
        <p14:creationId xmlns:p14="http://schemas.microsoft.com/office/powerpoint/2010/main" val="3862941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B92155E0-10A7-48E5-8025-D93B6BA70A35}" type="slidenum">
              <a:rPr lang="en-US" smtClean="0">
                <a:latin typeface="Times New Roman" pitchFamily="18" charset="0"/>
              </a:rPr>
              <a:pPr/>
              <a:t>22</a:t>
            </a:fld>
            <a:endParaRPr 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(cf. Martin) </a:t>
            </a:r>
          </a:p>
          <a:p>
            <a:pPr>
              <a:buFontTx/>
              <a:buChar char="•"/>
            </a:pPr>
            <a:r>
              <a:rPr lang="en-AU" smtClean="0"/>
              <a:t>These are bad.</a:t>
            </a:r>
          </a:p>
          <a:p>
            <a:pPr>
              <a:buFontTx/>
              <a:buChar char="•"/>
            </a:pPr>
            <a:r>
              <a:rPr lang="en-AU" smtClean="0"/>
              <a:t>As we work through some moderately sized systems this term, keep these principles in mind as much as possible</a:t>
            </a:r>
          </a:p>
          <a:p>
            <a:pPr>
              <a:buFontTx/>
              <a:buChar char="•"/>
            </a:pPr>
            <a:r>
              <a:rPr lang="en-AU" smtClean="0"/>
              <a:t>Watch out for your own violations, and observe the consequences.</a:t>
            </a:r>
          </a:p>
          <a:p>
            <a:pPr>
              <a:buFontTx/>
              <a:buChar char="•"/>
            </a:pPr>
            <a:r>
              <a:rPr lang="en-AU" smtClean="0"/>
              <a:t>We will also probably look at some intentionally horrible code examples, just for practice.</a:t>
            </a:r>
            <a:endParaRPr lang="en-US" smtClean="0"/>
          </a:p>
        </p:txBody>
      </p:sp>
    </p:spTree>
    <p:extLst>
      <p:ext uri="{BB962C8B-B14F-4D97-AF65-F5344CB8AC3E}">
        <p14:creationId xmlns:p14="http://schemas.microsoft.com/office/powerpoint/2010/main" val="106560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We will see many example of this as we proceed, but we</a:t>
            </a:r>
            <a:r>
              <a:rPr lang="en-US" baseline="0" dirty="0" smtClean="0"/>
              <a:t> must start now to think of why this is true.</a:t>
            </a:r>
          </a:p>
          <a:p>
            <a:pPr>
              <a:buFont typeface="Arial" pitchFamily="34" charset="0"/>
              <a:buChar char="•"/>
            </a:pPr>
            <a:r>
              <a:rPr lang="en-US" baseline="0" dirty="0" smtClean="0"/>
              <a:t>Why might high cohesion and low coupling make software easier to change?</a:t>
            </a:r>
          </a:p>
          <a:p>
            <a:pPr>
              <a:buFont typeface="Arial" pitchFamily="34" charset="0"/>
              <a:buChar char="•"/>
            </a:pPr>
            <a:r>
              <a:rPr lang="en-US" baseline="0" dirty="0" smtClean="0"/>
              <a:t>Think about the version of Bridge Dealer that had “</a:t>
            </a:r>
            <a:r>
              <a:rPr lang="en-US" baseline="0" dirty="0" err="1" smtClean="0"/>
              <a:t>printHand</a:t>
            </a:r>
            <a:r>
              <a:rPr lang="en-US" baseline="0" dirty="0" smtClean="0"/>
              <a:t>”. It was the easiest to change.</a:t>
            </a:r>
          </a:p>
          <a:p>
            <a:pPr>
              <a:buFont typeface="Arial" pitchFamily="34" charset="0"/>
              <a:buChar char="•"/>
            </a:pPr>
            <a:endParaRPr lang="en-US" baseline="0" dirty="0" smtClean="0"/>
          </a:p>
          <a:p>
            <a:pPr>
              <a:buFont typeface="Arial" pitchFamily="34" charset="0"/>
              <a:buChar char="•"/>
            </a:pPr>
            <a:r>
              <a:rPr lang="en-US" baseline="0" dirty="0" smtClean="0"/>
              <a:t>Simplest examples:</a:t>
            </a:r>
          </a:p>
          <a:p>
            <a:pPr lvl="1">
              <a:buFont typeface="Arial" pitchFamily="34" charset="0"/>
              <a:buChar char="•"/>
            </a:pPr>
            <a:r>
              <a:rPr lang="en-US" baseline="0" dirty="0" smtClean="0"/>
              <a:t>Cohesion: You are asked to modify a particular bit of functionality in some legacy code. Do you know where to find it? If cohesion is high, behaviours that belong together will be grouped together (in a single class, for example), not spread about all over the place. So things will be easier to find.</a:t>
            </a:r>
          </a:p>
          <a:p>
            <a:pPr lvl="1">
              <a:buFont typeface="Arial" pitchFamily="34" charset="0"/>
              <a:buChar char="•"/>
            </a:pPr>
            <a:endParaRPr lang="en-US" baseline="0" dirty="0" smtClean="0"/>
          </a:p>
          <a:p>
            <a:pPr lvl="1">
              <a:buFont typeface="Arial" pitchFamily="34" charset="0"/>
              <a:buChar char="•"/>
            </a:pPr>
            <a:r>
              <a:rPr lang="en-US" baseline="0" dirty="0" smtClean="0"/>
              <a:t>Coupling: You are asked to modify a method of a class, and you do – perhaps changing a collection data structure from an array to a List. But it turns out a whole bunch of other methods actually have been accessing this guy’s array directly. Now that it’s a list, all those array operations start breaking. Here, the consuming methods knew about/was dependent on the inner details of the method you modified (specifically, they knew it stored its data in an array). This is coupling. In a coupled system, change at one location can ripple outward breaking methods way over on the other side of the architecture.</a:t>
            </a:r>
          </a:p>
          <a:p>
            <a:pPr lvl="1">
              <a:buFont typeface="Arial" pitchFamily="34" charset="0"/>
              <a:buChar char="•"/>
            </a:pPr>
            <a:endParaRPr lang="en-US" baseline="0" dirty="0" smtClean="0"/>
          </a:p>
          <a:p>
            <a:pPr lvl="0">
              <a:buFont typeface="Arial" pitchFamily="34" charset="0"/>
              <a:buChar char="•"/>
            </a:pPr>
            <a:r>
              <a:rPr lang="en-US" baseline="0" dirty="0" smtClean="0"/>
              <a:t>How does one achieve cohesive, uncoupled software? You can just be super vigilant as you design your architectures and hope you get everything right. This is a start. And you will, in time, learn to recognise some common traps. </a:t>
            </a:r>
          </a:p>
          <a:p>
            <a:pPr lvl="0">
              <a:buFont typeface="Arial" pitchFamily="34" charset="0"/>
              <a:buChar char="•"/>
            </a:pPr>
            <a:r>
              <a:rPr lang="en-US" baseline="0" dirty="0" smtClean="0"/>
              <a:t>But it is more efficient to learn some specific principles of class design which, when followed, tend to produce cohesive &amp; uncoupled code.</a:t>
            </a:r>
          </a:p>
          <a:p>
            <a:pPr lvl="0">
              <a:buFont typeface="Arial" pitchFamily="34" charset="0"/>
              <a:buChar char="•"/>
            </a:pPr>
            <a:endParaRPr lang="en-US" baseline="0" dirty="0" smtClean="0"/>
          </a:p>
          <a:p>
            <a:pPr lvl="0">
              <a:buFont typeface="Arial" pitchFamily="34" charset="0"/>
              <a:buChar char="•"/>
            </a:pPr>
            <a:r>
              <a:rPr lang="en-US" baseline="0" dirty="0" smtClean="0"/>
              <a:t>In OO, there have developed a small set of such principles, which have been demonstrated, through some decades of experience, to be worth keeping in mind when you are designing classes. They are called SOLID….</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3</a:t>
            </a:fld>
            <a:endParaRPr lang="en-US"/>
          </a:p>
        </p:txBody>
      </p:sp>
    </p:spTree>
    <p:extLst>
      <p:ext uri="{BB962C8B-B14F-4D97-AF65-F5344CB8AC3E}">
        <p14:creationId xmlns:p14="http://schemas.microsoft.com/office/powerpoint/2010/main" val="235661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725CF339-1B70-41CC-B3C5-B2CEF1A4EF1A}" type="slidenum">
              <a:rPr lang="en-US" smtClean="0">
                <a:latin typeface="Times New Roman" pitchFamily="18" charset="0"/>
              </a:rPr>
              <a:pPr/>
              <a:t>4</a:t>
            </a:fld>
            <a:endParaRPr lang="en-US"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These are general guidelines that you want to always have in the back of your mind as you design your software.</a:t>
            </a:r>
          </a:p>
          <a:p>
            <a:pPr>
              <a:buFontTx/>
              <a:buChar char="•"/>
            </a:pPr>
            <a:r>
              <a:rPr lang="en-AU" dirty="0" smtClean="0"/>
              <a:t>For the obvious reason, they</a:t>
            </a:r>
            <a:r>
              <a:rPr lang="en-AU" baseline="0" dirty="0" smtClean="0"/>
              <a:t> </a:t>
            </a:r>
            <a:r>
              <a:rPr lang="en-AU" dirty="0" smtClean="0"/>
              <a:t>are called SOLID. As in “we write SOLID code”</a:t>
            </a:r>
          </a:p>
          <a:p>
            <a:pPr>
              <a:buFontTx/>
              <a:buChar char="•"/>
            </a:pPr>
            <a:r>
              <a:rPr lang="en-AU" dirty="0" smtClean="0"/>
              <a:t>Keep in mind during these discussions that these are general goals. They are not always cut-and-dried; they are rarely 100% achievable. </a:t>
            </a:r>
          </a:p>
          <a:p>
            <a:pPr>
              <a:buFontTx/>
              <a:buChar char="•"/>
            </a:pPr>
            <a:r>
              <a:rPr lang="en-AU" dirty="0" smtClean="0"/>
              <a:t>But active awareness of these issues will help you to avoid common design errors.</a:t>
            </a:r>
          </a:p>
          <a:p>
            <a:pPr>
              <a:buFontTx/>
              <a:buChar char="•"/>
            </a:pPr>
            <a:endParaRPr lang="en-AU" dirty="0" smtClean="0"/>
          </a:p>
          <a:p>
            <a:pPr>
              <a:buFontTx/>
              <a:buChar char="•"/>
            </a:pPr>
            <a:r>
              <a:rPr lang="en-AU" dirty="0" smtClean="0"/>
              <a:t>Today we are going to talk about the first two, which</a:t>
            </a:r>
            <a:r>
              <a:rPr lang="en-AU" baseline="0" dirty="0" smtClean="0"/>
              <a:t> are, conveniently, the most important. The other three we will touch on later in the semester. You are also free to read about them on your own, if you are interested.</a:t>
            </a:r>
            <a:endParaRPr lang="en-AU" dirty="0" smtClean="0"/>
          </a:p>
          <a:p>
            <a:pPr>
              <a:buFontTx/>
              <a:buChar char="•"/>
            </a:pPr>
            <a:endParaRPr lang="en-AU" dirty="0" smtClean="0"/>
          </a:p>
        </p:txBody>
      </p:sp>
    </p:spTree>
    <p:extLst>
      <p:ext uri="{BB962C8B-B14F-4D97-AF65-F5344CB8AC3E}">
        <p14:creationId xmlns:p14="http://schemas.microsoft.com/office/powerpoint/2010/main" val="42912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7B79B344-1020-44F9-8113-51CB1D68F272}" type="slidenum">
              <a:rPr lang="en-US" smtClean="0">
                <a:latin typeface="Times New Roman" pitchFamily="18" charset="0"/>
              </a:rPr>
              <a:pPr/>
              <a:t>5</a:t>
            </a:fld>
            <a:endParaRPr lang="en-US"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Quotes from Martin</a:t>
            </a:r>
          </a:p>
          <a:p>
            <a:pPr>
              <a:buFontTx/>
              <a:buChar char="•"/>
            </a:pPr>
            <a:r>
              <a:rPr lang="en-AU" dirty="0" smtClean="0"/>
              <a:t>You can also think of ‘responsibility’ here as ‘purpose’ or ‘job to do’, but it’s called SRP</a:t>
            </a:r>
          </a:p>
          <a:p>
            <a:pPr>
              <a:buFontTx/>
              <a:buChar char="•"/>
            </a:pPr>
            <a:r>
              <a:rPr lang="en-AU" dirty="0" smtClean="0"/>
              <a:t>This is basically just another statement about modularity.</a:t>
            </a:r>
          </a:p>
          <a:p>
            <a:pPr>
              <a:buFontTx/>
              <a:buChar char="•"/>
            </a:pPr>
            <a:r>
              <a:rPr lang="en-AU" dirty="0" smtClean="0"/>
              <a:t>Find the logical units and encapsulate them</a:t>
            </a:r>
          </a:p>
          <a:p>
            <a:pPr>
              <a:buFontTx/>
              <a:buChar char="•"/>
            </a:pPr>
            <a:r>
              <a:rPr lang="en-AU" dirty="0" smtClean="0"/>
              <a:t>Don’t make classes that do some of this and some of that</a:t>
            </a:r>
          </a:p>
          <a:p>
            <a:pPr>
              <a:buFontTx/>
              <a:buChar char="•"/>
            </a:pPr>
            <a:r>
              <a:rPr lang="en-AU" dirty="0" smtClean="0"/>
              <a:t>(Although you also don’t want to go</a:t>
            </a:r>
            <a:r>
              <a:rPr lang="en-AU" baseline="0" dirty="0" smtClean="0"/>
              <a:t> to far toward the other extreme and make a million itsy </a:t>
            </a:r>
            <a:r>
              <a:rPr lang="en-AU" baseline="0" dirty="0" err="1" smtClean="0"/>
              <a:t>bitsy</a:t>
            </a:r>
            <a:r>
              <a:rPr lang="en-AU" baseline="0" dirty="0" smtClean="0"/>
              <a:t> classes that each do one piece of the logical whole.)</a:t>
            </a:r>
            <a:endParaRPr lang="en-AU" dirty="0" smtClean="0"/>
          </a:p>
          <a:p>
            <a:pPr>
              <a:buFontTx/>
              <a:buChar char="•"/>
            </a:pPr>
            <a:r>
              <a:rPr lang="en-US" dirty="0" smtClean="0"/>
              <a:t>You'll get greater re-use of the component since the component wasn't bundled with several other responsibilities the upstream consumer doesn't want or need; </a:t>
            </a:r>
            <a:endParaRPr lang="en-AU" dirty="0" smtClean="0"/>
          </a:p>
          <a:p>
            <a:pPr>
              <a:buFontTx/>
              <a:buChar char="•"/>
            </a:pPr>
            <a:r>
              <a:rPr lang="en-AU" dirty="0" smtClean="0"/>
              <a:t>But, we are also thinking about real code lifecycles, and the fact that changing requirements must be coped with</a:t>
            </a:r>
          </a:p>
          <a:p>
            <a:pPr>
              <a:buFontTx/>
              <a:buChar char="•"/>
            </a:pPr>
            <a:r>
              <a:rPr lang="en-AU" dirty="0" smtClean="0"/>
              <a:t>The SRP has a role here as well..</a:t>
            </a:r>
          </a:p>
          <a:p>
            <a:pPr>
              <a:buFontTx/>
              <a:buChar char="•"/>
            </a:pPr>
            <a:endParaRPr lang="en-US" dirty="0" smtClean="0"/>
          </a:p>
        </p:txBody>
      </p:sp>
    </p:spTree>
    <p:extLst>
      <p:ext uri="{BB962C8B-B14F-4D97-AF65-F5344CB8AC3E}">
        <p14:creationId xmlns:p14="http://schemas.microsoft.com/office/powerpoint/2010/main" val="3939137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D9B76E8E-AA1A-4815-9958-2D12E686C65B}" type="slidenum">
              <a:rPr lang="en-US" smtClean="0">
                <a:latin typeface="Times New Roman" pitchFamily="18" charset="0"/>
              </a:rPr>
              <a:pPr/>
              <a:t>6</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An alternative conceptualisation of the SRP: A class should have a single reason to change</a:t>
            </a:r>
          </a:p>
          <a:p>
            <a:pPr>
              <a:buFontTx/>
              <a:buChar char="•"/>
            </a:pPr>
            <a:r>
              <a:rPr lang="en-AU" baseline="0" dirty="0" smtClean="0"/>
              <a:t>If you read Martin’s original discussion, you will see that is what he’s really talking about.</a:t>
            </a:r>
          </a:p>
          <a:p>
            <a:pPr defTabSz="915589">
              <a:buFontTx/>
              <a:buChar char="•"/>
            </a:pPr>
            <a:r>
              <a:rPr lang="en-AU" baseline="0" dirty="0" smtClean="0"/>
              <a:t>There should, for each class, be only one functional area where a change to spec requires a modification of the code.</a:t>
            </a:r>
          </a:p>
          <a:p>
            <a:pPr>
              <a:buFontTx/>
              <a:buChar char="•"/>
            </a:pPr>
            <a:r>
              <a:rPr lang="en-AU" baseline="0" dirty="0" smtClean="0"/>
              <a:t>And also, the inverse:</a:t>
            </a:r>
          </a:p>
          <a:p>
            <a:pPr>
              <a:buFontTx/>
              <a:buChar char="•"/>
            </a:pPr>
            <a:r>
              <a:rPr lang="en-AU" baseline="0" dirty="0" smtClean="0"/>
              <a:t>Classes should be built so that, if something in the spec changes, </a:t>
            </a:r>
            <a:r>
              <a:rPr lang="en-AU" b="1" i="1" baseline="0" dirty="0" smtClean="0"/>
              <a:t>there is only one place in the code that needs to be touched</a:t>
            </a:r>
            <a:r>
              <a:rPr lang="en-AU" baseline="0" dirty="0" smtClean="0"/>
              <a:t>. </a:t>
            </a:r>
          </a:p>
          <a:p>
            <a:pPr>
              <a:buFontTx/>
              <a:buChar char="•"/>
            </a:pPr>
            <a:r>
              <a:rPr lang="en-AU" dirty="0" smtClean="0"/>
              <a:t>For example, a class should either talk to the database, or format output for the UI, not both. Classes that deal with the database won’t need to be updated if the UI changes, and vice versa.</a:t>
            </a:r>
          </a:p>
          <a:p>
            <a:pPr>
              <a:buFontTx/>
              <a:buChar char="•"/>
            </a:pPr>
            <a:r>
              <a:rPr lang="en-AU" dirty="0" smtClean="0"/>
              <a:t>When requirements change, modification is kept to just those spots directly affected, and these changes don’t have unanticipated consequences elsewhere in classes that whose responsibilities have leaked over into ours</a:t>
            </a:r>
            <a:r>
              <a:rPr lang="en-AU" baseline="0" dirty="0" smtClean="0"/>
              <a:t> (assuming out classes are not </a:t>
            </a:r>
            <a:r>
              <a:rPr lang="en-AU" i="1" baseline="0" dirty="0" smtClean="0"/>
              <a:t>coupled</a:t>
            </a:r>
            <a:r>
              <a:rPr lang="en-AU" i="0" baseline="0" dirty="0" smtClean="0"/>
              <a:t>).</a:t>
            </a:r>
            <a:endParaRPr lang="en-AU" dirty="0" smtClean="0"/>
          </a:p>
          <a:p>
            <a:pPr>
              <a:buFontTx/>
              <a:buChar char="•"/>
            </a:pPr>
            <a:endParaRPr lang="en-US" dirty="0" smtClean="0"/>
          </a:p>
        </p:txBody>
      </p:sp>
    </p:spTree>
    <p:extLst>
      <p:ext uri="{BB962C8B-B14F-4D97-AF65-F5344CB8AC3E}">
        <p14:creationId xmlns:p14="http://schemas.microsoft.com/office/powerpoint/2010/main" val="65082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3916" indent="-286121">
              <a:defRPr>
                <a:solidFill>
                  <a:schemeClr val="tx1"/>
                </a:solidFill>
                <a:latin typeface="Verdana" pitchFamily="34" charset="0"/>
              </a:defRPr>
            </a:lvl2pPr>
            <a:lvl3pPr marL="1144486" indent="-228897">
              <a:defRPr>
                <a:solidFill>
                  <a:schemeClr val="tx1"/>
                </a:solidFill>
                <a:latin typeface="Verdana" pitchFamily="34" charset="0"/>
              </a:defRPr>
            </a:lvl3pPr>
            <a:lvl4pPr marL="1602280" indent="-228897">
              <a:defRPr>
                <a:solidFill>
                  <a:schemeClr val="tx1"/>
                </a:solidFill>
                <a:latin typeface="Verdana" pitchFamily="34" charset="0"/>
              </a:defRPr>
            </a:lvl4pPr>
            <a:lvl5pPr marL="2060075" indent="-228897">
              <a:defRPr>
                <a:solidFill>
                  <a:schemeClr val="tx1"/>
                </a:solidFill>
                <a:latin typeface="Verdana" pitchFamily="34" charset="0"/>
              </a:defRPr>
            </a:lvl5pPr>
            <a:lvl6pPr marL="2517869" indent="-228897" eaLnBrk="0" fontAlgn="base" hangingPunct="0">
              <a:spcBef>
                <a:spcPct val="0"/>
              </a:spcBef>
              <a:spcAft>
                <a:spcPct val="0"/>
              </a:spcAft>
              <a:defRPr>
                <a:solidFill>
                  <a:schemeClr val="tx1"/>
                </a:solidFill>
                <a:latin typeface="Verdana" pitchFamily="34" charset="0"/>
              </a:defRPr>
            </a:lvl6pPr>
            <a:lvl7pPr marL="2975663" indent="-228897" eaLnBrk="0" fontAlgn="base" hangingPunct="0">
              <a:spcBef>
                <a:spcPct val="0"/>
              </a:spcBef>
              <a:spcAft>
                <a:spcPct val="0"/>
              </a:spcAft>
              <a:defRPr>
                <a:solidFill>
                  <a:schemeClr val="tx1"/>
                </a:solidFill>
                <a:latin typeface="Verdana" pitchFamily="34" charset="0"/>
              </a:defRPr>
            </a:lvl7pPr>
            <a:lvl8pPr marL="3433458" indent="-228897" eaLnBrk="0" fontAlgn="base" hangingPunct="0">
              <a:spcBef>
                <a:spcPct val="0"/>
              </a:spcBef>
              <a:spcAft>
                <a:spcPct val="0"/>
              </a:spcAft>
              <a:defRPr>
                <a:solidFill>
                  <a:schemeClr val="tx1"/>
                </a:solidFill>
                <a:latin typeface="Verdana" pitchFamily="34" charset="0"/>
              </a:defRPr>
            </a:lvl8pPr>
            <a:lvl9pPr marL="3891252" indent="-228897" eaLnBrk="0" fontAlgn="base" hangingPunct="0">
              <a:spcBef>
                <a:spcPct val="0"/>
              </a:spcBef>
              <a:spcAft>
                <a:spcPct val="0"/>
              </a:spcAft>
              <a:defRPr>
                <a:solidFill>
                  <a:schemeClr val="tx1"/>
                </a:solidFill>
                <a:latin typeface="Verdana" pitchFamily="34" charset="0"/>
              </a:defRPr>
            </a:lvl9pPr>
          </a:lstStyle>
          <a:p>
            <a:fld id="{0910FE28-B851-46EC-AE98-9A79996CE9A6}" type="slidenum">
              <a:rPr lang="en-US" smtClean="0">
                <a:latin typeface="Times New Roman" pitchFamily="18" charset="0"/>
              </a:rPr>
              <a:pPr/>
              <a:t>7</a:t>
            </a:fld>
            <a:endParaRPr lang="en-US"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And we don’t want a ripple effect of changes to other classes whose purpose has leaked over into other classes</a:t>
            </a:r>
          </a:p>
          <a:p>
            <a:pPr>
              <a:buFontTx/>
              <a:buChar char="•"/>
            </a:pPr>
            <a:endParaRPr lang="en-AU" dirty="0" smtClean="0"/>
          </a:p>
          <a:p>
            <a:pPr>
              <a:buFontTx/>
              <a:buChar char="•"/>
            </a:pPr>
            <a:r>
              <a:rPr lang="en-AU" b="0" dirty="0" smtClean="0"/>
              <a:t>To know if you’re following the SRP, it is sometimes suggested that you try to explain (in words) what you class’s purpose is. If the explanation is longer than one sentence, or if it has a lot of ‘ands’ in it, you might want to consider breaking it up into more encapsulated classes.</a:t>
            </a:r>
          </a:p>
          <a:p>
            <a:pPr>
              <a:buFontTx/>
              <a:buChar char="•"/>
            </a:pPr>
            <a:endParaRPr lang="en-AU" b="0" dirty="0" smtClean="0"/>
          </a:p>
          <a:p>
            <a:pPr>
              <a:buFontTx/>
              <a:buChar char="•"/>
            </a:pPr>
            <a:r>
              <a:rPr lang="en-AU" dirty="0" smtClean="0"/>
              <a:t>Note that a top-level driver sort of class may often do a lot of things BY CALLING OTHERS CLASSES, but its purpose is still delineated (“run simulation”)</a:t>
            </a:r>
          </a:p>
        </p:txBody>
      </p:sp>
    </p:spTree>
    <p:extLst>
      <p:ext uri="{BB962C8B-B14F-4D97-AF65-F5344CB8AC3E}">
        <p14:creationId xmlns:p14="http://schemas.microsoft.com/office/powerpoint/2010/main" val="332154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Imagine</a:t>
            </a:r>
            <a:r>
              <a:rPr lang="en-NZ" baseline="0" dirty="0" smtClean="0"/>
              <a:t> you are modelling a car for some reason (perhaps you are writing a carbon footprint simulator)</a:t>
            </a:r>
          </a:p>
          <a:p>
            <a:pPr marL="171673" indent="-171673">
              <a:buFont typeface="Arial" pitchFamily="34" charset="0"/>
              <a:buChar char="•"/>
            </a:pPr>
            <a:r>
              <a:rPr lang="en-NZ" baseline="0" dirty="0" smtClean="0"/>
              <a:t>And you start with this class.</a:t>
            </a:r>
          </a:p>
          <a:p>
            <a:pPr marL="171673" indent="-171673">
              <a:buFont typeface="Arial" pitchFamily="34" charset="0"/>
              <a:buChar char="•"/>
            </a:pPr>
            <a:r>
              <a:rPr lang="en-NZ" baseline="0" dirty="0" smtClean="0"/>
              <a:t>Now assume that you swap in a new physics engine. You will probably have to modify the start, stop and drive methods to use the new physics API.</a:t>
            </a:r>
          </a:p>
          <a:p>
            <a:pPr marL="171673" indent="-171673">
              <a:buFont typeface="Arial" pitchFamily="34" charset="0"/>
              <a:buChar char="•"/>
            </a:pPr>
            <a:r>
              <a:rPr lang="en-NZ" baseline="0" dirty="0" smtClean="0"/>
              <a:t>Now imagine that you are changing from imperial to metric tire pressure units, or whatever one measures oil pressure in. You will probably have to modify </a:t>
            </a:r>
            <a:r>
              <a:rPr lang="en-NZ" baseline="0" dirty="0" err="1" smtClean="0"/>
              <a:t>ChangeTires</a:t>
            </a:r>
            <a:r>
              <a:rPr lang="en-NZ" baseline="0" dirty="0" smtClean="0"/>
              <a:t> and/or </a:t>
            </a:r>
            <a:r>
              <a:rPr lang="en-NZ" baseline="0" dirty="0" err="1" smtClean="0"/>
              <a:t>CheckOil</a:t>
            </a:r>
            <a:r>
              <a:rPr lang="en-NZ" baseline="0" dirty="0" smtClean="0"/>
              <a:t>.</a:t>
            </a:r>
          </a:p>
          <a:p>
            <a:pPr marL="171673" indent="-171673">
              <a:buFont typeface="Arial" pitchFamily="34" charset="0"/>
              <a:buChar char="•"/>
            </a:pPr>
            <a:r>
              <a:rPr lang="en-NZ" baseline="0" dirty="0" smtClean="0"/>
              <a:t>This is a sign that your class violates the SRP – two different logical changes that both required you to modify this class.</a:t>
            </a:r>
          </a:p>
          <a:p>
            <a:pPr marL="171673" indent="-171673">
              <a:buFont typeface="Arial" pitchFamily="34" charset="0"/>
              <a:buChar char="•"/>
            </a:pPr>
            <a:r>
              <a:rPr lang="en-NZ" b="1" i="1" baseline="0" dirty="0" smtClean="0"/>
              <a:t>Note that this can cause problems from *both* directions: </a:t>
            </a:r>
          </a:p>
          <a:p>
            <a:pPr marL="629467" lvl="1" indent="-171673">
              <a:buFont typeface="Arial" pitchFamily="34" charset="0"/>
              <a:buChar char="•"/>
            </a:pPr>
            <a:r>
              <a:rPr lang="en-NZ" b="1" i="1" baseline="0" dirty="0" smtClean="0"/>
              <a:t>The more reasons to touch existing code, the more chance to break it</a:t>
            </a:r>
          </a:p>
          <a:p>
            <a:pPr marL="629467" lvl="1" indent="-171673">
              <a:buFont typeface="Arial" pitchFamily="34" charset="0"/>
              <a:buChar char="•"/>
            </a:pPr>
            <a:r>
              <a:rPr lang="en-NZ" b="1" i="1" baseline="0" dirty="0" smtClean="0"/>
              <a:t>You know you have to change tire pressure units, how can you be sure that you have updated all the classes affected by that change? </a:t>
            </a:r>
          </a:p>
          <a:p>
            <a:pPr marL="171673" indent="-171673">
              <a:buFont typeface="Arial" pitchFamily="34" charset="0"/>
              <a:buChar char="•"/>
            </a:pPr>
            <a:r>
              <a:rPr lang="en-NZ" baseline="0" dirty="0" smtClean="0"/>
              <a:t>With some thought, you can see that this class actually is doing two things (i.e. has two responsibilities): </a:t>
            </a:r>
            <a:r>
              <a:rPr lang="en-NZ" b="1" baseline="0" dirty="0" smtClean="0"/>
              <a:t>being a car </a:t>
            </a:r>
            <a:r>
              <a:rPr lang="en-NZ" baseline="0" dirty="0" smtClean="0"/>
              <a:t>and </a:t>
            </a:r>
            <a:r>
              <a:rPr lang="en-NZ" b="1" baseline="0" dirty="0" smtClean="0"/>
              <a:t>handling car maintenance.</a:t>
            </a:r>
          </a:p>
          <a:p>
            <a:pPr marL="171673" indent="-171673">
              <a:buFont typeface="Arial" pitchFamily="34" charset="0"/>
              <a:buChar char="•"/>
            </a:pPr>
            <a:r>
              <a:rPr lang="en-NZ" baseline="0" dirty="0" smtClean="0"/>
              <a:t>An solution is to *encapsulate* the maintenance activities into their own class, like this..</a:t>
            </a:r>
          </a:p>
          <a:p>
            <a:pPr marL="171673" indent="-171673">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8</a:t>
            </a:fld>
            <a:endParaRPr lang="en-US"/>
          </a:p>
        </p:txBody>
      </p:sp>
    </p:spTree>
    <p:extLst>
      <p:ext uri="{BB962C8B-B14F-4D97-AF65-F5344CB8AC3E}">
        <p14:creationId xmlns:p14="http://schemas.microsoft.com/office/powerpoint/2010/main" val="255273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Depending on how your application works, you could possibly give your Automobile class a</a:t>
            </a:r>
            <a:r>
              <a:rPr lang="en-NZ" baseline="0" dirty="0" smtClean="0"/>
              <a:t> Mechanic instance to work with.</a:t>
            </a:r>
          </a:p>
          <a:p>
            <a:pPr marL="171673" indent="-171673">
              <a:buFont typeface="Arial" pitchFamily="34" charset="0"/>
              <a:buChar char="•"/>
            </a:pPr>
            <a:r>
              <a:rPr lang="en-NZ" baseline="0" dirty="0" smtClean="0"/>
              <a:t>Does the Automobile class now follow SRP?</a:t>
            </a:r>
          </a:p>
          <a:p>
            <a:pPr marL="171673" indent="-171673">
              <a:buFont typeface="Arial" pitchFamily="34" charset="0"/>
              <a:buChar char="•"/>
            </a:pPr>
            <a:r>
              <a:rPr lang="en-NZ" baseline="0" dirty="0" smtClean="0"/>
              <a:t>One might argue not. If its one responsibility is “be a car”, then it really shouldn’t be responsible for the Drive method, which probably  has different dependencies than do the start, stop and </a:t>
            </a:r>
            <a:r>
              <a:rPr lang="en-NZ" baseline="0" dirty="0" err="1" smtClean="0"/>
              <a:t>getOil</a:t>
            </a:r>
            <a:r>
              <a:rPr lang="en-NZ" baseline="0" dirty="0" smtClean="0"/>
              <a:t> methods.</a:t>
            </a:r>
          </a:p>
          <a:p>
            <a:pPr marL="171673" indent="-171673">
              <a:buFont typeface="Arial" pitchFamily="34" charset="0"/>
              <a:buChar char="•"/>
            </a:pPr>
            <a:r>
              <a:rPr lang="en-NZ" baseline="0" dirty="0" smtClean="0"/>
              <a:t>So, you might argue for a Drive class.</a:t>
            </a:r>
          </a:p>
          <a:p>
            <a:pPr marL="171673" indent="-171673">
              <a:buFont typeface="Arial" pitchFamily="34" charset="0"/>
              <a:buChar char="•"/>
            </a:pPr>
            <a:r>
              <a:rPr lang="en-NZ" baseline="0" dirty="0" smtClean="0"/>
              <a:t>As mentioned above, when applying the SRP you must keep an eye on your “granularity”. Very strict application would require one class for every method. </a:t>
            </a:r>
          </a:p>
          <a:p>
            <a:pPr marL="171673" indent="-171673">
              <a:buFont typeface="Arial" pitchFamily="34" charset="0"/>
              <a:buChar char="•"/>
            </a:pPr>
            <a:r>
              <a:rPr lang="en-NZ" b="1" i="1" baseline="0" dirty="0" smtClean="0"/>
              <a:t>Among the SOLID principles, SRP is the one that really requires the most judgement, because the impact of change can be difficult to predict and very situation dependent.</a:t>
            </a:r>
          </a:p>
          <a:p>
            <a:pPr marL="171673" indent="-171673">
              <a:buFont typeface="Arial" pitchFamily="34" charset="0"/>
              <a:buChar char="•"/>
            </a:pPr>
            <a:r>
              <a:rPr lang="en-NZ" b="1" i="1" baseline="0" dirty="0" smtClean="0"/>
              <a:t>So treat it as an important but flexible guideline: Don’t just dump everything into a single monolithic class. Encapsulate, abstract and isolate in sensible ways.</a:t>
            </a:r>
          </a:p>
          <a:p>
            <a:pPr marL="171673" indent="-171673">
              <a:buFont typeface="Arial" pitchFamily="34" charset="0"/>
              <a:buChar char="•"/>
            </a:pPr>
            <a:r>
              <a:rPr lang="en-NZ" baseline="0" dirty="0" smtClean="0"/>
              <a:t>Be assured that with experience (especially the experience of having to deal with badly designed architectures) you will get increasingly good at recognising violations of cohesion caused by breaking the SRP.</a:t>
            </a:r>
            <a:endParaRPr lang="en-US" dirty="0"/>
          </a:p>
        </p:txBody>
      </p:sp>
      <p:sp>
        <p:nvSpPr>
          <p:cNvPr id="4" name="Slide Number Placeholder 3"/>
          <p:cNvSpPr>
            <a:spLocks noGrp="1"/>
          </p:cNvSpPr>
          <p:nvPr>
            <p:ph type="sldNum" sz="quarter" idx="10"/>
          </p:nvPr>
        </p:nvSpPr>
        <p:spPr/>
        <p:txBody>
          <a:bodyPr/>
          <a:lstStyle/>
          <a:p>
            <a:pPr>
              <a:defRPr/>
            </a:pPr>
            <a:fld id="{AEBC386E-873E-4C51-A61C-0957C642E3DD}" type="slidenum">
              <a:rPr lang="en-US" smtClean="0"/>
              <a:pPr>
                <a:defRPr/>
              </a:pPr>
              <a:t>9</a:t>
            </a:fld>
            <a:endParaRPr lang="en-US"/>
          </a:p>
        </p:txBody>
      </p:sp>
    </p:spTree>
    <p:extLst>
      <p:ext uri="{BB962C8B-B14F-4D97-AF65-F5344CB8AC3E}">
        <p14:creationId xmlns:p14="http://schemas.microsoft.com/office/powerpoint/2010/main" val="34606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D96291C-33A7-4401-A839-793A325BF52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E5049-FF4D-4D3B-87EF-9A9A799328A8}"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F30FD0-6E31-44DF-AFBB-DFF2B14EF5BE}"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4000"/>
              </a:lnSpc>
              <a:spcAft>
                <a:spcPts val="600"/>
              </a:spcAft>
              <a:defRPr/>
            </a:lvl1pPr>
            <a:lvl2pPr>
              <a:lnSpc>
                <a:spcPct val="114000"/>
              </a:lnSpc>
              <a:spcAft>
                <a:spcPts val="600"/>
              </a:spcAft>
              <a:defRPr/>
            </a:lvl2pPr>
            <a:lvl3pPr>
              <a:lnSpc>
                <a:spcPct val="114000"/>
              </a:lnSpc>
              <a:spcAft>
                <a:spcPts val="600"/>
              </a:spcAft>
              <a:defRPr/>
            </a:lvl3pPr>
            <a:lvl4pPr>
              <a:lnSpc>
                <a:spcPct val="114000"/>
              </a:lnSpc>
              <a:spcAft>
                <a:spcPts val="600"/>
              </a:spcAft>
              <a:defRPr/>
            </a:lvl4pPr>
            <a:lvl5pPr>
              <a:lnSpc>
                <a:spcPct val="114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90AF4E-0B59-4DB4-B34A-53D30602A643}"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E26A03-63FA-4ED7-9D03-F3B2607553CF}"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8425F40-B84A-40C6-9E14-1F286C510F12}"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FAEC270-D26C-4E85-9AAA-974DCA7AD8E7}"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B8716B-D0DD-472F-BADC-0E49A3863A6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12BCAB5-8D15-44DC-A8F5-C2AE08F4919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98AEECF-3CAC-41E8-8ED9-C742380099A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08F1D5-AE90-499C-927F-FF802859E2A8}"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2C8EA15D-822A-49A3-BF52-886D203E215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quest.safaribooksonlin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utunclebob.com/ArticleS.UncleBob.PrinciplesOfOo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a:bodyPr>
          <a:lstStyle/>
          <a:p>
            <a:pPr eaLnBrk="1" fontAlgn="auto" hangingPunct="1">
              <a:spcAft>
                <a:spcPts val="0"/>
              </a:spcAft>
              <a:defRPr/>
            </a:pPr>
            <a:r>
              <a:rPr lang="en-AU" dirty="0" smtClean="0"/>
              <a:t>Principles of OOSD</a:t>
            </a:r>
            <a:endParaRPr lang="en-US" dirty="0" smtClean="0"/>
          </a:p>
        </p:txBody>
      </p:sp>
      <p:sp>
        <p:nvSpPr>
          <p:cNvPr id="5123" name="Rectangle 3"/>
          <p:cNvSpPr>
            <a:spLocks noGrp="1" noChangeArrowheads="1"/>
          </p:cNvSpPr>
          <p:nvPr>
            <p:ph type="subTitle" idx="1"/>
          </p:nvPr>
        </p:nvSpPr>
        <p:spPr/>
        <p:txBody>
          <a:bodyPr>
            <a:normAutofit fontScale="85000" lnSpcReduction="20000"/>
          </a:bodyPr>
          <a:lstStyle/>
          <a:p>
            <a:pPr marL="63500" eaLnBrk="1" fontAlgn="auto" hangingPunct="1">
              <a:lnSpc>
                <a:spcPct val="134000"/>
              </a:lnSpc>
              <a:spcAft>
                <a:spcPts val="0"/>
              </a:spcAft>
              <a:buFont typeface="Wingdings"/>
              <a:buNone/>
              <a:defRPr/>
            </a:pPr>
            <a:r>
              <a:rPr lang="en-AU" dirty="0" smtClean="0"/>
              <a:t>Helpful Guidelines for Good Class Design, and the Source of Many Job Interview Questions</a:t>
            </a:r>
          </a:p>
          <a:p>
            <a:pPr marL="63500" eaLnBrk="1" fontAlgn="auto" hangingPunct="1">
              <a:spcAft>
                <a:spcPts val="0"/>
              </a:spcAft>
              <a:buFont typeface="Wingdings"/>
              <a:buNone/>
              <a:defRPr/>
            </a:pPr>
            <a:endParaRPr lang="en-AU" dirty="0"/>
          </a:p>
          <a:p>
            <a:pPr marL="63500" eaLnBrk="1" fontAlgn="auto" hangingPunct="1">
              <a:spcAft>
                <a:spcPts val="0"/>
              </a:spcAft>
              <a:buFont typeface="Wingdings"/>
              <a:buNone/>
              <a:defRPr/>
            </a:pPr>
            <a:r>
              <a:rPr lang="en-AU" dirty="0" smtClean="0"/>
              <a:t>IN710 OOSD </a:t>
            </a:r>
            <a:r>
              <a:rPr lang="en-AU" dirty="0" smtClean="0"/>
              <a:t>2017</a:t>
            </a:r>
            <a:endParaRPr lang="en-AU" dirty="0" smtClean="0"/>
          </a:p>
          <a:p>
            <a:pPr marL="63500" eaLnBrk="1" fontAlgn="auto" hangingPunct="1">
              <a:spcAft>
                <a:spcPts val="0"/>
              </a:spcAft>
              <a:buFont typeface="Wingdings"/>
              <a:buNone/>
              <a:defRPr/>
            </a:pPr>
            <a:r>
              <a:rPr lang="en-AU" dirty="0" smtClean="0"/>
              <a:t>Session 2.1a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SRP</a:t>
            </a:r>
            <a:endParaRPr lang="en-US" dirty="0"/>
          </a:p>
        </p:txBody>
      </p:sp>
      <p:sp>
        <p:nvSpPr>
          <p:cNvPr id="3" name="Content Placeholder 2"/>
          <p:cNvSpPr>
            <a:spLocks noGrp="1"/>
          </p:cNvSpPr>
          <p:nvPr>
            <p:ph idx="1"/>
          </p:nvPr>
        </p:nvSpPr>
        <p:spPr/>
        <p:txBody>
          <a:bodyPr/>
          <a:lstStyle/>
          <a:p>
            <a:endParaRPr lang="en-US"/>
          </a:p>
        </p:txBody>
      </p:sp>
      <p:pic>
        <p:nvPicPr>
          <p:cNvPr id="67586" name="Picture 2" descr="SR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772816"/>
            <a:ext cx="5688632" cy="463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79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NZ" smtClean="0"/>
              <a:t>Open/Closed Principle</a:t>
            </a:r>
            <a:endParaRPr lang="en-US" smtClean="0"/>
          </a:p>
        </p:txBody>
      </p:sp>
      <p:sp>
        <p:nvSpPr>
          <p:cNvPr id="18435" name="Rectangle 3"/>
          <p:cNvSpPr>
            <a:spLocks noGrp="1" noChangeArrowheads="1"/>
          </p:cNvSpPr>
          <p:nvPr>
            <p:ph idx="1"/>
          </p:nvPr>
        </p:nvSpPr>
        <p:spPr/>
        <p:txBody>
          <a:bodyPr/>
          <a:lstStyle/>
          <a:p>
            <a:pPr eaLnBrk="1" hangingPunct="1"/>
            <a:r>
              <a:rPr lang="en-US" dirty="0" smtClean="0"/>
              <a:t>“Software entities (classes, modules, functions, etc.) should be open for extension, but closed for modification.”</a:t>
            </a:r>
          </a:p>
          <a:p>
            <a:pPr eaLnBrk="1" hangingPunct="1"/>
            <a:r>
              <a:rPr lang="en-AU" dirty="0" smtClean="0"/>
              <a:t>Construct your classes so that requirements changes can be managed by </a:t>
            </a:r>
            <a:r>
              <a:rPr lang="en-AU" i="1" dirty="0" smtClean="0"/>
              <a:t>adding code</a:t>
            </a:r>
            <a:r>
              <a:rPr lang="en-AU" dirty="0" smtClean="0"/>
              <a:t>, not by </a:t>
            </a:r>
            <a:r>
              <a:rPr lang="en-AU" i="1" dirty="0" smtClean="0"/>
              <a:t>modifying existing code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NZ" smtClean="0"/>
              <a:t>Open/Closed Principle</a:t>
            </a:r>
            <a:endParaRPr lang="en-US" smtClean="0"/>
          </a:p>
        </p:txBody>
      </p:sp>
      <p:sp>
        <p:nvSpPr>
          <p:cNvPr id="19459" name="Rectangle 3"/>
          <p:cNvSpPr>
            <a:spLocks noGrp="1" noChangeArrowheads="1"/>
          </p:cNvSpPr>
          <p:nvPr>
            <p:ph idx="1"/>
          </p:nvPr>
        </p:nvSpPr>
        <p:spPr/>
        <p:txBody>
          <a:bodyPr/>
          <a:lstStyle/>
          <a:p>
            <a:pPr eaLnBrk="1" hangingPunct="1"/>
            <a:endParaRPr lang="en-US" smtClean="0"/>
          </a:p>
        </p:txBody>
      </p:sp>
      <p:pic>
        <p:nvPicPr>
          <p:cNvPr id="194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063" y="2840038"/>
            <a:ext cx="3673475" cy="1884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46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913063"/>
            <a:ext cx="3600450" cy="1812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NZ" smtClean="0"/>
              <a:t>Open/Closed Principle</a:t>
            </a:r>
            <a:endParaRPr lang="en-US" smtClean="0"/>
          </a:p>
        </p:txBody>
      </p:sp>
      <p:sp>
        <p:nvSpPr>
          <p:cNvPr id="35843" name="Rectangle 3"/>
          <p:cNvSpPr>
            <a:spLocks noGrp="1" noChangeArrowheads="1"/>
          </p:cNvSpPr>
          <p:nvPr>
            <p:ph idx="1"/>
          </p:nvPr>
        </p:nvSpPr>
        <p:spPr/>
        <p:txBody>
          <a:bodyPr>
            <a:normAutofit lnSpcReduction="10000"/>
          </a:bodyPr>
          <a:lstStyle/>
          <a:p>
            <a:pPr marL="320040" indent="-320040" eaLnBrk="1" fontAlgn="auto" hangingPunct="1">
              <a:lnSpc>
                <a:spcPct val="100000"/>
              </a:lnSpc>
              <a:spcAft>
                <a:spcPts val="0"/>
              </a:spcAft>
              <a:buFont typeface="Wingdings" pitchFamily="2" charset="2"/>
              <a:buNone/>
              <a:defRPr/>
            </a:pPr>
            <a:r>
              <a:rPr lang="en-NZ" sz="1900" noProof="1" smtClean="0"/>
              <a:t> </a:t>
            </a:r>
            <a:r>
              <a:rPr lang="en-NZ" sz="1900" noProof="1" smtClean="0">
                <a:latin typeface="Consolas" pitchFamily="49" charset="0"/>
              </a:rPr>
              <a:t>private void button1_Click(object sender, EventArgs e)</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Pizza currPizza = new Pizza();</a:t>
            </a:r>
          </a:p>
          <a:p>
            <a:pPr marL="320040" indent="-320040" eaLnBrk="1" fontAlgn="auto" hangingPunct="1">
              <a:lnSpc>
                <a:spcPct val="100000"/>
              </a:lnSpc>
              <a:spcAft>
                <a:spcPts val="0"/>
              </a:spcAft>
              <a:buFont typeface="Wingdings" pitchFamily="2" charset="2"/>
              <a:buNone/>
              <a:defRPr/>
            </a:pPr>
            <a:endParaRPr lang="en-NZ" sz="1900" noProof="1" smtClean="0">
              <a:latin typeface="Consolas" pitchFamily="49" charset="0"/>
            </a:endParaRP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if (ckOlives.Checked)</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currPizza.addTopping(ETopping.Olives);</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if (ckPepperoni.Checked)</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currPizza.addTopping(ETopping.Pepperoni);</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if (ckMushrooms.Checked)</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currPizza.addTopping(ETopping.Mushrooms);</a:t>
            </a:r>
          </a:p>
          <a:p>
            <a:pPr marL="320040" indent="-320040" eaLnBrk="1" fontAlgn="auto" hangingPunct="1">
              <a:lnSpc>
                <a:spcPct val="100000"/>
              </a:lnSpc>
              <a:spcAft>
                <a:spcPts val="0"/>
              </a:spcAft>
              <a:buFont typeface="Wingdings" pitchFamily="2" charset="2"/>
              <a:buNone/>
              <a:defRPr/>
            </a:pPr>
            <a:endParaRPr lang="en-NZ" sz="1900" noProof="1" smtClean="0">
              <a:latin typeface="Consolas" pitchFamily="49" charset="0"/>
            </a:endParaRP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int pizzaCost = currPizza.computeCost();</a:t>
            </a: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lblCost.Text = pizzaCost.ToString();</a:t>
            </a:r>
          </a:p>
          <a:p>
            <a:pPr marL="320040" indent="-320040" eaLnBrk="1" fontAlgn="auto" hangingPunct="1">
              <a:lnSpc>
                <a:spcPct val="100000"/>
              </a:lnSpc>
              <a:spcAft>
                <a:spcPts val="0"/>
              </a:spcAft>
              <a:buFont typeface="Wingdings" pitchFamily="2" charset="2"/>
              <a:buNone/>
              <a:defRPr/>
            </a:pPr>
            <a:endParaRPr lang="en-NZ" sz="1900" noProof="1" smtClean="0">
              <a:latin typeface="Consolas" pitchFamily="49" charset="0"/>
            </a:endParaRPr>
          </a:p>
          <a:p>
            <a:pPr marL="320040" indent="-320040" eaLnBrk="1" fontAlgn="auto" hangingPunct="1">
              <a:lnSpc>
                <a:spcPct val="100000"/>
              </a:lnSpc>
              <a:spcAft>
                <a:spcPts val="0"/>
              </a:spcAft>
              <a:buFont typeface="Wingdings" pitchFamily="2" charset="2"/>
              <a:buNone/>
              <a:defRPr/>
            </a:pPr>
            <a:r>
              <a:rPr lang="en-NZ" sz="1900" noProof="1" smtClean="0">
                <a:latin typeface="Consolas" pitchFamily="49" charset="0"/>
              </a:rPr>
              <a:t>        }</a:t>
            </a:r>
            <a:endParaRPr lang="en-US" sz="19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32656"/>
            <a:ext cx="8229600" cy="990600"/>
          </a:xfrm>
        </p:spPr>
        <p:txBody>
          <a:bodyPr/>
          <a:lstStyle/>
          <a:p>
            <a:pPr eaLnBrk="1" hangingPunct="1"/>
            <a:r>
              <a:rPr lang="en-NZ" dirty="0" smtClean="0"/>
              <a:t>Open/Closed Principle</a:t>
            </a:r>
            <a:endParaRPr lang="en-US" dirty="0" smtClean="0"/>
          </a:p>
        </p:txBody>
      </p:sp>
      <p:sp>
        <p:nvSpPr>
          <p:cNvPr id="38915" name="Rectangle 3"/>
          <p:cNvSpPr>
            <a:spLocks noGrp="1" noChangeArrowheads="1"/>
          </p:cNvSpPr>
          <p:nvPr>
            <p:ph idx="1"/>
          </p:nvPr>
        </p:nvSpPr>
        <p:spPr>
          <a:xfrm>
            <a:off x="612775" y="1412776"/>
            <a:ext cx="8153400" cy="5257800"/>
          </a:xfrm>
        </p:spPr>
        <p:txBody>
          <a:bodyPr>
            <a:normAutofit fontScale="92500" lnSpcReduction="20000"/>
          </a:bodyPr>
          <a:lstStyle/>
          <a:p>
            <a:pPr eaLnBrk="1" hangingPunct="1">
              <a:lnSpc>
                <a:spcPct val="80000"/>
              </a:lnSpc>
              <a:buFont typeface="Wingdings" pitchFamily="2" charset="2"/>
              <a:buNone/>
            </a:pPr>
            <a:r>
              <a:rPr lang="en-US" sz="1800" noProof="1" smtClean="0">
                <a:latin typeface="Consolas" pitchFamily="49" charset="0"/>
              </a:rPr>
              <a:t>enum ETopping { Olives, Pepperoni, Mushrooms }</a:t>
            </a:r>
          </a:p>
          <a:p>
            <a:pPr eaLnBrk="1" hangingPunct="1">
              <a:lnSpc>
                <a:spcPct val="80000"/>
              </a:lnSpc>
              <a:buFont typeface="Wingdings" pitchFamily="2" charset="2"/>
              <a:buNone/>
            </a:pPr>
            <a:endParaRPr lang="en-AU" sz="1800" dirty="0" smtClean="0">
              <a:latin typeface="Consolas" pitchFamily="49" charset="0"/>
            </a:endParaRPr>
          </a:p>
          <a:p>
            <a:pPr eaLnBrk="1" hangingPunct="1">
              <a:lnSpc>
                <a:spcPct val="80000"/>
              </a:lnSpc>
              <a:buFont typeface="Wingdings" pitchFamily="2" charset="2"/>
              <a:buNone/>
            </a:pPr>
            <a:r>
              <a:rPr lang="en-AU" sz="1800" noProof="1" smtClean="0">
                <a:latin typeface="Consolas" pitchFamily="49" charset="0"/>
              </a:rPr>
              <a:t>class Pizza</a:t>
            </a:r>
          </a:p>
          <a:p>
            <a:pPr eaLnBrk="1" hangingPunct="1">
              <a:lnSpc>
                <a:spcPct val="80000"/>
              </a:lnSpc>
              <a:buFont typeface="Wingdings" pitchFamily="2" charset="2"/>
              <a:buNone/>
            </a:pPr>
            <a:r>
              <a:rPr lang="en-AU" sz="1800" noProof="1" smtClean="0">
                <a:latin typeface="Consolas" pitchFamily="49" charset="0"/>
              </a:rPr>
              <a:t>    {</a:t>
            </a:r>
          </a:p>
          <a:p>
            <a:pPr eaLnBrk="1" hangingPunct="1">
              <a:lnSpc>
                <a:spcPct val="80000"/>
              </a:lnSpc>
              <a:buFont typeface="Wingdings" pitchFamily="2" charset="2"/>
              <a:buNone/>
            </a:pPr>
            <a:r>
              <a:rPr lang="en-AU" sz="1800" noProof="1" smtClean="0">
                <a:latin typeface="Consolas" pitchFamily="49" charset="0"/>
              </a:rPr>
              <a:t>        ETopping[] toppingArray;</a:t>
            </a:r>
          </a:p>
          <a:p>
            <a:pPr eaLnBrk="1" hangingPunct="1">
              <a:lnSpc>
                <a:spcPct val="80000"/>
              </a:lnSpc>
              <a:buFont typeface="Wingdings" pitchFamily="2" charset="2"/>
              <a:buNone/>
            </a:pPr>
            <a:r>
              <a:rPr lang="en-AU" sz="1800" noProof="1" smtClean="0">
                <a:latin typeface="Consolas" pitchFamily="49" charset="0"/>
              </a:rPr>
              <a:t>        int nToppings;</a:t>
            </a:r>
          </a:p>
          <a:p>
            <a:pPr eaLnBrk="1" hangingPunct="1">
              <a:lnSpc>
                <a:spcPct val="80000"/>
              </a:lnSpc>
              <a:buFont typeface="Wingdings" pitchFamily="2" charset="2"/>
              <a:buNone/>
            </a:pPr>
            <a:endParaRPr lang="en-AU" sz="1800" noProof="1" smtClean="0">
              <a:latin typeface="Consolas" pitchFamily="49" charset="0"/>
            </a:endParaRPr>
          </a:p>
          <a:p>
            <a:pPr eaLnBrk="1" hangingPunct="1">
              <a:lnSpc>
                <a:spcPct val="80000"/>
              </a:lnSpc>
              <a:buFont typeface="Wingdings" pitchFamily="2" charset="2"/>
              <a:buNone/>
            </a:pPr>
            <a:r>
              <a:rPr lang="en-AU" sz="1800" noProof="1" smtClean="0">
                <a:latin typeface="Consolas" pitchFamily="49" charset="0"/>
              </a:rPr>
              <a:t>        public Pizza()</a:t>
            </a:r>
          </a:p>
          <a:p>
            <a:pPr eaLnBrk="1" hangingPunct="1">
              <a:lnSpc>
                <a:spcPct val="80000"/>
              </a:lnSpc>
              <a:buFont typeface="Wingdings" pitchFamily="2" charset="2"/>
              <a:buNone/>
            </a:pPr>
            <a:r>
              <a:rPr lang="en-AU" sz="1800" noProof="1" smtClean="0">
                <a:latin typeface="Consolas" pitchFamily="49" charset="0"/>
              </a:rPr>
              <a:t>        {</a:t>
            </a:r>
          </a:p>
          <a:p>
            <a:pPr eaLnBrk="1" hangingPunct="1">
              <a:lnSpc>
                <a:spcPct val="80000"/>
              </a:lnSpc>
              <a:buFont typeface="Wingdings" pitchFamily="2" charset="2"/>
              <a:buNone/>
            </a:pPr>
            <a:r>
              <a:rPr lang="en-AU" sz="1800" noProof="1" smtClean="0">
                <a:latin typeface="Consolas" pitchFamily="49" charset="0"/>
              </a:rPr>
              <a:t>            toppingArray = new ETopping[10];</a:t>
            </a:r>
          </a:p>
          <a:p>
            <a:pPr eaLnBrk="1" hangingPunct="1">
              <a:lnSpc>
                <a:spcPct val="80000"/>
              </a:lnSpc>
              <a:buFont typeface="Wingdings" pitchFamily="2" charset="2"/>
              <a:buNone/>
            </a:pPr>
            <a:r>
              <a:rPr lang="en-AU" sz="1800" noProof="1" smtClean="0">
                <a:latin typeface="Consolas" pitchFamily="49" charset="0"/>
              </a:rPr>
              <a:t>            nToppings = 0;</a:t>
            </a:r>
          </a:p>
          <a:p>
            <a:pPr eaLnBrk="1" hangingPunct="1">
              <a:lnSpc>
                <a:spcPct val="80000"/>
              </a:lnSpc>
              <a:buFont typeface="Wingdings" pitchFamily="2" charset="2"/>
              <a:buNone/>
            </a:pPr>
            <a:r>
              <a:rPr lang="en-AU" sz="1800" noProof="1" smtClean="0">
                <a:latin typeface="Consolas" pitchFamily="49" charset="0"/>
              </a:rPr>
              <a:t>        }</a:t>
            </a:r>
            <a:endParaRPr lang="en-AU" sz="1800" dirty="0" smtClean="0">
              <a:latin typeface="Consolas" pitchFamily="49" charset="0"/>
            </a:endParaRPr>
          </a:p>
          <a:p>
            <a:pPr>
              <a:lnSpc>
                <a:spcPct val="80000"/>
              </a:lnSpc>
              <a:spcBef>
                <a:spcPct val="30000"/>
              </a:spcBef>
              <a:buClrTx/>
              <a:buFontTx/>
              <a:buNone/>
            </a:pPr>
            <a:endParaRPr lang="en-AU" sz="1800" noProof="1" smtClean="0">
              <a:solidFill>
                <a:srgbClr val="000000"/>
              </a:solidFill>
              <a:latin typeface="Consolas" pitchFamily="49" charset="0"/>
            </a:endParaRPr>
          </a:p>
          <a:p>
            <a:pPr>
              <a:lnSpc>
                <a:spcPct val="80000"/>
              </a:lnSpc>
              <a:spcBef>
                <a:spcPct val="30000"/>
              </a:spcBef>
              <a:buClrTx/>
              <a:buFontTx/>
              <a:buNone/>
            </a:pPr>
            <a:r>
              <a:rPr lang="en-AU" sz="1800" noProof="1" smtClean="0">
                <a:solidFill>
                  <a:srgbClr val="000000"/>
                </a:solidFill>
                <a:latin typeface="Consolas" pitchFamily="49" charset="0"/>
              </a:rPr>
              <a:t>        public void addTopping(ETopping newTopping)</a:t>
            </a:r>
          </a:p>
          <a:p>
            <a:pPr>
              <a:lnSpc>
                <a:spcPct val="80000"/>
              </a:lnSpc>
              <a:spcBef>
                <a:spcPct val="30000"/>
              </a:spcBef>
              <a:buClrTx/>
              <a:buFontTx/>
              <a:buNone/>
            </a:pPr>
            <a:r>
              <a:rPr lang="en-AU" sz="1800" noProof="1" smtClean="0">
                <a:solidFill>
                  <a:srgbClr val="000000"/>
                </a:solidFill>
                <a:latin typeface="Consolas" pitchFamily="49" charset="0"/>
              </a:rPr>
              <a:t>        {</a:t>
            </a:r>
          </a:p>
          <a:p>
            <a:pPr>
              <a:lnSpc>
                <a:spcPct val="80000"/>
              </a:lnSpc>
              <a:spcBef>
                <a:spcPct val="30000"/>
              </a:spcBef>
              <a:buClrTx/>
              <a:buFontTx/>
              <a:buNone/>
            </a:pPr>
            <a:r>
              <a:rPr lang="en-AU" sz="1800" noProof="1" smtClean="0">
                <a:solidFill>
                  <a:srgbClr val="000000"/>
                </a:solidFill>
                <a:latin typeface="Consolas" pitchFamily="49" charset="0"/>
              </a:rPr>
              <a:t>            toppingArray[nToppings] = newTopping;</a:t>
            </a:r>
          </a:p>
          <a:p>
            <a:pPr>
              <a:lnSpc>
                <a:spcPct val="80000"/>
              </a:lnSpc>
              <a:spcBef>
                <a:spcPct val="30000"/>
              </a:spcBef>
              <a:buClrTx/>
              <a:buFontTx/>
              <a:buNone/>
            </a:pPr>
            <a:r>
              <a:rPr lang="en-AU" sz="1800" noProof="1" smtClean="0">
                <a:solidFill>
                  <a:srgbClr val="000000"/>
                </a:solidFill>
                <a:latin typeface="Consolas" pitchFamily="49" charset="0"/>
              </a:rPr>
              <a:t>            nToppings++;</a:t>
            </a:r>
          </a:p>
          <a:p>
            <a:pPr>
              <a:lnSpc>
                <a:spcPct val="80000"/>
              </a:lnSpc>
              <a:spcBef>
                <a:spcPct val="30000"/>
              </a:spcBef>
              <a:buClrTx/>
              <a:buFontTx/>
              <a:buNone/>
            </a:pPr>
            <a:r>
              <a:rPr lang="en-AU" sz="1800" noProof="1" smtClean="0">
                <a:solidFill>
                  <a:srgbClr val="000000"/>
                </a:solidFill>
                <a:latin typeface="Consolas" pitchFamily="49" charset="0"/>
              </a:rPr>
              <a:t>        }</a:t>
            </a:r>
            <a:endParaRPr lang="en-US" sz="18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NZ" smtClean="0"/>
              <a:t>Open/Closed Principle</a:t>
            </a:r>
            <a:endParaRPr lang="en-US" smtClean="0"/>
          </a:p>
        </p:txBody>
      </p:sp>
      <p:sp>
        <p:nvSpPr>
          <p:cNvPr id="40963" name="Rectangle 3"/>
          <p:cNvSpPr>
            <a:spLocks noGrp="1" noChangeArrowheads="1"/>
          </p:cNvSpPr>
          <p:nvPr>
            <p:ph idx="1"/>
          </p:nvPr>
        </p:nvSpPr>
        <p:spPr>
          <a:xfrm>
            <a:off x="612775" y="1484784"/>
            <a:ext cx="8153400" cy="5257800"/>
          </a:xfrm>
        </p:spPr>
        <p:txBody>
          <a:bodyPr>
            <a:normAutofit fontScale="25000" lnSpcReduction="20000"/>
          </a:bodyPr>
          <a:lstStyle/>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public int computeCost()</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int totalCost = 15;</a:t>
            </a:r>
          </a:p>
          <a:p>
            <a:pPr marL="365760" indent="-256032" eaLnBrk="1" fontAlgn="auto" hangingPunct="1">
              <a:lnSpc>
                <a:spcPct val="100000"/>
              </a:lnSpc>
              <a:spcAft>
                <a:spcPts val="0"/>
              </a:spcAft>
              <a:buClr>
                <a:schemeClr val="accent3"/>
              </a:buClr>
              <a:buFont typeface="Wingdings" pitchFamily="2" charset="2"/>
              <a:buNone/>
              <a:defRPr/>
            </a:pPr>
            <a:endParaRPr lang="en-NZ" sz="6400" noProof="1">
              <a:latin typeface="Consolas" pitchFamily="49" charset="0"/>
              <a:cs typeface="Arial" pitchFamily="34" charset="0"/>
            </a:endParaRP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for (int i = 0; i &lt; nToppings; i++)</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switch (toppingArray[i])</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case ETopping.Olives:</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totalCost += 1;</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break;</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case ETopping.Pepperoni:</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totalCost += 2;</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break;</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case ETopping.Mushrooms:</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totalCost += 2;</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break;</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return totalCost;</a:t>
            </a:r>
          </a:p>
          <a:p>
            <a:pPr marL="365760" indent="-256032" eaLnBrk="1" fontAlgn="auto" hangingPunct="1">
              <a:lnSpc>
                <a:spcPct val="100000"/>
              </a:lnSpc>
              <a:spcAft>
                <a:spcPts val="0"/>
              </a:spcAft>
              <a:buClr>
                <a:schemeClr val="accent3"/>
              </a:buClr>
              <a:buFont typeface="Wingdings" pitchFamily="2" charset="2"/>
              <a:buNone/>
              <a:defRPr/>
            </a:pPr>
            <a:r>
              <a:rPr lang="en-NZ" sz="6400" noProof="1">
                <a:latin typeface="Consolas" pitchFamily="49" charset="0"/>
                <a:cs typeface="Arial" pitchFamily="34" charset="0"/>
              </a:rPr>
              <a:t>        }</a:t>
            </a:r>
          </a:p>
          <a:p>
            <a:pPr marL="365760" indent="-256032" eaLnBrk="1" fontAlgn="auto" hangingPunct="1">
              <a:lnSpc>
                <a:spcPct val="100000"/>
              </a:lnSpc>
              <a:spcAft>
                <a:spcPts val="0"/>
              </a:spcAft>
              <a:buClr>
                <a:schemeClr val="accent3"/>
              </a:buClr>
              <a:buFont typeface="Wingdings" pitchFamily="2" charset="2"/>
              <a:buNone/>
              <a:defRPr/>
            </a:pPr>
            <a:r>
              <a:rPr lang="en-NZ" sz="6400" noProof="1" smtClean="0">
                <a:latin typeface="Consolas" pitchFamily="49" charset="0"/>
                <a:cs typeface="Arial" pitchFamily="34" charset="0"/>
              </a:rPr>
              <a:t>    </a:t>
            </a:r>
            <a:r>
              <a:rPr lang="en-NZ" sz="6400" noProof="1">
                <a:latin typeface="Consolas" pitchFamily="49" charset="0"/>
                <a:cs typeface="Arial" pitchFamily="34" charset="0"/>
              </a:rPr>
              <a:t>}</a:t>
            </a:r>
            <a:endParaRPr lang="en-US" sz="6400" dirty="0">
              <a:latin typeface="Consolas" pitchFamily="49" charset="0"/>
              <a:cs typeface="Arial" pitchFamily="34" charset="0"/>
            </a:endParaRPr>
          </a:p>
          <a:p>
            <a:pPr marL="365760" indent="-256032" eaLnBrk="1" fontAlgn="auto" hangingPunct="1">
              <a:lnSpc>
                <a:spcPct val="80000"/>
              </a:lnSpc>
              <a:spcAft>
                <a:spcPts val="0"/>
              </a:spcAft>
              <a:buClr>
                <a:schemeClr val="accent3"/>
              </a:buClr>
              <a:buFont typeface="Wingdings" pitchFamily="2" charset="2"/>
              <a:buNone/>
              <a:defRPr/>
            </a:pPr>
            <a:endParaRPr lang="en-US" sz="1300" dirty="0"/>
          </a:p>
          <a:p>
            <a:pPr marL="365760" indent="-256032" eaLnBrk="1" fontAlgn="auto" hangingPunct="1">
              <a:lnSpc>
                <a:spcPct val="80000"/>
              </a:lnSpc>
              <a:spcAft>
                <a:spcPts val="0"/>
              </a:spcAft>
              <a:buClr>
                <a:schemeClr val="accent3"/>
              </a:buClr>
              <a:buFont typeface="Georgia"/>
              <a:buChar char="•"/>
              <a:defRPr/>
            </a:pPr>
            <a:endParaRPr lang="en-US" sz="13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Liskov Substitution Principle</a:t>
            </a:r>
          </a:p>
        </p:txBody>
      </p:sp>
      <p:sp>
        <p:nvSpPr>
          <p:cNvPr id="23555" name="Rectangle 3"/>
          <p:cNvSpPr>
            <a:spLocks noGrp="1" noChangeArrowheads="1"/>
          </p:cNvSpPr>
          <p:nvPr>
            <p:ph idx="1"/>
          </p:nvPr>
        </p:nvSpPr>
        <p:spPr/>
        <p:txBody>
          <a:bodyPr/>
          <a:lstStyle/>
          <a:p>
            <a:pPr eaLnBrk="1" hangingPunct="1"/>
            <a:r>
              <a:rPr lang="en-AU" smtClean="0"/>
              <a:t>Subclasses should be substitutable for their base class.</a:t>
            </a:r>
          </a:p>
          <a:p>
            <a:pPr eaLnBrk="1" hangingPunct="1"/>
            <a:r>
              <a:rPr lang="en-AU" smtClean="0"/>
              <a:t>All members of an inheritance hierarchy should fulfill the same behavioural contract.</a:t>
            </a:r>
          </a:p>
          <a:p>
            <a:pPr eaLnBrk="1" hangingPunct="1"/>
            <a:r>
              <a:rPr lang="en-AU" smtClean="0"/>
              <a:t>If they don’t then your “is-a” abstraction is probably wrong.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Interface Segregation Principle</a:t>
            </a:r>
          </a:p>
        </p:txBody>
      </p:sp>
      <p:sp>
        <p:nvSpPr>
          <p:cNvPr id="28675" name="Rectangle 3"/>
          <p:cNvSpPr>
            <a:spLocks noGrp="1" noChangeArrowheads="1"/>
          </p:cNvSpPr>
          <p:nvPr>
            <p:ph idx="1"/>
          </p:nvPr>
        </p:nvSpPr>
        <p:spPr/>
        <p:txBody>
          <a:bodyPr/>
          <a:lstStyle/>
          <a:p>
            <a:pPr eaLnBrk="1" hangingPunct="1"/>
            <a:r>
              <a:rPr lang="en-US" smtClean="0"/>
              <a:t>“The dependency of one class to another one should depend on the smallest possible interface.”</a:t>
            </a:r>
          </a:p>
          <a:p>
            <a:pPr eaLnBrk="1" hangingPunct="1"/>
            <a:r>
              <a:rPr lang="en-AU" smtClean="0"/>
              <a:t>“</a:t>
            </a:r>
            <a:r>
              <a:rPr lang="en-US" smtClean="0"/>
              <a:t>Clients should not be forced to depend on methods they do not 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Interface Segregation Principle</a:t>
            </a:r>
          </a:p>
        </p:txBody>
      </p:sp>
      <p:sp>
        <p:nvSpPr>
          <p:cNvPr id="29699" name="Rectangle 3"/>
          <p:cNvSpPr>
            <a:spLocks noGrp="1" noChangeArrowheads="1"/>
          </p:cNvSpPr>
          <p:nvPr>
            <p:ph idx="1"/>
          </p:nvPr>
        </p:nvSpPr>
        <p:spPr/>
        <p:txBody>
          <a:bodyPr/>
          <a:lstStyle/>
          <a:p>
            <a:pPr eaLnBrk="1" hangingPunct="1"/>
            <a:endParaRPr lang="en-US"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5777" y="1763716"/>
            <a:ext cx="5964535" cy="454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662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Dependency Inversion Principle</a:t>
            </a:r>
          </a:p>
        </p:txBody>
      </p:sp>
      <p:sp>
        <p:nvSpPr>
          <p:cNvPr id="30723" name="Rectangle 3"/>
          <p:cNvSpPr>
            <a:spLocks noGrp="1" noChangeArrowheads="1"/>
          </p:cNvSpPr>
          <p:nvPr>
            <p:ph idx="1"/>
          </p:nvPr>
        </p:nvSpPr>
        <p:spPr/>
        <p:txBody>
          <a:bodyPr/>
          <a:lstStyle/>
          <a:p>
            <a:pPr eaLnBrk="1" hangingPunct="1">
              <a:lnSpc>
                <a:spcPct val="90000"/>
              </a:lnSpc>
            </a:pPr>
            <a:r>
              <a:rPr lang="en-US" sz="2600" dirty="0" smtClean="0"/>
              <a:t>“Program to the most abstract class possible”</a:t>
            </a:r>
          </a:p>
          <a:p>
            <a:pPr eaLnBrk="1" hangingPunct="1">
              <a:lnSpc>
                <a:spcPct val="90000"/>
              </a:lnSpc>
            </a:pPr>
            <a:r>
              <a:rPr lang="en-AU" sz="2600" dirty="0" smtClean="0"/>
              <a:t>Corollary: High-level modules should not depend on (concrete) low-level modules</a:t>
            </a:r>
            <a:endParaRPr lang="en-US" sz="2600" dirty="0" smtClean="0"/>
          </a:p>
          <a:p>
            <a:pPr eaLnBrk="1" hangingPunct="1">
              <a:lnSpc>
                <a:spcPct val="90000"/>
              </a:lnSpc>
            </a:pPr>
            <a:r>
              <a:rPr lang="en-AU" sz="2600" dirty="0" smtClean="0"/>
              <a:t>Example: Assume a high-level game controller class, and a hierarchy of game characters.</a:t>
            </a:r>
          </a:p>
          <a:p>
            <a:pPr eaLnBrk="1" hangingPunct="1">
              <a:lnSpc>
                <a:spcPct val="90000"/>
              </a:lnSpc>
            </a:pPr>
            <a:endParaRPr lang="en-AU" sz="2600" dirty="0" smtClean="0"/>
          </a:p>
          <a:p>
            <a:pPr lvl="1" eaLnBrk="1" hangingPunct="1">
              <a:lnSpc>
                <a:spcPct val="90000"/>
              </a:lnSpc>
            </a:pPr>
            <a:r>
              <a:rPr lang="en-AU" sz="2200" dirty="0" smtClean="0"/>
              <a:t>void </a:t>
            </a:r>
            <a:r>
              <a:rPr lang="en-AU" sz="2200" dirty="0" err="1" smtClean="0"/>
              <a:t>doSomething</a:t>
            </a:r>
            <a:r>
              <a:rPr lang="en-AU" sz="2200" dirty="0" smtClean="0"/>
              <a:t>(Vampire V)</a:t>
            </a:r>
          </a:p>
          <a:p>
            <a:pPr lvl="1" eaLnBrk="1" hangingPunct="1">
              <a:lnSpc>
                <a:spcPct val="90000"/>
              </a:lnSpc>
            </a:pPr>
            <a:r>
              <a:rPr lang="en-AU" sz="2200" dirty="0" smtClean="0"/>
              <a:t>void </a:t>
            </a:r>
            <a:r>
              <a:rPr lang="en-AU" sz="2200" dirty="0" err="1" smtClean="0"/>
              <a:t>doSomething</a:t>
            </a:r>
            <a:r>
              <a:rPr lang="en-AU" sz="2200" dirty="0" smtClean="0"/>
              <a:t>(Enemy E)</a:t>
            </a:r>
          </a:p>
          <a:p>
            <a:pPr lvl="1" eaLnBrk="1" hangingPunct="1">
              <a:lnSpc>
                <a:spcPct val="90000"/>
              </a:lnSpc>
            </a:pPr>
            <a:r>
              <a:rPr lang="en-AU" sz="2200" dirty="0" smtClean="0"/>
              <a:t>void </a:t>
            </a:r>
            <a:r>
              <a:rPr lang="en-AU" sz="2200" dirty="0" err="1" smtClean="0"/>
              <a:t>doSomething</a:t>
            </a:r>
            <a:r>
              <a:rPr lang="en-AU" sz="2200" dirty="0" smtClean="0"/>
              <a:t>(</a:t>
            </a:r>
            <a:r>
              <a:rPr lang="en-AU" sz="2200" dirty="0" err="1" smtClean="0"/>
              <a:t>GameCharacter</a:t>
            </a:r>
            <a:r>
              <a:rPr lang="en-AU" sz="2200" dirty="0" smtClean="0"/>
              <a:t> G)</a:t>
            </a:r>
          </a:p>
          <a:p>
            <a:pPr lvl="1" eaLnBrk="1" hangingPunct="1">
              <a:lnSpc>
                <a:spcPct val="90000"/>
              </a:lnSpc>
            </a:pPr>
            <a:endParaRPr lang="en-US"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Required Reading</a:t>
            </a:r>
            <a:endParaRPr lang="en-NZ" dirty="0"/>
          </a:p>
        </p:txBody>
      </p:sp>
      <p:sp>
        <p:nvSpPr>
          <p:cNvPr id="3" name="Content Placeholder 2"/>
          <p:cNvSpPr>
            <a:spLocks noGrp="1"/>
          </p:cNvSpPr>
          <p:nvPr>
            <p:ph idx="1"/>
          </p:nvPr>
        </p:nvSpPr>
        <p:spPr/>
        <p:txBody>
          <a:bodyPr/>
          <a:lstStyle/>
          <a:p>
            <a:r>
              <a:rPr lang="en-NZ" dirty="0" smtClean="0"/>
              <a:t>Martin, Robert C. </a:t>
            </a:r>
            <a:r>
              <a:rPr lang="en-NZ" i="1" dirty="0" smtClean="0"/>
              <a:t>Clean Code</a:t>
            </a:r>
            <a:r>
              <a:rPr lang="en-NZ" dirty="0" smtClean="0"/>
              <a:t>. Prentice-Hall 2008. </a:t>
            </a:r>
          </a:p>
          <a:p>
            <a:r>
              <a:rPr lang="en-NZ" dirty="0" smtClean="0"/>
              <a:t>Chapter 2: Meaningful Names</a:t>
            </a:r>
          </a:p>
          <a:p>
            <a:endParaRPr lang="en-NZ" dirty="0" smtClean="0"/>
          </a:p>
          <a:p>
            <a:r>
              <a:rPr lang="en-NZ" dirty="0" smtClean="0"/>
              <a:t>In the Safari Collection:</a:t>
            </a:r>
          </a:p>
          <a:p>
            <a:r>
              <a:rPr lang="en-NZ" dirty="0" smtClean="0">
                <a:hlinkClick r:id="rId3"/>
              </a:rPr>
              <a:t>//proquest.safaribooksonline.com</a:t>
            </a:r>
            <a:endParaRPr lang="en-NZ" dirty="0" smtClean="0"/>
          </a:p>
          <a:p>
            <a:pPr>
              <a:buNone/>
            </a:pPr>
            <a:endParaRPr lang="en-NZ" dirty="0" smtClean="0"/>
          </a:p>
          <a:p>
            <a:r>
              <a:rPr lang="en-NZ" dirty="0" smtClean="0"/>
              <a:t>In the Robertson: 005.1 CLE</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a:t>
            </a:r>
            <a:r>
              <a:rPr lang="en-US" dirty="0" smtClean="0"/>
              <a:t>Principle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4181" y="1694825"/>
            <a:ext cx="5948139" cy="475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272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Dependency Inversion != Dependency Injection</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8628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fontAlgn="auto" hangingPunct="1">
              <a:spcAft>
                <a:spcPts val="0"/>
              </a:spcAft>
              <a:defRPr/>
            </a:pPr>
            <a:r>
              <a:rPr lang="en-AU" sz="3400" dirty="0"/>
              <a:t>Consequences of Ignoring the Core </a:t>
            </a:r>
            <a:r>
              <a:rPr lang="en-AU" sz="3400" dirty="0" smtClean="0"/>
              <a:t>OO </a:t>
            </a:r>
            <a:r>
              <a:rPr lang="en-AU" sz="3400" dirty="0"/>
              <a:t>Principles</a:t>
            </a:r>
            <a:endParaRPr lang="en-US" sz="3400" dirty="0"/>
          </a:p>
        </p:txBody>
      </p:sp>
      <p:sp>
        <p:nvSpPr>
          <p:cNvPr id="32771" name="Rectangle 3"/>
          <p:cNvSpPr>
            <a:spLocks noGrp="1" noChangeArrowheads="1"/>
          </p:cNvSpPr>
          <p:nvPr>
            <p:ph idx="1"/>
          </p:nvPr>
        </p:nvSpPr>
        <p:spPr>
          <a:xfrm>
            <a:off x="457200" y="1792560"/>
            <a:ext cx="8229600" cy="4876800"/>
          </a:xfrm>
        </p:spPr>
        <p:txBody>
          <a:bodyPr>
            <a:normAutofit fontScale="92500" lnSpcReduction="10000"/>
          </a:bodyPr>
          <a:lstStyle/>
          <a:p>
            <a:pPr eaLnBrk="1" hangingPunct="1">
              <a:lnSpc>
                <a:spcPct val="100000"/>
              </a:lnSpc>
            </a:pPr>
            <a:r>
              <a:rPr lang="en-US" sz="2800" dirty="0" smtClean="0"/>
              <a:t>The system is</a:t>
            </a:r>
          </a:p>
          <a:p>
            <a:pPr lvl="1" eaLnBrk="1" hangingPunct="1">
              <a:lnSpc>
                <a:spcPct val="100000"/>
              </a:lnSpc>
            </a:pPr>
            <a:r>
              <a:rPr lang="en-US" sz="2800" b="1" dirty="0" smtClean="0"/>
              <a:t>Rigid</a:t>
            </a:r>
            <a:endParaRPr lang="en-US" sz="2800" dirty="0" smtClean="0"/>
          </a:p>
          <a:p>
            <a:pPr lvl="2" eaLnBrk="1" hangingPunct="1">
              <a:lnSpc>
                <a:spcPct val="100000"/>
              </a:lnSpc>
            </a:pPr>
            <a:r>
              <a:rPr lang="en-US" sz="2800" dirty="0" smtClean="0"/>
              <a:t>Changing one part of the code causes or requires change to many other parts of the code.</a:t>
            </a:r>
          </a:p>
          <a:p>
            <a:pPr lvl="1" eaLnBrk="1" hangingPunct="1">
              <a:lnSpc>
                <a:spcPct val="100000"/>
              </a:lnSpc>
            </a:pPr>
            <a:r>
              <a:rPr lang="en-US" sz="2800" b="1" dirty="0" smtClean="0"/>
              <a:t>Fragile</a:t>
            </a:r>
          </a:p>
          <a:p>
            <a:pPr lvl="2" eaLnBrk="1" hangingPunct="1">
              <a:lnSpc>
                <a:spcPct val="100000"/>
              </a:lnSpc>
            </a:pPr>
            <a:r>
              <a:rPr lang="en-AU" sz="2800" dirty="0" smtClean="0"/>
              <a:t>Changes in one part of the code break other parts of the code</a:t>
            </a:r>
            <a:endParaRPr lang="en-US" sz="2800" dirty="0" smtClean="0"/>
          </a:p>
          <a:p>
            <a:pPr lvl="1" eaLnBrk="1" hangingPunct="1">
              <a:lnSpc>
                <a:spcPct val="100000"/>
              </a:lnSpc>
            </a:pPr>
            <a:r>
              <a:rPr lang="en-US" sz="2800" b="1" dirty="0" smtClean="0"/>
              <a:t>Immobile</a:t>
            </a:r>
            <a:endParaRPr lang="en-US" sz="2800" dirty="0" smtClean="0"/>
          </a:p>
          <a:p>
            <a:pPr lvl="2" eaLnBrk="1" hangingPunct="1">
              <a:lnSpc>
                <a:spcPct val="100000"/>
              </a:lnSpc>
            </a:pPr>
            <a:r>
              <a:rPr lang="en-US" sz="2800" dirty="0" smtClean="0"/>
              <a:t>The components/parts of the code cannot be easily reused, because they are tangled.</a:t>
            </a:r>
          </a:p>
          <a:p>
            <a:pPr eaLnBrk="1" hangingPunct="1">
              <a:lnSpc>
                <a:spcPct val="9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mtClean="0"/>
              <a:t>Goal</a:t>
            </a:r>
            <a:endParaRPr lang="en-US" smtClean="0"/>
          </a:p>
        </p:txBody>
      </p:sp>
      <p:sp>
        <p:nvSpPr>
          <p:cNvPr id="13315" name="Rectangle 3"/>
          <p:cNvSpPr>
            <a:spLocks noGrp="1" noChangeArrowheads="1"/>
          </p:cNvSpPr>
          <p:nvPr>
            <p:ph idx="1"/>
          </p:nvPr>
        </p:nvSpPr>
        <p:spPr/>
        <p:txBody>
          <a:bodyPr/>
          <a:lstStyle/>
          <a:p>
            <a:pPr eaLnBrk="1" hangingPunct="1">
              <a:lnSpc>
                <a:spcPct val="114000"/>
              </a:lnSpc>
              <a:spcAft>
                <a:spcPts val="600"/>
              </a:spcAft>
            </a:pPr>
            <a:r>
              <a:rPr lang="en-AU" dirty="0" smtClean="0"/>
              <a:t>To produce software that has </a:t>
            </a:r>
            <a:r>
              <a:rPr lang="en-AU" i="1" dirty="0" smtClean="0"/>
              <a:t>high cohesion within modules</a:t>
            </a:r>
            <a:r>
              <a:rPr lang="en-AU" dirty="0" smtClean="0"/>
              <a:t> and </a:t>
            </a:r>
            <a:r>
              <a:rPr lang="en-AU" i="1" dirty="0" smtClean="0"/>
              <a:t>low coupling between modules.</a:t>
            </a:r>
          </a:p>
          <a:p>
            <a:pPr eaLnBrk="1" hangingPunct="1">
              <a:lnSpc>
                <a:spcPct val="114000"/>
              </a:lnSpc>
              <a:spcAft>
                <a:spcPts val="600"/>
              </a:spcAft>
            </a:pPr>
            <a:r>
              <a:rPr lang="en-AU" b="1" dirty="0" smtClean="0"/>
              <a:t>High Cohesion: </a:t>
            </a:r>
            <a:r>
              <a:rPr lang="en-AU" dirty="0" smtClean="0"/>
              <a:t>All behaviours of a single module are closely related.</a:t>
            </a:r>
          </a:p>
          <a:p>
            <a:pPr eaLnBrk="1" hangingPunct="1">
              <a:lnSpc>
                <a:spcPct val="114000"/>
              </a:lnSpc>
              <a:spcAft>
                <a:spcPts val="600"/>
              </a:spcAft>
            </a:pPr>
            <a:r>
              <a:rPr lang="en-AU" b="1" dirty="0" smtClean="0"/>
              <a:t>Low Coupling</a:t>
            </a:r>
            <a:r>
              <a:rPr lang="en-AU" dirty="0" smtClean="0"/>
              <a:t>: Behaviours of separate modules are not intertwined.</a:t>
            </a:r>
          </a:p>
          <a:p>
            <a:pPr eaLnBrk="1" hangingPunct="1">
              <a:lnSpc>
                <a:spcPct val="114000"/>
              </a:lnSpc>
              <a:spcAft>
                <a:spcPts val="600"/>
              </a:spcAft>
            </a:pPr>
            <a:r>
              <a:rPr lang="en-AU" dirty="0" smtClean="0"/>
              <a:t>When cohesion is high and coupling is low, software will respond gracefully to change.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dirty="0" smtClean="0"/>
              <a:t>The SOLID Principles</a:t>
            </a:r>
            <a:endParaRPr lang="en-US" dirty="0" smtClean="0"/>
          </a:p>
        </p:txBody>
      </p:sp>
      <p:sp>
        <p:nvSpPr>
          <p:cNvPr id="8195" name="Rectangle 3"/>
          <p:cNvSpPr>
            <a:spLocks noGrp="1" noChangeArrowheads="1"/>
          </p:cNvSpPr>
          <p:nvPr>
            <p:ph idx="1"/>
          </p:nvPr>
        </p:nvSpPr>
        <p:spPr/>
        <p:txBody>
          <a:bodyPr>
            <a:normAutofit fontScale="92500" lnSpcReduction="10000"/>
          </a:bodyPr>
          <a:lstStyle/>
          <a:p>
            <a:pPr eaLnBrk="1" hangingPunct="1"/>
            <a:r>
              <a:rPr lang="en-NZ" sz="2600" dirty="0" smtClean="0"/>
              <a:t>Single Responsibility Principle</a:t>
            </a:r>
          </a:p>
          <a:p>
            <a:pPr eaLnBrk="1" hangingPunct="1"/>
            <a:r>
              <a:rPr lang="en-NZ" sz="2600" dirty="0" smtClean="0"/>
              <a:t>Open/Closed Principle</a:t>
            </a:r>
            <a:endParaRPr lang="en-US" sz="2600" dirty="0" smtClean="0"/>
          </a:p>
          <a:p>
            <a:pPr eaLnBrk="1" hangingPunct="1"/>
            <a:r>
              <a:rPr lang="en-US" sz="2600" dirty="0" err="1" smtClean="0"/>
              <a:t>Liskov</a:t>
            </a:r>
            <a:r>
              <a:rPr lang="en-US" sz="2600" dirty="0" smtClean="0"/>
              <a:t> </a:t>
            </a:r>
            <a:r>
              <a:rPr lang="en-US" sz="2600" dirty="0" smtClean="0"/>
              <a:t>Substitution </a:t>
            </a:r>
            <a:r>
              <a:rPr lang="en-US" sz="2600" dirty="0" smtClean="0"/>
              <a:t>principle</a:t>
            </a:r>
          </a:p>
          <a:p>
            <a:pPr eaLnBrk="1" hangingPunct="1"/>
            <a:r>
              <a:rPr lang="en-US" sz="2600" dirty="0" smtClean="0"/>
              <a:t>Interface Segregation Principle</a:t>
            </a:r>
          </a:p>
          <a:p>
            <a:pPr eaLnBrk="1" hangingPunct="1"/>
            <a:r>
              <a:rPr lang="en-US" sz="2600" dirty="0" smtClean="0"/>
              <a:t>Dependency Inversion Principle</a:t>
            </a:r>
          </a:p>
          <a:p>
            <a:pPr eaLnBrk="1" hangingPunct="1"/>
            <a:endParaRPr lang="en-AU" sz="2600" dirty="0" smtClean="0"/>
          </a:p>
          <a:p>
            <a:pPr eaLnBrk="1" hangingPunct="1"/>
            <a:r>
              <a:rPr lang="en-AU" sz="2600" dirty="0" smtClean="0"/>
              <a:t>These have developed from work originally done by Robert Martin.</a:t>
            </a:r>
          </a:p>
          <a:p>
            <a:r>
              <a:rPr lang="en-US" sz="2600" dirty="0" smtClean="0">
                <a:hlinkClick r:id="rId3"/>
              </a:rPr>
              <a:t>butunclebob.com/</a:t>
            </a:r>
            <a:r>
              <a:rPr lang="en-US" sz="2600" dirty="0" err="1" smtClean="0">
                <a:hlinkClick r:id="rId3"/>
              </a:rPr>
              <a:t>ArticleS.UncleBob.PrinciplesOfOod</a:t>
            </a:r>
            <a:endParaRPr lang="en-US" sz="2600" dirty="0" smtClean="0"/>
          </a:p>
          <a:p>
            <a:endParaRPr lang="en-US" sz="2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NZ" sz="3400" smtClean="0"/>
              <a:t>Single Responsibility Principle - 1</a:t>
            </a:r>
            <a:endParaRPr lang="en-US" sz="3400" smtClean="0"/>
          </a:p>
        </p:txBody>
      </p:sp>
      <p:sp>
        <p:nvSpPr>
          <p:cNvPr id="15363" name="Rectangle 3"/>
          <p:cNvSpPr>
            <a:spLocks noGrp="1" noChangeArrowheads="1"/>
          </p:cNvSpPr>
          <p:nvPr>
            <p:ph idx="1"/>
          </p:nvPr>
        </p:nvSpPr>
        <p:spPr>
          <a:xfrm>
            <a:off x="539750" y="1752600"/>
            <a:ext cx="8352730" cy="4267200"/>
          </a:xfrm>
        </p:spPr>
        <p:txBody>
          <a:bodyPr/>
          <a:lstStyle/>
          <a:p>
            <a:pPr eaLnBrk="1" hangingPunct="1"/>
            <a:r>
              <a:rPr lang="en-AU" sz="2800" dirty="0" smtClean="0"/>
              <a:t>“A class should have a single responsibility”</a:t>
            </a:r>
          </a:p>
          <a:p>
            <a:pPr lvl="1" eaLnBrk="1" hangingPunct="1"/>
            <a:r>
              <a:rPr lang="en-AU" sz="2800" dirty="0" smtClean="0"/>
              <a:t>Code structure will be cleaner</a:t>
            </a:r>
          </a:p>
          <a:p>
            <a:pPr lvl="1" eaLnBrk="1" hangingPunct="1"/>
            <a:r>
              <a:rPr lang="en-AU" sz="2800" dirty="0" smtClean="0"/>
              <a:t>Code will be more readable</a:t>
            </a:r>
          </a:p>
          <a:p>
            <a:pPr lvl="1" eaLnBrk="1" hangingPunct="1"/>
            <a:r>
              <a:rPr lang="en-AU" sz="2800" dirty="0" smtClean="0"/>
              <a:t>Code is easier to test</a:t>
            </a:r>
          </a:p>
          <a:p>
            <a:pPr lvl="1" eaLnBrk="1" hangingPunct="1"/>
            <a:r>
              <a:rPr lang="en-AU" sz="2800" dirty="0" smtClean="0"/>
              <a:t>Classes will be easier to modify</a:t>
            </a:r>
          </a:p>
          <a:p>
            <a:pPr lvl="1" eaLnBrk="1" hangingPunct="1"/>
            <a:r>
              <a:rPr lang="en-AU" sz="2800" dirty="0" smtClean="0"/>
              <a:t>Classes will better suited to reuse</a:t>
            </a:r>
            <a:endParaRPr lang="en-US" sz="2800" dirty="0" smtClean="0"/>
          </a:p>
          <a:p>
            <a:pPr lvl="1" eaLnBrk="1" hangingPunct="1"/>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NZ" sz="3400" smtClean="0"/>
              <a:t>Single Responsibility Principle - 2</a:t>
            </a:r>
            <a:endParaRPr lang="en-US" sz="3400" smtClean="0"/>
          </a:p>
        </p:txBody>
      </p:sp>
      <p:sp>
        <p:nvSpPr>
          <p:cNvPr id="16387" name="Rectangle 3"/>
          <p:cNvSpPr>
            <a:spLocks noGrp="1" noChangeArrowheads="1"/>
          </p:cNvSpPr>
          <p:nvPr>
            <p:ph idx="1"/>
          </p:nvPr>
        </p:nvSpPr>
        <p:spPr/>
        <p:txBody>
          <a:bodyPr>
            <a:normAutofit/>
          </a:bodyPr>
          <a:lstStyle/>
          <a:p>
            <a:pPr eaLnBrk="1" hangingPunct="1"/>
            <a:r>
              <a:rPr lang="en-AU" sz="2800" dirty="0" smtClean="0"/>
              <a:t>“A class should have a single reason to change.”</a:t>
            </a:r>
          </a:p>
          <a:p>
            <a:pPr eaLnBrk="1" hangingPunct="1"/>
            <a:r>
              <a:rPr lang="en-AU" sz="2800" dirty="0" smtClean="0"/>
              <a:t>The only time you need to modify a class’s code is when its “one thing” changes</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NZ" smtClean="0"/>
              <a:t>Single Responsibility Principle</a:t>
            </a:r>
            <a:endParaRPr lang="en-US" smtClean="0"/>
          </a:p>
        </p:txBody>
      </p:sp>
      <p:sp>
        <p:nvSpPr>
          <p:cNvPr id="17411" name="Rectangle 3"/>
          <p:cNvSpPr>
            <a:spLocks noGrp="1" noChangeArrowheads="1"/>
          </p:cNvSpPr>
          <p:nvPr>
            <p:ph idx="1"/>
          </p:nvPr>
        </p:nvSpPr>
        <p:spPr/>
        <p:txBody>
          <a:bodyPr/>
          <a:lstStyle/>
          <a:p>
            <a:pPr eaLnBrk="1" hangingPunct="1"/>
            <a:r>
              <a:rPr lang="en-US" dirty="0" smtClean="0"/>
              <a:t>"Programs should be structured in  in such a way that we can make changes easily. When we make a change we want to be able to jump to a single clear point in the system and make the change.”</a:t>
            </a:r>
          </a:p>
          <a:p>
            <a:pPr algn="r" eaLnBrk="1" hangingPunct="1">
              <a:buFont typeface="Wingdings" pitchFamily="2" charset="2"/>
              <a:buNone/>
            </a:pPr>
            <a:r>
              <a:rPr lang="en-AU" sz="2600" dirty="0" smtClean="0"/>
              <a:t>Martin Fowler</a:t>
            </a:r>
          </a:p>
          <a:p>
            <a:pPr eaLnBrk="1" hangingPunct="1"/>
            <a:endParaRPr lang="en-AU" dirty="0" smtClean="0"/>
          </a:p>
          <a:p>
            <a:pPr eaLnBrk="1" hangingPunct="1"/>
            <a:r>
              <a:rPr lang="en-AU" dirty="0" smtClean="0"/>
              <a:t>And we don’t want a ripple effect from that change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SRP - Example</a:t>
            </a:r>
            <a:endParaRPr lang="en-US" dirty="0"/>
          </a:p>
        </p:txBody>
      </p:sp>
      <p:sp>
        <p:nvSpPr>
          <p:cNvPr id="3" name="Content Placeholder 2"/>
          <p:cNvSpPr>
            <a:spLocks noGrp="1"/>
          </p:cNvSpPr>
          <p:nvPr>
            <p:ph idx="1"/>
          </p:nvPr>
        </p:nvSpPr>
        <p:spPr/>
        <p:txBody>
          <a:bodyPr/>
          <a:lstStyle/>
          <a:p>
            <a:endParaRPr lang="en-US" dirty="0"/>
          </a:p>
        </p:txBody>
      </p:sp>
      <p:grpSp>
        <p:nvGrpSpPr>
          <p:cNvPr id="9" name="Group 8"/>
          <p:cNvGrpSpPr/>
          <p:nvPr/>
        </p:nvGrpSpPr>
        <p:grpSpPr>
          <a:xfrm>
            <a:off x="3851201" y="2016740"/>
            <a:ext cx="2520999" cy="3788524"/>
            <a:chOff x="3851201" y="2016740"/>
            <a:chExt cx="1368425" cy="2087563"/>
          </a:xfrm>
          <a:noFill/>
        </p:grpSpPr>
        <p:sp>
          <p:nvSpPr>
            <p:cNvPr id="6" name="Rectangle 8"/>
            <p:cNvSpPr>
              <a:spLocks noChangeArrowheads="1"/>
            </p:cNvSpPr>
            <p:nvPr/>
          </p:nvSpPr>
          <p:spPr bwMode="auto">
            <a:xfrm>
              <a:off x="3851201" y="2016740"/>
              <a:ext cx="1368425" cy="2087563"/>
            </a:xfrm>
            <a:prstGeom prst="rect">
              <a:avLst/>
            </a:prstGeom>
            <a:grpFill/>
            <a:ln w="9525">
              <a:solidFill>
                <a:schemeClr val="tx1"/>
              </a:solidFill>
              <a:miter lim="800000"/>
              <a:headEnd/>
              <a:tailEnd/>
            </a:ln>
          </p:spPr>
          <p:txBody>
            <a:bodyPr wrap="none"/>
            <a:lstStyle/>
            <a:p>
              <a:pPr algn="ctr"/>
              <a:r>
                <a:rPr lang="en-US" dirty="0"/>
                <a:t>  </a:t>
              </a:r>
              <a:r>
                <a:rPr lang="en-US" sz="2800" b="1" dirty="0" smtClean="0">
                  <a:latin typeface="+mj-lt"/>
                </a:rPr>
                <a:t>Automobile</a:t>
              </a:r>
              <a:endParaRPr lang="en-US" sz="2800" b="1" dirty="0">
                <a:latin typeface="+mj-lt"/>
              </a:endParaRPr>
            </a:p>
            <a:p>
              <a:endParaRPr lang="en-US" b="1" dirty="0"/>
            </a:p>
            <a:p>
              <a:pPr>
                <a:spcBef>
                  <a:spcPts val="600"/>
                </a:spcBef>
                <a:spcAft>
                  <a:spcPts val="600"/>
                </a:spcAft>
              </a:pPr>
              <a:r>
                <a:rPr lang="en-US" sz="2400" dirty="0">
                  <a:latin typeface="+mj-lt"/>
                </a:rPr>
                <a:t>Start()</a:t>
              </a:r>
            </a:p>
            <a:p>
              <a:pPr>
                <a:spcBef>
                  <a:spcPts val="600"/>
                </a:spcBef>
                <a:spcAft>
                  <a:spcPts val="600"/>
                </a:spcAft>
              </a:pPr>
              <a:r>
                <a:rPr lang="en-US" sz="2400" dirty="0">
                  <a:latin typeface="+mj-lt"/>
                </a:rPr>
                <a:t>Stop()</a:t>
              </a:r>
            </a:p>
            <a:p>
              <a:pPr>
                <a:spcBef>
                  <a:spcPts val="600"/>
                </a:spcBef>
                <a:spcAft>
                  <a:spcPts val="600"/>
                </a:spcAft>
              </a:pPr>
              <a:r>
                <a:rPr lang="en-US" sz="2400" dirty="0" err="1">
                  <a:latin typeface="+mj-lt"/>
                </a:rPr>
                <a:t>ChangeTires</a:t>
              </a:r>
              <a:r>
                <a:rPr lang="en-US" sz="2400" dirty="0">
                  <a:latin typeface="+mj-lt"/>
                </a:rPr>
                <a:t>()</a:t>
              </a:r>
            </a:p>
            <a:p>
              <a:pPr>
                <a:spcBef>
                  <a:spcPts val="600"/>
                </a:spcBef>
                <a:spcAft>
                  <a:spcPts val="600"/>
                </a:spcAft>
              </a:pPr>
              <a:r>
                <a:rPr lang="en-US" sz="2400" dirty="0">
                  <a:latin typeface="+mj-lt"/>
                </a:rPr>
                <a:t>Drive()</a:t>
              </a:r>
            </a:p>
            <a:p>
              <a:pPr>
                <a:spcBef>
                  <a:spcPts val="600"/>
                </a:spcBef>
                <a:spcAft>
                  <a:spcPts val="600"/>
                </a:spcAft>
              </a:pPr>
              <a:r>
                <a:rPr lang="en-US" sz="2400" dirty="0" err="1">
                  <a:latin typeface="+mj-lt"/>
                </a:rPr>
                <a:t>CheckOil</a:t>
              </a:r>
              <a:r>
                <a:rPr lang="en-US" sz="2400" dirty="0">
                  <a:latin typeface="+mj-lt"/>
                </a:rPr>
                <a:t>()</a:t>
              </a:r>
            </a:p>
            <a:p>
              <a:pPr>
                <a:spcBef>
                  <a:spcPts val="600"/>
                </a:spcBef>
                <a:spcAft>
                  <a:spcPts val="600"/>
                </a:spcAft>
              </a:pPr>
              <a:r>
                <a:rPr lang="en-US" sz="2400" dirty="0" err="1">
                  <a:latin typeface="+mj-lt"/>
                </a:rPr>
                <a:t>GetOil</a:t>
              </a:r>
              <a:r>
                <a:rPr lang="en-US" sz="2400" dirty="0">
                  <a:latin typeface="+mj-lt"/>
                </a:rPr>
                <a:t>()</a:t>
              </a:r>
            </a:p>
          </p:txBody>
        </p:sp>
        <p:sp>
          <p:nvSpPr>
            <p:cNvPr id="8" name="Line 11"/>
            <p:cNvSpPr>
              <a:spLocks noChangeShapeType="1"/>
            </p:cNvSpPr>
            <p:nvPr/>
          </p:nvSpPr>
          <p:spPr bwMode="auto">
            <a:xfrm>
              <a:off x="3851201" y="2375515"/>
              <a:ext cx="1368425" cy="0"/>
            </a:xfrm>
            <a:prstGeom prst="line">
              <a:avLst/>
            </a:prstGeom>
            <a:grpFill/>
            <a:ln w="9525">
              <a:solidFill>
                <a:schemeClr val="tx1"/>
              </a:solidFill>
              <a:round/>
              <a:headEnd/>
              <a:tailEnd/>
            </a:ln>
            <a:extLst/>
          </p:spPr>
          <p:txBody>
            <a:bodyPr wrap="none"/>
            <a:lstStyle/>
            <a:p>
              <a:endParaRPr lang="en-US"/>
            </a:p>
          </p:txBody>
        </p:sp>
      </p:grpSp>
    </p:spTree>
    <p:extLst>
      <p:ext uri="{BB962C8B-B14F-4D97-AF65-F5344CB8AC3E}">
        <p14:creationId xmlns:p14="http://schemas.microsoft.com/office/powerpoint/2010/main" val="2723980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SRP - 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11"/>
          <p:cNvSpPr>
            <a:spLocks noChangeArrowheads="1"/>
          </p:cNvSpPr>
          <p:nvPr/>
        </p:nvSpPr>
        <p:spPr bwMode="auto">
          <a:xfrm>
            <a:off x="1475656" y="2708921"/>
            <a:ext cx="2218457" cy="3351296"/>
          </a:xfrm>
          <a:prstGeom prst="rect">
            <a:avLst/>
          </a:prstGeom>
          <a:noFill/>
          <a:ln w="9525">
            <a:solidFill>
              <a:schemeClr val="tx1"/>
            </a:solidFill>
            <a:miter lim="800000"/>
            <a:headEnd/>
            <a:tailEnd/>
          </a:ln>
        </p:spPr>
        <p:txBody>
          <a:bodyPr wrap="none"/>
          <a:lstStyle/>
          <a:p>
            <a:r>
              <a:rPr lang="en-US" sz="2000" dirty="0">
                <a:latin typeface="+mj-lt"/>
              </a:rPr>
              <a:t>    </a:t>
            </a:r>
            <a:r>
              <a:rPr lang="en-US" sz="2000" b="1" dirty="0">
                <a:latin typeface="+mj-lt"/>
              </a:rPr>
              <a:t>Automobile</a:t>
            </a:r>
          </a:p>
          <a:p>
            <a:endParaRPr lang="en-US" sz="2000" b="1" dirty="0">
              <a:latin typeface="+mj-lt"/>
            </a:endParaRPr>
          </a:p>
          <a:p>
            <a:endParaRPr lang="en-US" sz="2000" dirty="0" smtClean="0">
              <a:latin typeface="+mj-lt"/>
            </a:endParaRPr>
          </a:p>
          <a:p>
            <a:r>
              <a:rPr lang="en-US" sz="2000" dirty="0" smtClean="0">
                <a:latin typeface="+mj-lt"/>
              </a:rPr>
              <a:t>Start</a:t>
            </a:r>
            <a:r>
              <a:rPr lang="en-US" sz="2000" dirty="0">
                <a:latin typeface="+mj-lt"/>
              </a:rPr>
              <a:t>()</a:t>
            </a:r>
          </a:p>
          <a:p>
            <a:r>
              <a:rPr lang="en-US" sz="2000" dirty="0">
                <a:latin typeface="+mj-lt"/>
              </a:rPr>
              <a:t>Stop</a:t>
            </a:r>
            <a:r>
              <a:rPr lang="en-US" sz="2000" dirty="0" smtClean="0">
                <a:latin typeface="+mj-lt"/>
              </a:rPr>
              <a:t>()</a:t>
            </a:r>
          </a:p>
          <a:p>
            <a:r>
              <a:rPr lang="en-NZ" sz="2000" dirty="0" smtClean="0">
                <a:latin typeface="+mj-lt"/>
              </a:rPr>
              <a:t>Drive()</a:t>
            </a:r>
            <a:endParaRPr lang="en-US" sz="2000" dirty="0">
              <a:latin typeface="+mj-lt"/>
            </a:endParaRPr>
          </a:p>
          <a:p>
            <a:r>
              <a:rPr lang="en-US" sz="2000" dirty="0" err="1">
                <a:latin typeface="+mj-lt"/>
              </a:rPr>
              <a:t>GetOil</a:t>
            </a:r>
            <a:r>
              <a:rPr lang="en-US" sz="2000" dirty="0">
                <a:latin typeface="+mj-lt"/>
              </a:rPr>
              <a:t>()</a:t>
            </a:r>
          </a:p>
        </p:txBody>
      </p:sp>
      <p:sp>
        <p:nvSpPr>
          <p:cNvPr id="5" name="Line 12"/>
          <p:cNvSpPr>
            <a:spLocks noChangeShapeType="1"/>
          </p:cNvSpPr>
          <p:nvPr/>
        </p:nvSpPr>
        <p:spPr bwMode="auto">
          <a:xfrm>
            <a:off x="1475656" y="3356992"/>
            <a:ext cx="2218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 name="Rectangle 15"/>
          <p:cNvSpPr>
            <a:spLocks noChangeArrowheads="1"/>
          </p:cNvSpPr>
          <p:nvPr/>
        </p:nvSpPr>
        <p:spPr bwMode="auto">
          <a:xfrm>
            <a:off x="5060950" y="2708922"/>
            <a:ext cx="3255466" cy="3351296"/>
          </a:xfrm>
          <a:prstGeom prst="rect">
            <a:avLst/>
          </a:prstGeom>
          <a:noFill/>
          <a:ln w="9525">
            <a:solidFill>
              <a:schemeClr val="tx1"/>
            </a:solidFill>
            <a:miter lim="800000"/>
            <a:headEnd/>
            <a:tailEnd/>
          </a:ln>
        </p:spPr>
        <p:txBody>
          <a:bodyPr wrap="none"/>
          <a:lstStyle/>
          <a:p>
            <a:pPr algn="ctr"/>
            <a:r>
              <a:rPr lang="en-US" sz="2000" dirty="0">
                <a:latin typeface="+mj-lt"/>
              </a:rPr>
              <a:t>  </a:t>
            </a:r>
            <a:r>
              <a:rPr lang="en-US" sz="2000" b="1" dirty="0" smtClean="0">
                <a:latin typeface="+mj-lt"/>
              </a:rPr>
              <a:t>Mechanic</a:t>
            </a:r>
            <a:endParaRPr lang="en-US" sz="2000" b="1" dirty="0">
              <a:latin typeface="+mj-lt"/>
            </a:endParaRPr>
          </a:p>
          <a:p>
            <a:endParaRPr lang="en-US" sz="2000" b="1" dirty="0">
              <a:latin typeface="+mj-lt"/>
            </a:endParaRPr>
          </a:p>
          <a:p>
            <a:endParaRPr lang="en-US" sz="2000" dirty="0" smtClean="0">
              <a:latin typeface="+mj-lt"/>
            </a:endParaRPr>
          </a:p>
          <a:p>
            <a:r>
              <a:rPr lang="en-US" sz="2000" dirty="0" err="1" smtClean="0">
                <a:latin typeface="+mj-lt"/>
              </a:rPr>
              <a:t>ChangeTires</a:t>
            </a:r>
            <a:r>
              <a:rPr lang="en-US" sz="2000" dirty="0" smtClean="0">
                <a:latin typeface="+mj-lt"/>
              </a:rPr>
              <a:t>(Automobile</a:t>
            </a:r>
            <a:r>
              <a:rPr lang="en-US" sz="2000" dirty="0">
                <a:latin typeface="+mj-lt"/>
              </a:rPr>
              <a:t>)</a:t>
            </a:r>
          </a:p>
          <a:p>
            <a:r>
              <a:rPr lang="en-US" sz="2000" dirty="0" err="1">
                <a:latin typeface="+mj-lt"/>
              </a:rPr>
              <a:t>CheckOil</a:t>
            </a:r>
            <a:r>
              <a:rPr lang="en-US" sz="2000" dirty="0">
                <a:latin typeface="+mj-lt"/>
              </a:rPr>
              <a:t>(Automobile)</a:t>
            </a:r>
          </a:p>
        </p:txBody>
      </p:sp>
      <p:sp>
        <p:nvSpPr>
          <p:cNvPr id="7" name="Line 16"/>
          <p:cNvSpPr>
            <a:spLocks noChangeShapeType="1"/>
          </p:cNvSpPr>
          <p:nvPr/>
        </p:nvSpPr>
        <p:spPr bwMode="auto">
          <a:xfrm>
            <a:off x="5060950" y="3356992"/>
            <a:ext cx="3255466" cy="33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cxnSp>
        <p:nvCxnSpPr>
          <p:cNvPr id="9" name="Straight Arrow Connector 8"/>
          <p:cNvCxnSpPr>
            <a:stCxn id="4" idx="3"/>
          </p:cNvCxnSpPr>
          <p:nvPr/>
        </p:nvCxnSpPr>
        <p:spPr>
          <a:xfrm>
            <a:off x="3694113" y="4384569"/>
            <a:ext cx="136683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702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753</TotalTime>
  <Words>3215</Words>
  <Application>Microsoft Office PowerPoint</Application>
  <PresentationFormat>On-screen Show (4:3)</PresentationFormat>
  <Paragraphs>300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Consolas</vt:lpstr>
      <vt:lpstr>Georgia</vt:lpstr>
      <vt:lpstr>Times New Roman</vt:lpstr>
      <vt:lpstr>Verdana</vt:lpstr>
      <vt:lpstr>Wingdings</vt:lpstr>
      <vt:lpstr>Clarity</vt:lpstr>
      <vt:lpstr>Principles of OOSD</vt:lpstr>
      <vt:lpstr>Required Reading</vt:lpstr>
      <vt:lpstr>Goal</vt:lpstr>
      <vt:lpstr>The SOLID Principles</vt:lpstr>
      <vt:lpstr>Single Responsibility Principle - 1</vt:lpstr>
      <vt:lpstr>Single Responsibility Principle - 2</vt:lpstr>
      <vt:lpstr>Single Responsibility Principle</vt:lpstr>
      <vt:lpstr>SRP - Example</vt:lpstr>
      <vt:lpstr>SRP - Example</vt:lpstr>
      <vt:lpstr>SRP</vt:lpstr>
      <vt:lpstr>Open/Closed Principle</vt:lpstr>
      <vt:lpstr>Open/Closed Principle</vt:lpstr>
      <vt:lpstr>Open/Closed Principle</vt:lpstr>
      <vt:lpstr>Open/Closed Principle</vt:lpstr>
      <vt:lpstr>Open/Closed Principle</vt:lpstr>
      <vt:lpstr>Liskov Substitution Principle</vt:lpstr>
      <vt:lpstr>Interface Segregation Principle</vt:lpstr>
      <vt:lpstr>Interface Segregation Principle</vt:lpstr>
      <vt:lpstr>Dependency Inversion Principle</vt:lpstr>
      <vt:lpstr>Dependency Inversion Principle</vt:lpstr>
      <vt:lpstr>Dependency Inversion != Dependency Injection</vt:lpstr>
      <vt:lpstr>Consequences of Ignoring the Core OO Principles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Haden</dc:creator>
  <cp:lastModifiedBy>Default-User</cp:lastModifiedBy>
  <cp:revision>290</cp:revision>
  <cp:lastPrinted>2014-02-19T23:29:30Z</cp:lastPrinted>
  <dcterms:created xsi:type="dcterms:W3CDTF">1601-01-01T00:00:00Z</dcterms:created>
  <dcterms:modified xsi:type="dcterms:W3CDTF">2017-02-15T21:47:54Z</dcterms:modified>
</cp:coreProperties>
</file>