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7" r:id="rId3"/>
    <p:sldId id="269" r:id="rId4"/>
    <p:sldId id="268" r:id="rId5"/>
    <p:sldId id="272" r:id="rId6"/>
    <p:sldId id="273" r:id="rId7"/>
    <p:sldId id="274" r:id="rId8"/>
    <p:sldId id="275" r:id="rId9"/>
    <p:sldId id="276" r:id="rId10"/>
    <p:sldId id="262" r:id="rId11"/>
    <p:sldId id="281" r:id="rId12"/>
    <p:sldId id="282" r:id="rId13"/>
    <p:sldId id="261" r:id="rId14"/>
    <p:sldId id="265" r:id="rId15"/>
    <p:sldId id="283" r:id="rId16"/>
    <p:sldId id="284" r:id="rId17"/>
    <p:sldId id="290" r:id="rId18"/>
    <p:sldId id="292" r:id="rId19"/>
    <p:sldId id="293" r:id="rId20"/>
    <p:sldId id="291" r:id="rId21"/>
    <p:sldId id="289" r:id="rId22"/>
    <p:sldId id="263" r:id="rId23"/>
    <p:sldId id="285" r:id="rId24"/>
    <p:sldId id="287" r:id="rId25"/>
    <p:sldId id="286" r:id="rId26"/>
    <p:sldId id="266"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179" autoAdjust="0"/>
  </p:normalViewPr>
  <p:slideViewPr>
    <p:cSldViewPr>
      <p:cViewPr varScale="1">
        <p:scale>
          <a:sx n="37" d="100"/>
          <a:sy n="37" d="100"/>
        </p:scale>
        <p:origin x="212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9EAA6-E7AA-4AE6-8DA5-6CC842363166}" type="datetimeFigureOut">
              <a:rPr lang="en-NZ" smtClean="0"/>
              <a:pPr/>
              <a:t>16/02/2017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268A-4644-46B1-97E6-E04F4BD3488F}" type="slidenum">
              <a:rPr lang="en-NZ" smtClean="0"/>
              <a:pPr/>
              <a:t>‹#›</a:t>
            </a:fld>
            <a:endParaRPr lang="en-NZ"/>
          </a:p>
        </p:txBody>
      </p:sp>
    </p:spTree>
    <p:extLst>
      <p:ext uri="{BB962C8B-B14F-4D97-AF65-F5344CB8AC3E}">
        <p14:creationId xmlns:p14="http://schemas.microsoft.com/office/powerpoint/2010/main" val="179010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This will be more or less a review for some of you. If you already know it,</a:t>
            </a:r>
            <a:r>
              <a:rPr lang="en-NZ" baseline="0" dirty="0" smtClean="0"/>
              <a:t> </a:t>
            </a:r>
            <a:r>
              <a:rPr lang="en-NZ" baseline="0" dirty="0" smtClean="0"/>
              <a:t>just </a:t>
            </a:r>
            <a:r>
              <a:rPr lang="en-NZ" baseline="0" dirty="0" smtClean="0"/>
              <a:t>be patient, and note that we go into the interface in much more depth in this paper than in </a:t>
            </a:r>
            <a:r>
              <a:rPr lang="en-NZ" baseline="0" dirty="0" smtClean="0"/>
              <a:t>other papers.</a:t>
            </a:r>
            <a:endParaRPr lang="en-NZ" dirty="0" smtClean="0"/>
          </a:p>
          <a:p>
            <a:pPr marL="171450" indent="-171450">
              <a:buFont typeface="Arial" pitchFamily="34" charset="0"/>
              <a:buChar char="•"/>
            </a:pPr>
            <a:endParaRPr lang="en-NZ" dirty="0" smtClean="0"/>
          </a:p>
          <a:p>
            <a:pPr marL="171450" indent="-171450">
              <a:buFont typeface="Arial" pitchFamily="34" charset="0"/>
              <a:buChar char="•"/>
            </a:pPr>
            <a:r>
              <a:rPr lang="en-NZ" dirty="0" smtClean="0"/>
              <a:t>At the core of OO design is the categorisation,</a:t>
            </a:r>
            <a:r>
              <a:rPr lang="en-NZ" baseline="0" dirty="0" smtClean="0"/>
              <a:t> or grouping, </a:t>
            </a:r>
            <a:r>
              <a:rPr lang="en-NZ" dirty="0" smtClean="0"/>
              <a:t>of classes.</a:t>
            </a:r>
          </a:p>
          <a:p>
            <a:pPr marL="171450" indent="-171450">
              <a:buFont typeface="Arial" pitchFamily="34" charset="0"/>
              <a:buChar char="•"/>
            </a:pPr>
            <a:r>
              <a:rPr lang="en-NZ" dirty="0" smtClean="0"/>
              <a:t>We note that cats</a:t>
            </a:r>
            <a:r>
              <a:rPr lang="en-NZ" baseline="0" dirty="0" smtClean="0"/>
              <a:t> and dogs have things in common, so we can group them into “mammals”</a:t>
            </a:r>
          </a:p>
          <a:p>
            <a:pPr marL="171450" indent="-171450">
              <a:buFont typeface="Arial" pitchFamily="34" charset="0"/>
              <a:buChar char="•"/>
            </a:pPr>
            <a:r>
              <a:rPr lang="en-NZ" baseline="0" dirty="0" smtClean="0"/>
              <a:t>We then place those commonalities in the mammals base class, gaining all the advantages we have already discussed.</a:t>
            </a:r>
          </a:p>
          <a:p>
            <a:pPr marL="171450" indent="-171450">
              <a:buFont typeface="Arial" pitchFamily="34" charset="0"/>
              <a:buChar char="•"/>
            </a:pPr>
            <a:r>
              <a:rPr lang="en-NZ" baseline="0" dirty="0" smtClean="0"/>
              <a:t>Further, we can say that grasshoppers and fleas have some things in common with cats and dogs, but they are not as close, they are not mammals.</a:t>
            </a:r>
          </a:p>
          <a:p>
            <a:pPr marL="171450" indent="-171450">
              <a:buFont typeface="Arial" pitchFamily="34" charset="0"/>
              <a:buChar char="•"/>
            </a:pPr>
            <a:r>
              <a:rPr lang="en-NZ" baseline="0" dirty="0" smtClean="0"/>
              <a:t>So we make another group “insect” for them, and place both insect and mammal as children of “animal”</a:t>
            </a:r>
          </a:p>
          <a:p>
            <a:pPr marL="171450" indent="-171450">
              <a:buFont typeface="Arial" pitchFamily="34" charset="0"/>
              <a:buChar char="•"/>
            </a:pPr>
            <a:r>
              <a:rPr lang="en-NZ" baseline="0" dirty="0" smtClean="0"/>
              <a:t>We can thus precisely capture the very common hierarchical relationships between entities: In speaking we would call these “is a” relationships.</a:t>
            </a:r>
          </a:p>
          <a:p>
            <a:pPr marL="171450" indent="-171450">
              <a:buFont typeface="Arial" pitchFamily="34" charset="0"/>
              <a:buChar char="•"/>
            </a:pPr>
            <a:r>
              <a:rPr lang="en-NZ" baseline="0" dirty="0" smtClean="0"/>
              <a:t>A cat </a:t>
            </a:r>
            <a:r>
              <a:rPr lang="en-NZ" b="1" baseline="0" dirty="0" smtClean="0"/>
              <a:t>is a</a:t>
            </a:r>
            <a:r>
              <a:rPr lang="en-NZ" b="0" baseline="0" dirty="0" smtClean="0"/>
              <a:t> mammal; An insect </a:t>
            </a:r>
            <a:r>
              <a:rPr lang="en-NZ" b="1" baseline="0" dirty="0" smtClean="0"/>
              <a:t>is an </a:t>
            </a:r>
            <a:r>
              <a:rPr lang="en-NZ" b="0" baseline="0" dirty="0" smtClean="0"/>
              <a:t>animal.</a:t>
            </a:r>
          </a:p>
          <a:p>
            <a:pPr marL="171450" indent="-171450">
              <a:buFont typeface="Arial" pitchFamily="34" charset="0"/>
              <a:buChar char="•"/>
            </a:pPr>
            <a:endParaRPr lang="en-NZ" b="0" baseline="0" dirty="0" smtClean="0"/>
          </a:p>
          <a:p>
            <a:pPr marL="171450" indent="-171450">
              <a:buFont typeface="Arial" pitchFamily="34" charset="0"/>
              <a:buChar char="•"/>
            </a:pPr>
            <a:r>
              <a:rPr lang="en-NZ" b="0" baseline="0" dirty="0" smtClean="0"/>
              <a:t>There is, however, another principle under which we might group or categorise things, obtaining similar advantages in terms of encapsulation, abstraction, reusability, etc., that we get from the classic inheritance relationship described above: </a:t>
            </a:r>
            <a:r>
              <a:rPr lang="en-NZ" b="1" baseline="0" dirty="0" smtClean="0"/>
              <a:t>based on what a thing can do.</a:t>
            </a:r>
          </a:p>
          <a:p>
            <a:pPr marL="171450" indent="-171450">
              <a:buFont typeface="Arial" pitchFamily="34" charset="0"/>
              <a:buChar char="•"/>
            </a:pPr>
            <a:r>
              <a:rPr lang="en-NZ" b="0" baseline="0" dirty="0" smtClean="0"/>
              <a:t>There is some overlap here, of course, because if A </a:t>
            </a:r>
            <a:r>
              <a:rPr lang="en-NZ" b="1" baseline="0" dirty="0" smtClean="0"/>
              <a:t>is a </a:t>
            </a:r>
            <a:r>
              <a:rPr lang="en-NZ" b="0" baseline="0" dirty="0" smtClean="0"/>
              <a:t>B, then of course A can do what B can do.</a:t>
            </a:r>
          </a:p>
          <a:p>
            <a:pPr marL="171450" indent="-171450">
              <a:buFont typeface="Arial" pitchFamily="34" charset="0"/>
              <a:buChar char="•"/>
            </a:pPr>
            <a:r>
              <a:rPr lang="en-NZ" b="0" i="1" baseline="0" dirty="0" smtClean="0"/>
              <a:t>But sometimes, two classes can do the same things, even though they have no inheritance (</a:t>
            </a:r>
            <a:r>
              <a:rPr lang="en-NZ" b="1" i="1" baseline="0" dirty="0" smtClean="0"/>
              <a:t>is a</a:t>
            </a:r>
            <a:r>
              <a:rPr lang="en-NZ" b="0" i="1" baseline="0" dirty="0" smtClean="0"/>
              <a:t>) relationship.</a:t>
            </a:r>
          </a:p>
          <a:p>
            <a:pPr marL="171450" indent="-171450">
              <a:buFont typeface="Arial" pitchFamily="34" charset="0"/>
              <a:buChar char="•"/>
            </a:pPr>
            <a:endParaRPr lang="en-NZ" b="0" baseline="0" dirty="0" smtClean="0"/>
          </a:p>
          <a:p>
            <a:pPr marL="171450" indent="-171450">
              <a:buFont typeface="Arial" pitchFamily="34" charset="0"/>
              <a:buChar char="•"/>
            </a:pPr>
            <a:r>
              <a:rPr lang="en-NZ" b="0" baseline="0" dirty="0" smtClean="0"/>
              <a:t>For example, each spring, the spouting on my house needs to be cleaned. I can call the plumber or the builder. Each of them has, if you will, a </a:t>
            </a:r>
            <a:r>
              <a:rPr lang="en-NZ" b="0" baseline="0" dirty="0" err="1" smtClean="0"/>
              <a:t>CleanSpouting</a:t>
            </a:r>
            <a:r>
              <a:rPr lang="en-NZ" b="0" baseline="0" dirty="0" smtClean="0"/>
              <a:t>() method. </a:t>
            </a:r>
          </a:p>
          <a:p>
            <a:pPr marL="171450" indent="-171450">
              <a:buFont typeface="Arial" pitchFamily="34" charset="0"/>
              <a:buChar char="•"/>
            </a:pPr>
            <a:r>
              <a:rPr lang="en-NZ" b="0" baseline="0" dirty="0" smtClean="0"/>
              <a:t>They do this job differently (polymorphically).  The builder gets a big ladder and climbs it to reach the second floor. He uses a water hose. The plumber puts on a rope and climbs out the upstairs windows. He uses a shovel and a bucket. But I don’t care. As long as the spouting is cleaned, they can do whatever they like.</a:t>
            </a:r>
          </a:p>
          <a:p>
            <a:pPr marL="171450" indent="-171450">
              <a:buFont typeface="Arial" pitchFamily="34" charset="0"/>
              <a:buChar char="•"/>
            </a:pPr>
            <a:r>
              <a:rPr lang="en-NZ" b="0" baseline="0" dirty="0" smtClean="0"/>
              <a:t>Someone might propose making a base class “</a:t>
            </a:r>
            <a:r>
              <a:rPr lang="en-NZ" b="0" baseline="0" dirty="0" err="1" smtClean="0"/>
              <a:t>HomeMaintenancePerson</a:t>
            </a:r>
            <a:r>
              <a:rPr lang="en-NZ" b="0" baseline="0" dirty="0" smtClean="0"/>
              <a:t>” that has various descendent branches and one of them includes all the </a:t>
            </a:r>
            <a:r>
              <a:rPr lang="en-NZ" b="0" baseline="0" dirty="0" err="1" smtClean="0"/>
              <a:t>HomeMaintenancePersons</a:t>
            </a:r>
            <a:r>
              <a:rPr lang="en-NZ" b="0" baseline="0" dirty="0" smtClean="0"/>
              <a:t> who </a:t>
            </a:r>
            <a:r>
              <a:rPr lang="en-NZ" b="0" baseline="0" dirty="0" err="1" smtClean="0"/>
              <a:t>CleanSpouting</a:t>
            </a:r>
            <a:r>
              <a:rPr lang="en-NZ" b="0" baseline="0" dirty="0" smtClean="0"/>
              <a:t>.</a:t>
            </a:r>
          </a:p>
          <a:p>
            <a:pPr marL="171450" indent="-171450">
              <a:buFont typeface="Arial" pitchFamily="34" charset="0"/>
              <a:buChar char="•"/>
            </a:pPr>
            <a:r>
              <a:rPr lang="en-NZ" b="0" baseline="0" dirty="0" smtClean="0"/>
              <a:t>You might be able to make something sensible here (although it would be tricky), but the problem is more complicated, because sometimes the spouting is actually cleaned by an instance of the Husband class, and there is basically no sensible object hierarchy that connects Husband and </a:t>
            </a:r>
            <a:r>
              <a:rPr lang="en-NZ" b="0" baseline="0" dirty="0" err="1" smtClean="0"/>
              <a:t>HomeMaintenancePerson</a:t>
            </a:r>
            <a:r>
              <a:rPr lang="en-NZ" b="0" baseline="0" dirty="0" smtClean="0"/>
              <a:t> and lets them both have </a:t>
            </a:r>
            <a:r>
              <a:rPr lang="en-NZ" b="0" baseline="0" dirty="0" err="1" smtClean="0"/>
              <a:t>CleanSpouting</a:t>
            </a:r>
            <a:r>
              <a:rPr lang="en-NZ" b="0" baseline="0" dirty="0" smtClean="0"/>
              <a:t> without making a big mess (specifically a whole bunch of classes that have the method but don’t need it, and that’s just bad OO).</a:t>
            </a:r>
          </a:p>
          <a:p>
            <a:pPr marL="171450" indent="-171450">
              <a:buFont typeface="Arial" pitchFamily="34" charset="0"/>
              <a:buChar char="•"/>
            </a:pPr>
            <a:r>
              <a:rPr lang="en-NZ" b="0" baseline="0" dirty="0" smtClean="0"/>
              <a:t>In this case, the commonality of Plumber and Husband is not </a:t>
            </a:r>
            <a:r>
              <a:rPr lang="en-NZ" b="1" baseline="0" dirty="0" smtClean="0"/>
              <a:t>what they are</a:t>
            </a:r>
            <a:r>
              <a:rPr lang="en-NZ" b="0" baseline="0" dirty="0" smtClean="0"/>
              <a:t> it is </a:t>
            </a:r>
            <a:r>
              <a:rPr lang="en-NZ" b="1" baseline="0" dirty="0" smtClean="0"/>
              <a:t>what they do</a:t>
            </a:r>
            <a:r>
              <a:rPr lang="en-NZ" b="0" baseline="0" dirty="0" smtClean="0"/>
              <a:t>.</a:t>
            </a:r>
          </a:p>
          <a:p>
            <a:pPr marL="171450" indent="-171450">
              <a:buFont typeface="Arial" pitchFamily="34" charset="0"/>
              <a:buChar char="•"/>
            </a:pPr>
            <a:r>
              <a:rPr lang="en-NZ" b="0" baseline="0" dirty="0" smtClean="0"/>
              <a:t>I just want to be able to identify an object as “one of those classes that can clean spouting”. I don’t care about how they do it, </a:t>
            </a:r>
            <a:r>
              <a:rPr lang="en-NZ" b="1" i="1" baseline="0" dirty="0" smtClean="0"/>
              <a:t>or what else they know (fields) or can do (methods).</a:t>
            </a:r>
          </a:p>
          <a:p>
            <a:pPr marL="171450" indent="-171450">
              <a:buFont typeface="Arial" pitchFamily="34" charset="0"/>
              <a:buChar char="•"/>
            </a:pPr>
            <a:r>
              <a:rPr lang="en-NZ" b="0" baseline="0" dirty="0" smtClean="0"/>
              <a:t>C# provides a mechanism for expressing this kind of categorisation, and it is very useful. It is called “interfaces”</a:t>
            </a:r>
          </a:p>
          <a:p>
            <a:pPr marL="171450" indent="-171450">
              <a:buFont typeface="Arial" pitchFamily="34" charset="0"/>
              <a:buChar char="•"/>
            </a:pPr>
            <a:endParaRPr lang="en-NZ" b="0" baseline="0" dirty="0" smtClean="0"/>
          </a:p>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60FD268A-4644-46B1-97E6-E04F4BD3488F}" type="slidenum">
              <a:rPr lang="en-NZ" smtClean="0"/>
              <a:pPr/>
              <a:t>1</a:t>
            </a:fld>
            <a:endParaRPr lang="en-NZ"/>
          </a:p>
        </p:txBody>
      </p:sp>
    </p:spTree>
    <p:extLst>
      <p:ext uri="{BB962C8B-B14F-4D97-AF65-F5344CB8AC3E}">
        <p14:creationId xmlns:p14="http://schemas.microsoft.com/office/powerpoint/2010/main" val="3045452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can also do this….</a:t>
            </a:r>
          </a:p>
          <a:p>
            <a:pPr marL="171450" indent="-171450">
              <a:buFont typeface="Arial" pitchFamily="34" charset="0"/>
              <a:buChar char="•"/>
            </a:pPr>
            <a:r>
              <a:rPr lang="en-NZ" dirty="0" smtClean="0"/>
              <a:t>Since </a:t>
            </a:r>
            <a:r>
              <a:rPr lang="en-NZ" dirty="0" err="1" smtClean="0"/>
              <a:t>ISimpleHomeRepairs</a:t>
            </a:r>
            <a:r>
              <a:rPr lang="en-NZ" baseline="0" dirty="0" smtClean="0"/>
              <a:t> is a type, you can declare a reference variable of that type (i.e. a pointer to an instance of that type)</a:t>
            </a:r>
          </a:p>
          <a:p>
            <a:pPr marL="171450" indent="-171450" algn="l">
              <a:buFont typeface="Arial" pitchFamily="34" charset="0"/>
              <a:buChar char="•"/>
            </a:pPr>
            <a:r>
              <a:rPr lang="en-NZ" baseline="0" dirty="0" smtClean="0"/>
              <a:t>The reference variable </a:t>
            </a:r>
            <a:r>
              <a:rPr lang="en-NZ" baseline="0" dirty="0" err="1" smtClean="0"/>
              <a:t>homeRepairer</a:t>
            </a:r>
            <a:r>
              <a:rPr lang="en-NZ" baseline="0" dirty="0" smtClean="0"/>
              <a:t> can be used to refer to </a:t>
            </a:r>
            <a:r>
              <a:rPr lang="en-NZ" b="1" i="1" baseline="0" dirty="0" smtClean="0"/>
              <a:t>any object that implements </a:t>
            </a:r>
            <a:r>
              <a:rPr lang="en-NZ" b="1" i="1" baseline="0" dirty="0" err="1" smtClean="0"/>
              <a:t>ISimpleHomeRepairs</a:t>
            </a:r>
            <a:r>
              <a:rPr lang="en-NZ" b="1" i="1" baseline="0" dirty="0" smtClean="0"/>
              <a:t>, regardless of its class.</a:t>
            </a:r>
          </a:p>
          <a:p>
            <a:pPr marL="171450" indent="-171450" algn="l">
              <a:buFont typeface="Arial" pitchFamily="34" charset="0"/>
              <a:buChar char="•"/>
            </a:pPr>
            <a:r>
              <a:rPr lang="en-NZ" b="0" baseline="0" dirty="0" smtClean="0"/>
              <a:t>As shown here, we can make that assignment dynamically.</a:t>
            </a:r>
          </a:p>
          <a:p>
            <a:pPr marL="171450" indent="-171450" algn="l">
              <a:buFont typeface="Arial" pitchFamily="34" charset="0"/>
              <a:buChar char="•"/>
            </a:pPr>
            <a:r>
              <a:rPr lang="en-NZ" b="0" baseline="0" dirty="0" smtClean="0"/>
              <a:t>It is also perfectly legal to say </a:t>
            </a:r>
            <a:r>
              <a:rPr lang="en-NZ" b="0" baseline="0" dirty="0" err="1" smtClean="0"/>
              <a:t>homeRepairer</a:t>
            </a:r>
            <a:r>
              <a:rPr lang="en-NZ" b="0" baseline="0" dirty="0" smtClean="0"/>
              <a:t> = new Plumber(); if that’s what you need to do.</a:t>
            </a:r>
            <a:endParaRPr lang="en-NZ" b="0"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10</a:t>
            </a:fld>
            <a:endParaRPr lang="en-NZ"/>
          </a:p>
        </p:txBody>
      </p:sp>
    </p:spTree>
    <p:extLst>
      <p:ext uri="{BB962C8B-B14F-4D97-AF65-F5344CB8AC3E}">
        <p14:creationId xmlns:p14="http://schemas.microsoft.com/office/powerpoint/2010/main" val="4106807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So of course you can do</a:t>
            </a:r>
            <a:r>
              <a:rPr lang="en-NZ" baseline="0" dirty="0" smtClean="0"/>
              <a:t> this.</a:t>
            </a:r>
          </a:p>
          <a:p>
            <a:pPr marL="171450" indent="-171450">
              <a:buFont typeface="Arial" pitchFamily="34" charset="0"/>
              <a:buChar char="•"/>
            </a:pPr>
            <a:r>
              <a:rPr lang="en-NZ" baseline="0" dirty="0" smtClean="0"/>
              <a:t>The example breaks down a little here, but you can see the logic</a:t>
            </a:r>
          </a:p>
          <a:p>
            <a:pPr marL="171450" indent="-171450">
              <a:buFont typeface="Arial" pitchFamily="34" charset="0"/>
              <a:buChar char="•"/>
            </a:pPr>
            <a:r>
              <a:rPr lang="en-NZ" b="1" i="1" baseline="0" dirty="0" smtClean="0"/>
              <a:t>The list hold things that implement </a:t>
            </a:r>
            <a:r>
              <a:rPr lang="en-NZ" b="1" i="1" baseline="0" dirty="0" err="1" smtClean="0"/>
              <a:t>ISimpleHomeRepairs</a:t>
            </a:r>
            <a:r>
              <a:rPr lang="en-NZ" b="1" i="1" baseline="0" dirty="0" smtClean="0"/>
              <a:t>. It doesn’t care about the class of those objects</a:t>
            </a:r>
          </a:p>
          <a:p>
            <a:pPr marL="171450" indent="-171450">
              <a:buFont typeface="Arial" pitchFamily="34" charset="0"/>
              <a:buChar char="•"/>
            </a:pPr>
            <a:r>
              <a:rPr lang="en-NZ" baseline="0" dirty="0" smtClean="0"/>
              <a:t>You can fill it full of different classes, as long as each of them implements the interface.</a:t>
            </a:r>
          </a:p>
          <a:p>
            <a:pPr marL="171450" indent="-171450">
              <a:buFont typeface="Arial" pitchFamily="34" charset="0"/>
              <a:buChar char="•"/>
            </a:pPr>
            <a:r>
              <a:rPr lang="en-NZ" baseline="0" dirty="0" smtClean="0"/>
              <a:t>Then you can loop and call and interface method because it is </a:t>
            </a:r>
            <a:r>
              <a:rPr lang="en-NZ" b="1" baseline="0" dirty="0" smtClean="0"/>
              <a:t>a method they are guaranteed to have.</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11</a:t>
            </a:fld>
            <a:endParaRPr lang="en-NZ"/>
          </a:p>
        </p:txBody>
      </p:sp>
    </p:spTree>
    <p:extLst>
      <p:ext uri="{BB962C8B-B14F-4D97-AF65-F5344CB8AC3E}">
        <p14:creationId xmlns:p14="http://schemas.microsoft.com/office/powerpoint/2010/main" val="331477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Imagine we</a:t>
            </a:r>
            <a:r>
              <a:rPr lang="en-NZ" baseline="0" dirty="0" smtClean="0"/>
              <a:t> have this class.</a:t>
            </a:r>
          </a:p>
          <a:p>
            <a:pPr marL="171450" indent="-171450">
              <a:buFont typeface="Arial" pitchFamily="34" charset="0"/>
              <a:buChar char="•"/>
            </a:pPr>
            <a:r>
              <a:rPr lang="en-NZ" baseline="0" dirty="0" smtClean="0"/>
              <a:t>The </a:t>
            </a:r>
            <a:r>
              <a:rPr lang="en-NZ" baseline="0" dirty="0" err="1" smtClean="0"/>
              <a:t>Arborist</a:t>
            </a:r>
            <a:r>
              <a:rPr lang="en-NZ" baseline="0" dirty="0" smtClean="0"/>
              <a:t> is a </a:t>
            </a:r>
            <a:r>
              <a:rPr lang="en-NZ" baseline="0" dirty="0" err="1" smtClean="0"/>
              <a:t>HomeMaintenancePerson</a:t>
            </a:r>
            <a:r>
              <a:rPr lang="en-NZ" baseline="0" dirty="0" smtClean="0"/>
              <a:t>, so s/he has all the fields and methods common to that family, but s/he does not do simple home repairs, so does not implement that interface.</a:t>
            </a:r>
          </a:p>
          <a:p>
            <a:pPr marL="171450" indent="-171450">
              <a:buFont typeface="Arial" pitchFamily="34" charset="0"/>
              <a:buChar char="•"/>
            </a:pPr>
            <a:r>
              <a:rPr lang="en-NZ" baseline="0" dirty="0" smtClean="0"/>
              <a:t>What if we try to add an </a:t>
            </a:r>
            <a:r>
              <a:rPr lang="en-NZ" baseline="0" dirty="0" err="1" smtClean="0"/>
              <a:t>arborist</a:t>
            </a:r>
            <a:r>
              <a:rPr lang="en-NZ" baseline="0" dirty="0" smtClean="0"/>
              <a:t> to our list?...</a:t>
            </a:r>
          </a:p>
          <a:p>
            <a:pPr marL="171450" indent="-171450">
              <a:buFont typeface="Arial" pitchFamily="34" charset="0"/>
              <a:buChar char="•"/>
            </a:pPr>
            <a:r>
              <a:rPr lang="en-NZ" baseline="0" dirty="0" smtClean="0"/>
              <a:t>Not allowed, because </a:t>
            </a:r>
            <a:r>
              <a:rPr lang="en-NZ" baseline="0" dirty="0" err="1" smtClean="0"/>
              <a:t>arborist</a:t>
            </a:r>
            <a:r>
              <a:rPr lang="en-NZ" baseline="0" dirty="0" smtClean="0"/>
              <a:t> doesn’t implement </a:t>
            </a:r>
            <a:r>
              <a:rPr lang="en-NZ" baseline="0" dirty="0" err="1" smtClean="0"/>
              <a:t>ISimpleHomeRepairs</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12</a:t>
            </a:fld>
            <a:endParaRPr lang="en-NZ"/>
          </a:p>
        </p:txBody>
      </p:sp>
    </p:spTree>
    <p:extLst>
      <p:ext uri="{BB962C8B-B14F-4D97-AF65-F5344CB8AC3E}">
        <p14:creationId xmlns:p14="http://schemas.microsoft.com/office/powerpoint/2010/main" val="112382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And there’s more. </a:t>
            </a:r>
          </a:p>
          <a:p>
            <a:pPr marL="171450" indent="-171450">
              <a:buFont typeface="Arial" pitchFamily="34" charset="0"/>
              <a:buChar char="•"/>
            </a:pPr>
            <a:r>
              <a:rPr lang="en-NZ" dirty="0" smtClean="0"/>
              <a:t>Here we see that we can use an Interface as a parameter type, greatly increasing the flexibility of our</a:t>
            </a:r>
            <a:r>
              <a:rPr lang="en-NZ" baseline="0" dirty="0" smtClean="0"/>
              <a:t> methods.</a:t>
            </a:r>
          </a:p>
          <a:p>
            <a:pPr marL="171450" indent="-171450">
              <a:buFont typeface="Arial" pitchFamily="34" charset="0"/>
              <a:buChar char="•"/>
            </a:pPr>
            <a:r>
              <a:rPr lang="en-NZ" baseline="0" dirty="0" smtClean="0"/>
              <a:t>Effectively, you have a method that can accept </a:t>
            </a:r>
            <a:r>
              <a:rPr lang="en-NZ" b="1" baseline="0" dirty="0" smtClean="0"/>
              <a:t>instances of different classes</a:t>
            </a:r>
            <a:r>
              <a:rPr lang="en-NZ" b="0" baseline="0" dirty="0" smtClean="0"/>
              <a:t> as long as they expose the method(s) we want to use.</a:t>
            </a:r>
          </a:p>
          <a:p>
            <a:pPr marL="171450" indent="-171450">
              <a:buFont typeface="Arial" pitchFamily="34" charset="0"/>
              <a:buChar char="•"/>
            </a:pPr>
            <a:r>
              <a:rPr lang="en-NZ" b="0" baseline="0" dirty="0" smtClean="0"/>
              <a:t>Comes in very handy and, as we will see, this is a core feature of a very important design pattern.</a:t>
            </a:r>
          </a:p>
          <a:p>
            <a:pPr marL="171450" indent="-171450">
              <a:buFont typeface="Arial" pitchFamily="34" charset="0"/>
              <a:buChar char="•"/>
            </a:pPr>
            <a:r>
              <a:rPr lang="en-NZ" b="0" baseline="0" dirty="0" smtClean="0"/>
              <a:t>Here’s an example method that will take </a:t>
            </a:r>
            <a:r>
              <a:rPr lang="en-NZ" b="1" i="1" baseline="0" dirty="0" smtClean="0"/>
              <a:t>any argument of any class type, as long as it implements </a:t>
            </a:r>
            <a:r>
              <a:rPr lang="en-NZ" b="1" i="1" baseline="0" dirty="0" err="1" smtClean="0"/>
              <a:t>ISimpleHomeRepairs</a:t>
            </a:r>
            <a:endParaRPr lang="en-NZ" b="1" i="1" baseline="0" dirty="0" smtClean="0"/>
          </a:p>
          <a:p>
            <a:pPr marL="171450" indent="-171450">
              <a:buFont typeface="Arial" pitchFamily="34" charset="0"/>
              <a:buChar char="•"/>
            </a:pPr>
            <a:r>
              <a:rPr lang="en-NZ" b="0" baseline="0" dirty="0" smtClean="0"/>
              <a:t>It calls the </a:t>
            </a:r>
            <a:r>
              <a:rPr lang="en-NZ" b="0" baseline="0" dirty="0" err="1" smtClean="0"/>
              <a:t>CleanSpouting</a:t>
            </a:r>
            <a:r>
              <a:rPr lang="en-NZ" b="0" baseline="0" dirty="0" smtClean="0"/>
              <a:t> method with complete confidence.</a:t>
            </a:r>
          </a:p>
          <a:p>
            <a:pPr marL="171450" indent="-171450">
              <a:buFont typeface="Arial" pitchFamily="34" charset="0"/>
              <a:buChar char="•"/>
            </a:pPr>
            <a:r>
              <a:rPr lang="en-NZ" b="0" baseline="0" dirty="0" smtClean="0"/>
              <a:t>Note then that, since you can take lots of different classes, you sometimes will need to be able to disambiguate class membership to take further action, which could include </a:t>
            </a:r>
            <a:r>
              <a:rPr lang="en-NZ" b="1" baseline="0" dirty="0" smtClean="0"/>
              <a:t>calling class methods</a:t>
            </a:r>
            <a:r>
              <a:rPr lang="en-NZ" b="0" baseline="0" dirty="0" smtClean="0"/>
              <a:t>. </a:t>
            </a:r>
          </a:p>
          <a:p>
            <a:pPr marL="171450" indent="-171450">
              <a:buFont typeface="Arial" pitchFamily="34" charset="0"/>
              <a:buChar char="•"/>
            </a:pPr>
            <a:r>
              <a:rPr lang="en-NZ" b="0" baseline="0" dirty="0" smtClean="0"/>
              <a:t>Remember we can have lots of classes implementing an interface, but those classes will still have all their own individual methods. We have to know what class something is to know what methods it exposes.</a:t>
            </a:r>
          </a:p>
          <a:p>
            <a:pPr marL="171450" indent="-171450">
              <a:buFont typeface="Arial" pitchFamily="34" charset="0"/>
              <a:buChar char="•"/>
            </a:pPr>
            <a:r>
              <a:rPr lang="en-NZ" b="0" baseline="0" dirty="0" smtClean="0"/>
              <a:t>C# provides for this the “is” operator. We will see some more complex uses of it in a moment.</a:t>
            </a:r>
          </a:p>
          <a:p>
            <a:pPr marL="171450" indent="-171450">
              <a:buFont typeface="Arial" pitchFamily="34" charset="0"/>
              <a:buChar char="•"/>
            </a:pPr>
            <a:r>
              <a:rPr lang="en-NZ" b="0" baseline="0" dirty="0" smtClean="0"/>
              <a:t>So in this example, either a husband or a </a:t>
            </a:r>
            <a:r>
              <a:rPr lang="en-NZ" b="0" baseline="0" dirty="0" err="1" smtClean="0"/>
              <a:t>homeMaintenancePerson</a:t>
            </a:r>
            <a:r>
              <a:rPr lang="en-NZ" b="0" baseline="0" dirty="0" smtClean="0"/>
              <a:t> can clean the spouting, but we only write a check if it’s a </a:t>
            </a:r>
            <a:r>
              <a:rPr lang="en-NZ" b="0" baseline="0" dirty="0" err="1" smtClean="0"/>
              <a:t>HomeMaintenancePerson</a:t>
            </a:r>
            <a:r>
              <a:rPr lang="en-NZ" b="0" baseline="0" dirty="0" smtClean="0"/>
              <a:t>.</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13</a:t>
            </a:fld>
            <a:endParaRPr lang="en-NZ"/>
          </a:p>
        </p:txBody>
      </p:sp>
    </p:spTree>
    <p:extLst>
      <p:ext uri="{BB962C8B-B14F-4D97-AF65-F5344CB8AC3E}">
        <p14:creationId xmlns:p14="http://schemas.microsoft.com/office/powerpoint/2010/main" val="383146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In the previous slide, we detected the type (class) of the helper using is, then wrote</a:t>
            </a:r>
            <a:r>
              <a:rPr lang="en-NZ" baseline="0" dirty="0" smtClean="0"/>
              <a:t> the check if needed.</a:t>
            </a:r>
          </a:p>
          <a:p>
            <a:pPr marL="171450" indent="-171450">
              <a:buFont typeface="Arial" pitchFamily="34" charset="0"/>
              <a:buChar char="•"/>
            </a:pPr>
            <a:r>
              <a:rPr lang="en-NZ" baseline="0" dirty="0" smtClean="0"/>
              <a:t>More realistically, we would call some kind of method on the helper, perhaps to get the cost of the repairs before writing the check.</a:t>
            </a:r>
          </a:p>
          <a:p>
            <a:pPr marL="171450" indent="-171450">
              <a:buFont typeface="Arial" pitchFamily="34" charset="0"/>
              <a:buChar char="•"/>
            </a:pPr>
            <a:r>
              <a:rPr lang="en-NZ" baseline="0" dirty="0" smtClean="0"/>
              <a:t>Let’s say that the </a:t>
            </a:r>
            <a:r>
              <a:rPr lang="en-NZ" baseline="0" dirty="0" err="1" smtClean="0"/>
              <a:t>HomeMaintenancePerson</a:t>
            </a:r>
            <a:r>
              <a:rPr lang="en-NZ" baseline="0" dirty="0" smtClean="0"/>
              <a:t> base class has this method </a:t>
            </a:r>
            <a:r>
              <a:rPr lang="en-NZ" baseline="0" dirty="0" err="1" smtClean="0"/>
              <a:t>GetRepairCost</a:t>
            </a:r>
            <a:r>
              <a:rPr lang="en-NZ" baseline="0" dirty="0" smtClean="0"/>
              <a:t>()</a:t>
            </a:r>
          </a:p>
          <a:p>
            <a:pPr marL="171450" indent="-171450">
              <a:buFont typeface="Arial" pitchFamily="34" charset="0"/>
              <a:buChar char="•"/>
            </a:pPr>
            <a:r>
              <a:rPr lang="en-NZ" baseline="0" dirty="0" smtClean="0"/>
              <a:t>Now, before writing the check, I want to call </a:t>
            </a:r>
            <a:r>
              <a:rPr lang="en-NZ" baseline="0" dirty="0" err="1" smtClean="0"/>
              <a:t>getRepairCost</a:t>
            </a:r>
            <a:r>
              <a:rPr lang="en-NZ" baseline="0" dirty="0" smtClean="0"/>
              <a:t> on the helper. So I try this….</a:t>
            </a:r>
          </a:p>
          <a:p>
            <a:pPr marL="171450" indent="-171450">
              <a:buFont typeface="Arial" pitchFamily="34" charset="0"/>
              <a:buChar char="•"/>
            </a:pPr>
            <a:r>
              <a:rPr lang="en-NZ" baseline="0" dirty="0" smtClean="0"/>
              <a:t>Nope. That won’t compile. The error message tells me that </a:t>
            </a:r>
            <a:r>
              <a:rPr lang="en-NZ" baseline="0" dirty="0" err="1" smtClean="0"/>
              <a:t>ISimpleHomeRepairs</a:t>
            </a:r>
            <a:r>
              <a:rPr lang="en-NZ" baseline="0" dirty="0" smtClean="0"/>
              <a:t> doesn’t expose </a:t>
            </a:r>
            <a:r>
              <a:rPr lang="en-NZ" baseline="0" dirty="0" err="1" smtClean="0"/>
              <a:t>GetRepairCost</a:t>
            </a:r>
            <a:endParaRPr lang="en-NZ" baseline="0" dirty="0" smtClean="0"/>
          </a:p>
          <a:p>
            <a:pPr marL="171450" indent="-171450">
              <a:buFont typeface="Arial" pitchFamily="34" charset="0"/>
              <a:buChar char="•"/>
            </a:pPr>
            <a:r>
              <a:rPr lang="en-NZ" baseline="0" dirty="0" smtClean="0"/>
              <a:t>The problem is that I asked “is helper a </a:t>
            </a:r>
            <a:r>
              <a:rPr lang="en-NZ" baseline="0" dirty="0" err="1" smtClean="0"/>
              <a:t>HomeMaintenancePerson</a:t>
            </a:r>
            <a:r>
              <a:rPr lang="en-NZ" baseline="0" dirty="0" smtClean="0"/>
              <a:t>” and the system said “Yes”, but that’s all it did. </a:t>
            </a:r>
          </a:p>
          <a:p>
            <a:pPr marL="171450" indent="-171450">
              <a:buFont typeface="Arial" pitchFamily="34" charset="0"/>
              <a:buChar char="•"/>
            </a:pPr>
            <a:r>
              <a:rPr lang="en-NZ" b="1" i="1" baseline="0" dirty="0" smtClean="0"/>
              <a:t>It didn’t modify its own understanding of the type of helper.</a:t>
            </a:r>
          </a:p>
          <a:p>
            <a:pPr marL="171450" indent="-171450">
              <a:buFont typeface="Arial" pitchFamily="34" charset="0"/>
              <a:buChar char="•"/>
            </a:pPr>
            <a:r>
              <a:rPr lang="en-NZ" b="0" baseline="0" dirty="0" smtClean="0"/>
              <a:t>As far as it’s concerned, helper is still just known to be some guy who implements </a:t>
            </a:r>
            <a:r>
              <a:rPr lang="en-NZ" b="0" baseline="0" dirty="0" err="1" smtClean="0"/>
              <a:t>ISimpleHomeRepairs</a:t>
            </a:r>
            <a:r>
              <a:rPr lang="en-NZ" b="0" baseline="0" dirty="0" smtClean="0"/>
              <a:t> (that’s its type in the function header, after all).</a:t>
            </a:r>
          </a:p>
          <a:p>
            <a:pPr marL="171450" indent="-171450">
              <a:buFont typeface="Arial" pitchFamily="34" charset="0"/>
              <a:buChar char="•"/>
            </a:pPr>
            <a:r>
              <a:rPr lang="en-NZ" b="0" baseline="0" dirty="0" smtClean="0"/>
              <a:t>So we have to give more explicit instructions.</a:t>
            </a:r>
          </a:p>
          <a:p>
            <a:pPr marL="171450" indent="-171450">
              <a:buFont typeface="Arial" pitchFamily="34" charset="0"/>
              <a:buChar char="•"/>
            </a:pPr>
            <a:r>
              <a:rPr lang="en-NZ" b="0" baseline="0" dirty="0" smtClean="0"/>
              <a:t>That is done like this…</a:t>
            </a:r>
            <a:endParaRPr lang="en-NZ" b="0"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14</a:t>
            </a:fld>
            <a:endParaRPr lang="en-NZ"/>
          </a:p>
        </p:txBody>
      </p:sp>
    </p:spTree>
    <p:extLst>
      <p:ext uri="{BB962C8B-B14F-4D97-AF65-F5344CB8AC3E}">
        <p14:creationId xmlns:p14="http://schemas.microsoft.com/office/powerpoint/2010/main" val="25596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b="0" dirty="0" smtClean="0"/>
              <a:t>I’ve changed the </a:t>
            </a:r>
            <a:r>
              <a:rPr lang="en-NZ" b="0" dirty="0" err="1" smtClean="0"/>
              <a:t>WriteCheck</a:t>
            </a:r>
            <a:r>
              <a:rPr lang="en-NZ" b="0" dirty="0" smtClean="0"/>
              <a:t> method to take the cost as an argument…</a:t>
            </a:r>
          </a:p>
          <a:p>
            <a:pPr marL="171450" indent="-171450">
              <a:buFont typeface="Arial" pitchFamily="34" charset="0"/>
              <a:buChar char="•"/>
            </a:pPr>
            <a:r>
              <a:rPr lang="en-NZ" b="0" dirty="0" smtClean="0"/>
              <a:t>These</a:t>
            </a:r>
            <a:r>
              <a:rPr lang="en-NZ" b="0" baseline="0" dirty="0" smtClean="0"/>
              <a:t> two forms work identically, but some people find the second easier to read</a:t>
            </a:r>
          </a:p>
          <a:p>
            <a:pPr marL="171450" indent="-171450">
              <a:buFont typeface="Arial" pitchFamily="34" charset="0"/>
              <a:buChar char="•"/>
            </a:pPr>
            <a:r>
              <a:rPr lang="en-NZ" b="0" baseline="0" dirty="0" smtClean="0"/>
              <a:t>The “as” operator is a cast. It tells the compiler that the argument is in fact of the specified type and it is ok to call the methods of that type.</a:t>
            </a:r>
            <a:endParaRPr lang="en-NZ" b="0"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15</a:t>
            </a:fld>
            <a:endParaRPr lang="en-NZ"/>
          </a:p>
        </p:txBody>
      </p:sp>
    </p:spTree>
    <p:extLst>
      <p:ext uri="{BB962C8B-B14F-4D97-AF65-F5344CB8AC3E}">
        <p14:creationId xmlns:p14="http://schemas.microsoft.com/office/powerpoint/2010/main" val="255960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Note that the compiler assumes you know what you are doing.</a:t>
            </a:r>
          </a:p>
          <a:p>
            <a:pPr marL="171450" indent="-171450">
              <a:buFont typeface="Arial" pitchFamily="34" charset="0"/>
              <a:buChar char="•"/>
            </a:pPr>
            <a:r>
              <a:rPr lang="en-NZ" dirty="0" smtClean="0"/>
              <a:t>If we take out the “is” part and just cast and</a:t>
            </a:r>
            <a:r>
              <a:rPr lang="en-NZ" baseline="0" dirty="0" smtClean="0"/>
              <a:t> call, what do you think happens if we actually call </a:t>
            </a:r>
            <a:r>
              <a:rPr lang="en-NZ" baseline="0" dirty="0" err="1" smtClean="0"/>
              <a:t>ArrangeSpoutingCare</a:t>
            </a:r>
            <a:r>
              <a:rPr lang="en-NZ" baseline="0" dirty="0" smtClean="0"/>
              <a:t> passing in a Husband object (which is perfectly legal).</a:t>
            </a:r>
          </a:p>
          <a:p>
            <a:pPr marL="171450" indent="-171450">
              <a:buFont typeface="Arial" pitchFamily="34" charset="0"/>
              <a:buChar char="•"/>
            </a:pPr>
            <a:r>
              <a:rPr lang="en-NZ" baseline="0" dirty="0" smtClean="0"/>
              <a:t>The </a:t>
            </a:r>
            <a:r>
              <a:rPr lang="en-NZ" baseline="0" dirty="0" err="1" smtClean="0"/>
              <a:t>helper.CleanSpouting</a:t>
            </a:r>
            <a:r>
              <a:rPr lang="en-NZ" baseline="0" dirty="0" smtClean="0"/>
              <a:t> part works fine. The cast works fine. But when the system calls </a:t>
            </a:r>
            <a:r>
              <a:rPr lang="en-NZ" baseline="0" dirty="0" err="1" smtClean="0"/>
              <a:t>GetRepairCost</a:t>
            </a:r>
            <a:r>
              <a:rPr lang="en-NZ" baseline="0" dirty="0" smtClean="0"/>
              <a:t>, Husband doesn’t actually have that method (recall that it is a </a:t>
            </a:r>
            <a:r>
              <a:rPr lang="en-NZ" b="1" baseline="0" dirty="0" smtClean="0"/>
              <a:t>class method</a:t>
            </a:r>
            <a:r>
              <a:rPr lang="en-NZ" b="0" baseline="0" dirty="0" smtClean="0"/>
              <a:t> of </a:t>
            </a:r>
            <a:r>
              <a:rPr lang="en-NZ" b="0" baseline="0" dirty="0" err="1" smtClean="0"/>
              <a:t>HomeMaintenancePersons</a:t>
            </a:r>
            <a:r>
              <a:rPr lang="en-NZ" b="0" baseline="0" dirty="0" smtClean="0"/>
              <a:t>, and husband is not of that class), you get this…</a:t>
            </a:r>
          </a:p>
        </p:txBody>
      </p:sp>
      <p:sp>
        <p:nvSpPr>
          <p:cNvPr id="4" name="Slide Number Placeholder 3"/>
          <p:cNvSpPr>
            <a:spLocks noGrp="1"/>
          </p:cNvSpPr>
          <p:nvPr>
            <p:ph type="sldNum" sz="quarter" idx="10"/>
          </p:nvPr>
        </p:nvSpPr>
        <p:spPr/>
        <p:txBody>
          <a:bodyPr/>
          <a:lstStyle/>
          <a:p>
            <a:fld id="{60FD268A-4644-46B1-97E6-E04F4BD3488F}" type="slidenum">
              <a:rPr lang="en-NZ" smtClean="0"/>
              <a:pPr/>
              <a:t>16</a:t>
            </a:fld>
            <a:endParaRPr lang="en-NZ"/>
          </a:p>
        </p:txBody>
      </p:sp>
    </p:spTree>
    <p:extLst>
      <p:ext uri="{BB962C8B-B14F-4D97-AF65-F5344CB8AC3E}">
        <p14:creationId xmlns:p14="http://schemas.microsoft.com/office/powerpoint/2010/main" val="1198751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b="0" baseline="0" dirty="0" smtClean="0"/>
              <a:t>So always is before you as.</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17</a:t>
            </a:fld>
            <a:endParaRPr lang="en-NZ"/>
          </a:p>
        </p:txBody>
      </p:sp>
    </p:spTree>
    <p:extLst>
      <p:ext uri="{BB962C8B-B14F-4D97-AF65-F5344CB8AC3E}">
        <p14:creationId xmlns:p14="http://schemas.microsoft.com/office/powerpoint/2010/main" val="1198751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Here’s another</a:t>
            </a:r>
            <a:r>
              <a:rPr lang="en-NZ" baseline="0" dirty="0" smtClean="0"/>
              <a:t> question you should be asking yourself: What is the relationship/difference between interface and an abstract class?</a:t>
            </a:r>
          </a:p>
          <a:p>
            <a:pPr marL="171450" indent="-171450">
              <a:buFont typeface="Arial" pitchFamily="34" charset="0"/>
              <a:buChar char="•"/>
            </a:pPr>
            <a:r>
              <a:rPr lang="en-NZ" baseline="0" dirty="0" smtClean="0"/>
              <a:t>Remember what an abstract class is: It is a base class that provides no code for one or more of its methods. That base class specifies these “abstract” methods, but the descendants have to provide code for each one.</a:t>
            </a:r>
          </a:p>
          <a:p>
            <a:pPr marL="171450" indent="-171450">
              <a:buFont typeface="Arial" pitchFamily="34" charset="0"/>
              <a:buChar char="•"/>
            </a:pPr>
            <a:r>
              <a:rPr lang="en-NZ" baseline="0" dirty="0" smtClean="0"/>
              <a:t>Thus, logically, an interface is simply an abstract class that has no fields and only abstract methods.</a:t>
            </a:r>
          </a:p>
          <a:p>
            <a:pPr marL="171450" indent="-171450">
              <a:buFont typeface="Arial" pitchFamily="34" charset="0"/>
              <a:buChar char="•"/>
            </a:pPr>
            <a:r>
              <a:rPr lang="en-NZ" baseline="0" dirty="0" smtClean="0"/>
              <a:t>How do you decide when to use which?</a:t>
            </a:r>
          </a:p>
          <a:p>
            <a:pPr marL="171450" indent="-171450">
              <a:buFont typeface="Arial" pitchFamily="34" charset="0"/>
              <a:buChar char="•"/>
            </a:pPr>
            <a:r>
              <a:rPr lang="en-NZ" baseline="0" dirty="0" smtClean="0"/>
              <a:t>Abstract class is:</a:t>
            </a:r>
          </a:p>
          <a:p>
            <a:pPr marL="628650" lvl="1" indent="-171450">
              <a:buFont typeface="Arial" pitchFamily="34" charset="0"/>
              <a:buChar char="•"/>
            </a:pPr>
            <a:r>
              <a:rPr lang="en-NZ" baseline="0" dirty="0" smtClean="0"/>
              <a:t>There is data, not just methods. Interfaces cannot do data (although they can do properties….)</a:t>
            </a:r>
          </a:p>
          <a:p>
            <a:pPr marL="628650" lvl="1" indent="-171450">
              <a:buFont typeface="Arial" pitchFamily="34" charset="0"/>
              <a:buChar char="•"/>
            </a:pPr>
            <a:r>
              <a:rPr lang="en-NZ" baseline="0" dirty="0" smtClean="0"/>
              <a:t>Interfaces cannot provide any code.</a:t>
            </a:r>
          </a:p>
          <a:p>
            <a:pPr marL="628650" lvl="1" indent="-171450">
              <a:buFont typeface="Arial" pitchFamily="34" charset="0"/>
              <a:buChar char="•"/>
            </a:pPr>
            <a:r>
              <a:rPr lang="en-NZ" baseline="0" dirty="0" smtClean="0"/>
              <a:t>Think about what happens if you need to add a method to an interface. Every class that implements that interface </a:t>
            </a:r>
            <a:r>
              <a:rPr lang="en-NZ" b="1" i="1" baseline="0" dirty="0" smtClean="0"/>
              <a:t>must be modified</a:t>
            </a:r>
            <a:r>
              <a:rPr lang="en-NZ" b="0" i="0" baseline="0" dirty="0" smtClean="0"/>
              <a:t>, because it must implement all the contained methods. However, if you just want to add a method to a base class, you don’t need to change any code for descendants who don’t care about the new method. They’ll have it, but it won’t matter to them.</a:t>
            </a:r>
          </a:p>
          <a:p>
            <a:pPr marL="171450" lvl="0" indent="-171450">
              <a:buFont typeface="Arial" pitchFamily="34" charset="0"/>
              <a:buChar char="•"/>
            </a:pPr>
            <a:r>
              <a:rPr lang="en-NZ" b="0" i="0" baseline="0" dirty="0" smtClean="0"/>
              <a:t>Spend some time thinking about this. Which is more coupled? (Class). Which is more flexible? (Class). What does each do?</a:t>
            </a:r>
          </a:p>
          <a:p>
            <a:pPr marL="171450" lvl="0" indent="-171450">
              <a:buFont typeface="Arial" pitchFamily="34" charset="0"/>
              <a:buChar char="•"/>
            </a:pPr>
            <a:r>
              <a:rPr lang="en-NZ" b="0" i="0" baseline="0" dirty="0" smtClean="0"/>
              <a:t>Ponder it for awhile and you will see that classes are best for modelling things and interfaces are best for modelling behaviours. </a:t>
            </a:r>
            <a:endParaRPr lang="en-NZ" baseline="0"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18</a:t>
            </a:fld>
            <a:endParaRPr lang="en-NZ"/>
          </a:p>
        </p:txBody>
      </p:sp>
    </p:spTree>
    <p:extLst>
      <p:ext uri="{BB962C8B-B14F-4D97-AF65-F5344CB8AC3E}">
        <p14:creationId xmlns:p14="http://schemas.microsoft.com/office/powerpoint/2010/main" val="381506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If you find these sorts of questions</a:t>
            </a:r>
            <a:r>
              <a:rPr lang="en-NZ" baseline="0" dirty="0" smtClean="0"/>
              <a:t> interesting, both from the implementation viewpoint and from the perspective of a language designer, you might enjoy this book. It’s a sort of chatty presentation of things like interface or abstract class, specifically in a .NET context.</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19</a:t>
            </a:fld>
            <a:endParaRPr lang="en-NZ"/>
          </a:p>
        </p:txBody>
      </p:sp>
    </p:spTree>
    <p:extLst>
      <p:ext uri="{BB962C8B-B14F-4D97-AF65-F5344CB8AC3E}">
        <p14:creationId xmlns:p14="http://schemas.microsoft.com/office/powerpoint/2010/main" val="324564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Note three things:</a:t>
            </a:r>
          </a:p>
          <a:p>
            <a:pPr marL="628650" lvl="1" indent="-171450">
              <a:buFont typeface="Arial" pitchFamily="34" charset="0"/>
              <a:buChar char="•"/>
            </a:pPr>
            <a:r>
              <a:rPr lang="en-NZ" dirty="0" smtClean="0"/>
              <a:t>Interfaces always contain</a:t>
            </a:r>
            <a:r>
              <a:rPr lang="en-NZ" baseline="0" dirty="0" smtClean="0"/>
              <a:t> </a:t>
            </a:r>
            <a:r>
              <a:rPr lang="en-NZ" i="1" baseline="0" dirty="0" smtClean="0"/>
              <a:t>sets of methods that are logically related in some way (cohesion)</a:t>
            </a:r>
            <a:r>
              <a:rPr lang="en-NZ" baseline="0" dirty="0" smtClean="0"/>
              <a:t>. Otherwise it would get very confusing, and you would end up with objects having methods they didn’t need.</a:t>
            </a:r>
          </a:p>
          <a:p>
            <a:pPr marL="628650" lvl="1" indent="-171450">
              <a:buFont typeface="Arial" pitchFamily="34" charset="0"/>
              <a:buChar char="•"/>
            </a:pPr>
            <a:r>
              <a:rPr lang="en-NZ" baseline="0" dirty="0" smtClean="0"/>
              <a:t>Objects can implement as many interfaces as you think they need. Note that this is different from inheritance: in C# you can only inherit from one parent class.</a:t>
            </a:r>
            <a:endParaRPr lang="en-NZ" dirty="0" smtClean="0"/>
          </a:p>
          <a:p>
            <a:pPr marL="628650" lvl="1" indent="-171450">
              <a:buFont typeface="Arial" pitchFamily="34" charset="0"/>
              <a:buChar char="•"/>
            </a:pPr>
            <a:r>
              <a:rPr lang="en-NZ" dirty="0" smtClean="0"/>
              <a:t>Once you have defined an interface (a set of things to do), </a:t>
            </a:r>
            <a:r>
              <a:rPr lang="en-NZ" i="1" u="none" dirty="0" smtClean="0"/>
              <a:t>any class can implement it,</a:t>
            </a:r>
            <a:r>
              <a:rPr lang="en-NZ" i="1" u="none" baseline="0" dirty="0" smtClean="0"/>
              <a:t> regardless of its inheritance hierarchy</a:t>
            </a:r>
          </a:p>
          <a:p>
            <a:pPr marL="171450" lvl="0" indent="-171450">
              <a:buFont typeface="Arial" pitchFamily="34" charset="0"/>
              <a:buChar char="•"/>
            </a:pPr>
            <a:r>
              <a:rPr lang="en-NZ" baseline="0" dirty="0" smtClean="0"/>
              <a:t>In our previous example….</a:t>
            </a:r>
            <a:endParaRPr lang="en-NZ" dirty="0" smtClean="0"/>
          </a:p>
          <a:p>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a:t>
            </a:fld>
            <a:endParaRPr lang="en-NZ"/>
          </a:p>
        </p:txBody>
      </p:sp>
    </p:spTree>
    <p:extLst>
      <p:ext uri="{BB962C8B-B14F-4D97-AF65-F5344CB8AC3E}">
        <p14:creationId xmlns:p14="http://schemas.microsoft.com/office/powerpoint/2010/main" val="160521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 programming language</a:t>
            </a:r>
            <a:r>
              <a:rPr lang="en-NZ" baseline="0" dirty="0" smtClean="0"/>
              <a:t> design theory issue...</a:t>
            </a:r>
            <a:endParaRPr lang="en-NZ" dirty="0" smtClean="0"/>
          </a:p>
          <a:p>
            <a:pPr marL="171450" indent="-171450">
              <a:buFont typeface="Arial" pitchFamily="34" charset="0"/>
              <a:buChar char="•"/>
            </a:pPr>
            <a:r>
              <a:rPr lang="en-NZ" dirty="0" smtClean="0"/>
              <a:t>http://javacircuit.blogspot.co.nz</a:t>
            </a:r>
          </a:p>
          <a:p>
            <a:pPr marL="171450" indent="-171450">
              <a:buFont typeface="Arial" pitchFamily="34" charset="0"/>
              <a:buChar char="•"/>
            </a:pPr>
            <a:r>
              <a:rPr lang="en-NZ" dirty="0" smtClean="0"/>
              <a:t>The child has all the fields and all the methods of both parents.</a:t>
            </a:r>
          </a:p>
          <a:p>
            <a:pPr marL="171450" indent="-171450">
              <a:buFont typeface="Arial" pitchFamily="34" charset="0"/>
              <a:buChar char="•"/>
            </a:pPr>
            <a:r>
              <a:rPr lang="en-NZ" dirty="0" smtClean="0"/>
              <a:t>Some languages allow this: LISP, Perl, Python,</a:t>
            </a:r>
            <a:r>
              <a:rPr lang="en-NZ" baseline="0" dirty="0" smtClean="0"/>
              <a:t> some versions of C++</a:t>
            </a:r>
          </a:p>
          <a:p>
            <a:pPr marL="171450" indent="-171450">
              <a:buFont typeface="Arial" pitchFamily="34" charset="0"/>
              <a:buChar char="•"/>
            </a:pPr>
            <a:r>
              <a:rPr lang="en-NZ" baseline="0" dirty="0" smtClean="0"/>
              <a:t>C# does not. (Neither does Java).</a:t>
            </a:r>
          </a:p>
          <a:p>
            <a:pPr marL="171450" indent="-171450">
              <a:buFont typeface="Arial" pitchFamily="34" charset="0"/>
              <a:buChar char="•"/>
            </a:pPr>
            <a:r>
              <a:rPr lang="en-NZ" dirty="0" smtClean="0"/>
              <a:t>Having</a:t>
            </a:r>
            <a:r>
              <a:rPr lang="en-NZ" baseline="0" dirty="0" smtClean="0"/>
              <a:t> or not having MI is an important language design decision. </a:t>
            </a:r>
          </a:p>
          <a:p>
            <a:pPr marL="171450" indent="-171450">
              <a:buFont typeface="Arial" pitchFamily="34" charset="0"/>
              <a:buChar char="•"/>
            </a:pPr>
            <a:r>
              <a:rPr lang="en-NZ" baseline="0" dirty="0" smtClean="0"/>
              <a:t>Languages that allow it do so because it is a powerful tool for modelling certain kinds of computational situations.</a:t>
            </a:r>
          </a:p>
          <a:p>
            <a:pPr marL="171450" indent="-171450">
              <a:buFont typeface="Arial" pitchFamily="34" charset="0"/>
              <a:buChar char="•"/>
            </a:pPr>
            <a:r>
              <a:rPr lang="en-NZ" baseline="0" dirty="0" smtClean="0"/>
              <a:t>For example…</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22</a:t>
            </a:fld>
            <a:endParaRPr lang="en-NZ"/>
          </a:p>
        </p:txBody>
      </p:sp>
    </p:spTree>
    <p:extLst>
      <p:ext uri="{BB962C8B-B14F-4D97-AF65-F5344CB8AC3E}">
        <p14:creationId xmlns:p14="http://schemas.microsoft.com/office/powerpoint/2010/main" val="468777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are some classic examples.</a:t>
            </a:r>
          </a:p>
          <a:p>
            <a:pPr marL="171450" indent="-171450">
              <a:buFont typeface="Arial" pitchFamily="34" charset="0"/>
              <a:buChar char="•"/>
            </a:pPr>
            <a:r>
              <a:rPr lang="en-NZ" dirty="0" smtClean="0"/>
              <a:t>Rectangle</a:t>
            </a:r>
            <a:r>
              <a:rPr lang="en-NZ" baseline="0" dirty="0" smtClean="0"/>
              <a:t> is a sensible class; Clickable is a sensible class. Each has common fields and methods that one might wish to encapsulate.</a:t>
            </a:r>
          </a:p>
          <a:p>
            <a:pPr marL="171450" indent="-171450">
              <a:buFont typeface="Arial" pitchFamily="34" charset="0"/>
              <a:buChar char="•"/>
            </a:pPr>
            <a:r>
              <a:rPr lang="en-NZ" baseline="0" dirty="0" smtClean="0"/>
              <a:t>A button, is a clickable rectangle, therefore it is sensible for it to simply inherit from both base classes.</a:t>
            </a:r>
          </a:p>
          <a:p>
            <a:pPr marL="171450" indent="-171450">
              <a:buFont typeface="Arial" pitchFamily="34" charset="0"/>
              <a:buChar char="•"/>
            </a:pPr>
            <a:r>
              <a:rPr lang="en-NZ" baseline="0" dirty="0" smtClean="0"/>
              <a:t>Similarly, where you have graduate teaching assistants, they are both students and teachers, and this is a sensible way to express that.</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23</a:t>
            </a:fld>
            <a:endParaRPr lang="en-NZ"/>
          </a:p>
        </p:txBody>
      </p:sp>
    </p:spTree>
    <p:extLst>
      <p:ext uri="{BB962C8B-B14F-4D97-AF65-F5344CB8AC3E}">
        <p14:creationId xmlns:p14="http://schemas.microsoft.com/office/powerpoint/2010/main" val="4281031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MI allows you</a:t>
            </a:r>
            <a:r>
              <a:rPr lang="en-NZ" baseline="0" dirty="0" smtClean="0"/>
              <a:t> to elegantly handle some very difficult, but real, data representation problems.</a:t>
            </a:r>
          </a:p>
          <a:p>
            <a:pPr marL="171450" indent="-171450">
              <a:buFont typeface="Arial" pitchFamily="34" charset="0"/>
              <a:buChar char="•"/>
            </a:pPr>
            <a:r>
              <a:rPr lang="en-NZ" baseline="0" dirty="0" smtClean="0"/>
              <a:t>Specifically, the platypus.</a:t>
            </a:r>
          </a:p>
          <a:p>
            <a:pPr marL="171450" indent="-171450">
              <a:buFont typeface="Arial" pitchFamily="34" charset="0"/>
              <a:buChar char="•"/>
            </a:pPr>
            <a:r>
              <a:rPr lang="en-NZ" dirty="0" smtClean="0"/>
              <a:t>http://en.wikibooks.org/wiki/File:DMiB_multiple_inheritance.svg</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24</a:t>
            </a:fld>
            <a:endParaRPr lang="en-NZ"/>
          </a:p>
        </p:txBody>
      </p:sp>
    </p:spTree>
    <p:extLst>
      <p:ext uri="{BB962C8B-B14F-4D97-AF65-F5344CB8AC3E}">
        <p14:creationId xmlns:p14="http://schemas.microsoft.com/office/powerpoint/2010/main" val="181949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Languages that disallow MI do so because of the potential for ambiguities to arise.</a:t>
            </a:r>
          </a:p>
          <a:p>
            <a:pPr marL="171450" indent="-171450">
              <a:buFont typeface="Arial" pitchFamily="34" charset="0"/>
              <a:buChar char="•"/>
            </a:pPr>
            <a:r>
              <a:rPr lang="en-NZ" dirty="0" smtClean="0"/>
              <a:t>This is the most commonly</a:t>
            </a:r>
            <a:r>
              <a:rPr lang="en-NZ" baseline="0" dirty="0" smtClean="0"/>
              <a:t> discussed one: the diamond problem.</a:t>
            </a:r>
          </a:p>
          <a:p>
            <a:pPr marL="171450" indent="-171450">
              <a:buFont typeface="Arial" pitchFamily="34" charset="0"/>
              <a:buChar char="•"/>
            </a:pPr>
            <a:r>
              <a:rPr lang="en-NZ" i="1" baseline="0" dirty="0" smtClean="0"/>
              <a:t>A</a:t>
            </a:r>
            <a:r>
              <a:rPr lang="en-NZ" baseline="0" dirty="0" smtClean="0"/>
              <a:t> defines a virtual method m()</a:t>
            </a:r>
          </a:p>
          <a:p>
            <a:pPr marL="171450" indent="-171450">
              <a:buFont typeface="Arial" pitchFamily="34" charset="0"/>
              <a:buChar char="•"/>
            </a:pPr>
            <a:r>
              <a:rPr lang="en-NZ" b="0" i="1" baseline="0" dirty="0" smtClean="0"/>
              <a:t>B </a:t>
            </a:r>
            <a:r>
              <a:rPr lang="en-NZ" b="0" i="0" baseline="0" dirty="0" smtClean="0"/>
              <a:t>and </a:t>
            </a:r>
            <a:r>
              <a:rPr lang="en-NZ" b="0" i="1" baseline="0" dirty="0" smtClean="0"/>
              <a:t>C </a:t>
            </a:r>
            <a:r>
              <a:rPr lang="en-NZ" b="0" i="0" baseline="0" dirty="0" smtClean="0"/>
              <a:t>descend from </a:t>
            </a:r>
            <a:r>
              <a:rPr lang="en-NZ" b="0" i="1" baseline="0" dirty="0" smtClean="0"/>
              <a:t>A</a:t>
            </a:r>
            <a:r>
              <a:rPr lang="en-NZ" b="0" i="0" baseline="0" dirty="0" smtClean="0"/>
              <a:t> and each override m().</a:t>
            </a:r>
          </a:p>
          <a:p>
            <a:pPr marL="171450" indent="-171450">
              <a:buFont typeface="Arial" pitchFamily="34" charset="0"/>
              <a:buChar char="•"/>
            </a:pPr>
            <a:r>
              <a:rPr lang="en-NZ" b="0" i="1" baseline="0" dirty="0" smtClean="0"/>
              <a:t>D</a:t>
            </a:r>
            <a:r>
              <a:rPr lang="en-NZ" b="0" i="0" baseline="0" dirty="0" smtClean="0"/>
              <a:t> does not override the method. When we say </a:t>
            </a:r>
            <a:r>
              <a:rPr lang="en-NZ" b="0" i="0" baseline="0" dirty="0" err="1" smtClean="0"/>
              <a:t>InstanceD.m</a:t>
            </a:r>
            <a:r>
              <a:rPr lang="en-NZ" b="0" i="0" baseline="0" dirty="0" smtClean="0"/>
              <a:t>(), which one do we mean?</a:t>
            </a:r>
          </a:p>
          <a:p>
            <a:pPr marL="171450" indent="-171450">
              <a:buFont typeface="Arial" pitchFamily="34" charset="0"/>
              <a:buChar char="•"/>
            </a:pPr>
            <a:r>
              <a:rPr lang="en-NZ" b="0" i="0" baseline="0" dirty="0" smtClean="0"/>
              <a:t>Here’s a not-terribly-realistic example...you should be able to extrapolate.</a:t>
            </a:r>
          </a:p>
          <a:p>
            <a:pPr marL="171450" indent="-171450">
              <a:buFont typeface="Arial" pitchFamily="34" charset="0"/>
              <a:buChar char="•"/>
            </a:pPr>
            <a:r>
              <a:rPr lang="en-NZ" b="0" i="0" baseline="0" dirty="0" smtClean="0"/>
              <a:t>http://commons.oreilly.com/wiki/index.php/Beyond_Java/The_Perfect_Storm.</a:t>
            </a:r>
          </a:p>
          <a:p>
            <a:pPr marL="171450" indent="-171450">
              <a:buFont typeface="Arial" pitchFamily="34" charset="0"/>
              <a:buChar char="•"/>
            </a:pPr>
            <a:r>
              <a:rPr lang="en-NZ" b="0" i="0" baseline="0" dirty="0" smtClean="0"/>
              <a:t>So Java and C# have decided it is too dangerous to permit multiple inheritance.</a:t>
            </a:r>
          </a:p>
          <a:p>
            <a:pPr marL="171450" indent="-171450">
              <a:buFont typeface="Arial" pitchFamily="34" charset="0"/>
              <a:buChar char="•"/>
            </a:pPr>
            <a:r>
              <a:rPr lang="en-NZ" b="0" i="0" baseline="0" dirty="0" smtClean="0"/>
              <a:t>Fortunately, with interfaces, you can achieve many of the same results. Specifically, you can basically get MI for methods.</a:t>
            </a:r>
          </a:p>
          <a:p>
            <a:pPr marL="171450" indent="-171450">
              <a:buFont typeface="Arial" pitchFamily="34" charset="0"/>
              <a:buChar char="•"/>
            </a:pPr>
            <a:endParaRPr lang="en-NZ" b="0" i="1"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25</a:t>
            </a:fld>
            <a:endParaRPr lang="en-NZ"/>
          </a:p>
        </p:txBody>
      </p:sp>
    </p:spTree>
    <p:extLst>
      <p:ext uri="{BB962C8B-B14F-4D97-AF65-F5344CB8AC3E}">
        <p14:creationId xmlns:p14="http://schemas.microsoft.com/office/powerpoint/2010/main" val="297431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Because a class can implement</a:t>
            </a:r>
            <a:r>
              <a:rPr lang="en-NZ" baseline="0" dirty="0" smtClean="0"/>
              <a:t> multiple interfaces, you can group common functionality not into base classes, but into interfaces.</a:t>
            </a:r>
          </a:p>
          <a:p>
            <a:pPr marL="171450" indent="-171450">
              <a:buFont typeface="Arial" pitchFamily="34" charset="0"/>
              <a:buChar char="•"/>
            </a:pPr>
            <a:r>
              <a:rPr lang="en-NZ" baseline="0" dirty="0" smtClean="0"/>
              <a:t>A class can then implement as many interfaces are required.</a:t>
            </a:r>
          </a:p>
          <a:p>
            <a:pPr marL="171450" indent="-171450">
              <a:buFont typeface="Arial" pitchFamily="34" charset="0"/>
              <a:buChar char="•"/>
            </a:pPr>
            <a:r>
              <a:rPr lang="en-NZ" baseline="0" dirty="0" smtClean="0"/>
              <a:t>Here is an example from COM and .NET Interoperability By Andrew </a:t>
            </a:r>
            <a:r>
              <a:rPr lang="en-NZ" baseline="0" dirty="0" err="1" smtClean="0"/>
              <a:t>Troelsen</a:t>
            </a:r>
            <a:r>
              <a:rPr lang="en-NZ" baseline="0" dirty="0" smtClean="0"/>
              <a:t>. “A James Bond car is a submergible sports car.”</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26</a:t>
            </a:fld>
            <a:endParaRPr lang="en-NZ"/>
          </a:p>
        </p:txBody>
      </p:sp>
    </p:spTree>
    <p:extLst>
      <p:ext uri="{BB962C8B-B14F-4D97-AF65-F5344CB8AC3E}">
        <p14:creationId xmlns:p14="http://schemas.microsoft.com/office/powerpoint/2010/main" val="3555462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question you should be asking is: But what about</a:t>
            </a:r>
            <a:r>
              <a:rPr lang="en-NZ" baseline="0" dirty="0" smtClean="0"/>
              <a:t> situations where two interfaces include methods with the same prototype?</a:t>
            </a:r>
          </a:p>
          <a:p>
            <a:pPr marL="171450" indent="-171450">
              <a:buFont typeface="Arial" pitchFamily="34" charset="0"/>
              <a:buChar char="•"/>
            </a:pPr>
            <a:r>
              <a:rPr lang="en-NZ" baseline="0" dirty="0" smtClean="0"/>
              <a:t>There is nothing in the syntactic rules to prevent this.</a:t>
            </a:r>
          </a:p>
          <a:p>
            <a:pPr marL="171450" indent="-171450">
              <a:buFont typeface="Arial" pitchFamily="34" charset="0"/>
              <a:buChar char="•"/>
            </a:pPr>
            <a:r>
              <a:rPr lang="en-NZ" baseline="0" dirty="0" smtClean="0"/>
              <a:t>Isn’t it the diamond problem again?</a:t>
            </a:r>
          </a:p>
          <a:p>
            <a:pPr marL="171450" indent="-171450">
              <a:buFont typeface="Arial" pitchFamily="34" charset="0"/>
              <a:buChar char="•"/>
            </a:pPr>
            <a:r>
              <a:rPr lang="en-NZ" baseline="0" dirty="0" smtClean="0"/>
              <a:t>That is a good question. Fortunately the designers of C# thought of this problem, and included “Explicit Interface Implementation”</a:t>
            </a:r>
          </a:p>
          <a:p>
            <a:pPr marL="171450" indent="-171450">
              <a:buFont typeface="Arial" pitchFamily="34" charset="0"/>
              <a:buChar char="•"/>
            </a:pPr>
            <a:r>
              <a:rPr lang="en-NZ" baseline="0" dirty="0" smtClean="0"/>
              <a:t>The syntax is just a little fussy, so work carefully.</a:t>
            </a:r>
          </a:p>
          <a:p>
            <a:pPr marL="171450" indent="-171450">
              <a:buFont typeface="Arial" pitchFamily="34" charset="0"/>
              <a:buChar char="•"/>
            </a:pPr>
            <a:r>
              <a:rPr lang="en-NZ" baseline="0" dirty="0" smtClean="0"/>
              <a:t>We illustrate with our werewolf example.</a:t>
            </a:r>
          </a:p>
          <a:p>
            <a:pPr marL="171450" indent="-171450">
              <a:buFont typeface="Arial" pitchFamily="34" charset="0"/>
              <a:buChar char="•"/>
            </a:pPr>
            <a:r>
              <a:rPr lang="en-NZ" baseline="0" dirty="0" smtClean="0"/>
              <a:t>Werewolf descends from Mammal and implements both </a:t>
            </a:r>
            <a:r>
              <a:rPr lang="en-NZ" baseline="0" dirty="0" err="1" smtClean="0"/>
              <a:t>IWolf</a:t>
            </a:r>
            <a:r>
              <a:rPr lang="en-NZ" baseline="0" dirty="0" smtClean="0"/>
              <a:t> and </a:t>
            </a:r>
            <a:r>
              <a:rPr lang="en-NZ" baseline="0" dirty="0" err="1" smtClean="0"/>
              <a:t>IPerson</a:t>
            </a:r>
            <a:r>
              <a:rPr lang="en-NZ" baseline="0" dirty="0" smtClean="0"/>
              <a:t>.</a:t>
            </a:r>
          </a:p>
          <a:p>
            <a:pPr marL="171450" indent="-171450">
              <a:buFont typeface="Arial" pitchFamily="34" charset="0"/>
              <a:buChar char="•"/>
            </a:pPr>
            <a:r>
              <a:rPr lang="en-NZ" baseline="0" dirty="0" smtClean="0"/>
              <a:t>To resolve the naming clash, preface the two Speak() method implementations with their interface.</a:t>
            </a:r>
          </a:p>
          <a:p>
            <a:pPr marL="171450" indent="-171450">
              <a:buFont typeface="Arial" pitchFamily="34" charset="0"/>
              <a:buChar char="•"/>
            </a:pPr>
            <a:r>
              <a:rPr lang="en-NZ" baseline="0" dirty="0" smtClean="0"/>
              <a:t>Then call, as shown…</a:t>
            </a:r>
          </a:p>
          <a:p>
            <a:pPr marL="171450" indent="-171450">
              <a:buFont typeface="Arial" pitchFamily="34" charset="0"/>
              <a:buChar char="•"/>
            </a:pPr>
            <a:r>
              <a:rPr lang="en-NZ" baseline="0" dirty="0" smtClean="0"/>
              <a:t>Assume that </a:t>
            </a:r>
            <a:r>
              <a:rPr lang="en-NZ" baseline="0" dirty="0" err="1" smtClean="0"/>
              <a:t>fullMoon</a:t>
            </a:r>
            <a:r>
              <a:rPr lang="en-NZ" baseline="0" dirty="0" smtClean="0"/>
              <a:t> is a global </a:t>
            </a:r>
            <a:r>
              <a:rPr lang="en-NZ" baseline="0" dirty="0" err="1" smtClean="0"/>
              <a:t>boolean</a:t>
            </a:r>
            <a:r>
              <a:rPr lang="en-NZ" baseline="0" dirty="0" smtClean="0"/>
              <a:t> initialised by reading some meteorological database</a:t>
            </a:r>
          </a:p>
          <a:p>
            <a:pPr marL="171450" indent="-171450">
              <a:buFont typeface="Arial" pitchFamily="34" charset="0"/>
              <a:buChar char="•"/>
            </a:pPr>
            <a:r>
              <a:rPr lang="en-NZ" baseline="0" dirty="0" smtClean="0"/>
              <a:t>Note the casts. They are required. (Alternatively, use ‘as’, but you must cast.)</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27</a:t>
            </a:fld>
            <a:endParaRPr lang="en-NZ"/>
          </a:p>
        </p:txBody>
      </p:sp>
    </p:spTree>
    <p:extLst>
      <p:ext uri="{BB962C8B-B14F-4D97-AF65-F5344CB8AC3E}">
        <p14:creationId xmlns:p14="http://schemas.microsoft.com/office/powerpoint/2010/main" val="355546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NZ" baseline="0" dirty="0" smtClean="0"/>
              <a:t>In our previous example….</a:t>
            </a:r>
          </a:p>
          <a:p>
            <a:pPr marL="628650" lvl="1" indent="-171450">
              <a:buFont typeface="Arial" pitchFamily="34" charset="0"/>
              <a:buChar char="•"/>
            </a:pPr>
            <a:r>
              <a:rPr lang="en-NZ" baseline="0" dirty="0" smtClean="0"/>
              <a:t>Builder descends from </a:t>
            </a:r>
            <a:r>
              <a:rPr lang="en-NZ" baseline="0" dirty="0" err="1" smtClean="0"/>
              <a:t>HomeMaintenancePerson</a:t>
            </a:r>
            <a:r>
              <a:rPr lang="en-NZ" baseline="0" dirty="0" smtClean="0"/>
              <a:t>; Husband descends from </a:t>
            </a:r>
            <a:r>
              <a:rPr lang="en-NZ" baseline="0" dirty="0" err="1" smtClean="0"/>
              <a:t>FamilyMember</a:t>
            </a:r>
            <a:r>
              <a:rPr lang="en-NZ" baseline="0" dirty="0" smtClean="0"/>
              <a:t>. Each has the fields and methods common to their inheritance hierarchy, which is sensible. (Can you think of some examples…?). They have little in common, so should descend from different parent classes.</a:t>
            </a:r>
          </a:p>
          <a:p>
            <a:pPr marL="628650" lvl="1" indent="-171450">
              <a:buFont typeface="Arial" pitchFamily="34" charset="0"/>
              <a:buChar char="•"/>
            </a:pPr>
            <a:r>
              <a:rPr lang="en-NZ" baseline="0" dirty="0" smtClean="0"/>
              <a:t>Both Builder and Husband implement the “Clean Spouting” interface. That is, they both expose a </a:t>
            </a:r>
            <a:r>
              <a:rPr lang="en-NZ" baseline="0" dirty="0" err="1" smtClean="0"/>
              <a:t>CleanSpouting</a:t>
            </a:r>
            <a:r>
              <a:rPr lang="en-NZ" baseline="0" dirty="0" smtClean="0"/>
              <a:t>() method. The code for that method is probably very different, but this is not relevant to the user.</a:t>
            </a:r>
          </a:p>
          <a:p>
            <a:pPr marL="628650" lvl="1" indent="-171450">
              <a:buFont typeface="Arial" pitchFamily="34" charset="0"/>
              <a:buChar char="•"/>
            </a:pPr>
            <a:endParaRPr lang="en-NZ" baseline="0" dirty="0" smtClean="0"/>
          </a:p>
          <a:p>
            <a:pPr marL="171450" lvl="0" indent="-171450">
              <a:buFont typeface="Arial" pitchFamily="34" charset="0"/>
              <a:buChar char="•"/>
            </a:pPr>
            <a:r>
              <a:rPr lang="en-NZ" baseline="0" dirty="0" smtClean="0"/>
              <a:t>Why is this useful when coding?</a:t>
            </a:r>
          </a:p>
          <a:p>
            <a:pPr marL="171450" lvl="0" indent="-171450">
              <a:buFont typeface="Arial" pitchFamily="34" charset="0"/>
              <a:buChar char="•"/>
            </a:pPr>
            <a:r>
              <a:rPr lang="en-NZ" baseline="0" dirty="0" smtClean="0"/>
              <a:t>As long as I know that both the builder and husband classes implement the Interface containing </a:t>
            </a:r>
            <a:r>
              <a:rPr lang="en-NZ" baseline="0" dirty="0" err="1" smtClean="0"/>
              <a:t>CleanSpouting</a:t>
            </a:r>
            <a:r>
              <a:rPr lang="en-NZ" baseline="0" dirty="0" smtClean="0"/>
              <a:t>(), I can say with confidence </a:t>
            </a:r>
            <a:r>
              <a:rPr lang="en-NZ" baseline="0" dirty="0" err="1" smtClean="0"/>
              <a:t>BuilderInstance.CleanSpouting</a:t>
            </a:r>
            <a:r>
              <a:rPr lang="en-NZ" baseline="0" dirty="0" smtClean="0"/>
              <a:t>() or </a:t>
            </a:r>
            <a:r>
              <a:rPr lang="en-NZ" baseline="0" dirty="0" err="1" smtClean="0"/>
              <a:t>HusbandInstance.CleanSpouting</a:t>
            </a:r>
            <a:r>
              <a:rPr lang="en-NZ" baseline="0" dirty="0" smtClean="0"/>
              <a:t>() and know that this code will work.</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As a language feature, there is, of course, compiler support.</a:t>
            </a:r>
          </a:p>
          <a:p>
            <a:pPr marL="171450" lvl="0" indent="-171450">
              <a:buFont typeface="Arial" pitchFamily="34" charset="0"/>
              <a:buChar char="•"/>
            </a:pPr>
            <a:r>
              <a:rPr lang="en-NZ" baseline="0" dirty="0" smtClean="0"/>
              <a:t>You have actually seen this already in C#, where interfaces are very important.</a:t>
            </a:r>
          </a:p>
          <a:p>
            <a:pPr marL="171450" lvl="0" indent="-171450">
              <a:buFont typeface="Arial" pitchFamily="34" charset="0"/>
              <a:buChar char="•"/>
            </a:pPr>
            <a:r>
              <a:rPr lang="en-NZ" baseline="0" dirty="0" smtClean="0"/>
              <a:t>For example, C# has the “IEnumerable” interface. IEnumerable is a set of methods for collection operations like “find the next element , and “tell me how many elements”</a:t>
            </a:r>
          </a:p>
          <a:p>
            <a:pPr marL="171450" lvl="0" indent="-171450">
              <a:buFont typeface="Arial" pitchFamily="34" charset="0"/>
              <a:buChar char="•"/>
            </a:pPr>
            <a:r>
              <a:rPr lang="en-NZ" baseline="0" dirty="0" smtClean="0"/>
              <a:t>If you look at the definitions of .NET classes List, Array, Dictionary, etc., you will see that they all implement </a:t>
            </a:r>
            <a:r>
              <a:rPr lang="en-NZ" baseline="0" dirty="0" err="1" smtClean="0"/>
              <a:t>IEnumerable</a:t>
            </a:r>
            <a:r>
              <a:rPr lang="en-NZ" baseline="0" dirty="0" smtClean="0"/>
              <a:t> (we will see the syntax in a moment). That’s why you can put any of these into a </a:t>
            </a:r>
            <a:r>
              <a:rPr lang="en-NZ" baseline="0" dirty="0" err="1" smtClean="0"/>
              <a:t>foreach</a:t>
            </a:r>
            <a:r>
              <a:rPr lang="en-NZ" baseline="0" dirty="0" smtClean="0"/>
              <a:t> loop. Because the </a:t>
            </a:r>
            <a:r>
              <a:rPr lang="en-NZ" baseline="0" dirty="0" err="1" smtClean="0"/>
              <a:t>foreach</a:t>
            </a:r>
            <a:r>
              <a:rPr lang="en-NZ" baseline="0" dirty="0" smtClean="0"/>
              <a:t> loop implementation needs “find the next element in the collection”. It doesn’t care at all how that happens. It just cares that when it says “give me the next one” it gets the next one.</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Let’s look at the syntax, and then you’ll work with interfaces in the practical.</a:t>
            </a:r>
            <a:endParaRPr lang="en-NZ" dirty="0" smtClean="0"/>
          </a:p>
          <a:p>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3</a:t>
            </a:fld>
            <a:endParaRPr lang="en-NZ"/>
          </a:p>
        </p:txBody>
      </p:sp>
    </p:spTree>
    <p:extLst>
      <p:ext uri="{BB962C8B-B14F-4D97-AF65-F5344CB8AC3E}">
        <p14:creationId xmlns:p14="http://schemas.microsoft.com/office/powerpoint/2010/main" val="16052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Structurally, an interface is a user-defined type (just like a class is a user-defined type), so adding an interface to your project</a:t>
            </a:r>
            <a:r>
              <a:rPr lang="en-NZ" baseline="0" dirty="0" smtClean="0"/>
              <a:t> is much the same as adding a class.</a:t>
            </a:r>
          </a:p>
          <a:p>
            <a:pPr marL="171450" indent="-171450">
              <a:buFont typeface="Arial" pitchFamily="34" charset="0"/>
              <a:buChar char="•"/>
            </a:pPr>
            <a:r>
              <a:rPr lang="en-NZ" baseline="0" dirty="0" smtClean="0"/>
              <a:t>Scope “public” if you want other classes to be able to see it</a:t>
            </a:r>
            <a:endParaRPr lang="en-NZ" dirty="0" smtClean="0"/>
          </a:p>
          <a:p>
            <a:pPr marL="171450" indent="-171450">
              <a:buFont typeface="Arial" pitchFamily="34" charset="0"/>
              <a:buChar char="•"/>
            </a:pPr>
            <a:r>
              <a:rPr lang="en-NZ" dirty="0" smtClean="0"/>
              <a:t>With a project open in VS2013, select Project -&gt; Add New Item -&gt;Interface, and you’ll get a little skeleton for your interface</a:t>
            </a:r>
          </a:p>
          <a:p>
            <a:pPr marL="171450" indent="-171450">
              <a:buFont typeface="Arial" pitchFamily="34" charset="0"/>
              <a:buChar char="•"/>
            </a:pPr>
            <a:r>
              <a:rPr lang="en-NZ" dirty="0" smtClean="0"/>
              <a:t>Use the keyword interface.</a:t>
            </a:r>
          </a:p>
          <a:p>
            <a:pPr marL="171450" indent="-171450">
              <a:buFont typeface="Arial" pitchFamily="34" charset="0"/>
              <a:buChar char="•"/>
            </a:pPr>
            <a:r>
              <a:rPr lang="en-NZ" dirty="0" smtClean="0"/>
              <a:t>The I prefix is conventional only, but it is a pretty strictly followed convention</a:t>
            </a:r>
          </a:p>
          <a:p>
            <a:pPr marL="171450" indent="-171450">
              <a:buFont typeface="Arial" pitchFamily="34" charset="0"/>
              <a:buChar char="•"/>
            </a:pPr>
            <a:endParaRPr lang="en-NZ" dirty="0" smtClean="0"/>
          </a:p>
          <a:p>
            <a:pPr marL="171450" indent="-171450">
              <a:buFont typeface="Arial" pitchFamily="34" charset="0"/>
              <a:buChar char="•"/>
            </a:pPr>
            <a:r>
              <a:rPr lang="en-NZ" dirty="0" smtClean="0"/>
              <a:t>Define the methods in your interface </a:t>
            </a:r>
            <a:r>
              <a:rPr lang="en-NZ" i="1" dirty="0" smtClean="0"/>
              <a:t>by giving the function prototype</a:t>
            </a:r>
            <a:r>
              <a:rPr lang="en-NZ" dirty="0" smtClean="0"/>
              <a:t>. </a:t>
            </a:r>
            <a:r>
              <a:rPr lang="en-NZ" b="1" dirty="0" smtClean="0"/>
              <a:t>NO CODE BODIES. </a:t>
            </a:r>
            <a:r>
              <a:rPr lang="en-NZ" b="0" dirty="0" smtClean="0"/>
              <a:t>Interfaces</a:t>
            </a:r>
            <a:r>
              <a:rPr lang="en-NZ" b="0" baseline="0" dirty="0" smtClean="0"/>
              <a:t> are implemented polymorphically. All they do is define a list of functions.</a:t>
            </a:r>
            <a:endParaRPr lang="en-NZ" b="1" dirty="0" smtClean="0"/>
          </a:p>
          <a:p>
            <a:pPr marL="171450" indent="-171450">
              <a:buFont typeface="Arial" pitchFamily="34" charset="0"/>
              <a:buChar char="•"/>
            </a:pPr>
            <a:r>
              <a:rPr lang="en-NZ" dirty="0" smtClean="0"/>
              <a:t>Any object that implements this interface *must* provide code</a:t>
            </a:r>
            <a:r>
              <a:rPr lang="en-NZ" baseline="0" dirty="0" smtClean="0"/>
              <a:t> for every function, or it will not compile.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In this example, these all return void, but that’s just coincidence. You can have any legal C# function prototype.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Thus any code that uses an instance of a class that implements a specific interface can know with certainty that all the methods in that interface are covered.</a:t>
            </a:r>
          </a:p>
          <a:p>
            <a:pPr marL="171450" indent="-171450">
              <a:buFont typeface="Arial" pitchFamily="34" charset="0"/>
              <a:buChar char="•"/>
            </a:pPr>
            <a:r>
              <a:rPr lang="en-NZ" baseline="0" dirty="0" smtClean="0"/>
              <a:t>This is why an interface is often described as a “contract” – implementers of the interface promise to provide the specified functionality</a:t>
            </a:r>
          </a:p>
          <a:p>
            <a:pPr marL="171450" indent="-171450">
              <a:buFont typeface="Arial" pitchFamily="34" charset="0"/>
              <a:buChar char="•"/>
            </a:pPr>
            <a:r>
              <a:rPr lang="en-NZ" baseline="0" dirty="0" smtClean="0"/>
              <a:t>Note that there are no access modifiers (private, public, etc.). All methods in an interface are, by definition, public.</a:t>
            </a:r>
          </a:p>
          <a:p>
            <a:pPr marL="171450" indent="-171450">
              <a:buFont typeface="Arial" pitchFamily="34" charset="0"/>
              <a:buChar char="•"/>
            </a:pPr>
            <a:r>
              <a:rPr lang="en-NZ" baseline="0" dirty="0" smtClean="0"/>
              <a:t>Note that there are no fields. Interfaces *only* describe functionality. (Question: Can you have properties? Answer: Yes, because properties are really methods, spec. set and get)</a:t>
            </a:r>
          </a:p>
          <a:p>
            <a:pPr marL="171450" indent="-171450">
              <a:buFont typeface="Arial" pitchFamily="34" charset="0"/>
              <a:buChar char="•"/>
            </a:pPr>
            <a:r>
              <a:rPr lang="en-NZ" baseline="0" dirty="0" smtClean="0"/>
              <a:t>Note that there are no method bodies. Interfaces *never* say how something is done, only that it will be available.</a:t>
            </a:r>
          </a:p>
          <a:p>
            <a:pPr marL="171450" indent="-171450">
              <a:buFont typeface="Arial" pitchFamily="34" charset="0"/>
              <a:buChar char="•"/>
            </a:pPr>
            <a:r>
              <a:rPr lang="en-NZ" baseline="0" dirty="0" smtClean="0"/>
              <a:t>(Think here about the difference between how interfaces and classes implement polymorphism. We will discuss this further in a minute….)</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4</a:t>
            </a:fld>
            <a:endParaRPr lang="en-NZ"/>
          </a:p>
        </p:txBody>
      </p:sp>
    </p:spTree>
    <p:extLst>
      <p:ext uri="{BB962C8B-B14F-4D97-AF65-F5344CB8AC3E}">
        <p14:creationId xmlns:p14="http://schemas.microsoft.com/office/powerpoint/2010/main" val="41198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base class always comes first, and there can be only one (or zero – it is not necessary to be a child class to implement</a:t>
            </a:r>
            <a:r>
              <a:rPr lang="en-NZ" baseline="0" dirty="0" smtClean="0"/>
              <a:t> interfaces)</a:t>
            </a:r>
          </a:p>
          <a:p>
            <a:pPr marL="171450" indent="-171450">
              <a:buFont typeface="Arial" pitchFamily="34" charset="0"/>
              <a:buChar char="•"/>
            </a:pPr>
            <a:r>
              <a:rPr lang="en-NZ" baseline="0" dirty="0" smtClean="0"/>
              <a:t>Then you can have zero or more interfaces, all separated by commas.</a:t>
            </a:r>
          </a:p>
          <a:p>
            <a:pPr marL="171450" indent="-171450">
              <a:buFont typeface="Arial" pitchFamily="34" charset="0"/>
              <a:buChar char="•"/>
            </a:pPr>
            <a:r>
              <a:rPr lang="en-NZ" baseline="0" dirty="0" smtClean="0"/>
              <a:t>The order of the interfaces doesn’t matter – </a:t>
            </a:r>
            <a:r>
              <a:rPr lang="en-NZ" b="1" baseline="0" dirty="0" smtClean="0"/>
              <a:t>all methods in all interfaces must be implemented</a:t>
            </a:r>
            <a:endParaRPr lang="en-NZ" b="1"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5</a:t>
            </a:fld>
            <a:endParaRPr lang="en-NZ"/>
          </a:p>
        </p:txBody>
      </p:sp>
    </p:spTree>
    <p:extLst>
      <p:ext uri="{BB962C8B-B14F-4D97-AF65-F5344CB8AC3E}">
        <p14:creationId xmlns:p14="http://schemas.microsoft.com/office/powerpoint/2010/main" val="69576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IDE</a:t>
            </a:r>
            <a:r>
              <a:rPr lang="en-NZ" baseline="0" dirty="0" smtClean="0"/>
              <a:t> will help you make sure all your methods get written…</a:t>
            </a:r>
          </a:p>
          <a:p>
            <a:pPr marL="171450" indent="-171450">
              <a:buFont typeface="Arial" pitchFamily="34" charset="0"/>
              <a:buChar char="•"/>
            </a:pPr>
            <a:r>
              <a:rPr lang="en-NZ" baseline="0" dirty="0" smtClean="0"/>
              <a:t>Right-click on the interface declaration, select </a:t>
            </a:r>
            <a:r>
              <a:rPr lang="en-NZ" baseline="0" dirty="0" smtClean="0"/>
              <a:t>Quick Actions, then Implement interface.</a:t>
            </a:r>
            <a:endParaRPr lang="en-NZ" baseline="0" dirty="0" smtClean="0"/>
          </a:p>
          <a:p>
            <a:pPr marL="171450" indent="-171450">
              <a:buFont typeface="Arial" pitchFamily="34" charset="0"/>
              <a:buChar char="•"/>
            </a:pPr>
            <a:r>
              <a:rPr lang="en-NZ" baseline="0" dirty="0" smtClean="0"/>
              <a:t>You can, of course, also do it manually if that is your preference.</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6</a:t>
            </a:fld>
            <a:endParaRPr lang="en-NZ"/>
          </a:p>
        </p:txBody>
      </p:sp>
    </p:spTree>
    <p:extLst>
      <p:ext uri="{BB962C8B-B14F-4D97-AF65-F5344CB8AC3E}">
        <p14:creationId xmlns:p14="http://schemas.microsoft.com/office/powerpoint/2010/main" val="110461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Here’s what you get</a:t>
            </a:r>
          </a:p>
          <a:p>
            <a:pPr marL="171450" indent="-171450">
              <a:buFont typeface="Arial" pitchFamily="34" charset="0"/>
              <a:buChar char="•"/>
            </a:pPr>
            <a:r>
              <a:rPr lang="en-NZ" dirty="0" smtClean="0"/>
              <a:t>Just replace the exceptions with your code</a:t>
            </a:r>
          </a:p>
          <a:p>
            <a:pPr marL="171450" indent="-171450">
              <a:buFont typeface="Arial" pitchFamily="34" charset="0"/>
              <a:buChar char="•"/>
            </a:pPr>
            <a:r>
              <a:rPr lang="en-NZ" dirty="0" smtClean="0"/>
              <a:t>Note that the method signatures are all identical to that specified in the interface definition</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7</a:t>
            </a:fld>
            <a:endParaRPr lang="en-NZ"/>
          </a:p>
        </p:txBody>
      </p:sp>
    </p:spTree>
    <p:extLst>
      <p:ext uri="{BB962C8B-B14F-4D97-AF65-F5344CB8AC3E}">
        <p14:creationId xmlns:p14="http://schemas.microsoft.com/office/powerpoint/2010/main" val="110461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can of course add all the methods manually if you wish, but make sure you get them all.</a:t>
            </a:r>
          </a:p>
          <a:p>
            <a:pPr marL="171450" indent="-171450">
              <a:buFont typeface="Arial" pitchFamily="34" charset="0"/>
              <a:buChar char="•"/>
            </a:pPr>
            <a:r>
              <a:rPr lang="en-NZ" dirty="0" smtClean="0"/>
              <a:t>Here’s what happens if you leave one out – in this case, the husband does not want to have to clean the spouting…</a:t>
            </a:r>
          </a:p>
          <a:p>
            <a:pPr marL="171450" indent="-171450">
              <a:buFont typeface="Arial" pitchFamily="34" charset="0"/>
              <a:buChar char="•"/>
            </a:pPr>
            <a:r>
              <a:rPr lang="en-NZ" dirty="0" smtClean="0"/>
              <a:t>You get a compilation error. </a:t>
            </a:r>
          </a:p>
          <a:p>
            <a:pPr marL="171450" indent="-171450">
              <a:buFont typeface="Arial" pitchFamily="34" charset="0"/>
              <a:buChar char="•"/>
            </a:pPr>
            <a:r>
              <a:rPr lang="en-NZ" b="1" dirty="0" smtClean="0"/>
              <a:t>Thus</a:t>
            </a:r>
            <a:r>
              <a:rPr lang="en-NZ" b="1" baseline="0" dirty="0" smtClean="0"/>
              <a:t> the compiler enforces the contract: </a:t>
            </a:r>
            <a:r>
              <a:rPr lang="en-NZ" baseline="0" dirty="0" smtClean="0"/>
              <a:t>If a class says it is going to implement an interface, it must do so. Thus any user of that class can call all the methods in the interface with complete confidence.</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8</a:t>
            </a:fld>
            <a:endParaRPr lang="en-NZ"/>
          </a:p>
        </p:txBody>
      </p:sp>
    </p:spTree>
    <p:extLst>
      <p:ext uri="{BB962C8B-B14F-4D97-AF65-F5344CB8AC3E}">
        <p14:creationId xmlns:p14="http://schemas.microsoft.com/office/powerpoint/2010/main" val="110461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This is the most basic usage.</a:t>
            </a:r>
          </a:p>
          <a:p>
            <a:pPr marL="171450" indent="-171450">
              <a:buFont typeface="Arial" pitchFamily="34" charset="0"/>
              <a:buChar char="•"/>
            </a:pPr>
            <a:r>
              <a:rPr lang="en-NZ" dirty="0" smtClean="0"/>
              <a:t>However, remember that </a:t>
            </a:r>
            <a:r>
              <a:rPr lang="en-NZ" b="1" dirty="0" smtClean="0"/>
              <a:t>an</a:t>
            </a:r>
            <a:r>
              <a:rPr lang="en-NZ" b="1" baseline="0" dirty="0" smtClean="0"/>
              <a:t> interface is a type</a:t>
            </a:r>
            <a:r>
              <a:rPr lang="en-NZ" b="0" baseline="0" dirty="0" smtClean="0"/>
              <a:t>. This gives you many very useful options when working with interfaces….</a:t>
            </a:r>
            <a:endParaRPr lang="en-NZ" dirty="0"/>
          </a:p>
        </p:txBody>
      </p:sp>
      <p:sp>
        <p:nvSpPr>
          <p:cNvPr id="4" name="Slide Number Placeholder 3"/>
          <p:cNvSpPr>
            <a:spLocks noGrp="1"/>
          </p:cNvSpPr>
          <p:nvPr>
            <p:ph type="sldNum" sz="quarter" idx="10"/>
          </p:nvPr>
        </p:nvSpPr>
        <p:spPr/>
        <p:txBody>
          <a:bodyPr/>
          <a:lstStyle/>
          <a:p>
            <a:fld id="{60FD268A-4644-46B1-97E6-E04F4BD3488F}" type="slidenum">
              <a:rPr lang="en-NZ" smtClean="0"/>
              <a:pPr/>
              <a:t>9</a:t>
            </a:fld>
            <a:endParaRPr lang="en-NZ"/>
          </a:p>
        </p:txBody>
      </p:sp>
    </p:spTree>
    <p:extLst>
      <p:ext uri="{BB962C8B-B14F-4D97-AF65-F5344CB8AC3E}">
        <p14:creationId xmlns:p14="http://schemas.microsoft.com/office/powerpoint/2010/main" val="311941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2/16/2017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Interfaces (</a:t>
            </a:r>
            <a:r>
              <a:rPr lang="en-NZ" i="1" cap="none" dirty="0"/>
              <a:t>or </a:t>
            </a:r>
            <a:r>
              <a:rPr lang="en-NZ" i="1" cap="none" dirty="0" smtClean="0"/>
              <a:t>Who Will Clean </a:t>
            </a:r>
            <a:r>
              <a:rPr lang="en-NZ" i="1" cap="none" dirty="0"/>
              <a:t>the </a:t>
            </a:r>
            <a:r>
              <a:rPr lang="en-NZ" i="1" cap="none" dirty="0" smtClean="0"/>
              <a:t>Spouting?)</a:t>
            </a:r>
            <a:endParaRPr lang="en-NZ" i="1" cap="none" dirty="0"/>
          </a:p>
        </p:txBody>
      </p:sp>
      <p:sp>
        <p:nvSpPr>
          <p:cNvPr id="3" name="Subtitle 2"/>
          <p:cNvSpPr>
            <a:spLocks noGrp="1"/>
          </p:cNvSpPr>
          <p:nvPr>
            <p:ph type="subTitle" idx="1"/>
          </p:nvPr>
        </p:nvSpPr>
        <p:spPr/>
        <p:txBody>
          <a:bodyPr/>
          <a:lstStyle/>
          <a:p>
            <a:r>
              <a:rPr lang="en-NZ" dirty="0" smtClean="0"/>
              <a:t>IN710 OOSD </a:t>
            </a:r>
            <a:r>
              <a:rPr lang="en-NZ" dirty="0" smtClean="0"/>
              <a:t>2017</a:t>
            </a:r>
            <a:endParaRPr lang="en-NZ" dirty="0" smtClean="0"/>
          </a:p>
          <a:p>
            <a:r>
              <a:rPr lang="en-NZ" dirty="0" smtClean="0"/>
              <a:t>Session 2.1b</a:t>
            </a:r>
            <a:endParaRPr lang="en-NZ" dirty="0"/>
          </a:p>
        </p:txBody>
      </p:sp>
    </p:spTree>
    <p:extLst>
      <p:ext uri="{BB962C8B-B14F-4D97-AF65-F5344CB8AC3E}">
        <p14:creationId xmlns:p14="http://schemas.microsoft.com/office/powerpoint/2010/main" val="88058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Interface as variable </a:t>
            </a:r>
            <a:r>
              <a:rPr lang="en-NZ" dirty="0" smtClean="0"/>
              <a:t>type</a:t>
            </a:r>
            <a:endParaRPr lang="en-NZ" dirty="0"/>
          </a:p>
        </p:txBody>
      </p:sp>
      <p:sp>
        <p:nvSpPr>
          <p:cNvPr id="3" name="Content Placeholder 2"/>
          <p:cNvSpPr>
            <a:spLocks noGrp="1"/>
          </p:cNvSpPr>
          <p:nvPr>
            <p:ph idx="1"/>
          </p:nvPr>
        </p:nvSpPr>
        <p:spPr/>
        <p:txBody>
          <a:bodyPr/>
          <a:lstStyle/>
          <a:p>
            <a:endParaRPr lang="en-NZ"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360" y="2333625"/>
            <a:ext cx="8171240" cy="3719568"/>
          </a:xfrm>
          <a:prstGeom prst="rect">
            <a:avLst/>
          </a:prstGeom>
          <a:solidFill>
            <a:srgbClr val="FF0000"/>
          </a:solidFill>
          <a:ln w="28575">
            <a:solidFill>
              <a:schemeClr val="tx1"/>
            </a:solidFill>
          </a:ln>
          <a:effectLst/>
          <a:extLst/>
        </p:spPr>
      </p:pic>
      <p:cxnSp>
        <p:nvCxnSpPr>
          <p:cNvPr id="7" name="Straight Arrow Connector 6"/>
          <p:cNvCxnSpPr/>
          <p:nvPr/>
        </p:nvCxnSpPr>
        <p:spPr>
          <a:xfrm flipH="1">
            <a:off x="5105400" y="3810000"/>
            <a:ext cx="1981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variable type</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924" y="2276474"/>
            <a:ext cx="8148675" cy="28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3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a:t>
            </a:r>
            <a:r>
              <a:rPr lang="en-NZ" smtClean="0"/>
              <a:t>variable type</a:t>
            </a:r>
            <a:endParaRPr lang="en-NZ" dirty="0"/>
          </a:p>
        </p:txBody>
      </p:sp>
      <p:sp>
        <p:nvSpPr>
          <p:cNvPr id="3" name="Content Placeholder 2"/>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616513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175000"/>
            <a:ext cx="6280150" cy="360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Interface as parameter </a:t>
            </a:r>
            <a:r>
              <a:rPr lang="en-NZ" dirty="0" smtClean="0"/>
              <a:t>type</a:t>
            </a:r>
            <a:endParaRPr lang="en-NZ" dirty="0"/>
          </a:p>
        </p:txBody>
      </p:sp>
      <p:sp>
        <p:nvSpPr>
          <p:cNvPr id="3" name="Content Placeholder 2"/>
          <p:cNvSpPr>
            <a:spLocks noGrp="1"/>
          </p:cNvSpPr>
          <p:nvPr>
            <p:ph idx="1"/>
          </p:nvPr>
        </p:nvSpPr>
        <p:spPr/>
        <p:txBody>
          <a:bodyPr/>
          <a:lstStyle/>
          <a:p>
            <a:endParaRPr lang="en-NZ" dirty="0"/>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038600"/>
            <a:ext cx="5848350" cy="218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00200"/>
            <a:ext cx="5353050" cy="1685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69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the is and as Operators</a:t>
            </a:r>
            <a:endParaRPr lang="en-NZ" dirty="0"/>
          </a:p>
        </p:txBody>
      </p:sp>
      <p:sp>
        <p:nvSpPr>
          <p:cNvPr id="3" name="Content Placeholder 2"/>
          <p:cNvSpPr>
            <a:spLocks noGrp="1"/>
          </p:cNvSpPr>
          <p:nvPr>
            <p:ph idx="1"/>
          </p:nvPr>
        </p:nvSpPr>
        <p:spPr/>
        <p:txBody>
          <a:bodyPr/>
          <a:lstStyle/>
          <a:p>
            <a:endParaRPr lang="en-NZ"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6400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600450"/>
            <a:ext cx="6223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98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the is and as Operators</a:t>
            </a:r>
            <a:endParaRPr lang="en-NZ" dirty="0"/>
          </a:p>
        </p:txBody>
      </p:sp>
      <p:sp>
        <p:nvSpPr>
          <p:cNvPr id="3" name="Content Placeholder 2"/>
          <p:cNvSpPr>
            <a:spLocks noGrp="1"/>
          </p:cNvSpPr>
          <p:nvPr>
            <p:ph idx="1"/>
          </p:nvPr>
        </p:nvSpPr>
        <p:spPr/>
        <p:txBody>
          <a:bodyPr/>
          <a:lstStyle/>
          <a:p>
            <a:endParaRPr lang="en-NZ" dirty="0"/>
          </a:p>
        </p:txBody>
      </p:sp>
      <p:pic>
        <p:nvPicPr>
          <p:cNvPr id="12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6438900" cy="2085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943350"/>
            <a:ext cx="6438900" cy="2381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31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the is and as Operators</a:t>
            </a:r>
          </a:p>
        </p:txBody>
      </p:sp>
      <p:sp>
        <p:nvSpPr>
          <p:cNvPr id="3" name="Content Placeholder 2"/>
          <p:cNvSpPr>
            <a:spLocks noGrp="1"/>
          </p:cNvSpPr>
          <p:nvPr>
            <p:ph idx="1"/>
          </p:nvPr>
        </p:nvSpPr>
        <p:spPr/>
        <p:txBody>
          <a:bodyPr/>
          <a:lstStyle/>
          <a:p>
            <a:endParaRPr lang="en-NZ"/>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1647825"/>
            <a:ext cx="5838825" cy="155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475090" y="4038600"/>
            <a:ext cx="7525910" cy="1371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96116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Using the is and as Operators</a:t>
            </a:r>
          </a:p>
        </p:txBody>
      </p:sp>
      <p:sp>
        <p:nvSpPr>
          <p:cNvPr id="3" name="Content Placeholder 2"/>
          <p:cNvSpPr>
            <a:spLocks noGrp="1"/>
          </p:cNvSpPr>
          <p:nvPr>
            <p:ph idx="1"/>
          </p:nvPr>
        </p:nvSpPr>
        <p:spPr/>
        <p:txBody>
          <a:bodyPr/>
          <a:lstStyle/>
          <a:p>
            <a:endParaRPr lang="en-NZ"/>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00200"/>
            <a:ext cx="8286750" cy="365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16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Interface vs. Abstract </a:t>
            </a:r>
            <a:r>
              <a:rPr lang="en-NZ" dirty="0" smtClean="0"/>
              <a:t>Class</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Use an abstract class if:</a:t>
            </a:r>
          </a:p>
          <a:p>
            <a:pPr lvl="1"/>
            <a:r>
              <a:rPr lang="en-NZ" dirty="0" smtClean="0"/>
              <a:t>You are modelling common data.</a:t>
            </a:r>
          </a:p>
          <a:p>
            <a:pPr lvl="1"/>
            <a:r>
              <a:rPr lang="en-NZ" dirty="0" smtClean="0"/>
              <a:t>You want to provide default implementations for any methods.</a:t>
            </a:r>
          </a:p>
          <a:p>
            <a:pPr lvl="1"/>
            <a:r>
              <a:rPr lang="en-NZ" dirty="0" smtClean="0"/>
              <a:t>You expect to modify the base class (e.g. add new methods) in the future.</a:t>
            </a:r>
          </a:p>
          <a:p>
            <a:pPr lvl="1"/>
            <a:endParaRPr lang="en-NZ" dirty="0"/>
          </a:p>
          <a:p>
            <a:r>
              <a:rPr lang="en-NZ" dirty="0" smtClean="0"/>
              <a:t>Use an interface if:</a:t>
            </a:r>
          </a:p>
          <a:p>
            <a:pPr lvl="1"/>
            <a:r>
              <a:rPr lang="en-NZ" dirty="0" smtClean="0"/>
              <a:t>None of the above apply</a:t>
            </a:r>
          </a:p>
          <a:p>
            <a:pPr lvl="1"/>
            <a:r>
              <a:rPr lang="en-NZ" dirty="0" smtClean="0"/>
              <a:t>You are modelling a “concise bit of functionality.” – Microsoft</a:t>
            </a:r>
          </a:p>
          <a:p>
            <a:pPr lvl="1"/>
            <a:r>
              <a:rPr lang="en-NZ" dirty="0" smtClean="0"/>
              <a:t>You are modelling a functional set that will be used by many different classes.</a:t>
            </a:r>
          </a:p>
          <a:p>
            <a:pPr lvl="1"/>
            <a:r>
              <a:rPr lang="en-NZ" dirty="0" smtClean="0"/>
              <a:t>You want to implement “multiple inheritance” of method sets.</a:t>
            </a:r>
          </a:p>
          <a:p>
            <a:pPr lvl="1"/>
            <a:r>
              <a:rPr lang="en-NZ" dirty="0" smtClean="0"/>
              <a:t>You need the flexibility of mixing classes (as discussed earlier).</a:t>
            </a:r>
          </a:p>
          <a:p>
            <a:pPr lvl="1"/>
            <a:endParaRPr lang="en-NZ" dirty="0"/>
          </a:p>
          <a:p>
            <a:r>
              <a:rPr lang="en-NZ" dirty="0" smtClean="0"/>
              <a:t>Class	 	=&gt; “is a”</a:t>
            </a:r>
          </a:p>
          <a:p>
            <a:r>
              <a:rPr lang="en-NZ" dirty="0" smtClean="0"/>
              <a:t>Interface	=&gt; “can do”</a:t>
            </a:r>
            <a:endParaRPr lang="en-NZ" dirty="0"/>
          </a:p>
        </p:txBody>
      </p:sp>
    </p:spTree>
    <p:extLst>
      <p:ext uri="{BB962C8B-B14F-4D97-AF65-F5344CB8AC3E}">
        <p14:creationId xmlns:p14="http://schemas.microsoft.com/office/powerpoint/2010/main" val="303124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If Interested….</a:t>
            </a:r>
            <a:endParaRPr lang="en-NZ" dirty="0"/>
          </a:p>
        </p:txBody>
      </p:sp>
      <p:sp>
        <p:nvSpPr>
          <p:cNvPr id="3" name="Content Placeholder 2"/>
          <p:cNvSpPr>
            <a:spLocks noGrp="1"/>
          </p:cNvSpPr>
          <p:nvPr>
            <p:ph idx="1"/>
          </p:nvPr>
        </p:nvSpPr>
        <p:spPr/>
        <p:txBody>
          <a:bodyPr/>
          <a:lstStyle/>
          <a:p>
            <a:endParaRPr lang="en-NZ" dirty="0"/>
          </a:p>
          <a:p>
            <a:r>
              <a:rPr lang="en-NZ" dirty="0" err="1" smtClean="0"/>
              <a:t>Cwalina</a:t>
            </a:r>
            <a:r>
              <a:rPr lang="en-NZ" dirty="0" smtClean="0"/>
              <a:t>, K. &amp; </a:t>
            </a:r>
            <a:r>
              <a:rPr lang="en-NZ" dirty="0" err="1" smtClean="0"/>
              <a:t>Abrams</a:t>
            </a:r>
            <a:r>
              <a:rPr lang="en-NZ" dirty="0" smtClean="0"/>
              <a:t>, B., </a:t>
            </a:r>
            <a:r>
              <a:rPr lang="en-NZ" i="1" dirty="0" smtClean="0"/>
              <a:t>Framework </a:t>
            </a:r>
            <a:r>
              <a:rPr lang="en-NZ" i="1" dirty="0"/>
              <a:t>Design Guidelines: Conventions, Idioms, and Patterns for Reusable .NET </a:t>
            </a:r>
            <a:r>
              <a:rPr lang="en-NZ" i="1" dirty="0" smtClean="0"/>
              <a:t>Libraries. </a:t>
            </a:r>
            <a:r>
              <a:rPr lang="en-NZ" dirty="0" smtClean="0"/>
              <a:t>Addison-Wesley, 2009.</a:t>
            </a:r>
          </a:p>
          <a:p>
            <a:endParaRPr lang="en-NZ" i="1" dirty="0" smtClean="0"/>
          </a:p>
          <a:p>
            <a:r>
              <a:rPr lang="en-NZ" dirty="0" smtClean="0"/>
              <a:t>At Robertson: 005.2768 NET C 2009</a:t>
            </a:r>
            <a:endParaRPr lang="en-NZ" dirty="0"/>
          </a:p>
        </p:txBody>
      </p:sp>
    </p:spTree>
    <p:extLst>
      <p:ext uri="{BB962C8B-B14F-4D97-AF65-F5344CB8AC3E}">
        <p14:creationId xmlns:p14="http://schemas.microsoft.com/office/powerpoint/2010/main" val="281305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Interfaces </a:t>
            </a:r>
            <a:r>
              <a:rPr lang="en-NZ" dirty="0" err="1" smtClean="0"/>
              <a:t>vs</a:t>
            </a:r>
            <a:r>
              <a:rPr lang="en-NZ" dirty="0" smtClean="0"/>
              <a:t> Parent Class</a:t>
            </a:r>
            <a:endParaRPr lang="en-NZ" dirty="0"/>
          </a:p>
        </p:txBody>
      </p:sp>
      <p:sp>
        <p:nvSpPr>
          <p:cNvPr id="3" name="Content Placeholder 2"/>
          <p:cNvSpPr>
            <a:spLocks noGrp="1"/>
          </p:cNvSpPr>
          <p:nvPr>
            <p:ph idx="1"/>
          </p:nvPr>
        </p:nvSpPr>
        <p:spPr/>
        <p:txBody>
          <a:bodyPr/>
          <a:lstStyle/>
          <a:p>
            <a:endParaRPr lang="en-NZ" dirty="0"/>
          </a:p>
        </p:txBody>
      </p:sp>
      <p:sp>
        <p:nvSpPr>
          <p:cNvPr id="4" name="Oval 3"/>
          <p:cNvSpPr/>
          <p:nvPr/>
        </p:nvSpPr>
        <p:spPr>
          <a:xfrm>
            <a:off x="2590800" y="3505200"/>
            <a:ext cx="1600200" cy="14478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Class</a:t>
            </a:r>
            <a:endParaRPr lang="en-NZ" dirty="0"/>
          </a:p>
        </p:txBody>
      </p:sp>
      <p:sp>
        <p:nvSpPr>
          <p:cNvPr id="5" name="Oval 4"/>
          <p:cNvSpPr/>
          <p:nvPr/>
        </p:nvSpPr>
        <p:spPr>
          <a:xfrm>
            <a:off x="1143000" y="2362200"/>
            <a:ext cx="15240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Parent</a:t>
            </a:r>
            <a:endParaRPr lang="en-NZ" dirty="0">
              <a:solidFill>
                <a:schemeClr val="tx1"/>
              </a:solidFill>
            </a:endParaRPr>
          </a:p>
        </p:txBody>
      </p:sp>
      <p:sp>
        <p:nvSpPr>
          <p:cNvPr id="10" name="Rounded Rectangle 9"/>
          <p:cNvSpPr/>
          <p:nvPr/>
        </p:nvSpPr>
        <p:spPr>
          <a:xfrm>
            <a:off x="5410200" y="2362200"/>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Interface 1</a:t>
            </a:r>
            <a:endParaRPr lang="en-NZ" dirty="0"/>
          </a:p>
        </p:txBody>
      </p:sp>
      <p:sp>
        <p:nvSpPr>
          <p:cNvPr id="11" name="Rounded Rectangle 10"/>
          <p:cNvSpPr/>
          <p:nvPr/>
        </p:nvSpPr>
        <p:spPr>
          <a:xfrm>
            <a:off x="6019800" y="3733800"/>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Interface 2</a:t>
            </a:r>
            <a:endParaRPr lang="en-NZ" dirty="0"/>
          </a:p>
        </p:txBody>
      </p:sp>
      <p:sp>
        <p:nvSpPr>
          <p:cNvPr id="12" name="Rounded Rectangle 11"/>
          <p:cNvSpPr/>
          <p:nvPr/>
        </p:nvSpPr>
        <p:spPr>
          <a:xfrm>
            <a:off x="4953000" y="5334000"/>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Interface 3</a:t>
            </a:r>
            <a:endParaRPr lang="en-NZ" dirty="0"/>
          </a:p>
        </p:txBody>
      </p:sp>
      <p:cxnSp>
        <p:nvCxnSpPr>
          <p:cNvPr id="18" name="Straight Arrow Connector 17"/>
          <p:cNvCxnSpPr>
            <a:stCxn id="4" idx="7"/>
          </p:cNvCxnSpPr>
          <p:nvPr/>
        </p:nvCxnSpPr>
        <p:spPr>
          <a:xfrm flipV="1">
            <a:off x="3956656" y="2895600"/>
            <a:ext cx="1453544" cy="8216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61385" y="3200400"/>
            <a:ext cx="1605615" cy="584775"/>
          </a:xfrm>
          <a:prstGeom prst="rect">
            <a:avLst/>
          </a:prstGeom>
          <a:noFill/>
        </p:spPr>
        <p:txBody>
          <a:bodyPr wrap="square" rtlCol="0">
            <a:spAutoFit/>
          </a:bodyPr>
          <a:lstStyle/>
          <a:p>
            <a:r>
              <a:rPr lang="en-NZ" sz="1600" dirty="0" smtClean="0"/>
              <a:t>Things I inherit because I am a…</a:t>
            </a:r>
            <a:endParaRPr lang="en-NZ" sz="1600" dirty="0"/>
          </a:p>
        </p:txBody>
      </p:sp>
      <p:sp>
        <p:nvSpPr>
          <p:cNvPr id="21" name="TextBox 20"/>
          <p:cNvSpPr txBox="1"/>
          <p:nvPr/>
        </p:nvSpPr>
        <p:spPr>
          <a:xfrm>
            <a:off x="6671256" y="4438918"/>
            <a:ext cx="1295400" cy="584775"/>
          </a:xfrm>
          <a:prstGeom prst="rect">
            <a:avLst/>
          </a:prstGeom>
          <a:noFill/>
        </p:spPr>
        <p:txBody>
          <a:bodyPr wrap="square" rtlCol="0">
            <a:spAutoFit/>
          </a:bodyPr>
          <a:lstStyle/>
          <a:p>
            <a:r>
              <a:rPr lang="en-NZ" sz="1600" dirty="0" smtClean="0"/>
              <a:t>Set of things I can do…</a:t>
            </a:r>
            <a:endParaRPr lang="en-NZ" sz="1600" dirty="0"/>
          </a:p>
        </p:txBody>
      </p:sp>
      <p:sp>
        <p:nvSpPr>
          <p:cNvPr id="22" name="TextBox 21"/>
          <p:cNvSpPr txBox="1"/>
          <p:nvPr/>
        </p:nvSpPr>
        <p:spPr>
          <a:xfrm>
            <a:off x="6351431" y="5727412"/>
            <a:ext cx="1295400" cy="584775"/>
          </a:xfrm>
          <a:prstGeom prst="rect">
            <a:avLst/>
          </a:prstGeom>
          <a:noFill/>
        </p:spPr>
        <p:txBody>
          <a:bodyPr wrap="square" rtlCol="0">
            <a:spAutoFit/>
          </a:bodyPr>
          <a:lstStyle/>
          <a:p>
            <a:r>
              <a:rPr lang="en-NZ" sz="1600" dirty="0" smtClean="0"/>
              <a:t>Set of things I can do…</a:t>
            </a:r>
            <a:endParaRPr lang="en-NZ" sz="1600" dirty="0"/>
          </a:p>
        </p:txBody>
      </p:sp>
      <p:cxnSp>
        <p:nvCxnSpPr>
          <p:cNvPr id="26" name="Straight Arrow Connector 25"/>
          <p:cNvCxnSpPr/>
          <p:nvPr/>
        </p:nvCxnSpPr>
        <p:spPr>
          <a:xfrm flipV="1">
            <a:off x="4114800" y="4013775"/>
            <a:ext cx="1905000" cy="3296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657600" y="4876800"/>
            <a:ext cx="1295400" cy="800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1"/>
            <a:endCxn id="5" idx="5"/>
          </p:cNvCxnSpPr>
          <p:nvPr/>
        </p:nvCxnSpPr>
        <p:spPr>
          <a:xfrm flipH="1" flipV="1">
            <a:off x="2443815" y="2947567"/>
            <a:ext cx="381329" cy="7696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81800" y="2041301"/>
            <a:ext cx="1295400" cy="584775"/>
          </a:xfrm>
          <a:prstGeom prst="rect">
            <a:avLst/>
          </a:prstGeom>
          <a:noFill/>
        </p:spPr>
        <p:txBody>
          <a:bodyPr wrap="square" rtlCol="0">
            <a:spAutoFit/>
          </a:bodyPr>
          <a:lstStyle/>
          <a:p>
            <a:r>
              <a:rPr lang="en-NZ" sz="1600" dirty="0" smtClean="0"/>
              <a:t>Set of things I can do…</a:t>
            </a:r>
            <a:endParaRPr lang="en-NZ" sz="1600" dirty="0"/>
          </a:p>
        </p:txBody>
      </p:sp>
    </p:spTree>
    <p:extLst>
      <p:ext uri="{BB962C8B-B14F-4D97-AF65-F5344CB8AC3E}">
        <p14:creationId xmlns:p14="http://schemas.microsoft.com/office/powerpoint/2010/main" val="3502608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Optional Slides</a:t>
            </a:r>
            <a:endParaRPr lang="en-NZ" dirty="0"/>
          </a:p>
        </p:txBody>
      </p:sp>
      <p:sp>
        <p:nvSpPr>
          <p:cNvPr id="3" name="Content Placeholder 2"/>
          <p:cNvSpPr>
            <a:spLocks noGrp="1"/>
          </p:cNvSpPr>
          <p:nvPr>
            <p:ph idx="1"/>
          </p:nvPr>
        </p:nvSpPr>
        <p:spPr/>
        <p:txBody>
          <a:bodyPr/>
          <a:lstStyle/>
          <a:p>
            <a:r>
              <a:rPr lang="en-NZ" dirty="0" smtClean="0"/>
              <a:t>Multiple Inheritance</a:t>
            </a:r>
            <a:endParaRPr lang="en-NZ"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2820458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Inheritance</a:t>
            </a:r>
            <a:endParaRPr lang="en-NZ" dirty="0"/>
          </a:p>
        </p:txBody>
      </p:sp>
      <p:sp>
        <p:nvSpPr>
          <p:cNvPr id="3" name="Content Placeholder 2"/>
          <p:cNvSpPr>
            <a:spLocks noGrp="1"/>
          </p:cNvSpPr>
          <p:nvPr>
            <p:ph idx="1"/>
          </p:nvPr>
        </p:nvSpPr>
        <p:spPr/>
        <p:txBody>
          <a:bodyPr/>
          <a:lstStyle/>
          <a:p>
            <a:r>
              <a:rPr lang="en-NZ" dirty="0" smtClean="0"/>
              <a:t>Allowing a class to inherit simultaneously from more than one parent class.</a:t>
            </a:r>
            <a:endParaRPr lang="en-NZ" dirty="0"/>
          </a:p>
        </p:txBody>
      </p:sp>
      <p:pic>
        <p:nvPicPr>
          <p:cNvPr id="1026" name="Picture 2" descr="http://3.bp.blogspot.com/_uvLnlQ975m0/Snww9gayo_I/AAAAAAAAAB4/jC0RTqGtOwM/s400/multiple.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819400"/>
            <a:ext cx="3810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Inheritance - Pro</a:t>
            </a:r>
            <a:endParaRPr lang="en-NZ" dirty="0"/>
          </a:p>
        </p:txBody>
      </p:sp>
      <p:sp>
        <p:nvSpPr>
          <p:cNvPr id="3" name="Content Placeholder 2"/>
          <p:cNvSpPr>
            <a:spLocks noGrp="1"/>
          </p:cNvSpPr>
          <p:nvPr>
            <p:ph idx="1"/>
          </p:nvPr>
        </p:nvSpPr>
        <p:spPr/>
        <p:txBody>
          <a:bodyPr/>
          <a:lstStyle/>
          <a:p>
            <a:endParaRPr lang="en-NZ" dirty="0"/>
          </a:p>
        </p:txBody>
      </p:sp>
      <p:pic>
        <p:nvPicPr>
          <p:cNvPr id="2050" name="Picture 2" descr="http://www.uml-diagrams.org/class-diagrams/class-multiple-inheritance-diamon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590800"/>
            <a:ext cx="2476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distancecompsci.com/cppqt-slides/src/multinheritance/PersonStudentTeach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1676400"/>
            <a:ext cx="3190875"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23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Inheritance</a:t>
            </a:r>
            <a:endParaRPr lang="en-NZ" dirty="0"/>
          </a:p>
        </p:txBody>
      </p:sp>
      <p:sp>
        <p:nvSpPr>
          <p:cNvPr id="3" name="Content Placeholder 2"/>
          <p:cNvSpPr>
            <a:spLocks noGrp="1"/>
          </p:cNvSpPr>
          <p:nvPr>
            <p:ph idx="1"/>
          </p:nvPr>
        </p:nvSpPr>
        <p:spPr/>
        <p:txBody>
          <a:bodyPr/>
          <a:lstStyle/>
          <a:p>
            <a:endParaRPr lang="en-NZ" dirty="0"/>
          </a:p>
        </p:txBody>
      </p:sp>
      <p:pic>
        <p:nvPicPr>
          <p:cNvPr id="4098" name="Picture 2" descr="http://upload.wikimedia.org/wikibooks/en/thumb/a/ae/DMiB_multiple_inheritance.svg/489px-DMiB_multiple_inheritanc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60" y="2209800"/>
            <a:ext cx="8051840" cy="380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Inheritance - Con</a:t>
            </a:r>
            <a:endParaRPr lang="en-NZ" dirty="0"/>
          </a:p>
        </p:txBody>
      </p:sp>
      <p:sp>
        <p:nvSpPr>
          <p:cNvPr id="3" name="Content Placeholder 2"/>
          <p:cNvSpPr>
            <a:spLocks noGrp="1"/>
          </p:cNvSpPr>
          <p:nvPr>
            <p:ph idx="1"/>
          </p:nvPr>
        </p:nvSpPr>
        <p:spPr/>
        <p:txBody>
          <a:bodyPr/>
          <a:lstStyle/>
          <a:p>
            <a:endParaRPr lang="en-NZ"/>
          </a:p>
        </p:txBody>
      </p:sp>
      <p:pic>
        <p:nvPicPr>
          <p:cNvPr id="3074" name="Picture 2" descr="http://upload.wikimedia.org/wikipedia/commons/thumb/8/8e/Diamond_inheritance.svg/330px-Diamond_inheritanc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209800"/>
            <a:ext cx="20955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ommons.oreilly.com/wiki/images/a/a7/Beyond_Java_I_2_tt1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2133600"/>
            <a:ext cx="431721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6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Multiple Inheritance (sort of) with Interfaces</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6363" y="2066925"/>
            <a:ext cx="6391275" cy="41052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762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Multiple Inheritance (sort of) with Interfaces</a:t>
            </a:r>
            <a:endParaRPr lang="en-NZ" dirty="0"/>
          </a:p>
        </p:txBody>
      </p:sp>
      <p:sp>
        <p:nvSpPr>
          <p:cNvPr id="3" name="Content Placeholder 2"/>
          <p:cNvSpPr>
            <a:spLocks noGrp="1"/>
          </p:cNvSpPr>
          <p:nvPr>
            <p:ph idx="1"/>
          </p:nvPr>
        </p:nvSpPr>
        <p:spPr/>
        <p:txBody>
          <a:bodyPr/>
          <a:lstStyle/>
          <a:p>
            <a:endParaRPr lang="en-NZ" dirty="0"/>
          </a:p>
        </p:txBody>
      </p:sp>
      <p:pic>
        <p:nvPicPr>
          <p:cNvPr id="615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409" y="1604229"/>
            <a:ext cx="3609975" cy="952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5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09" y="2914650"/>
            <a:ext cx="2819400" cy="1352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5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409" y="4714875"/>
            <a:ext cx="3028950" cy="1304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5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4850" y="1600200"/>
            <a:ext cx="4171950" cy="2924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55"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90950" y="4714875"/>
            <a:ext cx="4895850" cy="1971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5419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Interfaces </a:t>
            </a:r>
            <a:r>
              <a:rPr lang="en-NZ" dirty="0" err="1" smtClean="0"/>
              <a:t>vs</a:t>
            </a:r>
            <a:r>
              <a:rPr lang="en-NZ" dirty="0" smtClean="0"/>
              <a:t> Parent Class</a:t>
            </a:r>
            <a:endParaRPr lang="en-NZ" dirty="0"/>
          </a:p>
        </p:txBody>
      </p:sp>
      <p:sp>
        <p:nvSpPr>
          <p:cNvPr id="3" name="Content Placeholder 2"/>
          <p:cNvSpPr>
            <a:spLocks noGrp="1"/>
          </p:cNvSpPr>
          <p:nvPr>
            <p:ph idx="1"/>
          </p:nvPr>
        </p:nvSpPr>
        <p:spPr/>
        <p:txBody>
          <a:bodyPr/>
          <a:lstStyle/>
          <a:p>
            <a:endParaRPr lang="en-NZ" dirty="0"/>
          </a:p>
        </p:txBody>
      </p:sp>
      <p:sp>
        <p:nvSpPr>
          <p:cNvPr id="4" name="Oval 3"/>
          <p:cNvSpPr/>
          <p:nvPr/>
        </p:nvSpPr>
        <p:spPr>
          <a:xfrm>
            <a:off x="2590800" y="3505200"/>
            <a:ext cx="1600200" cy="14478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Builder</a:t>
            </a:r>
            <a:endParaRPr lang="en-NZ" dirty="0"/>
          </a:p>
        </p:txBody>
      </p:sp>
      <p:sp>
        <p:nvSpPr>
          <p:cNvPr id="5" name="Oval 4"/>
          <p:cNvSpPr/>
          <p:nvPr/>
        </p:nvSpPr>
        <p:spPr>
          <a:xfrm>
            <a:off x="228600" y="1905000"/>
            <a:ext cx="3581400" cy="1295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600" dirty="0" err="1" smtClean="0">
                <a:solidFill>
                  <a:schemeClr val="tx1"/>
                </a:solidFill>
              </a:rPr>
              <a:t>HomeMaintenancePerson</a:t>
            </a:r>
            <a:endParaRPr lang="en-NZ" sz="1600" dirty="0">
              <a:solidFill>
                <a:schemeClr val="tx1"/>
              </a:solidFill>
            </a:endParaRPr>
          </a:p>
        </p:txBody>
      </p:sp>
      <p:sp>
        <p:nvSpPr>
          <p:cNvPr id="10" name="Rounded Rectangle 9"/>
          <p:cNvSpPr/>
          <p:nvPr/>
        </p:nvSpPr>
        <p:spPr>
          <a:xfrm>
            <a:off x="4724400" y="21336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Interface </a:t>
            </a:r>
          </a:p>
          <a:p>
            <a:pPr algn="ctr"/>
            <a:r>
              <a:rPr lang="en-NZ" dirty="0" err="1" smtClean="0"/>
              <a:t>CleanSpouting</a:t>
            </a:r>
            <a:r>
              <a:rPr lang="en-NZ" dirty="0" smtClean="0"/>
              <a:t>()</a:t>
            </a:r>
            <a:endParaRPr lang="en-NZ" dirty="0"/>
          </a:p>
        </p:txBody>
      </p:sp>
      <p:cxnSp>
        <p:nvCxnSpPr>
          <p:cNvPr id="18" name="Straight Arrow Connector 17"/>
          <p:cNvCxnSpPr>
            <a:stCxn id="4" idx="7"/>
          </p:cNvCxnSpPr>
          <p:nvPr/>
        </p:nvCxnSpPr>
        <p:spPr>
          <a:xfrm flipV="1">
            <a:off x="3956656" y="3048001"/>
            <a:ext cx="1377344" cy="6692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1"/>
            <a:endCxn id="5" idx="5"/>
          </p:cNvCxnSpPr>
          <p:nvPr/>
        </p:nvCxnSpPr>
        <p:spPr>
          <a:xfrm flipV="1">
            <a:off x="2825144" y="3010693"/>
            <a:ext cx="460372" cy="7065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105400" y="4572000"/>
            <a:ext cx="1600200" cy="14478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Husband</a:t>
            </a:r>
            <a:endParaRPr lang="en-NZ" dirty="0"/>
          </a:p>
        </p:txBody>
      </p:sp>
      <p:sp>
        <p:nvSpPr>
          <p:cNvPr id="24" name="Oval 23"/>
          <p:cNvSpPr/>
          <p:nvPr/>
        </p:nvSpPr>
        <p:spPr>
          <a:xfrm>
            <a:off x="5829300" y="3200400"/>
            <a:ext cx="28575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FamilyMember</a:t>
            </a:r>
            <a:endParaRPr lang="en-NZ" dirty="0">
              <a:solidFill>
                <a:schemeClr val="tx1"/>
              </a:solidFill>
            </a:endParaRPr>
          </a:p>
        </p:txBody>
      </p:sp>
      <p:cxnSp>
        <p:nvCxnSpPr>
          <p:cNvPr id="25" name="Straight Arrow Connector 24"/>
          <p:cNvCxnSpPr>
            <a:stCxn id="23" idx="0"/>
          </p:cNvCxnSpPr>
          <p:nvPr/>
        </p:nvCxnSpPr>
        <p:spPr>
          <a:xfrm flipV="1">
            <a:off x="5905500" y="3980889"/>
            <a:ext cx="419727" cy="5911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410200" y="3048000"/>
            <a:ext cx="247650" cy="16764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0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an Interface</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926" y="2253827"/>
            <a:ext cx="7114674" cy="300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7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Implementing an Interface</a:t>
            </a:r>
            <a:endParaRPr lang="en-NZ" dirty="0"/>
          </a:p>
        </p:txBody>
      </p:sp>
      <p:sp>
        <p:nvSpPr>
          <p:cNvPr id="3" name="Content Placeholder 2"/>
          <p:cNvSpPr>
            <a:spLocks noGrp="1"/>
          </p:cNvSpPr>
          <p:nvPr>
            <p:ph idx="1"/>
          </p:nvPr>
        </p:nvSpPr>
        <p:spPr/>
        <p:txBody>
          <a:bodyPr/>
          <a:lstStyle/>
          <a:p>
            <a:endParaRPr lang="en-NZ"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8329991" cy="143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605213"/>
            <a:ext cx="7078405"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8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Implementing an Interface</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a:stretch>
            <a:fillRect/>
          </a:stretch>
        </p:blipFill>
        <p:spPr>
          <a:xfrm>
            <a:off x="457200" y="1600200"/>
            <a:ext cx="8243888" cy="2569131"/>
          </a:xfrm>
          <a:prstGeom prst="rect">
            <a:avLst/>
          </a:prstGeom>
        </p:spPr>
      </p:pic>
    </p:spTree>
    <p:extLst>
      <p:ext uri="{BB962C8B-B14F-4D97-AF65-F5344CB8AC3E}">
        <p14:creationId xmlns:p14="http://schemas.microsoft.com/office/powerpoint/2010/main" val="289855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Implementing an Interface</a:t>
            </a:r>
            <a:endParaRPr lang="en-NZ" dirty="0"/>
          </a:p>
        </p:txBody>
      </p:sp>
      <p:sp>
        <p:nvSpPr>
          <p:cNvPr id="3" name="Content Placeholder 2"/>
          <p:cNvSpPr>
            <a:spLocks noGrp="1"/>
          </p:cNvSpPr>
          <p:nvPr>
            <p:ph idx="1"/>
          </p:nvPr>
        </p:nvSpPr>
        <p:spPr/>
        <p:txBody>
          <a:bodyPr/>
          <a:lstStyle/>
          <a:p>
            <a:endParaRPr lang="en-NZ"/>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657350"/>
            <a:ext cx="655341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88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Implementing an Interface</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4981575" cy="2600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832350"/>
            <a:ext cx="8142592" cy="1263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4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an Interface Method</a:t>
            </a:r>
            <a:endParaRPr lang="en-NZ" dirty="0"/>
          </a:p>
        </p:txBody>
      </p:sp>
      <p:sp>
        <p:nvSpPr>
          <p:cNvPr id="3" name="Content Placeholder 2"/>
          <p:cNvSpPr>
            <a:spLocks noGrp="1"/>
          </p:cNvSpPr>
          <p:nvPr>
            <p:ph idx="1"/>
          </p:nvPr>
        </p:nvSpPr>
        <p:spPr/>
        <p:txBody>
          <a:bodyPr/>
          <a:lstStyle/>
          <a:p>
            <a:endParaRPr lang="en-NZ"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990" y="2867024"/>
            <a:ext cx="799761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49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531</TotalTime>
  <Words>3558</Words>
  <Application>Microsoft Office PowerPoint</Application>
  <PresentationFormat>On-screen Show (4:3)</PresentationFormat>
  <Paragraphs>250</Paragraphs>
  <Slides>27</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Clarity</vt:lpstr>
      <vt:lpstr>Interfaces (or Who Will Clean the Spouting?)</vt:lpstr>
      <vt:lpstr>Interfaces vs Parent Class</vt:lpstr>
      <vt:lpstr>Interfaces vs Parent Class</vt:lpstr>
      <vt:lpstr>Defining an Interface</vt:lpstr>
      <vt:lpstr>Implementing an Interface</vt:lpstr>
      <vt:lpstr>Implementing an Interface</vt:lpstr>
      <vt:lpstr>Implementing an Interface</vt:lpstr>
      <vt:lpstr>Implementing an Interface</vt:lpstr>
      <vt:lpstr>Using an Interface Method</vt:lpstr>
      <vt:lpstr>Interface as variable type</vt:lpstr>
      <vt:lpstr>Interface as variable type</vt:lpstr>
      <vt:lpstr>Interface as variable type</vt:lpstr>
      <vt:lpstr>Interface as parameter type</vt:lpstr>
      <vt:lpstr>Using the is and as Operators</vt:lpstr>
      <vt:lpstr>Using the is and as Operators</vt:lpstr>
      <vt:lpstr>Using the is and as Operators</vt:lpstr>
      <vt:lpstr>Using the is and as Operators</vt:lpstr>
      <vt:lpstr>Interface vs. Abstract Class</vt:lpstr>
      <vt:lpstr>If Interested….</vt:lpstr>
      <vt:lpstr>Optional Slides</vt:lpstr>
      <vt:lpstr>Practical</vt:lpstr>
      <vt:lpstr>Multiple Inheritance</vt:lpstr>
      <vt:lpstr>Multiple Inheritance - Pro</vt:lpstr>
      <vt:lpstr>Multiple Inheritance</vt:lpstr>
      <vt:lpstr>Multiple Inheritance - Con</vt:lpstr>
      <vt:lpstr>Multiple Inheritance (sort of) with Interfaces</vt:lpstr>
      <vt:lpstr>Multiple Inheritance (sort of) with Interfaces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Default-User</cp:lastModifiedBy>
  <cp:revision>235</cp:revision>
  <dcterms:created xsi:type="dcterms:W3CDTF">2006-08-16T00:00:00Z</dcterms:created>
  <dcterms:modified xsi:type="dcterms:W3CDTF">2017-02-15T21:54:17Z</dcterms:modified>
</cp:coreProperties>
</file>