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5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00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0" r:id="rId26"/>
    <p:sldId id="257" r:id="rId27"/>
    <p:sldId id="258" r:id="rId28"/>
    <p:sldId id="259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6" r:id="rId43"/>
    <p:sldId id="275" r:id="rId4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63075" autoAdjust="0"/>
  </p:normalViewPr>
  <p:slideViewPr>
    <p:cSldViewPr>
      <p:cViewPr varScale="1">
        <p:scale>
          <a:sx n="45" d="100"/>
          <a:sy n="45" d="100"/>
        </p:scale>
        <p:origin x="180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CACE749-3F6F-4D08-86BD-8738628B2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7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baseline="0" dirty="0" smtClean="0"/>
              <a:t>Still looking at the C# core.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Things you may know something about, but now need to learn more...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Two basically unconnected topics today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CE749-3F6F-4D08-86BD-8738628B23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List</a:t>
            </a:r>
            <a:r>
              <a:rPr lang="en-NZ" baseline="0" dirty="0" smtClean="0"/>
              <a:t> is the most commonly used.</a:t>
            </a:r>
          </a:p>
          <a:p>
            <a:r>
              <a:rPr lang="en-NZ" baseline="0" dirty="0" smtClean="0"/>
              <a:t>Here is a quick review of how its operators work.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CE749-3F6F-4D08-86BD-8738628B23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3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3C340-4828-4140-A5BA-3150581ABC89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Will print what? =&gt; 4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Note the use of intermediate variables,</a:t>
            </a:r>
            <a:r>
              <a:rPr lang="en-AU" baseline="0" dirty="0" smtClean="0"/>
              <a:t> rather than stuffing the call to count into the call to Add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baseline="0" dirty="0" smtClean="0"/>
              <a:t>This is good practice and makes your code more readable.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baseline="0" dirty="0" smtClean="0"/>
              <a:t>In a compiled situation, where number of lines of code isn’t important, always choose readable over short.</a:t>
            </a:r>
          </a:p>
          <a:p>
            <a:pPr marL="171450" indent="-171450">
              <a:buFont typeface="Arial" pitchFamily="34" charset="0"/>
              <a:buChar char="•"/>
            </a:pPr>
            <a:endParaRPr lang="en-AU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AU" baseline="0" dirty="0" smtClean="0"/>
              <a:t>(NB: The </a:t>
            </a:r>
            <a:r>
              <a:rPr lang="en-AU" baseline="0" dirty="0" err="1" smtClean="0"/>
              <a:t>ToString</a:t>
            </a:r>
            <a:r>
              <a:rPr lang="en-AU" baseline="0" dirty="0" smtClean="0"/>
              <a:t>() is optional here, because the system converts </a:t>
            </a:r>
            <a:r>
              <a:rPr lang="en-AU" baseline="0" dirty="0" err="1" smtClean="0"/>
              <a:t>int</a:t>
            </a:r>
            <a:r>
              <a:rPr lang="en-AU" baseline="0" dirty="0" smtClean="0"/>
              <a:t> variables automatically, but since most of the time you need it, it doesn’t hurt to just use it.)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9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B84CF4-B61B-4D49-BB17-184E5C124B87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This works because strings have a pre-defined compare method.</a:t>
            </a:r>
          </a:p>
          <a:p>
            <a:pPr>
              <a:buFontTx/>
              <a:buChar char="•"/>
            </a:pPr>
            <a:r>
              <a:rPr lang="en-AU" dirty="0" smtClean="0"/>
              <a:t>With complex objects it may not work the way you expect….</a:t>
            </a:r>
          </a:p>
          <a:p>
            <a:pPr>
              <a:buFontTx/>
              <a:buChar char="•"/>
            </a:pPr>
            <a:r>
              <a:rPr lang="en-AU" dirty="0" smtClean="0"/>
              <a:t>Recall that with complex objects you can provide your own. We will explore the technique</a:t>
            </a:r>
            <a:r>
              <a:rPr lang="en-AU" baseline="0" dirty="0" smtClean="0"/>
              <a:t> later.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7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AEB40B-E68B-46D5-BE5D-A79BE5B6AD02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Note 0-indexing.</a:t>
            </a:r>
          </a:p>
          <a:p>
            <a:pPr>
              <a:buFontTx/>
              <a:buChar char="•"/>
            </a:pPr>
            <a:r>
              <a:rPr lang="en-AU" dirty="0" smtClean="0"/>
              <a:t>After oboe is gone,</a:t>
            </a:r>
            <a:r>
              <a:rPr lang="en-AU" baseline="0" dirty="0" smtClean="0"/>
              <a:t> there are three elements left, indexed 0,1,2. So </a:t>
            </a:r>
            <a:r>
              <a:rPr lang="en-AU" baseline="0" dirty="0" err="1" smtClean="0"/>
              <a:t>RemoveAt</a:t>
            </a:r>
            <a:r>
              <a:rPr lang="en-AU" baseline="0" dirty="0" smtClean="0"/>
              <a:t>(2) removes the last item – timpani.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35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dirty="0" smtClean="0"/>
              <a:t>Note 0-indexing.</a:t>
            </a:r>
          </a:p>
          <a:p>
            <a:r>
              <a:rPr lang="en-NZ" dirty="0" smtClean="0"/>
              <a:t>Insert is quite literally insert-at. The specified value becomes the value at 0-indexed</a:t>
            </a:r>
            <a:r>
              <a:rPr lang="en-NZ" baseline="0" dirty="0" smtClean="0"/>
              <a:t> position </a:t>
            </a:r>
            <a:r>
              <a:rPr lang="en-NZ" baseline="0" dirty="0" err="1" smtClean="0"/>
              <a:t>i</a:t>
            </a:r>
            <a:endParaRPr lang="en-NZ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4C5986-B514-4D7A-A4B9-D4520B855FDD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NZ" dirty="0" smtClean="0"/>
              <a:t>Your program will crash, throwing this informative exception….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77A6E7-F8B5-4239-A25F-5DFF488F09C8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31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NZ" dirty="0" smtClean="0"/>
              <a:t>Your program will crash, throwing this informative exception</a:t>
            </a:r>
          </a:p>
          <a:p>
            <a:pPr>
              <a:buFontTx/>
              <a:buChar char="•"/>
            </a:pP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We will see next how you can work with these exceptions, allowing more graceful handling of errors (crashing is not graceful).</a:t>
            </a:r>
          </a:p>
          <a:p>
            <a:pPr>
              <a:buFontTx/>
              <a:buChar char="•"/>
            </a:pP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For example, a user might inadvertently make a typo on data entry that would cause your code to try to add out of bounds. Crashing and requiring a restart is budget. We can do better.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77A6E7-F8B5-4239-A25F-5DFF488F09C8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9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533B1-7E62-46AC-89A1-B7C786C4E3C1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Dictionaries are a little more complex, but very, very useful.</a:t>
            </a:r>
          </a:p>
          <a:p>
            <a:pPr>
              <a:buFontTx/>
              <a:buChar char="•"/>
            </a:pPr>
            <a:r>
              <a:rPr lang="en-AU" dirty="0" smtClean="0"/>
              <a:t>It is best to think of a dictionary as a collection, not of  values (can be as complex as you like – they can, for example, be user-defined objects) but of </a:t>
            </a:r>
            <a:r>
              <a:rPr lang="en-AU" dirty="0" err="1" smtClean="0"/>
              <a:t>key,value</a:t>
            </a:r>
            <a:r>
              <a:rPr lang="en-AU" dirty="0" smtClean="0"/>
              <a:t> pairs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An example….We’re going to make a little database thing of the movies that won the best picture Oscar </a:t>
            </a:r>
          </a:p>
          <a:p>
            <a:pPr>
              <a:buFontTx/>
              <a:buChar char="•"/>
            </a:pPr>
            <a:r>
              <a:rPr lang="en-AU" dirty="0" smtClean="0"/>
              <a:t>(This</a:t>
            </a:r>
            <a:r>
              <a:rPr lang="en-AU" baseline="0" dirty="0" smtClean="0"/>
              <a:t> will be a simple flat-file database. But just FYI, we will be working with the MSSQL RDBMS later in the semester.)</a:t>
            </a:r>
            <a:endParaRPr lang="en-AU" dirty="0" smtClean="0"/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We will have this little class to be a record.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AU" dirty="0" smtClean="0"/>
              <a:t>Please note the C# 6.0 syntax for declaring properties (publically accessible class data members)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AU" dirty="0" smtClean="0"/>
              <a:t>You should understand</a:t>
            </a:r>
            <a:r>
              <a:rPr lang="en-AU" baseline="0" dirty="0" smtClean="0"/>
              <a:t> why we override </a:t>
            </a:r>
            <a:r>
              <a:rPr lang="en-AU" baseline="0" dirty="0" err="1" smtClean="0"/>
              <a:t>ToString</a:t>
            </a:r>
            <a:r>
              <a:rPr lang="en-AU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The primary key will be the year. This works because only one movie wins the</a:t>
            </a:r>
            <a:r>
              <a:rPr lang="en-AU" baseline="0" dirty="0" smtClean="0"/>
              <a:t> Best Movie Oscar each year, so year is unique.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57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4FEDA-BFB1-4892-A6DE-412F7BCCA4C6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Here is how to create a dictionary.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Declaration and Allocation: In Dictionary&lt;t1,t2&gt;</a:t>
            </a:r>
            <a:r>
              <a:rPr lang="en-AU" baseline="0" dirty="0" smtClean="0"/>
              <a:t> t1 is the type of the key; t2 is the type of the value.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We then create some movie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We then add each one in, indexed by its own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Look very carefully at how this is done...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Note</a:t>
            </a:r>
            <a:r>
              <a:rPr lang="en-AU" baseline="0" dirty="0" smtClean="0"/>
              <a:t> that when working with Dictionary, you need to keep very clear on the difference between the key and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In this case, the key is actually a property of the object which is the value. That’s fine. When you access this property, you get an </a:t>
            </a:r>
            <a:r>
              <a:rPr lang="en-AU" baseline="0" dirty="0" err="1" smtClean="0"/>
              <a:t>int</a:t>
            </a:r>
            <a:r>
              <a:rPr lang="en-AU" baseline="0" dirty="0" smtClean="0"/>
              <a:t>, which is what you need for the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If this example looks too odd to you, give it plenty of thought.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78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BCF186-51CA-464F-A545-DCCDA411945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And here is how we iterate over a Dictionary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Note that the </a:t>
            </a:r>
            <a:r>
              <a:rPr lang="en-AU" dirty="0" err="1" smtClean="0"/>
              <a:t>foreach</a:t>
            </a:r>
            <a:r>
              <a:rPr lang="en-AU" dirty="0" smtClean="0"/>
              <a:t> loop pulls out </a:t>
            </a:r>
            <a:r>
              <a:rPr lang="en-AU" dirty="0" err="1" smtClean="0"/>
              <a:t>KeyValuePair</a:t>
            </a:r>
            <a:r>
              <a:rPr lang="en-AU" dirty="0" smtClean="0"/>
              <a:t> objects (you must specify the types,</a:t>
            </a:r>
            <a:r>
              <a:rPr lang="en-AU" baseline="0" dirty="0" smtClean="0"/>
              <a:t> as shown)</a:t>
            </a:r>
            <a:r>
              <a:rPr lang="en-AU" dirty="0" smtClean="0"/>
              <a:t>, which have Key and Value properties</a:t>
            </a:r>
          </a:p>
          <a:p>
            <a:pPr>
              <a:buFontTx/>
              <a:buChar char="•"/>
            </a:pPr>
            <a:r>
              <a:rPr lang="en-AU" dirty="0" smtClean="0"/>
              <a:t>You must specify the data types of the key (in this case an </a:t>
            </a:r>
            <a:r>
              <a:rPr lang="en-AU" dirty="0" err="1" smtClean="0"/>
              <a:t>int</a:t>
            </a:r>
            <a:r>
              <a:rPr lang="en-AU" dirty="0" smtClean="0"/>
              <a:t>) and the object value (in this case Movie)</a:t>
            </a:r>
          </a:p>
          <a:p>
            <a:pPr>
              <a:buFontTx/>
              <a:buChar char="•"/>
            </a:pPr>
            <a:r>
              <a:rPr lang="en-AU" dirty="0" smtClean="0"/>
              <a:t>As usual with </a:t>
            </a:r>
            <a:r>
              <a:rPr lang="en-AU" dirty="0" err="1" smtClean="0"/>
              <a:t>foreach</a:t>
            </a:r>
            <a:r>
              <a:rPr lang="en-AU" dirty="0" smtClean="0"/>
              <a:t>, you then access the current element by the variable name you give it in the loop argument (</a:t>
            </a:r>
            <a:r>
              <a:rPr lang="en-AU" dirty="0" err="1" smtClean="0"/>
              <a:t>int</a:t>
            </a:r>
            <a:r>
              <a:rPr lang="en-AU" dirty="0" smtClean="0"/>
              <a:t> this case </a:t>
            </a:r>
            <a:r>
              <a:rPr lang="en-AU" dirty="0" err="1" smtClean="0"/>
              <a:t>currentMovie</a:t>
            </a:r>
            <a:r>
              <a:rPr lang="en-AU" dirty="0" smtClean="0"/>
              <a:t>)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The element is of type </a:t>
            </a:r>
            <a:r>
              <a:rPr lang="en-AU" dirty="0" err="1" smtClean="0"/>
              <a:t>KeyValuePair</a:t>
            </a:r>
            <a:r>
              <a:rPr lang="en-AU" dirty="0" smtClean="0"/>
              <a:t>, a NET type. It has two properties – Key and Value – which you access as shown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What will this code frag print out? Think about it carefully……</a:t>
            </a:r>
          </a:p>
          <a:p>
            <a:pPr>
              <a:buFontTx/>
              <a:buChar char="•"/>
            </a:pPr>
            <a:r>
              <a:rPr lang="en-AU" dirty="0" smtClean="0"/>
              <a:t>It first calls </a:t>
            </a:r>
            <a:r>
              <a:rPr lang="en-AU" dirty="0" err="1" smtClean="0"/>
              <a:t>ToString</a:t>
            </a:r>
            <a:r>
              <a:rPr lang="en-AU" dirty="0" smtClean="0"/>
              <a:t> on the key (so it prints the year as a string); then it calls </a:t>
            </a:r>
            <a:r>
              <a:rPr lang="en-AU" dirty="0" err="1" smtClean="0"/>
              <a:t>toString</a:t>
            </a:r>
            <a:r>
              <a:rPr lang="en-AU" dirty="0" smtClean="0"/>
              <a:t> on the Movie(so you get the </a:t>
            </a:r>
            <a:r>
              <a:rPr lang="en-AU" dirty="0" err="1" smtClean="0"/>
              <a:t>ToString</a:t>
            </a:r>
            <a:r>
              <a:rPr lang="en-AU" dirty="0" smtClean="0"/>
              <a:t>() method you wrote for the Movie class).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4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A45174-04B2-4D99-8A48-86A9BB3A2AB9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dirty="0" smtClean="0"/>
              <a:t>In the current version of C#, we have access to a number of built-in data structure</a:t>
            </a:r>
            <a:r>
              <a:rPr lang="en-US" dirty="0" smtClean="0"/>
              <a:t>s for handling sets of data elements</a:t>
            </a:r>
          </a:p>
          <a:p>
            <a:pPr>
              <a:buFont typeface="Arial" pitchFamily="34" charset="0"/>
              <a:buChar char="•"/>
            </a:pP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A “family” because they have some common ancestors, and they implement some</a:t>
            </a:r>
            <a:r>
              <a:rPr lang="en-AU" baseline="0" dirty="0" smtClean="0"/>
              <a:t> common interfaces</a:t>
            </a:r>
          </a:p>
          <a:p>
            <a:pPr>
              <a:buFont typeface="Arial" pitchFamily="34" charset="0"/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12210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9DA418-C071-4588-B67A-6EB617E18696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mtClean="0"/>
              <a:t>Here is the output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7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9312F-1215-4851-A63D-D786D9EE5E9F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err="1" smtClean="0"/>
              <a:t>txtYear.Text</a:t>
            </a:r>
            <a:r>
              <a:rPr lang="en-AU" dirty="0" smtClean="0"/>
              <a:t> is a </a:t>
            </a:r>
            <a:r>
              <a:rPr lang="en-AU" dirty="0" err="1" smtClean="0"/>
              <a:t>TextBox</a:t>
            </a:r>
            <a:r>
              <a:rPr lang="en-AU" dirty="0" smtClean="0"/>
              <a:t> on the Form where the user types the search key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You can locate the item simply by indexing into the dictionary with the key value, as shown.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b="1" dirty="0" smtClean="0"/>
              <a:t>NB: Because it uses [], this looks like an array index – like it should accept 0, 1, 2... </a:t>
            </a:r>
          </a:p>
          <a:p>
            <a:pPr>
              <a:buFontTx/>
              <a:buChar char="•"/>
            </a:pPr>
            <a:r>
              <a:rPr lang="en-AU" b="1" dirty="0" smtClean="0"/>
              <a:t>It</a:t>
            </a:r>
            <a:r>
              <a:rPr lang="en-AU" b="1" baseline="0" dirty="0" smtClean="0"/>
              <a:t> is not.</a:t>
            </a:r>
          </a:p>
          <a:p>
            <a:pPr>
              <a:buFontTx/>
              <a:buChar char="•"/>
            </a:pPr>
            <a:r>
              <a:rPr lang="en-AU" b="1" baseline="0" dirty="0" smtClean="0"/>
              <a:t>It is a key value. (In our example, 1961 or 1972, etc.).</a:t>
            </a:r>
            <a:endParaRPr lang="en-AU" b="1" dirty="0" smtClean="0"/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But what if key isn’t there?</a:t>
            </a:r>
          </a:p>
          <a:p>
            <a:pPr lvl="1">
              <a:buFontTx/>
              <a:buChar char="•"/>
            </a:pPr>
            <a:r>
              <a:rPr lang="en-AU" dirty="0" smtClean="0"/>
              <a:t>The system will throw a </a:t>
            </a:r>
            <a:r>
              <a:rPr lang="en-AU" dirty="0" err="1" smtClean="0"/>
              <a:t>keyNotFound</a:t>
            </a:r>
            <a:r>
              <a:rPr lang="en-AU" dirty="0" smtClean="0"/>
              <a:t> exception at statement 2 (more about exceptions next…)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38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16A60-4222-4CAB-AC52-D3C4544AD8B2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Here is one method</a:t>
            </a:r>
            <a:r>
              <a:rPr lang="en-AU" baseline="0" dirty="0" smtClean="0"/>
              <a:t> for preventing this error</a:t>
            </a: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Check first for the key in the table using the </a:t>
            </a:r>
            <a:r>
              <a:rPr lang="en-AU" dirty="0" err="1" smtClean="0"/>
              <a:t>ContainsKey</a:t>
            </a:r>
            <a:r>
              <a:rPr lang="en-AU" dirty="0" smtClean="0"/>
              <a:t> method of the dictionary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b="1" dirty="0" smtClean="0"/>
              <a:t>One architectural note:</a:t>
            </a:r>
            <a:r>
              <a:rPr lang="en-AU" b="1" baseline="0" dirty="0" smtClean="0"/>
              <a:t> </a:t>
            </a:r>
            <a:r>
              <a:rPr lang="en-AU" baseline="0" dirty="0" smtClean="0"/>
              <a:t>Because we are concentrating now on the syntax of Dictionaries, we are just dumping all the code in together.</a:t>
            </a:r>
          </a:p>
          <a:p>
            <a:pPr>
              <a:buFontTx/>
              <a:buChar char="•"/>
            </a:pPr>
            <a:r>
              <a:rPr lang="en-AU" baseline="0" dirty="0" smtClean="0"/>
              <a:t>When we actually start building our </a:t>
            </a:r>
            <a:r>
              <a:rPr lang="en-AU" baseline="0" dirty="0" err="1" smtClean="0"/>
              <a:t>movieDatabase</a:t>
            </a:r>
            <a:r>
              <a:rPr lang="en-AU" baseline="0" dirty="0" smtClean="0"/>
              <a:t> class, it won’t be responsible for generating output like this.</a:t>
            </a:r>
          </a:p>
          <a:p>
            <a:pPr>
              <a:buFontTx/>
              <a:buChar char="•"/>
            </a:pPr>
            <a:r>
              <a:rPr lang="en-AU" baseline="0" dirty="0" smtClean="0"/>
              <a:t>Why not? =&gt; That violates </a:t>
            </a:r>
            <a:r>
              <a:rPr lang="en-AU" b="1" baseline="0" dirty="0" smtClean="0"/>
              <a:t>SRP</a:t>
            </a:r>
            <a:r>
              <a:rPr lang="en-AU" baseline="0" dirty="0" smtClean="0"/>
              <a:t>. The </a:t>
            </a:r>
            <a:r>
              <a:rPr lang="en-AU" baseline="0" dirty="0" err="1" smtClean="0"/>
              <a:t>MovieDatabase</a:t>
            </a:r>
            <a:r>
              <a:rPr lang="en-AU" baseline="0" dirty="0" smtClean="0"/>
              <a:t> class’s one job is to manage Movies. It shouldn’t know anything about the UI.</a:t>
            </a:r>
          </a:p>
          <a:p>
            <a:pPr>
              <a:buFontTx/>
              <a:buChar char="•"/>
            </a:pPr>
            <a:r>
              <a:rPr lang="en-AU" baseline="0" dirty="0" smtClean="0"/>
              <a:t>To make the database pop up messages and so forth is to </a:t>
            </a:r>
            <a:r>
              <a:rPr lang="en-AU" b="1" i="1" baseline="0" dirty="0" smtClean="0"/>
              <a:t>couple</a:t>
            </a:r>
            <a:r>
              <a:rPr lang="en-AU" b="0" i="0" baseline="0" dirty="0" smtClean="0"/>
              <a:t> your user interface and your application logic, which we know is very bad.</a:t>
            </a:r>
          </a:p>
          <a:p>
            <a:pPr>
              <a:buFontTx/>
              <a:buChar char="•"/>
            </a:pPr>
            <a:endParaRPr lang="en-AU" b="0" i="0" baseline="0" dirty="0" smtClean="0"/>
          </a:p>
          <a:p>
            <a:pPr>
              <a:buFontTx/>
              <a:buChar char="•"/>
            </a:pPr>
            <a:r>
              <a:rPr lang="en-AU" b="0" i="0" baseline="0" dirty="0" smtClean="0"/>
              <a:t>How would we really implement it? =&gt; The search method returns a Movie, or null. The calling class (which would be the Form in our case) decides what UI to generate.</a:t>
            </a:r>
          </a:p>
          <a:p>
            <a:pPr>
              <a:buFontTx/>
              <a:buChar char="•"/>
            </a:pPr>
            <a:endParaRPr lang="en-AU" b="0" i="0" baseline="0" dirty="0" smtClean="0"/>
          </a:p>
          <a:p>
            <a:pPr>
              <a:buFontTx/>
              <a:buChar char="•"/>
            </a:pPr>
            <a:r>
              <a:rPr lang="en-AU" b="0" i="0" baseline="0" dirty="0" smtClean="0"/>
              <a:t>Start thinking about these things now, every time you see some code...</a:t>
            </a:r>
          </a:p>
        </p:txBody>
      </p:sp>
    </p:spTree>
    <p:extLst>
      <p:ext uri="{BB962C8B-B14F-4D97-AF65-F5344CB8AC3E}">
        <p14:creationId xmlns:p14="http://schemas.microsoft.com/office/powerpoint/2010/main" val="5193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B105-0062-4A70-A59E-11029496BD22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Here is an alternative, which </a:t>
            </a:r>
            <a:r>
              <a:rPr lang="en-AU" dirty="0" err="1" smtClean="0"/>
              <a:t>highights</a:t>
            </a:r>
            <a:r>
              <a:rPr lang="en-AU" dirty="0" smtClean="0"/>
              <a:t> a couple of C# syntactic features.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Call </a:t>
            </a:r>
            <a:r>
              <a:rPr lang="en-AU" dirty="0" err="1" smtClean="0"/>
              <a:t>TryGetValue</a:t>
            </a:r>
            <a:r>
              <a:rPr lang="en-AU" dirty="0" smtClean="0"/>
              <a:t>, which is a method of all dictionary objects.</a:t>
            </a:r>
          </a:p>
          <a:p>
            <a:pPr>
              <a:buFontTx/>
              <a:buChar char="•"/>
            </a:pPr>
            <a:r>
              <a:rPr lang="en-AU" dirty="0" smtClean="0"/>
              <a:t>This accepts the key and an </a:t>
            </a:r>
            <a:r>
              <a:rPr lang="en-AU" b="1" dirty="0" smtClean="0"/>
              <a:t>out</a:t>
            </a:r>
            <a:r>
              <a:rPr lang="en-AU" dirty="0" smtClean="0"/>
              <a:t> parameter – out is “ref but it doesn’t have to have a value first”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It simultaneously does a lookup and, </a:t>
            </a:r>
            <a:r>
              <a:rPr lang="en-AU" i="1" dirty="0" smtClean="0"/>
              <a:t>if successful</a:t>
            </a:r>
            <a:r>
              <a:rPr lang="en-AU" dirty="0" smtClean="0"/>
              <a:t>, an assign, and returns true (so the if statement evaluates</a:t>
            </a:r>
            <a:r>
              <a:rPr lang="en-AU" baseline="0" dirty="0" smtClean="0"/>
              <a:t> to true)</a:t>
            </a: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If not successful, it returns false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How do you know this method exists?</a:t>
            </a:r>
          </a:p>
          <a:p>
            <a:pPr>
              <a:buFontTx/>
              <a:buChar char="•"/>
            </a:pPr>
            <a:r>
              <a:rPr lang="en-AU" dirty="0" smtClean="0"/>
              <a:t>You don’t. The .NET base classes are big complex beasts with lots of (semi-random) methods and properties. </a:t>
            </a:r>
          </a:p>
          <a:p>
            <a:pPr>
              <a:buFontTx/>
              <a:buChar char="•"/>
            </a:pPr>
            <a:r>
              <a:rPr lang="en-AU" dirty="0" smtClean="0"/>
              <a:t>As you are learning the language, consider it an exploration project. Before you start writing code, it’s worth spending some time reading a book or the MSDN docs to find out all the options and, as in this case, the preferred technique.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Another thing you need to start thinking</a:t>
            </a:r>
            <a:r>
              <a:rPr lang="en-AU" baseline="0" dirty="0" smtClean="0"/>
              <a:t> about is when you would choose method 1</a:t>
            </a:r>
            <a:r>
              <a:rPr lang="en-AU" b="1" i="1" baseline="0" dirty="0" smtClean="0"/>
              <a:t> and why</a:t>
            </a:r>
            <a:r>
              <a:rPr lang="en-AU" b="0" i="0" baseline="0" dirty="0" smtClean="0"/>
              <a:t>, and when you would choose method 2 </a:t>
            </a:r>
            <a:r>
              <a:rPr lang="en-AU" b="1" i="1" baseline="0" dirty="0" smtClean="0"/>
              <a:t>and why.</a:t>
            </a:r>
          </a:p>
          <a:p>
            <a:pPr>
              <a:buFontTx/>
              <a:buChar char="•"/>
            </a:pPr>
            <a:r>
              <a:rPr lang="en-AU" b="0" i="0" baseline="0" dirty="0" smtClean="0"/>
              <a:t>In this case, </a:t>
            </a:r>
            <a:r>
              <a:rPr lang="en-AU" b="0" i="0" baseline="0" dirty="0" err="1" smtClean="0"/>
              <a:t>ContainsKey</a:t>
            </a:r>
            <a:r>
              <a:rPr lang="en-AU" b="0" i="0" baseline="0" dirty="0" smtClean="0"/>
              <a:t> is more readable, and </a:t>
            </a:r>
            <a:r>
              <a:rPr lang="en-AU" b="0" i="0" baseline="0" dirty="0" err="1" smtClean="0"/>
              <a:t>TryGetValue</a:t>
            </a:r>
            <a:r>
              <a:rPr lang="en-AU" b="0" i="0" baseline="0" dirty="0" smtClean="0"/>
              <a:t> is more efficient (at execution time) because it uses a more efficient fetch operation (see docs for details).</a:t>
            </a:r>
          </a:p>
          <a:p>
            <a:pPr>
              <a:buFontTx/>
              <a:buChar char="•"/>
            </a:pPr>
            <a:r>
              <a:rPr lang="en-AU" b="0" i="0" baseline="0" dirty="0" smtClean="0"/>
              <a:t>So, unless you are writing a code sample for teaching, you will probably use </a:t>
            </a:r>
            <a:r>
              <a:rPr lang="en-AU" b="0" i="0" baseline="0" dirty="0" err="1" smtClean="0"/>
              <a:t>TryGetValue</a:t>
            </a:r>
            <a:r>
              <a:rPr lang="en-AU" b="0" i="0" baseline="0" dirty="0" smtClean="0"/>
              <a:t>.</a:t>
            </a:r>
          </a:p>
          <a:p>
            <a:pPr>
              <a:buFontTx/>
              <a:buChar char="•"/>
            </a:pPr>
            <a:r>
              <a:rPr lang="en-AU" b="0" i="0" baseline="0" dirty="0" smtClean="0"/>
              <a:t>So why do we have </a:t>
            </a:r>
            <a:r>
              <a:rPr lang="en-AU" b="0" i="0" baseline="0" dirty="0" err="1" smtClean="0"/>
              <a:t>ContainsKey</a:t>
            </a:r>
            <a:r>
              <a:rPr lang="en-AU" b="0" i="0" baseline="0" dirty="0" smtClean="0"/>
              <a:t> at all? </a:t>
            </a:r>
            <a:r>
              <a:rPr lang="en-AU" b="0" i="0" baseline="0" dirty="0" smtClean="0">
                <a:sym typeface="Wingdings" panose="05000000000000000000" pitchFamily="2" charset="2"/>
              </a:rPr>
              <a:t> Because there are other circumstances where you might want to test if a key exists, but not actually fetch the value, and in this case </a:t>
            </a:r>
            <a:r>
              <a:rPr lang="en-AU" b="0" i="0" baseline="0" dirty="0" err="1" smtClean="0">
                <a:sym typeface="Wingdings" panose="05000000000000000000" pitchFamily="2" charset="2"/>
              </a:rPr>
              <a:t>ContainsKey</a:t>
            </a:r>
            <a:r>
              <a:rPr lang="en-AU" b="0" i="0" baseline="0" dirty="0" smtClean="0">
                <a:sym typeface="Wingdings" panose="05000000000000000000" pitchFamily="2" charset="2"/>
              </a:rPr>
              <a:t> is more efficient because it skips the fetch altogether.</a:t>
            </a:r>
            <a:endParaRPr lang="en-US" b="0" i="0" dirty="0" smtClean="0"/>
          </a:p>
        </p:txBody>
      </p:sp>
    </p:spTree>
    <p:extLst>
      <p:ext uri="{BB962C8B-B14F-4D97-AF65-F5344CB8AC3E}">
        <p14:creationId xmlns:p14="http://schemas.microsoft.com/office/powerpoint/2010/main" val="345547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More</a:t>
            </a:r>
            <a:r>
              <a:rPr lang="en-US" baseline="0" dirty="0" smtClean="0"/>
              <a:t> (probably getting a little weary by now, but we have a lot of catching up to do…)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CE749-3F6F-4D08-86BD-8738628B23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7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dirty="0" smtClean="0"/>
              <a:t>Try-Catch is not a substitute for good error checking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5921B-3BB6-43FF-A815-F0D76DEA6D14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3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5652AE-F6C9-4232-BA48-AF55EFBB9882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smtClean="0"/>
              <a:t>Some of the more common exceptions</a:t>
            </a:r>
          </a:p>
          <a:p>
            <a:pPr>
              <a:buFontTx/>
              <a:buChar char="•"/>
            </a:pPr>
            <a:r>
              <a:rPr lang="en-AU" smtClean="0"/>
              <a:t>These are fairly self-explanatory</a:t>
            </a:r>
          </a:p>
          <a:p>
            <a:pPr>
              <a:buFontTx/>
              <a:buChar char="•"/>
            </a:pPr>
            <a:r>
              <a:rPr lang="en-AU" smtClean="0"/>
              <a:t>But there are lots more, and you can also define your own and throw them yourself if you want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0567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smtClean="0"/>
              <a:t>The three relevant keywords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4DAA3-749E-453E-9035-F2BDEB5FCD3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If the code in the try block fails (i.e. something</a:t>
            </a:r>
            <a:r>
              <a:rPr lang="en-NZ" baseline="0" dirty="0" smtClean="0"/>
              <a:t> happens that will cause a system exception to be thrown), the exception isn’t immediately thrown (as it would be without the try block)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Instead, the system holds up a bit, and checks to see if the programmer has defined a catch block for that exception..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CE749-3F6F-4D08-86BD-8738628B23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0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If an exception is thrown by</a:t>
            </a:r>
            <a:r>
              <a:rPr lang="en-NZ" baseline="0" dirty="0" smtClean="0"/>
              <a:t> the code in the try block, the program doesn’t immediately crash.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First it looks to see if there is a following catch block for that exception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If so, it executes the catch block instead of crashing, and just continues on from there.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If not, it crashes.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CE749-3F6F-4D08-86BD-8738628B23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C3FEAC-3689-4C2E-970D-AD362996347A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Previous versions of the language used </a:t>
            </a:r>
            <a:r>
              <a:rPr lang="en-AU" dirty="0" err="1" smtClean="0">
                <a:solidFill>
                  <a:schemeClr val="tx2"/>
                </a:solidFill>
                <a:latin typeface="Verdana" pitchFamily="34" charset="0"/>
              </a:rPr>
              <a:t>untyped</a:t>
            </a: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 collections (basically working with everything as an object) which led to bugs</a:t>
            </a: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Now we have type-safe classes using the generic approach</a:t>
            </a:r>
          </a:p>
          <a:p>
            <a:pPr eaLnBrk="1" hangingPunct="1">
              <a:buFontTx/>
              <a:buChar char="•"/>
            </a:pPr>
            <a:endParaRPr lang="en-AU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 You may recognise the syntax from C++/CLI arrays if you have used them</a:t>
            </a: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Take care with the declaration. You must state the type in both the declaration  and the allocation.</a:t>
            </a: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You must also remember the () in the </a:t>
            </a:r>
            <a:r>
              <a:rPr lang="en-AU" dirty="0" err="1" smtClean="0">
                <a:solidFill>
                  <a:schemeClr val="tx2"/>
                </a:solidFill>
                <a:latin typeface="Verdana" pitchFamily="34" charset="0"/>
              </a:rPr>
              <a:t>alloc</a:t>
            </a:r>
            <a:endParaRPr lang="en-AU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chemeClr val="tx2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The collections implement a set of defined interfaces;</a:t>
            </a:r>
            <a:r>
              <a:rPr lang="en-AU" baseline="0" dirty="0" smtClean="0">
                <a:solidFill>
                  <a:schemeClr val="tx2"/>
                </a:solidFill>
                <a:latin typeface="Verdana" pitchFamily="34" charset="0"/>
              </a:rPr>
              <a:t> we will see the various methods they support.</a:t>
            </a:r>
            <a:endParaRPr lang="en-AU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endParaRPr lang="en-AU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The generic collections are all in namespace </a:t>
            </a:r>
            <a:r>
              <a:rPr lang="en-AU" dirty="0" err="1" smtClean="0">
                <a:solidFill>
                  <a:schemeClr val="tx2"/>
                </a:solidFill>
                <a:latin typeface="Verdana" pitchFamily="34" charset="0"/>
              </a:rPr>
              <a:t>system.collections.generics</a:t>
            </a:r>
            <a:endParaRPr lang="en-AU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Today we will talk about the most important ones, and look at a few examples, then we will write some code using them.</a:t>
            </a:r>
            <a:endParaRPr lang="en-US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endParaRPr lang="en-US" dirty="0" smtClean="0">
              <a:solidFill>
                <a:schemeClr val="tx2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  <a:latin typeface="Verdana" pitchFamily="34" charset="0"/>
              </a:rPr>
              <a:t>A generic class is defined using a syntax that allows the specification of argument type to be deferred until runtime.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  <a:latin typeface="Verdana" pitchFamily="34" charset="0"/>
              </a:rPr>
              <a:t>This allows software re-use.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  <a:latin typeface="Verdana" pitchFamily="34" charset="0"/>
              </a:rPr>
              <a:t>When we implement an algorithm, we want to re-use it for different types.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  <a:latin typeface="Verdana" pitchFamily="34" charset="0"/>
              </a:rPr>
              <a:t>Example: </a:t>
            </a:r>
            <a:r>
              <a:rPr lang="en-US" dirty="0" smtClean="0">
                <a:solidFill>
                  <a:schemeClr val="tx2"/>
                </a:solidFill>
                <a:latin typeface="Verdana" pitchFamily="34" charset="0"/>
                <a:cs typeface="Times New Roman" pitchFamily="18" charset="0"/>
              </a:rPr>
              <a:t>We write a generic method for sorting an array of objects, then call the generic method with an array of any type.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chemeClr val="tx2"/>
                </a:solidFill>
                <a:latin typeface="Verdana" pitchFamily="34" charset="0"/>
                <a:cs typeface="Times New Roman" pitchFamily="18" charset="0"/>
              </a:rPr>
              <a:t>The compiler performs type checking to ensure that the array passed to the sorting method contains only elements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2349729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9C405-81BF-4E62-9C0E-05D1829C6949}" type="slidenum">
              <a:rPr lang="en-US"/>
              <a:pPr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Exception objects all have a class data member</a:t>
            </a:r>
            <a:r>
              <a:rPr lang="en-AU" baseline="0" dirty="0" smtClean="0"/>
              <a:t> Message.</a:t>
            </a: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This is a standard string for system messages, or you can supply your own message, if you choose to manually throw an exception (we see how in a minute)</a:t>
            </a:r>
          </a:p>
          <a:p>
            <a:pPr>
              <a:buFontTx/>
              <a:buChar char="•"/>
            </a:pPr>
            <a:r>
              <a:rPr lang="en-AU" dirty="0" smtClean="0"/>
              <a:t>They also have other things, like info about the call stack, that you might want to look at on occasion.</a:t>
            </a:r>
          </a:p>
          <a:p>
            <a:pPr>
              <a:buFontTx/>
              <a:buChar char="•"/>
            </a:pPr>
            <a:r>
              <a:rPr lang="en-AU" dirty="0" smtClean="0"/>
              <a:t>See the documentation for details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993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dirty="0" smtClean="0"/>
              <a:t>Consider this situation</a:t>
            </a:r>
          </a:p>
          <a:p>
            <a:r>
              <a:rPr lang="en-NZ" dirty="0" smtClean="0"/>
              <a:t>The code as written produces the output ‘5’ shown in the image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2FF01-8578-4A5B-888B-5A6F2D1F442B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1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smtClean="0"/>
              <a:t>But if the user types 0 into the denominator, you get an exception</a:t>
            </a:r>
          </a:p>
          <a:p>
            <a:r>
              <a:rPr lang="en-NZ" smtClean="0"/>
              <a:t>This exception is unhandled</a:t>
            </a:r>
          </a:p>
          <a:p>
            <a:r>
              <a:rPr lang="en-NZ" smtClean="0"/>
              <a:t>Unhandled exceptions cause the program to terminate.</a:t>
            </a:r>
          </a:p>
          <a:p>
            <a:r>
              <a:rPr lang="en-NZ" smtClean="0"/>
              <a:t>Not very nice for the user.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0DA3E-FD03-43B1-9A31-2826868D655B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3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smtClean="0"/>
              <a:t>Here is how you use try-catch to prevent the crash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C3BBA-9C57-45E6-95C7-DB4AFD852E40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2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B757A-6BFE-4BE5-918F-9565B761D642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smtClean="0"/>
              <a:t>Which is admittedly more graceful.</a:t>
            </a:r>
          </a:p>
          <a:p>
            <a:pPr>
              <a:buFontTx/>
              <a:buChar char="•"/>
            </a:pPr>
            <a:r>
              <a:rPr lang="en-AU" smtClean="0"/>
              <a:t>The program hasn’t crashed</a:t>
            </a:r>
          </a:p>
          <a:p>
            <a:pPr>
              <a:buFontTx/>
              <a:buChar char="•"/>
            </a:pPr>
            <a:r>
              <a:rPr lang="en-AU" smtClean="0"/>
              <a:t>The user can continue, etc.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475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A8BF3-3800-4039-B2C1-1CDB6A0D518D}" type="slidenum">
              <a:rPr lang="en-US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smtClean="0"/>
              <a:t>Note that a catch block with no argument, or with argument type Exception will catch all exceptions, preventing crashes</a:t>
            </a:r>
          </a:p>
          <a:p>
            <a:pPr>
              <a:buFontTx/>
              <a:buChar char="•"/>
            </a:pPr>
            <a:r>
              <a:rPr lang="en-AU" smtClean="0"/>
              <a:t>But this is considered bad practice, as you almost certainly can’t deal sensibly with “any exception”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5666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22D62-DC14-44D9-9B51-F3E45DAE0E19}" type="slidenum">
              <a:rPr lang="en-US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Code in the finally block is executed after the try terminates, or, if an exception is thrown, after the corresponding catch terminates.</a:t>
            </a:r>
          </a:p>
          <a:p>
            <a:pPr>
              <a:buFontTx/>
              <a:buChar char="•"/>
            </a:pPr>
            <a:r>
              <a:rPr lang="en-AU" dirty="0" smtClean="0"/>
              <a:t>This is useful for freeing up resources,</a:t>
            </a:r>
            <a:r>
              <a:rPr lang="en-AU" baseline="0" dirty="0" smtClean="0"/>
              <a:t> closing file pointers, etc.</a:t>
            </a:r>
            <a:endParaRPr lang="en-AU" dirty="0" smtClean="0"/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If</a:t>
            </a:r>
            <a:r>
              <a:rPr lang="en-AU" baseline="0" dirty="0" smtClean="0"/>
              <a:t> there is an uncaught exception in the try, the finally may or may not be executed, depending on exactly what happened in the try (see docs for details). </a:t>
            </a:r>
          </a:p>
          <a:p>
            <a:pPr>
              <a:buFontTx/>
              <a:buChar char="•"/>
            </a:pPr>
            <a:r>
              <a:rPr lang="en-AU" baseline="0" dirty="0" smtClean="0"/>
              <a:t>This is another reason for catching all the exceptions you know how to deal with.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000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NZ" smtClean="0"/>
              <a:t> It’s generally better to use existing exceptions if you can find an appropriate one, as they provide extra data in the Exception object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E1D85-CA99-47B1-93E3-FF59AD26A327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5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10614-2905-4721-84AC-2775AD90C68A}" type="slidenum">
              <a:rPr lang="en-US"/>
              <a:pPr/>
              <a:t>40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Here you are calling the Div…ion constructor. It accepts a string for the Message property, so you can override the default message this way if you wish.</a:t>
            </a:r>
          </a:p>
        </p:txBody>
      </p:sp>
    </p:spTree>
    <p:extLst>
      <p:ext uri="{BB962C8B-B14F-4D97-AF65-F5344CB8AC3E}">
        <p14:creationId xmlns:p14="http://schemas.microsoft.com/office/powerpoint/2010/main" val="2833188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NZ" smtClean="0"/>
              <a:t>Changed the message to fit the slide onto the PPT…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8C9BA-BD84-4353-899E-210F9CC7559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6FA559-F548-4C3C-9AD5-BBDA98C6343F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smtClean="0"/>
              <a:t>We will concentrate mostly on List and Dictionary as they are general</a:t>
            </a:r>
          </a:p>
          <a:p>
            <a:pPr>
              <a:buFontTx/>
              <a:buChar char="•"/>
            </a:pPr>
            <a:r>
              <a:rPr lang="en-AU" smtClean="0"/>
              <a:t>There are others, for you to look into</a:t>
            </a:r>
          </a:p>
          <a:p>
            <a:pPr>
              <a:buFontTx/>
              <a:buChar char="•"/>
            </a:pPr>
            <a:r>
              <a:rPr lang="en-AU" smtClean="0"/>
              <a:t>Dictionary is especially interesting. It holds a set of key-value pairs.</a:t>
            </a:r>
          </a:p>
          <a:p>
            <a:pPr>
              <a:buFontTx/>
              <a:buChar char="•"/>
            </a:pPr>
            <a:r>
              <a:rPr lang="en-AU" smtClean="0"/>
              <a:t>So you could have complex objects of some kind, each with a key field or ID and you can organise them (including search) by their ID</a:t>
            </a:r>
          </a:p>
          <a:p>
            <a:pPr>
              <a:buFontTx/>
              <a:buChar char="•"/>
            </a:pPr>
            <a:r>
              <a:rPr lang="en-AU" smtClean="0"/>
              <a:t>This is (obviously) ADT Table.</a:t>
            </a:r>
          </a:p>
          <a:p>
            <a:pPr>
              <a:buFontTx/>
              <a:buChar char="•"/>
            </a:pPr>
            <a:r>
              <a:rPr lang="en-AU" smtClean="0"/>
              <a:t>And, FYI, dictionaries are implemented in C# as….hash tables.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5720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11480-2B18-4A88-BD61-E35731D3FDA3}" type="slidenum">
              <a:rPr lang="en-US"/>
              <a:pPr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Basically, when you write exception handling code, you are overriding the application’s desire to crash. </a:t>
            </a:r>
          </a:p>
          <a:p>
            <a:pPr>
              <a:buFontTx/>
              <a:buChar char="•"/>
            </a:pPr>
            <a:r>
              <a:rPr lang="en-AU" dirty="0" smtClean="0"/>
              <a:t>Make sure that this makes sense. Applications only crash when something bad has happened.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23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1504AD-6636-430F-AE84-9795EFE04664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As we said earlier, all the collection classes provide a set of useful methods.</a:t>
            </a:r>
          </a:p>
          <a:p>
            <a:pPr>
              <a:buFontTx/>
              <a:buChar char="•"/>
            </a:pPr>
            <a:r>
              <a:rPr lang="en-AU" dirty="0" smtClean="0"/>
              <a:t>Here are the most important, there are more – look them up</a:t>
            </a:r>
          </a:p>
          <a:p>
            <a:pPr>
              <a:buFontTx/>
              <a:buChar char="•"/>
            </a:pPr>
            <a:r>
              <a:rPr lang="en-AU" dirty="0" smtClean="0"/>
              <a:t>Indexing is by location for Lists and by key for Dictionaries</a:t>
            </a:r>
          </a:p>
          <a:p>
            <a:pPr>
              <a:buFontTx/>
              <a:buChar char="•"/>
            </a:pPr>
            <a:r>
              <a:rPr lang="en-AU" dirty="0" smtClean="0"/>
              <a:t>Adding and removing behave as appropriate for the collection – that is, stacks are LIFO and queues are FIFO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As we know, except for the primitive data types, to allow sorting the class(</a:t>
            </a:r>
            <a:r>
              <a:rPr lang="en-AU" dirty="0" err="1" smtClean="0"/>
              <a:t>es</a:t>
            </a:r>
            <a:r>
              <a:rPr lang="en-AU" dirty="0" smtClean="0"/>
              <a:t>) in the collection must implement </a:t>
            </a:r>
            <a:r>
              <a:rPr lang="en-AU" dirty="0" err="1" smtClean="0"/>
              <a:t>Icomparable</a:t>
            </a:r>
            <a:r>
              <a:rPr lang="en-A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1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0A8F6B-9066-4BF2-BFF3-F623B2B20823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10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889DF8-CFAA-42C4-BF32-2CF6C7C9B85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Dictionary is an extremely</a:t>
            </a:r>
            <a:r>
              <a:rPr lang="en-US" baseline="0" dirty="0" smtClean="0"/>
              <a:t> useful data structure.</a:t>
            </a:r>
          </a:p>
          <a:p>
            <a:pPr>
              <a:buFontTx/>
              <a:buChar char="•"/>
            </a:pPr>
            <a:r>
              <a:rPr lang="en-US" baseline="0" dirty="0" smtClean="0"/>
              <a:t>It is effectively a single-table database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We will look a the dictionary in detail later today and in practical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“out” is essentially “ref”</a:t>
            </a:r>
          </a:p>
        </p:txBody>
      </p:sp>
    </p:spTree>
    <p:extLst>
      <p:ext uri="{BB962C8B-B14F-4D97-AF65-F5344CB8AC3E}">
        <p14:creationId xmlns:p14="http://schemas.microsoft.com/office/powerpoint/2010/main" val="53542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NZ" dirty="0" smtClean="0"/>
              <a:t>Stack and Queue are two very important ADTs. </a:t>
            </a:r>
          </a:p>
          <a:p>
            <a:pPr>
              <a:buFontTx/>
              <a:buChar char="•"/>
            </a:pPr>
            <a:r>
              <a:rPr lang="en-NZ" dirty="0" smtClean="0"/>
              <a:t>They are used to implement things like message buffers</a:t>
            </a:r>
            <a:r>
              <a:rPr lang="en-NZ" baseline="0" dirty="0" smtClean="0"/>
              <a:t> and browser back buttons.</a:t>
            </a:r>
          </a:p>
          <a:p>
            <a:pPr>
              <a:buFontTx/>
              <a:buChar char="•"/>
            </a:pPr>
            <a:r>
              <a:rPr lang="en-NZ" baseline="0" dirty="0" smtClean="0"/>
              <a:t>They have these formally defined operations</a:t>
            </a:r>
          </a:p>
          <a:p>
            <a:pPr>
              <a:buFontTx/>
              <a:buChar char="•"/>
            </a:pPr>
            <a:r>
              <a:rPr lang="en-NZ" baseline="0" dirty="0" smtClean="0"/>
              <a:t>We will be building our own later in the semester, so before then, you should look them up and learn how they work...</a:t>
            </a:r>
            <a:endParaRPr lang="en-NZ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DFA355-8208-4275-A76B-CF8DCB950472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4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DE26-DF03-439F-A353-B10D7AB4033B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AU" dirty="0" smtClean="0"/>
              <a:t>We are all familiar with the </a:t>
            </a:r>
            <a:r>
              <a:rPr lang="en-AU" dirty="0" err="1" smtClean="0"/>
              <a:t>foreach</a:t>
            </a:r>
            <a:r>
              <a:rPr lang="en-AU" dirty="0" smtClean="0"/>
              <a:t> operator.</a:t>
            </a:r>
          </a:p>
          <a:p>
            <a:pPr>
              <a:buFontTx/>
              <a:buChar char="•"/>
            </a:pPr>
            <a:r>
              <a:rPr lang="en-AU" dirty="0" smtClean="0"/>
              <a:t>It requires</a:t>
            </a:r>
            <a:r>
              <a:rPr lang="en-AU" baseline="0" dirty="0" smtClean="0"/>
              <a:t> a collection object that implement </a:t>
            </a:r>
            <a:r>
              <a:rPr lang="en-AU" baseline="0" dirty="0" err="1" smtClean="0"/>
              <a:t>IEnumerable</a:t>
            </a:r>
            <a:r>
              <a:rPr lang="en-AU" baseline="0" dirty="0" smtClean="0"/>
              <a:t> (in case you want to write your own...)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Assume </a:t>
            </a:r>
            <a:r>
              <a:rPr lang="en-AU" dirty="0" err="1" smtClean="0"/>
              <a:t>elementCollection</a:t>
            </a:r>
            <a:r>
              <a:rPr lang="en-AU" dirty="0" smtClean="0"/>
              <a:t> is a member of </a:t>
            </a:r>
            <a:r>
              <a:rPr lang="en-AU" dirty="0" err="1" smtClean="0"/>
              <a:t>System.Collections</a:t>
            </a:r>
            <a:r>
              <a:rPr lang="en-AU" dirty="0" smtClean="0"/>
              <a:t>,</a:t>
            </a:r>
            <a:r>
              <a:rPr lang="en-AU" baseline="0" dirty="0" smtClean="0"/>
              <a:t> and it holds items of type </a:t>
            </a:r>
            <a:r>
              <a:rPr lang="en-AU" baseline="0" dirty="0" err="1" smtClean="0"/>
              <a:t>elementType</a:t>
            </a:r>
            <a:r>
              <a:rPr lang="en-AU" baseline="0" dirty="0" smtClean="0"/>
              <a:t>…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Hugely powerful. No need to know the size of the collection,</a:t>
            </a:r>
            <a:r>
              <a:rPr lang="en-AU" baseline="0" dirty="0" smtClean="0"/>
              <a:t> or to keep track of where you are.</a:t>
            </a:r>
          </a:p>
          <a:p>
            <a:pPr>
              <a:buFontTx/>
              <a:buChar char="•"/>
            </a:pPr>
            <a:endParaRPr lang="en-AU" baseline="0" dirty="0" smtClean="0"/>
          </a:p>
          <a:p>
            <a:pPr>
              <a:buFontTx/>
              <a:buChar char="•"/>
            </a:pPr>
            <a:r>
              <a:rPr lang="en-AU" baseline="0" dirty="0" smtClean="0"/>
              <a:t>One large, but subtle advantage is that there are no problems if your </a:t>
            </a:r>
            <a:r>
              <a:rPr lang="en-AU" baseline="0" dirty="0" err="1" smtClean="0"/>
              <a:t>doSomething</a:t>
            </a:r>
            <a:r>
              <a:rPr lang="en-AU" baseline="0" dirty="0" smtClean="0"/>
              <a:t> deletes (compared to iterating with an index variable)</a:t>
            </a:r>
          </a:p>
          <a:p>
            <a:pPr>
              <a:buFontTx/>
              <a:buChar char="•"/>
            </a:pPr>
            <a:endParaRPr lang="en-AU" dirty="0" smtClean="0"/>
          </a:p>
          <a:p>
            <a:pPr>
              <a:buFontTx/>
              <a:buChar char="•"/>
            </a:pPr>
            <a:r>
              <a:rPr lang="en-AU" dirty="0" smtClean="0"/>
              <a:t>Slight quirks with the difference collections, as we will see when we start looking at the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5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EDD2C-5545-41EC-A8AE-593545C80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22757-D443-4B6C-98A8-6E7B6C4D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FA739-0D09-478C-B00A-D97DF51E94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spcAft>
                <a:spcPts val="600"/>
              </a:spcAft>
              <a:defRPr/>
            </a:lvl1pPr>
            <a:lvl2pPr>
              <a:lnSpc>
                <a:spcPct val="114000"/>
              </a:lnSpc>
              <a:spcAft>
                <a:spcPts val="600"/>
              </a:spcAft>
              <a:defRPr/>
            </a:lvl2pPr>
            <a:lvl3pPr>
              <a:lnSpc>
                <a:spcPct val="114000"/>
              </a:lnSpc>
              <a:spcAft>
                <a:spcPts val="600"/>
              </a:spcAft>
              <a:defRPr/>
            </a:lvl3pPr>
            <a:lvl4pPr>
              <a:lnSpc>
                <a:spcPct val="114000"/>
              </a:lnSpc>
              <a:spcAft>
                <a:spcPts val="600"/>
              </a:spcAft>
              <a:defRPr/>
            </a:lvl4pPr>
            <a:lvl5pPr>
              <a:lnSpc>
                <a:spcPct val="114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9F991-66E9-463D-A132-FBE39C70F0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6DDF3-A249-4DEC-A010-1C842DFF50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289A8-12E9-4B5F-9A17-6353D643F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6A10-E78A-4C38-A791-44A922BDF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7E9BD-17AC-4BB9-8F8B-3C5C86C3D9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93B4F-8F3B-4914-9D56-B90080A726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5FE8F-2490-462A-81B9-EB9993800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F5B68-45F5-4761-9B9E-066634E359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1AB394-00B7-42FE-88F9-B48D14E89D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3500"/>
            <a:r>
              <a:rPr lang="en-AU" dirty="0" smtClean="0"/>
              <a:t>Collections</a:t>
            </a:r>
            <a:br>
              <a:rPr lang="en-AU" dirty="0" smtClean="0"/>
            </a:br>
            <a:r>
              <a:rPr lang="en-AU" dirty="0" smtClean="0"/>
              <a:t>Exception Handling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573016"/>
            <a:ext cx="6705600" cy="1296144"/>
          </a:xfrm>
        </p:spPr>
        <p:txBody>
          <a:bodyPr>
            <a:normAutofit/>
          </a:bodyPr>
          <a:lstStyle/>
          <a:p>
            <a:pPr marL="63500" eaLnBrk="1" hangingPunct="1"/>
            <a:r>
              <a:rPr lang="en-US" dirty="0" smtClean="0"/>
              <a:t>IN710 OOSD 2017</a:t>
            </a:r>
          </a:p>
          <a:p>
            <a:pPr marL="63500" eaLnBrk="1" hangingPunct="1"/>
            <a:r>
              <a:rPr lang="en-US" dirty="0" smtClean="0"/>
              <a:t>Session 2.2</a:t>
            </a:r>
          </a:p>
          <a:p>
            <a:pPr marL="635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Code Samples</a:t>
            </a:r>
            <a:endParaRPr lang="en-US" dirty="0" smtClean="0"/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85938"/>
            <a:ext cx="9144000" cy="3324225"/>
          </a:xfr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43525"/>
            <a:ext cx="1889125" cy="13001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0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Code Samples</a:t>
            </a:r>
            <a:endParaRPr lang="en-US" dirty="0" smtClean="0"/>
          </a:p>
        </p:txBody>
      </p:sp>
      <p:pic>
        <p:nvPicPr>
          <p:cNvPr id="194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708275"/>
            <a:ext cx="8843963" cy="1220788"/>
          </a:xfrm>
          <a:noFill/>
        </p:spPr>
      </p:pic>
    </p:spTree>
    <p:extLst>
      <p:ext uri="{BB962C8B-B14F-4D97-AF65-F5344CB8AC3E}">
        <p14:creationId xmlns:p14="http://schemas.microsoft.com/office/powerpoint/2010/main" val="12961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Code Samples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643063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643063"/>
            <a:ext cx="8710612" cy="37179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468938"/>
            <a:ext cx="1603375" cy="13176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Code Samples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4030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643563"/>
            <a:ext cx="1428750" cy="11668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Code Samples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163"/>
            <a:ext cx="9144000" cy="37480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765800"/>
            <a:ext cx="1362075" cy="10207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8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Code Samples</a:t>
            </a:r>
            <a:endParaRPr lang="en-US" smtClean="0"/>
          </a:p>
        </p:txBody>
      </p:sp>
      <p:pic>
        <p:nvPicPr>
          <p:cNvPr id="235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38" y="5475288"/>
            <a:ext cx="1584325" cy="1311275"/>
          </a:xfr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8429625" cy="374173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Code Samples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31975"/>
            <a:ext cx="8675687" cy="38830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Code Samples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799"/>
            <a:ext cx="6840760" cy="453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Dictionary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775" y="1600199"/>
            <a:ext cx="6407497" cy="50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Dictionary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775" y="1600200"/>
            <a:ext cx="8415060" cy="2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Part 1: Collections	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smtClean="0"/>
              <a:t>Family of built-in data structures for working with sets of homogeneous data elements</a:t>
            </a:r>
          </a:p>
          <a:p>
            <a:pPr eaLnBrk="1" hangingPunct="1"/>
            <a:r>
              <a:rPr lang="en-AU" dirty="0" smtClean="0"/>
              <a:t>Lists, stacks, queues, tables and more</a:t>
            </a:r>
          </a:p>
          <a:p>
            <a:pPr eaLnBrk="1" hangingPunct="1"/>
            <a:r>
              <a:rPr lang="en-AU" dirty="0" smtClean="0"/>
              <a:t>C# calls these ‘collections’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6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Dictionary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774" y="1600200"/>
            <a:ext cx="8010121" cy="1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Dictionary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773238"/>
            <a:ext cx="6965950" cy="47418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Dictionary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smtClean="0"/>
              <a:t>Accessing items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909" y="2492896"/>
            <a:ext cx="822373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Dictionary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smtClean="0"/>
              <a:t>Accessing items safely (method 1)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19" y="2512707"/>
            <a:ext cx="8752229" cy="27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smtClean="0"/>
              <a:t>Dictionary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smtClean="0"/>
              <a:t>Accessing items safely (method 2)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420888"/>
            <a:ext cx="83323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 2: Exception Handling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r>
              <a:rPr lang="en-AU" dirty="0" smtClean="0"/>
              <a:t>Unexpected events during execution cause the system to generate </a:t>
            </a:r>
            <a:r>
              <a:rPr lang="en-AU" i="1" dirty="0" smtClean="0"/>
              <a:t>exceptions.</a:t>
            </a:r>
          </a:p>
          <a:p>
            <a:r>
              <a:rPr lang="en-AU" dirty="0" smtClean="0"/>
              <a:t>Exceptions are objects that derive from </a:t>
            </a:r>
            <a:r>
              <a:rPr lang="en-AU" dirty="0" err="1" smtClean="0"/>
              <a:t>System.Exception</a:t>
            </a:r>
            <a:endParaRPr lang="en-AU" dirty="0" smtClean="0"/>
          </a:p>
          <a:p>
            <a:r>
              <a:rPr lang="en-AU" dirty="0" smtClean="0"/>
              <a:t>The generated exception is said to be ‘thrown’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Exceptions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Note that exceptions are intended to be used for truly catastrophic, unmanageable, unexpected occurrences.</a:t>
            </a:r>
          </a:p>
          <a:p>
            <a:endParaRPr lang="en-AU" dirty="0" smtClean="0"/>
          </a:p>
          <a:p>
            <a:r>
              <a:rPr lang="en-AU" dirty="0" smtClean="0"/>
              <a:t>If you can gracefully catch and recover from an error, it is better to do so.</a:t>
            </a:r>
          </a:p>
          <a:p>
            <a:endParaRPr lang="en-AU" dirty="0"/>
          </a:p>
          <a:p>
            <a:r>
              <a:rPr lang="en-AU" dirty="0" smtClean="0"/>
              <a:t>If you don’t know what to do in the event of an exception, don’t handle it. Let the program crash.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Some Common Exceptions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System.OutOfMemoryException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System.NullReferenceException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System.InvalidCastException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System.ArrayTypeMismatchException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System.IndexOutOfRangeException</a:t>
            </a:r>
            <a:r>
              <a:rPr lang="en-US" sz="2800" dirty="0" smtClean="0"/>
              <a:t>      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System.ArithmeticException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System.DivideByZeroException</a:t>
            </a:r>
            <a:r>
              <a:rPr lang="en-US" sz="2800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System.OverFlowException</a:t>
            </a:r>
            <a:endParaRPr lang="en-US" sz="2800" dirty="0" smtClean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System.SqlException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Exception Handling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Keywords</a:t>
            </a:r>
          </a:p>
          <a:p>
            <a:pPr lvl="1"/>
            <a:r>
              <a:rPr lang="en-AU" sz="2800" dirty="0" smtClean="0"/>
              <a:t>try</a:t>
            </a:r>
          </a:p>
          <a:p>
            <a:pPr lvl="1"/>
            <a:r>
              <a:rPr lang="en-AU" sz="2800" dirty="0" smtClean="0"/>
              <a:t>catch</a:t>
            </a:r>
          </a:p>
          <a:p>
            <a:pPr lvl="1"/>
            <a:r>
              <a:rPr lang="en-AU" sz="2800" dirty="0" smtClean="0"/>
              <a:t>finally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Exception Handling - try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Surround the code to be protected with a ‘try block’</a:t>
            </a:r>
          </a:p>
          <a:p>
            <a:pPr>
              <a:lnSpc>
                <a:spcPct val="90000"/>
              </a:lnSpc>
            </a:pPr>
            <a:endParaRPr lang="en-AU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mtClean="0"/>
              <a:t>try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mtClean="0"/>
              <a:t>	</a:t>
            </a:r>
            <a:r>
              <a:rPr lang="en-AU" smtClean="0">
                <a:solidFill>
                  <a:srgbClr val="006600"/>
                </a:solidFill>
              </a:rPr>
              <a:t>// potentially risky code here…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mtClean="0"/>
              <a:t>}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Generics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err="1" smtClean="0"/>
              <a:t>ClassName</a:t>
            </a:r>
            <a:r>
              <a:rPr lang="en-AU" dirty="0" smtClean="0"/>
              <a:t>&lt;Type&gt;</a:t>
            </a:r>
          </a:p>
          <a:p>
            <a:pPr lvl="1" eaLnBrk="1" hangingPunct="1"/>
            <a:r>
              <a:rPr lang="en-AU" dirty="0" smtClean="0"/>
              <a:t>List&lt;T&gt;			</a:t>
            </a:r>
            <a:r>
              <a:rPr lang="en-AU" i="1" dirty="0" smtClean="0">
                <a:solidFill>
                  <a:srgbClr val="00B050"/>
                </a:solidFill>
              </a:rPr>
              <a:t>-- its definition looks like this</a:t>
            </a:r>
          </a:p>
          <a:p>
            <a:pPr lvl="1" eaLnBrk="1" hangingPunct="1"/>
            <a:r>
              <a:rPr lang="en-AU" dirty="0" smtClean="0"/>
              <a:t>List&lt;</a:t>
            </a:r>
            <a:r>
              <a:rPr lang="en-AU" dirty="0" err="1" smtClean="0"/>
              <a:t>int</a:t>
            </a:r>
            <a:r>
              <a:rPr lang="en-AU" dirty="0" smtClean="0"/>
              <a:t>&gt; </a:t>
            </a:r>
            <a:r>
              <a:rPr lang="en-AU" dirty="0" err="1" smtClean="0"/>
              <a:t>intList</a:t>
            </a:r>
            <a:r>
              <a:rPr lang="en-AU" dirty="0" smtClean="0"/>
              <a:t>; 		</a:t>
            </a:r>
            <a:r>
              <a:rPr lang="en-AU" i="1" dirty="0" smtClean="0">
                <a:solidFill>
                  <a:srgbClr val="00B050"/>
                </a:solidFill>
              </a:rPr>
              <a:t>-- declare like this</a:t>
            </a:r>
          </a:p>
          <a:p>
            <a:pPr lvl="1" eaLnBrk="1" hangingPunct="1"/>
            <a:r>
              <a:rPr lang="en-AU" dirty="0" err="1" smtClean="0"/>
              <a:t>intList</a:t>
            </a:r>
            <a:r>
              <a:rPr lang="en-AU" dirty="0" smtClean="0"/>
              <a:t> = new List&lt;</a:t>
            </a:r>
            <a:r>
              <a:rPr lang="en-AU" dirty="0" err="1" smtClean="0"/>
              <a:t>int</a:t>
            </a:r>
            <a:r>
              <a:rPr lang="en-AU" dirty="0" smtClean="0"/>
              <a:t>&gt;();</a:t>
            </a:r>
            <a:r>
              <a:rPr lang="en-AU" i="1" dirty="0" smtClean="0">
                <a:solidFill>
                  <a:srgbClr val="00B050"/>
                </a:solidFill>
              </a:rPr>
              <a:t> 	-- create like this</a:t>
            </a:r>
          </a:p>
          <a:p>
            <a:pPr eaLnBrk="1" hangingPunct="1"/>
            <a:r>
              <a:rPr lang="en-AU" dirty="0" smtClean="0"/>
              <a:t>The Collection classes implement a set of defined </a:t>
            </a:r>
            <a:r>
              <a:rPr lang="en-AU" i="1" dirty="0" smtClean="0"/>
              <a:t>interfaces</a:t>
            </a:r>
            <a:endParaRPr lang="en-AU" dirty="0" smtClean="0"/>
          </a:p>
          <a:p>
            <a:pPr eaLnBrk="1" hangingPunct="1"/>
            <a:r>
              <a:rPr lang="en-AU" dirty="0" err="1" smtClean="0"/>
              <a:t>System.Collections.Generics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6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Exception Handling - catch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785938"/>
            <a:ext cx="8153400" cy="4714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AU" sz="2800" smtClean="0"/>
              <a:t>Follow with a ‘catch’ block for each exception you want to handle</a:t>
            </a:r>
          </a:p>
          <a:p>
            <a:pPr>
              <a:lnSpc>
                <a:spcPct val="80000"/>
              </a:lnSpc>
            </a:pPr>
            <a:endParaRPr lang="en-AU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400" i="1" smtClean="0">
                <a:solidFill>
                  <a:srgbClr val="006600"/>
                </a:solidFill>
              </a:rPr>
              <a:t>// code that might try to divide by zero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catch (DivideByZeroException)</a:t>
            </a:r>
            <a:endParaRPr lang="en-AU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sz="2400" i="1" smtClean="0">
                <a:solidFill>
                  <a:srgbClr val="006600"/>
                </a:solidFill>
              </a:rPr>
              <a:t>// code to deal with a divide by zero, here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smtClean="0"/>
              <a:t>}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Exception Handling - catch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4640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dirty="0" smtClean="0"/>
              <a:t>You can attach a name to the exception argument in the catch block.</a:t>
            </a:r>
          </a:p>
          <a:p>
            <a:pPr>
              <a:lnSpc>
                <a:spcPct val="80000"/>
              </a:lnSpc>
            </a:pPr>
            <a:r>
              <a:rPr lang="en-AU" dirty="0" smtClean="0"/>
              <a:t>This allows you to access the exception’s data</a:t>
            </a:r>
          </a:p>
          <a:p>
            <a:pPr>
              <a:lnSpc>
                <a:spcPct val="80000"/>
              </a:lnSpc>
            </a:pPr>
            <a:endParaRPr lang="en-AU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 smtClean="0"/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i="1" dirty="0" smtClean="0">
                <a:solidFill>
                  <a:srgbClr val="006600"/>
                </a:solidFill>
              </a:rPr>
              <a:t>// code that might try to divide by zero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noProof="1" smtClean="0"/>
              <a:t>catch (DivideByZeroException</a:t>
            </a:r>
            <a:r>
              <a:rPr lang="en-AU" sz="2000" dirty="0" smtClean="0"/>
              <a:t> ex</a:t>
            </a:r>
            <a:r>
              <a:rPr lang="en-AU" sz="2000" noProof="1" smtClean="0"/>
              <a:t>)</a:t>
            </a:r>
            <a:endParaRPr lang="en-AU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i="1" dirty="0" smtClean="0">
                <a:solidFill>
                  <a:srgbClr val="006600"/>
                </a:solidFill>
              </a:rPr>
              <a:t>// code to deal with a divide by zero, here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AU" dirty="0" err="1" smtClean="0"/>
              <a:t>MessageBox.Show</a:t>
            </a:r>
            <a:r>
              <a:rPr lang="en-AU" dirty="0" smtClean="0"/>
              <a:t>(</a:t>
            </a:r>
            <a:r>
              <a:rPr lang="en-AU" dirty="0" err="1" smtClean="0"/>
              <a:t>ex.Message</a:t>
            </a:r>
            <a:r>
              <a:rPr lang="en-AU" dirty="0" smtClean="0"/>
              <a:t>);</a:t>
            </a:r>
            <a:endParaRPr lang="en-AU" i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000" dirty="0" smtClean="0"/>
              <a:t>}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36708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7344816" cy="274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2732286" cy="183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694834"/>
            <a:ext cx="5112568" cy="2830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799"/>
            <a:ext cx="8136904" cy="502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363" y="2068513"/>
            <a:ext cx="61372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Multiple Catch Blocks</a:t>
            </a:r>
            <a:endParaRPr lang="en-US" smtClean="0"/>
          </a:p>
        </p:txBody>
      </p:sp>
      <p:sp>
        <p:nvSpPr>
          <p:cNvPr id="26627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NZ" sz="2800" noProof="1" smtClean="0"/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NZ" sz="2800" noProof="1" smtClean="0"/>
              <a:t>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NZ" sz="2800" noProof="1" smtClean="0"/>
              <a:t>    </a:t>
            </a:r>
            <a:r>
              <a:rPr lang="en-NZ" sz="2800" i="1" noProof="1" smtClean="0">
                <a:solidFill>
                  <a:srgbClr val="006600"/>
                </a:solidFill>
              </a:rPr>
              <a:t>// code</a:t>
            </a:r>
            <a:r>
              <a:rPr lang="en-AU" sz="2800" i="1" dirty="0" smtClean="0">
                <a:solidFill>
                  <a:srgbClr val="006600"/>
                </a:solidFill>
              </a:rPr>
              <a:t> that might throw various exceptions</a:t>
            </a:r>
            <a:endParaRPr lang="en-AU" sz="2800" i="1" noProof="1" smtClean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catch (</a:t>
            </a:r>
            <a:r>
              <a:rPr lang="en-AU" sz="2800" i="1" noProof="1" smtClean="0"/>
              <a:t>exceptionType1</a:t>
            </a:r>
            <a:r>
              <a:rPr lang="en-AU" sz="2800" noProof="1" smtClean="0"/>
              <a:t> 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AU" sz="2800" i="1" noProof="1" smtClean="0">
                <a:solidFill>
                  <a:srgbClr val="006600"/>
                </a:solidFill>
              </a:rPr>
              <a:t>    // exceptionType1 handling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catch (</a:t>
            </a:r>
            <a:r>
              <a:rPr lang="en-AU" sz="2800" i="1" noProof="1" smtClean="0"/>
              <a:t>exceptionType2</a:t>
            </a:r>
            <a:r>
              <a:rPr lang="en-AU" sz="2800" noProof="1" smtClean="0"/>
              <a:t> 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    </a:t>
            </a:r>
            <a:r>
              <a:rPr lang="en-AU" sz="2800" i="1" noProof="1" smtClean="0">
                <a:solidFill>
                  <a:srgbClr val="006600"/>
                </a:solidFill>
              </a:rPr>
              <a:t>//exceptionType2 han</a:t>
            </a:r>
            <a:r>
              <a:rPr lang="en-AU" sz="2800" i="1" dirty="0" smtClean="0">
                <a:solidFill>
                  <a:srgbClr val="006600"/>
                </a:solidFill>
              </a:rPr>
              <a:t>dl</a:t>
            </a:r>
            <a:r>
              <a:rPr lang="en-AU" sz="2800" i="1" noProof="1" smtClean="0">
                <a:solidFill>
                  <a:srgbClr val="006600"/>
                </a:solidFill>
              </a:rPr>
              <a:t>ing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2800" noProof="1" smtClean="0"/>
              <a:t>etc.....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Multiple Catch Blocks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The system will match the exception thrown to the correct catch block</a:t>
            </a:r>
            <a:endParaRPr lang="en-US" smtClean="0"/>
          </a:p>
          <a:p>
            <a:endParaRPr lang="en-AU" smtClean="0"/>
          </a:p>
          <a:p>
            <a:r>
              <a:rPr lang="en-AU" smtClean="0"/>
              <a:t>If no catch block is found for a thrown exception, the application will terminate and display the generic exception dialogue.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Exception Handling - finally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NZ" noProof="1" smtClean="0"/>
              <a:t>try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NZ" noProof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NZ" noProof="1" smtClean="0"/>
              <a:t>    </a:t>
            </a:r>
            <a:r>
              <a:rPr lang="en-NZ" i="1" noProof="1" smtClean="0">
                <a:solidFill>
                  <a:srgbClr val="006600"/>
                </a:solidFill>
              </a:rPr>
              <a:t>// code</a:t>
            </a:r>
            <a:r>
              <a:rPr lang="en-AU" i="1" dirty="0" smtClean="0">
                <a:solidFill>
                  <a:srgbClr val="006600"/>
                </a:solidFill>
              </a:rPr>
              <a:t> that might throw various exceptions</a:t>
            </a:r>
            <a:endParaRPr lang="en-AU" i="1" noProof="1" smtClean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noProof="1" smtClean="0"/>
              <a:t>catch (</a:t>
            </a:r>
            <a:r>
              <a:rPr lang="en-AU" i="1" noProof="1" smtClean="0"/>
              <a:t>exceptionType1</a:t>
            </a:r>
            <a:r>
              <a:rPr lang="en-AU" noProof="1" smtClean="0"/>
              <a:t> ex)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noProof="1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i="1" noProof="1" smtClean="0">
                <a:solidFill>
                  <a:srgbClr val="006600"/>
                </a:solidFill>
              </a:rPr>
              <a:t>    // exception1 handling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dirty="0" smtClean="0"/>
              <a:t>finally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i="1" dirty="0" smtClean="0">
                <a:solidFill>
                  <a:srgbClr val="006600"/>
                </a:solidFill>
              </a:rPr>
              <a:t>   // clean up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dirty="0" smtClean="0"/>
              <a:t>}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Throwing your own exceptions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You can create your own special purpose exceptions by descending from </a:t>
            </a:r>
            <a:r>
              <a:rPr lang="en-AU" sz="2400" dirty="0" err="1" smtClean="0"/>
              <a:t>System.ApplicationException</a:t>
            </a:r>
            <a:r>
              <a:rPr lang="en-AU" sz="2400" dirty="0" smtClean="0"/>
              <a:t>, as from any other base class. (Left as an exercise.)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Prefer to use the existing exceptions, rather than creating your own.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You can throw system exceptions if you wish to control their data properties (example to follow)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400" dirty="0" smtClean="0"/>
              <a:t>You can </a:t>
            </a:r>
            <a:r>
              <a:rPr lang="en-AU" sz="2400" dirty="0" err="1" smtClean="0"/>
              <a:t>rethrow</a:t>
            </a:r>
            <a:r>
              <a:rPr lang="en-AU" sz="2400" dirty="0" smtClean="0"/>
              <a:t> an exception from inside its catch block if you want to do some processing on it, then let it be handled by a surrounding block.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Important Collection Classes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dirty="0" smtClean="0"/>
              <a:t>List&lt;T&gt;</a:t>
            </a:r>
          </a:p>
          <a:p>
            <a:pPr eaLnBrk="1" hangingPunct="1"/>
            <a:r>
              <a:rPr lang="en-AU" dirty="0" smtClean="0"/>
              <a:t>Stack&lt;T&gt;		-- LIFO</a:t>
            </a:r>
          </a:p>
          <a:p>
            <a:pPr eaLnBrk="1" hangingPunct="1"/>
            <a:r>
              <a:rPr lang="en-AU" dirty="0" smtClean="0"/>
              <a:t>Queue&lt;T&gt;		-- FIFO</a:t>
            </a:r>
          </a:p>
          <a:p>
            <a:pPr eaLnBrk="1" hangingPunct="1"/>
            <a:r>
              <a:rPr lang="en-AU" dirty="0" smtClean="0"/>
              <a:t>Dictionary&lt;K,V&gt;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484784"/>
            <a:ext cx="825098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681163"/>
            <a:ext cx="6789737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Guidelines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dirty="0" smtClean="0"/>
              <a:t>Bad exception handling is dangerous.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dirty="0" smtClean="0"/>
              <a:t>Use good error checking to avoid exception situations whenever you can.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dirty="0" smtClean="0"/>
              <a:t>Don’t catch an exception if you don’t know what to do with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Practical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mtClean="0"/>
              <a:t>See handout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Methods &amp; Properties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450975"/>
            <a:ext cx="3000375" cy="4714875"/>
          </a:xfrm>
        </p:spPr>
        <p:txBody>
          <a:bodyPr/>
          <a:lstStyle/>
          <a:p>
            <a:pPr eaLnBrk="1" hangingPunct="1"/>
            <a:r>
              <a:rPr lang="en-AU" smtClean="0"/>
              <a:t>All</a:t>
            </a:r>
          </a:p>
          <a:p>
            <a:pPr lvl="1" eaLnBrk="1" hangingPunct="1"/>
            <a:endParaRPr lang="en-AU" smtClean="0"/>
          </a:p>
          <a:p>
            <a:pPr lvl="1" eaLnBrk="1" hangingPunct="1"/>
            <a:endParaRPr lang="en-AU" smtClean="0"/>
          </a:p>
        </p:txBody>
      </p:sp>
      <p:graphicFrame>
        <p:nvGraphicFramePr>
          <p:cNvPr id="2466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34850"/>
              </p:ext>
            </p:extLst>
          </p:nvPr>
        </p:nvGraphicFramePr>
        <p:xfrm>
          <a:off x="395288" y="1933839"/>
          <a:ext cx="8424862" cy="4375482"/>
        </p:xfrm>
        <a:graphic>
          <a:graphicData uri="http://schemas.openxmlformats.org/drawingml/2006/table">
            <a:tbl>
              <a:tblPr/>
              <a:tblGrid>
                <a:gridCol w="1800225"/>
                <a:gridCol w="6624637"/>
              </a:tblGrid>
              <a:tr h="574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collections implement indexing as for arrays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number of elements in the collection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Add(E)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element  E (not stacks and queues)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Remove(E)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element E, if it is in the collection (not stacks and queues)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Clear()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all elements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Contains(E)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CopyTo()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Copies contents to an array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Sort()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Sorts collection (using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).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Methods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smtClean="0"/>
              <a:t>List only</a:t>
            </a:r>
          </a:p>
        </p:txBody>
      </p:sp>
      <p:graphicFrame>
        <p:nvGraphicFramePr>
          <p:cNvPr id="2666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147"/>
              </p:ext>
            </p:extLst>
          </p:nvPr>
        </p:nvGraphicFramePr>
        <p:xfrm>
          <a:off x="539750" y="2601913"/>
          <a:ext cx="8064500" cy="2987676"/>
        </p:xfrm>
        <a:graphic>
          <a:graphicData uri="http://schemas.openxmlformats.org/drawingml/2006/table">
            <a:tbl>
              <a:tblPr/>
              <a:tblGrid>
                <a:gridCol w="3005138"/>
                <a:gridCol w="5059362"/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Insert(</a:t>
                      </a:r>
                      <a:r>
                        <a:rPr kumimoji="0" lang="en-A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newLoc</a:t>
                      </a: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E)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element E at location </a:t>
                      </a:r>
                      <a:r>
                        <a:rPr kumimoji="0" lang="en-A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newLoc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IndexOf(E)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index (location) of element 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RemoveAt(loc)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the item at location loc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Methods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AU" smtClean="0"/>
              <a:t>Dictionary Only</a:t>
            </a: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35991"/>
              </p:ext>
            </p:extLst>
          </p:nvPr>
        </p:nvGraphicFramePr>
        <p:xfrm>
          <a:off x="142875" y="2420938"/>
          <a:ext cx="8858251" cy="4267199"/>
        </p:xfrm>
        <a:graphic>
          <a:graphicData uri="http://schemas.openxmlformats.org/drawingml/2006/table">
            <a:tbl>
              <a:tblPr/>
              <a:tblGrid>
                <a:gridCol w="3997077"/>
                <a:gridCol w="4861174"/>
              </a:tblGrid>
              <a:tr h="936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of all keys in the dictionary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of all values in the dictionary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ContainsKey(k)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TryGetValue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(k, </a:t>
                      </a: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holder)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k is found, the corresponding element is returned in holder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Collections – As an exercise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972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sz="3600" dirty="0" smtClean="0"/>
              <a:t>Queues (FIFO)</a:t>
            </a:r>
          </a:p>
          <a:p>
            <a:pPr lvl="1" eaLnBrk="1" hangingPunct="1"/>
            <a:r>
              <a:rPr lang="en-AU" sz="3200" dirty="0" err="1" smtClean="0"/>
              <a:t>Enqueue</a:t>
            </a:r>
            <a:r>
              <a:rPr lang="en-AU" sz="3200" dirty="0" smtClean="0"/>
              <a:t>()</a:t>
            </a:r>
          </a:p>
          <a:p>
            <a:pPr lvl="1" eaLnBrk="1" hangingPunct="1"/>
            <a:r>
              <a:rPr lang="en-AU" sz="3200" dirty="0" err="1" smtClean="0"/>
              <a:t>Dequeue</a:t>
            </a:r>
            <a:endParaRPr lang="en-AU" sz="3200" dirty="0" smtClean="0"/>
          </a:p>
          <a:p>
            <a:pPr lvl="1" eaLnBrk="1" hangingPunct="1"/>
            <a:r>
              <a:rPr lang="en-AU" sz="3200" dirty="0" smtClean="0"/>
              <a:t>Peek()</a:t>
            </a:r>
          </a:p>
          <a:p>
            <a:pPr eaLnBrk="1" hangingPunct="1"/>
            <a:r>
              <a:rPr lang="en-AU" sz="3600" dirty="0" smtClean="0"/>
              <a:t>Stacks (LIFO)</a:t>
            </a:r>
          </a:p>
          <a:p>
            <a:pPr lvl="1" eaLnBrk="1" hangingPunct="1"/>
            <a:r>
              <a:rPr lang="en-AU" sz="3200" dirty="0" smtClean="0"/>
              <a:t>Push()</a:t>
            </a:r>
          </a:p>
          <a:p>
            <a:pPr lvl="1" eaLnBrk="1" hangingPunct="1"/>
            <a:r>
              <a:rPr lang="en-AU" sz="3200" dirty="0" smtClean="0"/>
              <a:t>Pop()</a:t>
            </a:r>
          </a:p>
          <a:p>
            <a:pPr lvl="1" eaLnBrk="1" hangingPunct="1"/>
            <a:r>
              <a:rPr lang="en-AU" sz="3200" dirty="0" smtClean="0"/>
              <a:t>Peek()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59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422176"/>
            <a:ext cx="8153400" cy="990600"/>
          </a:xfrm>
        </p:spPr>
        <p:txBody>
          <a:bodyPr/>
          <a:lstStyle/>
          <a:p>
            <a:pPr eaLnBrk="1" hangingPunct="1"/>
            <a:r>
              <a:rPr lang="en-AU" dirty="0" smtClean="0"/>
              <a:t>Operators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AU" sz="3600" dirty="0" err="1" smtClean="0"/>
              <a:t>foreach</a:t>
            </a:r>
            <a:endParaRPr lang="en-AU" sz="3600" dirty="0" smtClean="0"/>
          </a:p>
          <a:p>
            <a:pPr eaLnBrk="1" hangingPunct="1"/>
            <a:endParaRPr lang="en-AU" sz="3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AU" sz="3600" dirty="0" err="1" smtClean="0"/>
              <a:t>foreach</a:t>
            </a:r>
            <a:r>
              <a:rPr lang="en-AU" sz="3600" dirty="0" smtClean="0"/>
              <a:t> (</a:t>
            </a:r>
            <a:r>
              <a:rPr lang="en-AU" sz="3600" i="1" dirty="0" err="1" smtClean="0"/>
              <a:t>elementType</a:t>
            </a:r>
            <a:r>
              <a:rPr lang="en-AU" sz="3600" dirty="0" smtClean="0"/>
              <a:t> </a:t>
            </a:r>
            <a:r>
              <a:rPr lang="en-AU" sz="3600" i="1" dirty="0" smtClean="0"/>
              <a:t>e</a:t>
            </a:r>
            <a:r>
              <a:rPr lang="en-AU" sz="3600" dirty="0" smtClean="0"/>
              <a:t> in </a:t>
            </a:r>
            <a:r>
              <a:rPr lang="en-AU" sz="3600" i="1" dirty="0" err="1" smtClean="0"/>
              <a:t>elementCollection</a:t>
            </a:r>
            <a:r>
              <a:rPr lang="en-AU" sz="36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36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3600" dirty="0" smtClean="0"/>
              <a:t>	</a:t>
            </a:r>
            <a:r>
              <a:rPr lang="en-AU" sz="3200" i="1" dirty="0" smtClean="0">
                <a:solidFill>
                  <a:srgbClr val="00B050"/>
                </a:solidFill>
              </a:rPr>
              <a:t>-- each element is called e in this loop</a:t>
            </a:r>
            <a:endParaRPr lang="en-AU" sz="3600" i="1" dirty="0" smtClean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AU" sz="3200" dirty="0" err="1" smtClean="0"/>
              <a:t>doSomething</a:t>
            </a:r>
            <a:r>
              <a:rPr lang="en-AU" sz="3200" dirty="0" smtClean="0"/>
              <a:t>(e);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sz="3200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500" dirty="0" smtClean="0"/>
              <a:t>}</a:t>
            </a:r>
            <a:endParaRPr lang="en-AU" sz="3500" dirty="0" smtClean="0"/>
          </a:p>
        </p:txBody>
      </p:sp>
    </p:spTree>
    <p:extLst>
      <p:ext uri="{BB962C8B-B14F-4D97-AF65-F5344CB8AC3E}">
        <p14:creationId xmlns:p14="http://schemas.microsoft.com/office/powerpoint/2010/main" val="17075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628</TotalTime>
  <Words>3299</Words>
  <Application>Microsoft Office PowerPoint</Application>
  <PresentationFormat>On-screen Show (4:3)</PresentationFormat>
  <Paragraphs>420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Verdana</vt:lpstr>
      <vt:lpstr>Wingdings</vt:lpstr>
      <vt:lpstr>Clarity</vt:lpstr>
      <vt:lpstr>Collections Exception Handling</vt:lpstr>
      <vt:lpstr>Part 1: Collections </vt:lpstr>
      <vt:lpstr>Generics</vt:lpstr>
      <vt:lpstr>Important Collection Classes</vt:lpstr>
      <vt:lpstr>Methods &amp; Properties</vt:lpstr>
      <vt:lpstr>Methods</vt:lpstr>
      <vt:lpstr>Methods</vt:lpstr>
      <vt:lpstr>Collections – As an exercise</vt:lpstr>
      <vt:lpstr>Operators</vt:lpstr>
      <vt:lpstr>Code Samples</vt:lpstr>
      <vt:lpstr>Code Samples</vt:lpstr>
      <vt:lpstr>Code Samples</vt:lpstr>
      <vt:lpstr>Code Samples</vt:lpstr>
      <vt:lpstr>Code Samples</vt:lpstr>
      <vt:lpstr>Code Samples</vt:lpstr>
      <vt:lpstr>Code Samples</vt:lpstr>
      <vt:lpstr>Code Samples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Part 2: Exception Handling</vt:lpstr>
      <vt:lpstr>Exceptions</vt:lpstr>
      <vt:lpstr>Some Common Exceptions</vt:lpstr>
      <vt:lpstr>Exception Handling</vt:lpstr>
      <vt:lpstr>Exception Handling - try</vt:lpstr>
      <vt:lpstr>Exception Handling - catch</vt:lpstr>
      <vt:lpstr>Exception Handling - catch</vt:lpstr>
      <vt:lpstr>Example</vt:lpstr>
      <vt:lpstr>Example</vt:lpstr>
      <vt:lpstr>Example</vt:lpstr>
      <vt:lpstr>Example</vt:lpstr>
      <vt:lpstr>Multiple Catch Blocks</vt:lpstr>
      <vt:lpstr>Multiple Catch Blocks</vt:lpstr>
      <vt:lpstr>Exception Handling - finally</vt:lpstr>
      <vt:lpstr>Throwing your own exceptions</vt:lpstr>
      <vt:lpstr>Example</vt:lpstr>
      <vt:lpstr>Example</vt:lpstr>
      <vt:lpstr>Guidelines</vt:lpstr>
      <vt:lpstr>Practical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Default-User</cp:lastModifiedBy>
  <cp:revision>240</cp:revision>
  <dcterms:created xsi:type="dcterms:W3CDTF">1601-01-01T00:00:00Z</dcterms:created>
  <dcterms:modified xsi:type="dcterms:W3CDTF">2017-02-22T04:22:17Z</dcterms:modified>
</cp:coreProperties>
</file>