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269" r:id="rId3"/>
    <p:sldId id="258" r:id="rId4"/>
    <p:sldId id="270" r:id="rId5"/>
    <p:sldId id="259" r:id="rId6"/>
    <p:sldId id="260" r:id="rId7"/>
    <p:sldId id="261" r:id="rId8"/>
    <p:sldId id="307" r:id="rId9"/>
    <p:sldId id="275" r:id="rId10"/>
    <p:sldId id="263" r:id="rId11"/>
    <p:sldId id="271" r:id="rId12"/>
    <p:sldId id="273" r:id="rId13"/>
    <p:sldId id="274" r:id="rId14"/>
    <p:sldId id="276" r:id="rId15"/>
    <p:sldId id="264" r:id="rId16"/>
    <p:sldId id="288" r:id="rId17"/>
    <p:sldId id="277" r:id="rId18"/>
    <p:sldId id="278" r:id="rId19"/>
    <p:sldId id="279" r:id="rId20"/>
    <p:sldId id="280" r:id="rId21"/>
    <p:sldId id="285" r:id="rId22"/>
    <p:sldId id="283" r:id="rId23"/>
    <p:sldId id="284" r:id="rId24"/>
    <p:sldId id="265" r:id="rId25"/>
    <p:sldId id="287" r:id="rId26"/>
    <p:sldId id="289" r:id="rId27"/>
    <p:sldId id="286" r:id="rId28"/>
    <p:sldId id="290" r:id="rId29"/>
    <p:sldId id="291" r:id="rId30"/>
    <p:sldId id="292" r:id="rId31"/>
    <p:sldId id="293" r:id="rId32"/>
    <p:sldId id="321" r:id="rId33"/>
    <p:sldId id="300" r:id="rId34"/>
    <p:sldId id="311" r:id="rId35"/>
    <p:sldId id="301" r:id="rId36"/>
    <p:sldId id="302" r:id="rId37"/>
    <p:sldId id="322" r:id="rId38"/>
    <p:sldId id="323" r:id="rId39"/>
    <p:sldId id="328" r:id="rId40"/>
    <p:sldId id="303" r:id="rId41"/>
    <p:sldId id="298" r:id="rId42"/>
    <p:sldId id="318" r:id="rId43"/>
    <p:sldId id="319" r:id="rId44"/>
    <p:sldId id="304" r:id="rId45"/>
    <p:sldId id="267" r:id="rId46"/>
    <p:sldId id="305" r:id="rId47"/>
    <p:sldId id="306" r:id="rId48"/>
    <p:sldId id="312" r:id="rId49"/>
    <p:sldId id="313" r:id="rId50"/>
    <p:sldId id="314" r:id="rId51"/>
    <p:sldId id="315" r:id="rId52"/>
    <p:sldId id="316" r:id="rId53"/>
    <p:sldId id="317" r:id="rId54"/>
    <p:sldId id="320" r:id="rId5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843" autoAdjust="0"/>
  </p:normalViewPr>
  <p:slideViewPr>
    <p:cSldViewPr>
      <p:cViewPr varScale="1">
        <p:scale>
          <a:sx n="47" d="100"/>
          <a:sy n="47" d="100"/>
        </p:scale>
        <p:origin x="-248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F79F103-076E-4A79-9F54-A6FEBAC2C757}" type="datetimeFigureOut">
              <a:rPr lang="en-US"/>
              <a:pPr>
                <a:defRPr/>
              </a:pPr>
              <a:t>3/9/2017</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31D08ED-5749-4803-8F65-BAF38482D4BE}" type="slidenum">
              <a:rPr lang="en-NZ"/>
              <a:pPr>
                <a:defRPr/>
              </a:pPr>
              <a:t>‹#›</a:t>
            </a:fld>
            <a:endParaRPr lang="en-NZ"/>
          </a:p>
        </p:txBody>
      </p:sp>
    </p:spTree>
    <p:extLst>
      <p:ext uri="{BB962C8B-B14F-4D97-AF65-F5344CB8AC3E}">
        <p14:creationId xmlns="" xmlns:p14="http://schemas.microsoft.com/office/powerpoint/2010/main" val="37655243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 typeface="Arial" pitchFamily="34" charset="0"/>
              <a:buChar char="•"/>
            </a:pPr>
            <a:r>
              <a:rPr lang="en-NZ" dirty="0" smtClean="0"/>
              <a:t>Testing is a very large topic, really a software development discipline of its own</a:t>
            </a:r>
          </a:p>
          <a:p>
            <a:pPr marL="171450" indent="-171450">
              <a:spcBef>
                <a:spcPct val="0"/>
              </a:spcBef>
              <a:buFont typeface="Arial" pitchFamily="34" charset="0"/>
              <a:buChar char="•"/>
            </a:pPr>
            <a:r>
              <a:rPr lang="en-NZ" dirty="0" smtClean="0"/>
              <a:t>Some of you</a:t>
            </a:r>
            <a:r>
              <a:rPr lang="en-NZ" baseline="0" dirty="0" smtClean="0"/>
              <a:t> may have taken the testing paper last semester, and for you, this will be a bit of a review.</a:t>
            </a:r>
          </a:p>
          <a:p>
            <a:pPr marL="171450" indent="-171450">
              <a:spcBef>
                <a:spcPct val="0"/>
              </a:spcBef>
              <a:buFont typeface="Arial" pitchFamily="34" charset="0"/>
              <a:buChar char="•"/>
            </a:pPr>
            <a:r>
              <a:rPr lang="en-NZ" baseline="0" dirty="0" smtClean="0"/>
              <a:t>However, it is so important that we all have to be on the same page with it.</a:t>
            </a:r>
          </a:p>
          <a:p>
            <a:pPr marL="171450" indent="-171450">
              <a:spcBef>
                <a:spcPct val="0"/>
              </a:spcBef>
              <a:buFont typeface="Arial" pitchFamily="34" charset="0"/>
              <a:buChar char="•"/>
            </a:pPr>
            <a:endParaRPr lang="en-NZ" dirty="0" smtClean="0"/>
          </a:p>
          <a:p>
            <a:pPr marL="171450" indent="-171450">
              <a:spcBef>
                <a:spcPct val="0"/>
              </a:spcBef>
              <a:buFont typeface="Arial" pitchFamily="34" charset="0"/>
              <a:buChar char="•"/>
            </a:pPr>
            <a:r>
              <a:rPr lang="en-NZ" dirty="0" smtClean="0"/>
              <a:t>We</a:t>
            </a:r>
            <a:r>
              <a:rPr lang="en-NZ" baseline="0" dirty="0" smtClean="0"/>
              <a:t> will concentrate today on the aspects of testing most important to developers.</a:t>
            </a:r>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FA45E4-5C1D-47FE-9CBB-98AF5CBA3A7F}"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p:spPr>
      </p:sp>
      <p:sp>
        <p:nvSpPr>
          <p:cNvPr id="33795" name="Rectangle 3"/>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itchFamily="34" charset="0"/>
              <a:buChar char="•"/>
            </a:pPr>
            <a:r>
              <a:rPr lang="en-AU" dirty="0" smtClean="0"/>
              <a:t>Imagine that you want to know if this piece of code is logically correct</a:t>
            </a:r>
          </a:p>
          <a:p>
            <a:pPr marL="171450" indent="-171450">
              <a:buFont typeface="Arial" pitchFamily="34" charset="0"/>
              <a:buChar char="•"/>
            </a:pPr>
            <a:r>
              <a:rPr lang="en-AU" dirty="0" smtClean="0"/>
              <a:t>Ignore the fact that you could verify it by inspection for now, ok? We just want a simple example for the purposes of illustration</a:t>
            </a:r>
          </a:p>
          <a:p>
            <a:pPr marL="171450" indent="-171450">
              <a:buFont typeface="Arial" pitchFamily="34" charset="0"/>
              <a:buChar char="•"/>
            </a:pPr>
            <a:r>
              <a:rPr lang="en-AU" dirty="0" smtClean="0"/>
              <a:t>How might we test this?</a:t>
            </a:r>
          </a:p>
          <a:p>
            <a:pPr marL="171450" indent="-171450">
              <a:buFont typeface="Arial" pitchFamily="34" charset="0"/>
              <a:buChar char="•"/>
            </a:pPr>
            <a:r>
              <a:rPr lang="en-AU" dirty="0" smtClean="0"/>
              <a:t>We could drop a button on the form and make a utilities object and call it with a number and write the result out to the form or a </a:t>
            </a:r>
            <a:r>
              <a:rPr lang="en-AU" dirty="0" err="1" smtClean="0"/>
              <a:t>MessageBox</a:t>
            </a:r>
            <a:r>
              <a:rPr lang="en-AU" dirty="0" smtClean="0"/>
              <a:t> even</a:t>
            </a:r>
          </a:p>
          <a:p>
            <a:pPr marL="171450" indent="-171450">
              <a:buFont typeface="Arial" pitchFamily="34" charset="0"/>
              <a:buChar char="•"/>
            </a:pPr>
            <a:r>
              <a:rPr lang="en-AU" dirty="0" smtClean="0"/>
              <a:t>We would then delete the button. </a:t>
            </a:r>
          </a:p>
          <a:p>
            <a:pPr marL="171450" indent="-171450">
              <a:buFont typeface="Arial" pitchFamily="34" charset="0"/>
              <a:buChar char="•"/>
            </a:pPr>
            <a:r>
              <a:rPr lang="en-AU" dirty="0" smtClean="0"/>
              <a:t>We would assume that this method would be forever correct. Again because this is such a simple example, that is probably safe.</a:t>
            </a:r>
          </a:p>
          <a:p>
            <a:pPr marL="171450" indent="-171450">
              <a:buFont typeface="Arial" pitchFamily="34" charset="0"/>
              <a:buChar char="•"/>
            </a:pPr>
            <a:r>
              <a:rPr lang="en-AU" dirty="0" smtClean="0"/>
              <a:t>But what if we were looking at a method that relied on some other object. If we changed that object’s behaviour, we could break this method.</a:t>
            </a:r>
          </a:p>
          <a:p>
            <a:pPr marL="171450" indent="-171450">
              <a:buFont typeface="Arial" pitchFamily="34" charset="0"/>
              <a:buChar char="•"/>
            </a:pPr>
            <a:r>
              <a:rPr lang="en-AU" dirty="0" smtClean="0"/>
              <a:t>So we would like to write a test that we wouldn’t throw away.</a:t>
            </a:r>
          </a:p>
          <a:p>
            <a:pPr marL="171450" indent="-171450">
              <a:buFont typeface="Arial" pitchFamily="34" charset="0"/>
              <a:buChar char="•"/>
            </a:pPr>
            <a:r>
              <a:rPr lang="en-AU" dirty="0" smtClean="0"/>
              <a:t>We’d like it to be part of a test suite that we could run over the whole program to make sure everything was working</a:t>
            </a:r>
          </a:p>
          <a:p>
            <a:pPr marL="171450" indent="-171450">
              <a:buFont typeface="Arial" pitchFamily="34" charset="0"/>
              <a:buChar char="•"/>
            </a:pPr>
            <a:r>
              <a:rPr lang="en-AU" dirty="0" smtClean="0"/>
              <a:t>So we make a class to hold all the little test routines.</a:t>
            </a:r>
          </a:p>
          <a:p>
            <a:pPr marL="171450" indent="-171450">
              <a:buFont typeface="Arial" pitchFamily="34" charset="0"/>
              <a:buChar char="•"/>
            </a:pPr>
            <a:r>
              <a:rPr lang="en-AU" dirty="0" smtClean="0"/>
              <a:t>We give that class a method that simply tests whether this function returns the correct answer when given a negative number</a:t>
            </a:r>
          </a:p>
          <a:p>
            <a:pPr marL="171450" indent="-171450">
              <a:buFont typeface="Arial" pitchFamily="34" charset="0"/>
              <a:buChar char="•"/>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p:spPr>
      </p:sp>
      <p:sp>
        <p:nvSpPr>
          <p:cNvPr id="35843" name="Rectangle 3"/>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itchFamily="34" charset="0"/>
              <a:buChar char="•"/>
            </a:pPr>
            <a:r>
              <a:rPr lang="en-AU" dirty="0" smtClean="0"/>
              <a:t>This is what the typical unit test would</a:t>
            </a:r>
            <a:r>
              <a:rPr lang="en-AU" baseline="0" dirty="0" smtClean="0"/>
              <a:t> look like</a:t>
            </a:r>
          </a:p>
          <a:p>
            <a:pPr marL="171450" indent="-171450">
              <a:buFont typeface="Arial" pitchFamily="34" charset="0"/>
              <a:buChar char="•"/>
            </a:pPr>
            <a:r>
              <a:rPr lang="en-AU" baseline="0" dirty="0" smtClean="0"/>
              <a:t>You set up a case for which you know the correct answer, then make sure that it works</a:t>
            </a:r>
          </a:p>
          <a:p>
            <a:pPr marL="171450" indent="-171450">
              <a:buFont typeface="Arial" pitchFamily="34" charset="0"/>
              <a:buChar char="•"/>
            </a:pPr>
            <a:r>
              <a:rPr lang="en-AU" baseline="0" dirty="0" smtClean="0"/>
              <a:t>This structure is called “Arrange, Act, Assert”</a:t>
            </a:r>
          </a:p>
          <a:p>
            <a:pPr marL="171450" indent="-171450">
              <a:buFont typeface="Arial" pitchFamily="34" charset="0"/>
              <a:buChar char="•"/>
            </a:pPr>
            <a:r>
              <a:rPr lang="en-AU" baseline="0" dirty="0" smtClean="0"/>
              <a:t>Set up (arrange), exercise the method of interest (Act), check that the result is what you expected (Assert)</a:t>
            </a:r>
          </a:p>
          <a:p>
            <a:pPr marL="171450" indent="-171450">
              <a:buFont typeface="Arial" pitchFamily="34" charset="0"/>
              <a:buChar char="•"/>
            </a:pPr>
            <a:r>
              <a:rPr lang="en-AU" baseline="0" dirty="0" smtClean="0"/>
              <a:t>The test method returns true (succeeds) if the method works as expected and false (fails) if the method doesn’t work as expected.</a:t>
            </a:r>
          </a:p>
          <a:p>
            <a:pPr marL="171450" indent="-171450">
              <a:buFont typeface="Arial" pitchFamily="34" charset="0"/>
              <a:buChar char="•"/>
            </a:pPr>
            <a:r>
              <a:rPr lang="en-AU" dirty="0" smtClean="0"/>
              <a:t>You could write another version to test a positive value and another to test 0</a:t>
            </a:r>
          </a:p>
          <a:p>
            <a:pPr marL="171450" indent="-171450">
              <a:buFont typeface="Arial" pitchFamily="34" charset="0"/>
              <a:buChar char="•"/>
            </a:pPr>
            <a:r>
              <a:rPr lang="en-AU" dirty="0" smtClean="0"/>
              <a:t>(Note the goofy name; unit testing protocols produce the most ridiculous method names ever, but they serve to let you know exactly what bit of logic each</a:t>
            </a:r>
            <a:r>
              <a:rPr lang="en-AU" baseline="0" dirty="0" smtClean="0"/>
              <a:t> is testing.</a:t>
            </a:r>
            <a:r>
              <a:rPr lang="en-AU" dirty="0" smtClean="0"/>
              <a:t>)</a:t>
            </a:r>
          </a:p>
          <a:p>
            <a:pPr marL="171450" indent="-171450">
              <a:buFont typeface="Arial" pitchFamily="34" charset="0"/>
              <a:buChar char="•"/>
            </a:pPr>
            <a:r>
              <a:rPr lang="en-AU" dirty="0" smtClean="0"/>
              <a:t>You could make a sort of testing engine method that ran them all and made sure they all returned true</a:t>
            </a:r>
          </a:p>
          <a:p>
            <a:pPr marL="171450" indent="-171450">
              <a:buFont typeface="Arial" pitchFamily="34" charset="0"/>
              <a:buChar char="•"/>
            </a:pPr>
            <a:r>
              <a:rPr lang="en-AU" dirty="0" smtClean="0"/>
              <a:t>At any given moment you could run the whole engine and make sure all your logic was behaving as it should</a:t>
            </a:r>
          </a:p>
          <a:p>
            <a:pPr marL="171450" indent="-171450">
              <a:buFont typeface="Arial" pitchFamily="34" charset="0"/>
              <a:buChar char="•"/>
            </a:pPr>
            <a:r>
              <a:rPr lang="en-AU" dirty="0" smtClean="0"/>
              <a:t>This probably all seems quite labour intensive and, if you did it all by hand, it would be</a:t>
            </a:r>
          </a:p>
          <a:p>
            <a:pPr marL="171450" indent="-171450">
              <a:buFont typeface="Arial" pitchFamily="34" charset="0"/>
              <a:buChar char="•"/>
            </a:pPr>
            <a:r>
              <a:rPr lang="en-AU" dirty="0" smtClean="0"/>
              <a:t>That is why we have testing frameworks..</a:t>
            </a:r>
          </a:p>
          <a:p>
            <a:pPr marL="171450" indent="-171450">
              <a:buFont typeface="Arial" pitchFamily="34" charset="0"/>
              <a:buChar char="•"/>
            </a:pPr>
            <a:r>
              <a:rPr lang="en-AU" dirty="0" smtClean="0"/>
              <a:t>These testing frameworks supply test skeletons, provide special logical comparators, organise all the tests, check the outputs, etc.</a:t>
            </a:r>
          </a:p>
          <a:p>
            <a:pPr marL="171450" indent="-171450">
              <a:buFont typeface="Arial" pitchFamily="34" charset="0"/>
              <a:buChar char="•"/>
            </a:pPr>
            <a:r>
              <a:rPr lang="en-AU" dirty="0" smtClean="0"/>
              <a:t>We will look at Visual Studio’</a:t>
            </a:r>
            <a:r>
              <a:rPr lang="en-US" dirty="0" smtClean="0"/>
              <a:t>s</a:t>
            </a:r>
            <a:r>
              <a:rPr lang="en-US" baseline="0" dirty="0" smtClean="0"/>
              <a:t> framework in a minute.</a:t>
            </a:r>
            <a:endParaRPr lang="en-AU"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Let’s think about this method.</a:t>
            </a:r>
          </a:p>
          <a:p>
            <a:pPr marL="171450" indent="-171450">
              <a:buFont typeface="Arial" pitchFamily="34" charset="0"/>
              <a:buChar char="•"/>
            </a:pPr>
            <a:r>
              <a:rPr lang="en-NZ" dirty="0" smtClean="0"/>
              <a:t>It is intended</a:t>
            </a:r>
            <a:r>
              <a:rPr lang="en-NZ" baseline="0" dirty="0" smtClean="0"/>
              <a:t> to compute the area of a rectangle.</a:t>
            </a:r>
          </a:p>
          <a:p>
            <a:pPr marL="171450" indent="-171450">
              <a:buFont typeface="Arial" pitchFamily="34" charset="0"/>
              <a:buChar char="•"/>
            </a:pPr>
            <a:r>
              <a:rPr lang="en-NZ" baseline="0" dirty="0" smtClean="0"/>
              <a:t>Look at the code there….</a:t>
            </a:r>
          </a:p>
          <a:p>
            <a:pPr marL="171450" indent="-171450">
              <a:buFont typeface="Arial" pitchFamily="34" charset="0"/>
              <a:buChar char="•"/>
            </a:pPr>
            <a:r>
              <a:rPr lang="en-NZ" baseline="0" dirty="0" smtClean="0"/>
              <a:t>Is it right?...Maybe…</a:t>
            </a:r>
          </a:p>
          <a:p>
            <a:pPr marL="171450" indent="-171450">
              <a:buFont typeface="Arial" pitchFamily="34" charset="0"/>
              <a:buChar char="•"/>
            </a:pPr>
            <a:r>
              <a:rPr lang="en-NZ" baseline="0" dirty="0" smtClean="0"/>
              <a:t>Let’s think of a good test to write for this code.</a:t>
            </a:r>
          </a:p>
          <a:p>
            <a:pPr marL="171450" indent="-171450">
              <a:buFont typeface="Arial" pitchFamily="34" charset="0"/>
              <a:buChar char="•"/>
            </a:pPr>
            <a:r>
              <a:rPr lang="en-NZ" baseline="0" dirty="0" smtClean="0"/>
              <a:t>The obvious one is to see what happens with a particular height and width…</a:t>
            </a:r>
            <a:endParaRPr lang="en-US"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12</a:t>
            </a:fld>
            <a:endParaRPr lang="en-NZ"/>
          </a:p>
        </p:txBody>
      </p:sp>
    </p:spTree>
    <p:extLst>
      <p:ext uri="{BB962C8B-B14F-4D97-AF65-F5344CB8AC3E}">
        <p14:creationId xmlns="" xmlns:p14="http://schemas.microsoft.com/office/powerpoint/2010/main" val="230353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itchFamily="34" charset="0"/>
              <a:buChar char="•"/>
            </a:pPr>
            <a:r>
              <a:rPr lang="en-AU" dirty="0" smtClean="0"/>
              <a:t>Here’s a test you might write for the </a:t>
            </a:r>
            <a:r>
              <a:rPr lang="en-AU" dirty="0" err="1" smtClean="0"/>
              <a:t>computeArea</a:t>
            </a:r>
            <a:r>
              <a:rPr lang="en-AU" dirty="0" smtClean="0"/>
              <a:t> method</a:t>
            </a:r>
          </a:p>
          <a:p>
            <a:pPr marL="171450" indent="-171450">
              <a:buFont typeface="Arial" pitchFamily="34" charset="0"/>
              <a:buChar char="•"/>
            </a:pPr>
            <a:r>
              <a:rPr lang="en-AU" dirty="0" smtClean="0"/>
              <a:t>Arrange, Act, Assert</a:t>
            </a:r>
          </a:p>
          <a:p>
            <a:pPr marL="171450" indent="-171450">
              <a:buFont typeface="Arial" pitchFamily="34" charset="0"/>
              <a:buChar char="•"/>
            </a:pPr>
            <a:r>
              <a:rPr lang="en-AU" dirty="0" smtClean="0"/>
              <a:t>This test will pass (i.e. return true). Can you now be confident that the </a:t>
            </a:r>
            <a:r>
              <a:rPr lang="en-AU" dirty="0" err="1" smtClean="0"/>
              <a:t>computeArea</a:t>
            </a:r>
            <a:r>
              <a:rPr lang="en-AU" dirty="0" smtClean="0"/>
              <a:t> method is logically correct and any code that uses it will be correct?</a:t>
            </a:r>
          </a:p>
          <a:p>
            <a:pPr marL="171450" indent="-171450">
              <a:buFont typeface="Arial" pitchFamily="34" charset="0"/>
              <a:buChar char="•"/>
            </a:pPr>
            <a:r>
              <a:rPr lang="en-AU" dirty="0" smtClean="0"/>
              <a:t>No. </a:t>
            </a:r>
          </a:p>
          <a:p>
            <a:pPr marL="171450" indent="-171450">
              <a:buFont typeface="Arial" pitchFamily="34" charset="0"/>
              <a:buChar char="•"/>
            </a:pPr>
            <a:r>
              <a:rPr lang="en-AU" dirty="0" smtClean="0"/>
              <a:t>If you call </a:t>
            </a:r>
            <a:r>
              <a:rPr lang="en-AU" dirty="0" err="1" smtClean="0"/>
              <a:t>computeArea</a:t>
            </a:r>
            <a:r>
              <a:rPr lang="en-AU" dirty="0" smtClean="0"/>
              <a:t> with a negative number as an argument, it will return a negative area, which is obviously wrong</a:t>
            </a:r>
          </a:p>
          <a:p>
            <a:pPr marL="171450" indent="-171450">
              <a:buFont typeface="Arial" pitchFamily="34" charset="0"/>
              <a:buChar char="•"/>
            </a:pPr>
            <a:r>
              <a:rPr lang="en-AU" dirty="0" smtClean="0"/>
              <a:t>You need to write a test for this and make sure that your production code copes correctly</a:t>
            </a:r>
          </a:p>
          <a:p>
            <a:pPr marL="171450" indent="-171450">
              <a:buFont typeface="Arial" pitchFamily="34" charset="0"/>
              <a:buChar char="•"/>
            </a:pPr>
            <a:r>
              <a:rPr lang="en-AU" dirty="0" smtClean="0"/>
              <a:t>This example highlights the fact </a:t>
            </a:r>
            <a:r>
              <a:rPr lang="en-AU" b="1" i="1" dirty="0" smtClean="0"/>
              <a:t>that the simple act of writing some unit tests does not insure code correctness</a:t>
            </a:r>
            <a:r>
              <a:rPr lang="en-AU" dirty="0" smtClean="0"/>
              <a:t>. </a:t>
            </a:r>
            <a:r>
              <a:rPr lang="en-AU" b="1" i="1" dirty="0" smtClean="0"/>
              <a:t>The tests have to be right as well as the production code.</a:t>
            </a:r>
          </a:p>
          <a:p>
            <a:pPr marL="171450" indent="-171450">
              <a:buFont typeface="Arial" pitchFamily="34" charset="0"/>
              <a:buChar char="•"/>
            </a:pPr>
            <a:r>
              <a:rPr lang="en-AU" dirty="0" smtClean="0"/>
              <a:t>However, the general</a:t>
            </a:r>
            <a:r>
              <a:rPr lang="en-AU" baseline="0" dirty="0" smtClean="0"/>
              <a:t> position is that any tests are better than no tests at all.</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itchFamily="34" charset="0"/>
              <a:buChar char="•"/>
            </a:pPr>
            <a:r>
              <a:rPr lang="en-NZ" dirty="0" smtClean="0"/>
              <a:t>Before we start working through an example, let’s just identify the important properties of a good unit</a:t>
            </a:r>
            <a:r>
              <a:rPr lang="en-NZ" baseline="0" dirty="0" smtClean="0"/>
              <a:t> test.</a:t>
            </a:r>
          </a:p>
          <a:p>
            <a:pPr marL="171450" lvl="0" indent="-171450">
              <a:buFont typeface="Arial" pitchFamily="34" charset="0"/>
              <a:buChar char="•"/>
            </a:pPr>
            <a:r>
              <a:rPr lang="en-NZ" baseline="0" dirty="0" smtClean="0"/>
              <a:t>BTW, these are based on a book called “Pragmatic Unit Testing” by Hunt &amp; Thomas, which is a good book on Unit Testing.</a:t>
            </a:r>
          </a:p>
          <a:p>
            <a:pPr marL="171450" lvl="0" indent="-171450">
              <a:buFont typeface="Arial" pitchFamily="34" charset="0"/>
              <a:buChar char="•"/>
            </a:pPr>
            <a:r>
              <a:rPr lang="en-NZ" baseline="0" dirty="0" smtClean="0"/>
              <a:t>Some books out there (especially the TDD ones) can be more than a little over the top, but Hunt &amp; Thomas is quite sensible.</a:t>
            </a:r>
            <a:endParaRPr lang="en-NZ" dirty="0" smtClean="0"/>
          </a:p>
          <a:p>
            <a:pPr marL="171450" lvl="0" indent="-171450">
              <a:buFont typeface="Arial" pitchFamily="34" charset="0"/>
              <a:buChar char="•"/>
            </a:pPr>
            <a:r>
              <a:rPr lang="en-NZ" dirty="0" smtClean="0"/>
              <a:t>Automatic - they should run without human intervention, e.g. entering data into a text box</a:t>
            </a:r>
          </a:p>
          <a:p>
            <a:pPr marL="171450" indent="-171450">
              <a:buFont typeface="Arial" pitchFamily="34" charset="0"/>
              <a:buChar char="•"/>
            </a:pPr>
            <a:r>
              <a:rPr lang="en-NZ" dirty="0" smtClean="0"/>
              <a:t>Thorough - they should test every aspect of the system</a:t>
            </a:r>
          </a:p>
          <a:p>
            <a:pPr marL="171450" indent="-171450">
              <a:buFont typeface="Arial" pitchFamily="34" charset="0"/>
              <a:buChar char="•"/>
            </a:pPr>
            <a:r>
              <a:rPr lang="en-NZ" dirty="0" smtClean="0"/>
              <a:t>Repeatable - they should lead to the same results no matter how often you run them</a:t>
            </a:r>
          </a:p>
          <a:p>
            <a:pPr marL="171450" indent="-171450">
              <a:buFont typeface="Arial" pitchFamily="34" charset="0"/>
              <a:buChar char="•"/>
            </a:pPr>
            <a:r>
              <a:rPr lang="en-NZ" dirty="0" smtClean="0"/>
              <a:t>Independent - they should be independent from the environment and each other. They should test only one thing at a time.</a:t>
            </a:r>
          </a:p>
          <a:p>
            <a:pPr marL="171450" indent="-171450">
              <a:buFont typeface="Arial" pitchFamily="34" charset="0"/>
              <a:buChar char="•"/>
            </a:pPr>
            <a:r>
              <a:rPr lang="en-NZ" dirty="0" smtClean="0"/>
              <a:t>Professional - they should be written and maintained to the same professional standards as your production code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previous</a:t>
            </a:r>
            <a:r>
              <a:rPr lang="en-NZ" baseline="0" dirty="0" smtClean="0"/>
              <a:t> examples were the simplest possible situations, because they were logically straightforward and, more importantly, they were not dependent on any other objects.</a:t>
            </a:r>
          </a:p>
          <a:p>
            <a:pPr>
              <a:buFont typeface="Arial" pitchFamily="34" charset="0"/>
              <a:buChar char="•"/>
            </a:pPr>
            <a:r>
              <a:rPr lang="en-NZ" baseline="0" dirty="0" smtClean="0"/>
              <a:t>We just said that we should test only one thing at a time. </a:t>
            </a:r>
          </a:p>
          <a:p>
            <a:pPr>
              <a:buFont typeface="Arial" pitchFamily="34" charset="0"/>
              <a:buChar char="•"/>
            </a:pPr>
            <a:r>
              <a:rPr lang="en-NZ" baseline="0" dirty="0" smtClean="0"/>
              <a:t>This is a good idea. If you write a test that exercises two classes and the test fails, where is the error? Class 1? Class 2? Or both?</a:t>
            </a:r>
          </a:p>
          <a:p>
            <a:pPr>
              <a:buFont typeface="Arial" pitchFamily="34" charset="0"/>
              <a:buChar char="•"/>
            </a:pPr>
            <a:r>
              <a:rPr lang="en-NZ" baseline="0" dirty="0" smtClean="0"/>
              <a:t>So how do we test a method that uses another class instance or another class’s methods?</a:t>
            </a:r>
          </a:p>
          <a:p>
            <a:pPr>
              <a:buFont typeface="Arial" pitchFamily="34" charset="0"/>
              <a:buChar char="•"/>
            </a:pPr>
            <a:r>
              <a:rPr lang="en-NZ" baseline="0" dirty="0" smtClean="0"/>
              <a:t>We stub it.</a:t>
            </a:r>
          </a:p>
          <a:p>
            <a:pPr>
              <a:buFont typeface="Arial" pitchFamily="34" charset="0"/>
              <a:buChar char="•"/>
            </a:pPr>
            <a:r>
              <a:rPr lang="en-NZ" dirty="0" smtClean="0"/>
              <a:t>The stubbing approach is easy to use and involves no extra dependencies for the unit test. The basic technique is to implement the collaborators as concrete classes which only exhibit the small part of the overall behaviour of the collaborator which is needed by the class under test.</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To achieve this, we write stubs.</a:t>
            </a:r>
          </a:p>
          <a:p>
            <a:pPr marL="171450" indent="-171450">
              <a:buFont typeface="Arial" pitchFamily="34" charset="0"/>
              <a:buChar char="•"/>
            </a:pPr>
            <a:r>
              <a:rPr lang="en-NZ" dirty="0" smtClean="0"/>
              <a:t>Stubs are little methods that simulate the real method upon</a:t>
            </a:r>
            <a:r>
              <a:rPr lang="en-NZ" baseline="0" dirty="0" smtClean="0"/>
              <a:t> which we are dependent</a:t>
            </a:r>
          </a:p>
          <a:p>
            <a:pPr marL="171450" indent="-171450">
              <a:buFont typeface="Arial" pitchFamily="34" charset="0"/>
              <a:buChar char="•"/>
            </a:pPr>
            <a:r>
              <a:rPr lang="en-NZ" baseline="0" dirty="0" smtClean="0"/>
              <a:t>Anytime you replace reading from a text box with a constant in the code you were effectively writing a stub</a:t>
            </a:r>
          </a:p>
          <a:p>
            <a:pPr marL="171450" indent="-171450">
              <a:buFont typeface="Arial" pitchFamily="34" charset="0"/>
              <a:buChar char="•"/>
            </a:pPr>
            <a:r>
              <a:rPr lang="en-NZ" baseline="0" dirty="0" smtClean="0"/>
              <a:t>But the situation can get a little more complex….</a:t>
            </a:r>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baseline="0" dirty="0" smtClean="0"/>
              <a:t>As an example, think about code you might write to check that a user’s provided username and password are legal</a:t>
            </a:r>
          </a:p>
          <a:p>
            <a:pPr marL="171450" indent="-171450">
              <a:buFont typeface="Arial" pitchFamily="34" charset="0"/>
              <a:buChar char="•"/>
            </a:pPr>
            <a:r>
              <a:rPr lang="en-NZ" baseline="0" dirty="0" smtClean="0"/>
              <a:t>The problem is that you can’t test the checking logic without having access to the database</a:t>
            </a:r>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Your method is directly</a:t>
            </a:r>
            <a:r>
              <a:rPr lang="en-NZ" baseline="0" dirty="0" smtClean="0"/>
              <a:t> dependent on something that you can’t really control directly</a:t>
            </a:r>
          </a:p>
          <a:p>
            <a:pPr marL="171450" indent="-171450">
              <a:buFont typeface="Arial" pitchFamily="34" charset="0"/>
              <a:buChar char="•"/>
            </a:pPr>
            <a:r>
              <a:rPr lang="en-NZ" baseline="0" dirty="0" smtClean="0"/>
              <a:t>So what you need to do is replace the </a:t>
            </a:r>
            <a:r>
              <a:rPr lang="en-NZ" baseline="0" dirty="0" err="1" smtClean="0"/>
              <a:t>dependancy</a:t>
            </a:r>
            <a:r>
              <a:rPr lang="en-NZ" baseline="0" dirty="0" smtClean="0"/>
              <a:t> with something you can control….</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Like this</a:t>
            </a:r>
          </a:p>
          <a:p>
            <a:pPr marL="171450" indent="-171450">
              <a:buFont typeface="Arial" pitchFamily="34" charset="0"/>
              <a:buChar char="•"/>
            </a:pPr>
            <a:r>
              <a:rPr lang="en-NZ" dirty="0" smtClean="0"/>
              <a:t>This is called “adding a layer</a:t>
            </a:r>
            <a:r>
              <a:rPr lang="en-NZ" baseline="0" dirty="0" smtClean="0"/>
              <a:t> of indirection”</a:t>
            </a:r>
          </a:p>
          <a:p>
            <a:pPr marL="171450" indent="-171450">
              <a:buFont typeface="Arial" pitchFamily="34" charset="0"/>
              <a:buChar char="•"/>
            </a:pPr>
            <a:r>
              <a:rPr lang="en-NZ" baseline="0" dirty="0" smtClean="0"/>
              <a:t>You will write a </a:t>
            </a:r>
            <a:r>
              <a:rPr lang="en-NZ" baseline="0" dirty="0" err="1" smtClean="0"/>
              <a:t>dataBasemanager</a:t>
            </a:r>
            <a:r>
              <a:rPr lang="en-NZ" baseline="0" dirty="0" smtClean="0"/>
              <a:t> class who talks to the database</a:t>
            </a:r>
          </a:p>
          <a:p>
            <a:pPr marL="171450" indent="-171450">
              <a:buFont typeface="Arial" pitchFamily="34" charset="0"/>
              <a:buChar char="•"/>
            </a:pPr>
            <a:r>
              <a:rPr lang="en-NZ" baseline="0" dirty="0" smtClean="0"/>
              <a:t>The </a:t>
            </a:r>
            <a:r>
              <a:rPr lang="en-NZ" baseline="0" dirty="0" err="1" smtClean="0"/>
              <a:t>isLoginLegal</a:t>
            </a:r>
            <a:r>
              <a:rPr lang="en-NZ" baseline="0" dirty="0" smtClean="0"/>
              <a:t> method can call a method exposed by the </a:t>
            </a:r>
            <a:r>
              <a:rPr lang="en-NZ" baseline="0" dirty="0" err="1" smtClean="0"/>
              <a:t>databasemanager</a:t>
            </a:r>
            <a:endParaRPr lang="en-NZ" baseline="0" dirty="0" smtClean="0"/>
          </a:p>
          <a:p>
            <a:pPr marL="171450" indent="-171450">
              <a:buFont typeface="Arial" pitchFamily="34" charset="0"/>
              <a:buChar char="•"/>
            </a:pPr>
            <a:r>
              <a:rPr lang="en-NZ" b="1" i="1" baseline="0" dirty="0" smtClean="0"/>
              <a:t>In the production code there will be a real </a:t>
            </a:r>
            <a:r>
              <a:rPr lang="en-NZ" b="1" i="1" baseline="0" dirty="0" err="1" smtClean="0"/>
              <a:t>databasemanager</a:t>
            </a:r>
            <a:r>
              <a:rPr lang="en-NZ" b="1" i="1" baseline="0" dirty="0" smtClean="0"/>
              <a:t> class</a:t>
            </a:r>
          </a:p>
          <a:p>
            <a:pPr marL="171450" indent="-171450">
              <a:buFont typeface="Arial" pitchFamily="34" charset="0"/>
              <a:buChar char="•"/>
            </a:pPr>
            <a:r>
              <a:rPr lang="en-NZ" b="1" i="1" baseline="0" dirty="0" smtClean="0"/>
              <a:t>But in your testing, you can write a fake one….</a:t>
            </a:r>
            <a:endParaRPr lang="en-NZ" b="1" i="1"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 typeface="Arial" pitchFamily="34" charset="0"/>
              <a:buChar char="•"/>
            </a:pPr>
            <a:r>
              <a:rPr lang="en-NZ" dirty="0" smtClean="0"/>
              <a:t>A few years ago in this paper, we built some control code for a foot-operated device.</a:t>
            </a:r>
          </a:p>
          <a:p>
            <a:pPr marL="171450" indent="-171450">
              <a:spcBef>
                <a:spcPct val="0"/>
              </a:spcBef>
              <a:buFont typeface="Arial" pitchFamily="34" charset="0"/>
              <a:buChar char="•"/>
            </a:pPr>
            <a:r>
              <a:rPr lang="en-NZ" dirty="0" smtClean="0"/>
              <a:t>There</a:t>
            </a:r>
            <a:r>
              <a:rPr lang="en-NZ" baseline="0" dirty="0" smtClean="0"/>
              <a:t> was a big pressure pad that sat on the floor and images were projected onto it from a projector on the ceiling.</a:t>
            </a:r>
          </a:p>
          <a:p>
            <a:pPr marL="171450" indent="-171450">
              <a:spcBef>
                <a:spcPct val="0"/>
              </a:spcBef>
              <a:buFont typeface="Arial" pitchFamily="34" charset="0"/>
              <a:buChar char="•"/>
            </a:pPr>
            <a:r>
              <a:rPr lang="en-NZ" baseline="0" dirty="0" smtClean="0"/>
              <a:t>When people walked on it, things happened. Some people used a graphics “ripple” module to make a water puddle effect; some people attached sounds clips so that users could play music with their feet.</a:t>
            </a:r>
          </a:p>
          <a:p>
            <a:pPr marL="171450" indent="-171450">
              <a:spcBef>
                <a:spcPct val="0"/>
              </a:spcBef>
              <a:buFont typeface="Arial" pitchFamily="34" charset="0"/>
              <a:buChar char="•"/>
            </a:pPr>
            <a:r>
              <a:rPr lang="en-NZ" baseline="0" dirty="0" smtClean="0"/>
              <a:t>And the code was beautiful and the interactivity was rich, so we set them up at expo.</a:t>
            </a:r>
          </a:p>
          <a:p>
            <a:pPr marL="171450" indent="-171450">
              <a:spcBef>
                <a:spcPct val="0"/>
              </a:spcBef>
              <a:buFont typeface="Arial" pitchFamily="34" charset="0"/>
              <a:buChar char="•"/>
            </a:pPr>
            <a:r>
              <a:rPr lang="en-NZ" baseline="0" dirty="0" smtClean="0"/>
              <a:t>And when we turned real users (end-users and admins) loose on them….</a:t>
            </a:r>
            <a:endParaRPr lang="en-NZ" dirty="0"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78689F-085A-4174-BAC0-A259E6EEC8C7}" type="slidenum">
              <a:rPr lang="en-NZ"/>
              <a:pPr fontAlgn="base">
                <a:spcBef>
                  <a:spcPct val="0"/>
                </a:spcBef>
                <a:spcAft>
                  <a:spcPct val="0"/>
                </a:spcAft>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Note</a:t>
            </a:r>
            <a:r>
              <a:rPr lang="en-NZ" baseline="0" dirty="0" smtClean="0"/>
              <a:t> </a:t>
            </a:r>
            <a:r>
              <a:rPr lang="en-NZ" baseline="0" dirty="0" err="1" smtClean="0"/>
              <a:t>IDatabaseManager</a:t>
            </a:r>
            <a:r>
              <a:rPr lang="en-NZ" baseline="0" dirty="0" smtClean="0"/>
              <a:t>. What do you think that is? =&gt; An interface.</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20</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interface might look like this</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21</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can be done at construction time, or via a set/get</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22</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This is the stub for exercising the admin method when the database returns true</a:t>
            </a:r>
          </a:p>
          <a:p>
            <a:pPr marL="171450" indent="-171450">
              <a:buFont typeface="Arial" pitchFamily="34" charset="0"/>
              <a:buChar char="•"/>
            </a:pPr>
            <a:r>
              <a:rPr lang="en-NZ" dirty="0" smtClean="0"/>
              <a:t>You would also</a:t>
            </a:r>
            <a:r>
              <a:rPr lang="en-NZ" baseline="0" dirty="0" smtClean="0"/>
              <a:t> write one for when the database returns false</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24</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In the test you create a new </a:t>
            </a:r>
            <a:r>
              <a:rPr lang="en-NZ" dirty="0" err="1" smtClean="0"/>
              <a:t>stubDBManager</a:t>
            </a:r>
            <a:r>
              <a:rPr lang="en-NZ" baseline="0" dirty="0" smtClean="0"/>
              <a:t> and a new admin class object that takes it</a:t>
            </a:r>
          </a:p>
          <a:p>
            <a:pPr marL="171450" indent="-171450">
              <a:buFont typeface="Arial" pitchFamily="34" charset="0"/>
              <a:buChar char="•"/>
            </a:pPr>
            <a:r>
              <a:rPr lang="en-NZ" baseline="0" dirty="0" smtClean="0"/>
              <a:t>Then you run it and check your results.</a:t>
            </a:r>
          </a:p>
          <a:p>
            <a:pPr marL="171450" indent="-171450">
              <a:buFont typeface="Arial" pitchFamily="34" charset="0"/>
              <a:buChar char="•"/>
            </a:pPr>
            <a:r>
              <a:rPr lang="en-NZ" baseline="0" dirty="0" smtClean="0"/>
              <a:t>Note that the values you pass in aren’t relevant except to get compilation</a:t>
            </a:r>
          </a:p>
          <a:p>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25</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whole process of adding the interface to the database was something you did so that you could write a test.</a:t>
            </a:r>
          </a:p>
          <a:p>
            <a:pPr>
              <a:buFont typeface="Arial" pitchFamily="34" charset="0"/>
              <a:buChar char="•"/>
            </a:pPr>
            <a:r>
              <a:rPr lang="en-NZ" dirty="0" smtClean="0"/>
              <a:t>Thin</a:t>
            </a:r>
            <a:r>
              <a:rPr lang="en-NZ" baseline="0" dirty="0" smtClean="0"/>
              <a:t>k about this as we continue….</a:t>
            </a:r>
          </a:p>
          <a:p>
            <a:pPr>
              <a:buFont typeface="Arial" pitchFamily="34" charset="0"/>
              <a:buChar char="•"/>
            </a:pPr>
            <a:r>
              <a:rPr lang="en-NZ" baseline="0" dirty="0" smtClean="0"/>
              <a:t>We will discuss later.</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26</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creation of all the tests and running of</a:t>
            </a:r>
            <a:r>
              <a:rPr lang="en-NZ" baseline="0" dirty="0" smtClean="0"/>
              <a:t> all the tests and looking for any false results can get tiresome</a:t>
            </a:r>
          </a:p>
          <a:p>
            <a:r>
              <a:rPr lang="en-NZ" baseline="0" dirty="0" smtClean="0"/>
              <a:t>Therefore, people have developed automatic testing frameworks</a:t>
            </a:r>
          </a:p>
          <a:p>
            <a:r>
              <a:rPr lang="en-NZ" baseline="0" dirty="0" smtClean="0"/>
              <a:t>These are the main ones</a:t>
            </a:r>
          </a:p>
          <a:p>
            <a:r>
              <a:rPr lang="en-NZ" baseline="0" dirty="0" smtClean="0"/>
              <a:t>They all work basically the same</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27</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Let’s assume we have this little class with these</a:t>
            </a:r>
            <a:r>
              <a:rPr lang="en-NZ" baseline="0" dirty="0" smtClean="0"/>
              <a:t> little methods and we want to test them</a:t>
            </a:r>
          </a:p>
          <a:p>
            <a:pPr marL="171450" indent="-171450">
              <a:buFont typeface="Arial" pitchFamily="34" charset="0"/>
              <a:buChar char="•"/>
            </a:pPr>
            <a:r>
              <a:rPr lang="en-NZ" baseline="0" dirty="0" smtClean="0"/>
              <a:t>These methods are so simple that we could probably test them thoroughly just by inspection, but they will serve as examples for how to work with </a:t>
            </a:r>
            <a:r>
              <a:rPr lang="en-NZ" baseline="0" dirty="0" err="1" smtClean="0"/>
              <a:t>MSTest</a:t>
            </a:r>
            <a:r>
              <a:rPr lang="en-NZ" baseline="0" dirty="0" smtClean="0"/>
              <a:t>.</a:t>
            </a:r>
          </a:p>
          <a:p>
            <a:pPr marL="171450" indent="-171450">
              <a:buFont typeface="Arial" pitchFamily="34" charset="0"/>
              <a:buChar char="•"/>
            </a:pPr>
            <a:r>
              <a:rPr lang="en-NZ" baseline="0" dirty="0" smtClean="0"/>
              <a:t>Also, there are some testing purists that say that no method is so simple that it doesn’t need testing.</a:t>
            </a:r>
          </a:p>
          <a:p>
            <a:pPr marL="171450" indent="-171450">
              <a:buFont typeface="Arial" pitchFamily="34" charset="0"/>
              <a:buChar char="•"/>
            </a:pPr>
            <a:r>
              <a:rPr lang="en-NZ" baseline="0" dirty="0" smtClean="0"/>
              <a:t>We will discuss testing philosophies more in a few minutes.</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28</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We start</a:t>
            </a:r>
            <a:r>
              <a:rPr lang="en-NZ" baseline="0" dirty="0" smtClean="0"/>
              <a:t> by adding a new project to our current solution</a:t>
            </a:r>
          </a:p>
          <a:p>
            <a:pPr marL="171450" indent="-171450">
              <a:buFont typeface="Arial" pitchFamily="34" charset="0"/>
              <a:buChar char="•"/>
            </a:pPr>
            <a:r>
              <a:rPr lang="en-NZ" baseline="0" dirty="0" smtClean="0"/>
              <a:t>Right click </a:t>
            </a:r>
            <a:r>
              <a:rPr lang="en-NZ" b="1" i="1" baseline="0" dirty="0" smtClean="0"/>
              <a:t>on the solution </a:t>
            </a:r>
            <a:r>
              <a:rPr lang="en-NZ" b="0" i="1" baseline="0" dirty="0" smtClean="0"/>
              <a:t> (not on the Project) </a:t>
            </a:r>
            <a:r>
              <a:rPr lang="en-NZ" baseline="0" dirty="0" smtClean="0"/>
              <a:t>in the Solution Explorer, select Add-&gt;New Project</a:t>
            </a:r>
          </a:p>
          <a:p>
            <a:pPr marL="171450" indent="-171450">
              <a:buFont typeface="Arial" pitchFamily="34" charset="0"/>
              <a:buChar char="•"/>
            </a:pPr>
            <a:r>
              <a:rPr lang="en-NZ" baseline="0" dirty="0" smtClean="0"/>
              <a:t>This will be the project that holds all the tests</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29</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Select</a:t>
            </a:r>
            <a:r>
              <a:rPr lang="en-NZ" baseline="0" dirty="0" smtClean="0"/>
              <a:t> Test and Unit Test Project</a:t>
            </a:r>
          </a:p>
          <a:p>
            <a:pPr>
              <a:buFont typeface="Arial" pitchFamily="34" charset="0"/>
              <a:buChar char="•"/>
            </a:pPr>
            <a:r>
              <a:rPr lang="en-NZ" baseline="0" dirty="0" smtClean="0"/>
              <a:t>This part is very important. If you don’t select these, you will just have to start over.</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30</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 typeface="Arial" pitchFamily="34" charset="0"/>
              <a:buChar char="•"/>
            </a:pPr>
            <a:r>
              <a:rPr lang="en-NZ" dirty="0" smtClean="0"/>
              <a:t>Oops.</a:t>
            </a:r>
          </a:p>
          <a:p>
            <a:pPr marL="171450" indent="-171450">
              <a:spcBef>
                <a:spcPct val="0"/>
              </a:spcBef>
              <a:buFont typeface="Arial" pitchFamily="34" charset="0"/>
              <a:buChar char="•"/>
            </a:pPr>
            <a:r>
              <a:rPr lang="en-NZ" dirty="0" smtClean="0"/>
              <a:t>So, what went wrong?</a:t>
            </a:r>
          </a:p>
          <a:p>
            <a:pPr marL="171450" indent="-171450">
              <a:spcBef>
                <a:spcPct val="0"/>
              </a:spcBef>
              <a:buFont typeface="Arial" pitchFamily="34" charset="0"/>
              <a:buChar char="•"/>
            </a:pPr>
            <a:r>
              <a:rPr lang="en-NZ" dirty="0" smtClean="0"/>
              <a:t>Mostly, inadequate testing.</a:t>
            </a:r>
          </a:p>
          <a:p>
            <a:pPr marL="171450" indent="-171450">
              <a:spcBef>
                <a:spcPct val="0"/>
              </a:spcBef>
              <a:buFont typeface="Arial" pitchFamily="34" charset="0"/>
              <a:buChar char="•"/>
            </a:pPr>
            <a:r>
              <a:rPr lang="en-NZ" dirty="0" smtClean="0"/>
              <a:t>Testing is not the same as debugging. Testing is exercising code that compiles and usually runs, and there’s a fair bit to it.</a:t>
            </a:r>
          </a:p>
          <a:p>
            <a:pPr marL="171450" indent="-171450">
              <a:spcBef>
                <a:spcPct val="0"/>
              </a:spcBef>
              <a:buFont typeface="Arial" pitchFamily="34" charset="0"/>
              <a:buChar char="•"/>
            </a:pPr>
            <a:r>
              <a:rPr lang="en-NZ" dirty="0" smtClean="0"/>
              <a:t>We tend to neglect it completely. If the code compiles and runs to</a:t>
            </a:r>
            <a:r>
              <a:rPr lang="en-NZ" baseline="0" dirty="0" smtClean="0"/>
              <a:t> the minimum spec, we turn it in and forget about it.</a:t>
            </a:r>
          </a:p>
          <a:p>
            <a:pPr marL="171450" indent="-171450">
              <a:spcBef>
                <a:spcPct val="0"/>
              </a:spcBef>
              <a:buFont typeface="Arial" pitchFamily="34" charset="0"/>
              <a:buChar char="•"/>
            </a:pPr>
            <a:r>
              <a:rPr lang="en-NZ" baseline="0" dirty="0" smtClean="0"/>
              <a:t>But of course that’s not how things work in the real world (including Project). Code lives and people use it.</a:t>
            </a:r>
          </a:p>
          <a:p>
            <a:pPr marL="171450" indent="-171450">
              <a:spcBef>
                <a:spcPct val="0"/>
              </a:spcBef>
              <a:buFont typeface="Arial" pitchFamily="34" charset="0"/>
              <a:buChar char="•"/>
            </a:pPr>
            <a:r>
              <a:rPr lang="en-NZ" baseline="0" dirty="0" smtClean="0"/>
              <a:t>So we need to consider a formal and rigorous approach to making sure it works.</a:t>
            </a:r>
            <a:endParaRPr lang="en-NZ" dirty="0"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5BD975-2A5F-41B8-9C4F-78EE4F9CCED2}" type="slidenum">
              <a:rPr lang="en-NZ"/>
              <a:pPr fontAlgn="base">
                <a:spcBef>
                  <a:spcPct val="0"/>
                </a:spcBef>
                <a:spcAft>
                  <a:spcPct val="0"/>
                </a:spcAft>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the Solution</a:t>
            </a:r>
            <a:r>
              <a:rPr lang="en-NZ" baseline="0" dirty="0" smtClean="0"/>
              <a:t> Explorer, it looks like this.</a:t>
            </a:r>
          </a:p>
          <a:p>
            <a:pPr>
              <a:buFont typeface="Arial" pitchFamily="34" charset="0"/>
              <a:buChar char="•"/>
            </a:pPr>
            <a:r>
              <a:rPr lang="en-NZ" baseline="0" dirty="0" smtClean="0"/>
              <a:t>(Projects will appear in alphabetical order, so your test project can also come second...)</a:t>
            </a:r>
          </a:p>
          <a:p>
            <a:pPr>
              <a:buFont typeface="Arial" pitchFamily="34" charset="0"/>
              <a:buChar char="•"/>
            </a:pPr>
            <a:r>
              <a:rPr lang="en-NZ" baseline="0" dirty="0" smtClean="0"/>
              <a:t>You can still see </a:t>
            </a:r>
            <a:r>
              <a:rPr lang="en-NZ" baseline="0" dirty="0" err="1" smtClean="0"/>
              <a:t>Utilities.cs</a:t>
            </a:r>
            <a:r>
              <a:rPr lang="en-NZ" baseline="0" dirty="0" smtClean="0"/>
              <a:t> in your original Project</a:t>
            </a:r>
          </a:p>
          <a:p>
            <a:pPr>
              <a:buFont typeface="Arial" pitchFamily="34" charset="0"/>
              <a:buChar char="•"/>
            </a:pPr>
            <a:r>
              <a:rPr lang="en-NZ" baseline="0" dirty="0" smtClean="0"/>
              <a:t>You now also have a second project that contains a file UnitTest1.cs (or whatever you named it).</a:t>
            </a:r>
          </a:p>
          <a:p>
            <a:pPr>
              <a:buFont typeface="Arial" pitchFamily="34" charset="0"/>
              <a:buChar char="•"/>
            </a:pPr>
            <a:r>
              <a:rPr lang="en-NZ" baseline="0" dirty="0" smtClean="0"/>
              <a:t>Let’s look at that file...</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31</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a:t>
            </a:r>
            <a:r>
              <a:rPr lang="en-NZ" baseline="0" dirty="0" smtClean="0"/>
              <a:t> system has created a class and put into it one empty method.</a:t>
            </a:r>
          </a:p>
          <a:p>
            <a:pPr>
              <a:buFont typeface="Arial" pitchFamily="34" charset="0"/>
              <a:buChar char="•"/>
            </a:pPr>
            <a:r>
              <a:rPr lang="en-NZ" baseline="0" dirty="0" smtClean="0"/>
              <a:t>This is a template for how you construct your test classes and their methods.</a:t>
            </a:r>
          </a:p>
          <a:p>
            <a:pPr>
              <a:buFont typeface="Arial" pitchFamily="34" charset="0"/>
              <a:buChar char="•"/>
            </a:pPr>
            <a:endParaRPr lang="en-NZ" baseline="0" dirty="0" smtClean="0"/>
          </a:p>
          <a:p>
            <a:pPr>
              <a:buFont typeface="Arial" pitchFamily="34" charset="0"/>
              <a:buChar char="•"/>
            </a:pPr>
            <a:r>
              <a:rPr lang="en-NZ" baseline="0" dirty="0" smtClean="0"/>
              <a:t>What you want to note about these are the annotations (the words </a:t>
            </a:r>
            <a:r>
              <a:rPr lang="en-NZ" baseline="0" dirty="0" err="1" smtClean="0"/>
              <a:t>TestClass</a:t>
            </a:r>
            <a:r>
              <a:rPr lang="en-NZ" baseline="0" dirty="0" smtClean="0"/>
              <a:t> and </a:t>
            </a:r>
            <a:r>
              <a:rPr lang="en-NZ" baseline="0" dirty="0" err="1" smtClean="0"/>
              <a:t>TestMethod</a:t>
            </a:r>
            <a:r>
              <a:rPr lang="en-NZ" baseline="0" dirty="0" smtClean="0"/>
              <a:t> in square brackets).</a:t>
            </a:r>
          </a:p>
          <a:p>
            <a:pPr>
              <a:buFont typeface="Arial" pitchFamily="34" charset="0"/>
              <a:buChar char="•"/>
            </a:pPr>
            <a:r>
              <a:rPr lang="en-NZ" baseline="0" dirty="0" smtClean="0"/>
              <a:t>These are essential. It is with these annotations that VS is able to distinguish between your actual code and your tests.</a:t>
            </a:r>
          </a:p>
          <a:p>
            <a:pPr>
              <a:buFont typeface="Arial" pitchFamily="34" charset="0"/>
              <a:buChar char="•"/>
            </a:pPr>
            <a:endParaRPr lang="en-NZ" baseline="0" dirty="0" smtClean="0"/>
          </a:p>
          <a:p>
            <a:pPr>
              <a:buFont typeface="Arial" pitchFamily="34" charset="0"/>
              <a:buChar char="•"/>
            </a:pPr>
            <a:r>
              <a:rPr lang="en-NZ" baseline="0" dirty="0" smtClean="0"/>
              <a:t>You can create a Unit Test for a method either by hand or using the Wizard in VS 2015. Do get the Wizard, right click on the method (in its class code) and select Create Unit Tests.  My feeling is that the Wizard is more work than it’s worth, but you should try it; you might prefer it.</a:t>
            </a:r>
            <a:endParaRPr lang="en-NZ" baseline="0" dirty="0" smtClean="0"/>
          </a:p>
          <a:p>
            <a:pPr>
              <a:buFont typeface="Arial" pitchFamily="34" charset="0"/>
              <a:buChar char="•"/>
            </a:pPr>
            <a:endParaRPr lang="en-NZ" baseline="0" dirty="0" smtClean="0"/>
          </a:p>
          <a:p>
            <a:pPr>
              <a:buFont typeface="Arial" pitchFamily="34" charset="0"/>
              <a:buChar char="•"/>
            </a:pPr>
            <a:r>
              <a:rPr lang="en-NZ" baseline="0" dirty="0" smtClean="0"/>
              <a:t>You can now augment this class by adding as many unit tests as you need.</a:t>
            </a:r>
          </a:p>
          <a:p>
            <a:pPr>
              <a:buFont typeface="Arial" pitchFamily="34" charset="0"/>
              <a:buChar char="•"/>
            </a:pPr>
            <a:r>
              <a:rPr lang="en-NZ" baseline="0" dirty="0" smtClean="0"/>
              <a:t> (To calibrate, in practical today you will build a single class and test it. My solution has 27 tests.)</a:t>
            </a:r>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32</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Here</a:t>
            </a:r>
            <a:r>
              <a:rPr lang="en-US" baseline="0" dirty="0" smtClean="0"/>
              <a:t> is what a typical test for </a:t>
            </a:r>
            <a:r>
              <a:rPr lang="en-US" baseline="0" dirty="0" err="1" smtClean="0"/>
              <a:t>IsNegative</a:t>
            </a:r>
            <a:r>
              <a:rPr lang="en-US" baseline="0" dirty="0" smtClean="0"/>
              <a:t> </a:t>
            </a:r>
          </a:p>
          <a:p>
            <a:pPr marL="171450" indent="-171450">
              <a:buFont typeface="Arial" pitchFamily="34" charset="0"/>
              <a:buChar char="•"/>
            </a:pPr>
            <a:r>
              <a:rPr lang="en-US" baseline="0" dirty="0" smtClean="0"/>
              <a:t>Three normal things to note:</a:t>
            </a:r>
          </a:p>
          <a:p>
            <a:pPr marL="628650" lvl="1" indent="-171450">
              <a:buFont typeface="Arial" pitchFamily="34" charset="0"/>
              <a:buChar char="•"/>
            </a:pPr>
            <a:r>
              <a:rPr lang="en-US" baseline="0" dirty="0" smtClean="0"/>
              <a:t>The Arrange, Act, Assert structure</a:t>
            </a:r>
          </a:p>
          <a:p>
            <a:pPr marL="628650" lvl="1" indent="-171450">
              <a:buFont typeface="Arial" pitchFamily="34" charset="0"/>
              <a:buChar char="•"/>
            </a:pPr>
            <a:r>
              <a:rPr lang="en-US" baseline="0" dirty="0" smtClean="0"/>
              <a:t>The weird method name. This is conventional in Unit testing. The protocol is </a:t>
            </a:r>
            <a:r>
              <a:rPr lang="en-US" baseline="0" dirty="0" err="1" smtClean="0"/>
              <a:t>MethodName_Scenario_ExpectedBehaviour</a:t>
            </a:r>
            <a:endParaRPr lang="en-US" baseline="0" dirty="0" smtClean="0"/>
          </a:p>
          <a:p>
            <a:pPr marL="628650" lvl="1" indent="-171450">
              <a:buFont typeface="Arial" pitchFamily="34" charset="0"/>
              <a:buChar char="•"/>
            </a:pPr>
            <a:r>
              <a:rPr lang="en-US" baseline="0" dirty="0" smtClean="0"/>
              <a:t>The test method returns void and takes no input arguments. This is a requirement for all test methods (small extension to be discussed later).</a:t>
            </a:r>
          </a:p>
          <a:p>
            <a:pPr marL="628650" lvl="1" indent="-171450">
              <a:buFont typeface="Arial" pitchFamily="34" charset="0"/>
              <a:buNone/>
            </a:pPr>
            <a:endParaRPr lang="en-US" baseline="0" dirty="0" smtClean="0"/>
          </a:p>
          <a:p>
            <a:pPr marL="628650" lvl="1" indent="-171450">
              <a:buFont typeface="Arial" pitchFamily="34" charset="0"/>
              <a:buNone/>
            </a:pPr>
            <a:endParaRPr lang="en-US" baseline="0" dirty="0" smtClean="0"/>
          </a:p>
          <a:p>
            <a:pPr marL="171450" indent="-171450">
              <a:buFont typeface="Arial" pitchFamily="34" charset="0"/>
              <a:buChar char="•"/>
            </a:pPr>
            <a:r>
              <a:rPr lang="en-US" baseline="0" dirty="0" smtClean="0"/>
              <a:t>NB: You will have to add a using statement for your main project. Although the two projects are in the same Solution they can’t see each other.</a:t>
            </a:r>
          </a:p>
          <a:p>
            <a:pPr marL="171450" indent="-171450">
              <a:buFont typeface="Arial" pitchFamily="34" charset="0"/>
              <a:buChar char="•"/>
            </a:pPr>
            <a:r>
              <a:rPr lang="en-US" baseline="0" dirty="0" smtClean="0"/>
              <a:t>It is best to do this via the “quick solutions” context menu in the Test project, rather than doing it by hand.</a:t>
            </a:r>
          </a:p>
          <a:p>
            <a:pPr marL="171450" indent="-171450">
              <a:buFont typeface="Arial" pitchFamily="34" charset="0"/>
              <a:buChar char="•"/>
            </a:pPr>
            <a:r>
              <a:rPr lang="en-US" baseline="0" dirty="0" smtClean="0"/>
              <a:t>If you let VS do this for you, it will add a reference (some necessary metadata). If you do it by hand, you have to add the reference yourself.</a:t>
            </a:r>
          </a:p>
          <a:p>
            <a:pPr marL="171450" indent="-171450">
              <a:buFont typeface="Arial" pitchFamily="34" charset="0"/>
              <a:buChar char="•"/>
            </a:pPr>
            <a:r>
              <a:rPr lang="en-US" baseline="0" dirty="0" smtClean="0"/>
              <a:t>It is worth learning how to do this (it’s a bit fussy) but we’re concentrating today on the unit testing, so just let the system help you out.</a:t>
            </a:r>
            <a:endParaRPr lang="en-US" baseline="0" dirty="0" smtClean="0"/>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We can add as many methods to our test class as we wish. We simply annotate each with [</a:t>
            </a:r>
            <a:r>
              <a:rPr lang="en-US" baseline="0" dirty="0" err="1" smtClean="0"/>
              <a:t>TestMethod</a:t>
            </a:r>
            <a:r>
              <a:rPr lang="en-US" baseline="0" dirty="0" smtClean="0"/>
              <a:t>]. What other tests might you write for </a:t>
            </a:r>
            <a:r>
              <a:rPr lang="en-US" baseline="0" dirty="0" err="1" smtClean="0"/>
              <a:t>IsNegative</a:t>
            </a:r>
            <a:r>
              <a:rPr lang="en-US" baseline="0" dirty="0" smtClean="0"/>
              <a:t>?</a:t>
            </a:r>
          </a:p>
          <a:p>
            <a:pPr marL="628650" lvl="1" indent="-171450">
              <a:buFont typeface="Arial" pitchFamily="34" charset="0"/>
              <a:buChar char="•"/>
            </a:pPr>
            <a:r>
              <a:rPr lang="en-US" baseline="0" dirty="0" smtClean="0"/>
              <a:t>A positive number</a:t>
            </a:r>
          </a:p>
          <a:p>
            <a:pPr marL="628650" lvl="1" indent="-171450">
              <a:buFont typeface="Arial" pitchFamily="34" charset="0"/>
              <a:buChar char="•"/>
            </a:pPr>
            <a:r>
              <a:rPr lang="en-US" baseline="0" dirty="0" smtClean="0"/>
              <a:t>Important =&gt; 0</a:t>
            </a:r>
          </a:p>
          <a:p>
            <a:pPr marL="628650" lvl="1" indent="-171450">
              <a:buFont typeface="Arial" pitchFamily="34" charset="0"/>
              <a:buChar char="•"/>
            </a:pPr>
            <a:endParaRPr lang="en-US" baseline="0" dirty="0" smtClean="0"/>
          </a:p>
          <a:p>
            <a:pPr marL="171450" lvl="0" indent="-171450">
              <a:buFont typeface="Arial" pitchFamily="34" charset="0"/>
              <a:buChar char="•"/>
            </a:pPr>
            <a:r>
              <a:rPr lang="en-US" baseline="0" dirty="0" smtClean="0"/>
              <a:t>Do you need to test it with a decimal?  =&gt; No. That will not compile. You don’t need to test for compilation errors.</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Do you need to test it with a char? =&gt; Yes. Underneath, the system believes char are </a:t>
            </a:r>
            <a:r>
              <a:rPr lang="en-US" baseline="0" dirty="0" err="1" smtClean="0"/>
              <a:t>int</a:t>
            </a:r>
            <a:r>
              <a:rPr lang="en-US" baseline="0" dirty="0" smtClean="0"/>
              <a:t>, so a user can call </a:t>
            </a:r>
            <a:r>
              <a:rPr lang="en-US" baseline="0" dirty="0" err="1" smtClean="0"/>
              <a:t>IsNegative</a:t>
            </a:r>
            <a:r>
              <a:rPr lang="en-US" baseline="0" dirty="0" smtClean="0"/>
              <a:t> passing in ‘b’, and it runs just fine.</a:t>
            </a:r>
          </a:p>
          <a:p>
            <a:pPr marL="171450" lvl="0" indent="-171450">
              <a:buFont typeface="Arial" pitchFamily="34" charset="0"/>
              <a:buChar char="•"/>
            </a:pPr>
            <a:r>
              <a:rPr lang="en-US" baseline="0" dirty="0" smtClean="0"/>
              <a:t>Why would a user ever do this? A typo. Probably not on purpose, but there’s no point only testing that your code works when things go perfectly. </a:t>
            </a:r>
          </a:p>
          <a:p>
            <a:pPr marL="171450" lvl="0" indent="-171450">
              <a:buFont typeface="Arial" pitchFamily="34" charset="0"/>
              <a:buChar char="•"/>
            </a:pPr>
            <a:r>
              <a:rPr lang="en-US" baseline="0" dirty="0" smtClean="0"/>
              <a:t>What is the expected behaviour in this case (if the input is ‘b’)? The method actually returns false. But is this correct? There is no way </a:t>
            </a:r>
            <a:r>
              <a:rPr lang="en-US" baseline="0" dirty="0" err="1" smtClean="0"/>
              <a:t>definitionally</a:t>
            </a:r>
            <a:r>
              <a:rPr lang="en-US" baseline="0" dirty="0" smtClean="0"/>
              <a:t> to establish this. It is a decision you have to make.</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Assume you have written all the tests you want for </a:t>
            </a:r>
            <a:r>
              <a:rPr lang="en-US" baseline="0" dirty="0" err="1" smtClean="0"/>
              <a:t>IsNegative</a:t>
            </a:r>
            <a:r>
              <a:rPr lang="en-US" baseline="0" dirty="0" smtClean="0"/>
              <a:t>. We then write tests for our other method, Add(</a:t>
            </a:r>
            <a:r>
              <a:rPr lang="en-US" baseline="0" dirty="0" err="1" smtClean="0"/>
              <a:t>int</a:t>
            </a:r>
            <a:r>
              <a:rPr lang="en-US" baseline="0" dirty="0" smtClean="0"/>
              <a:t> a, </a:t>
            </a:r>
            <a:r>
              <a:rPr lang="en-US" baseline="0" dirty="0" err="1" smtClean="0"/>
              <a:t>int</a:t>
            </a:r>
            <a:r>
              <a:rPr lang="en-US" baseline="0" dirty="0" smtClean="0"/>
              <a:t> b)…</a:t>
            </a:r>
          </a:p>
          <a:p>
            <a:pPr marL="171450" lvl="0" indent="-171450">
              <a:buFont typeface="Arial" pitchFamily="34" charset="0"/>
              <a:buChar char="•"/>
            </a:pPr>
            <a:endParaRPr lang="en-US" baseline="0" dirty="0" smtClean="0"/>
          </a:p>
          <a:p>
            <a:pPr marL="171450" lvl="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33</a:t>
            </a:fld>
            <a:endParaRPr lang="en-NZ"/>
          </a:p>
        </p:txBody>
      </p:sp>
    </p:spTree>
    <p:extLst>
      <p:ext uri="{BB962C8B-B14F-4D97-AF65-F5344CB8AC3E}">
        <p14:creationId xmlns="" xmlns:p14="http://schemas.microsoft.com/office/powerpoint/2010/main" val="764921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 is</a:t>
            </a:r>
            <a:r>
              <a:rPr lang="en-NZ" baseline="0" dirty="0" smtClean="0"/>
              <a:t> one possibility…</a:t>
            </a:r>
          </a:p>
          <a:p>
            <a:pPr marL="171450" indent="-171450">
              <a:buFont typeface="Arial" pitchFamily="34" charset="0"/>
              <a:buChar char="•"/>
            </a:pPr>
            <a:r>
              <a:rPr lang="en-NZ" baseline="0" dirty="0" smtClean="0"/>
              <a:t>Note that the method is inside the UnitTest1 class, and correctly annotated.</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The structure is identical to the previous test.</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Note that you are working out the correct result here with 5 + -6 = -1</a:t>
            </a:r>
          </a:p>
          <a:p>
            <a:pPr marL="171450" indent="-171450">
              <a:buFont typeface="Arial" pitchFamily="34" charset="0"/>
              <a:buChar char="•"/>
            </a:pPr>
            <a:r>
              <a:rPr lang="en-NZ" baseline="0" dirty="0" smtClean="0"/>
              <a:t>What if you got that wrong? What if there is a bug in your test?</a:t>
            </a:r>
          </a:p>
          <a:p>
            <a:pPr marL="171450" indent="-171450">
              <a:buFont typeface="Arial" pitchFamily="34" charset="0"/>
              <a:buChar char="•"/>
            </a:pPr>
            <a:r>
              <a:rPr lang="en-NZ" baseline="0" dirty="0" smtClean="0"/>
              <a:t>Well, then your tests aren’t logically sound and this can certainly lead to all kinds of trouble.</a:t>
            </a:r>
          </a:p>
          <a:p>
            <a:pPr marL="171450" indent="-171450">
              <a:buFont typeface="Arial" pitchFamily="34" charset="0"/>
              <a:buChar char="•"/>
            </a:pPr>
            <a:r>
              <a:rPr lang="en-NZ" baseline="0" dirty="0" smtClean="0"/>
              <a:t>Be careful with your tests.</a:t>
            </a:r>
          </a:p>
          <a:p>
            <a:pPr marL="171450" indent="-171450">
              <a:buFont typeface="Arial" pitchFamily="34" charset="0"/>
              <a:buChar char="•"/>
            </a:pPr>
            <a:r>
              <a:rPr lang="en-NZ" baseline="0" dirty="0" smtClean="0"/>
              <a:t>Fortunately, since a good test is highly focused and tests only one thing, they are less likely to be buggy than your complex production code.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In mission critical situations, can you formally test your tests? Yes, but this is out of scope for us.</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Assume now that you have written all the tests you need at a given moment. </a:t>
            </a:r>
          </a:p>
          <a:p>
            <a:pPr marL="171450" indent="-171450">
              <a:buFont typeface="Arial" pitchFamily="34" charset="0"/>
              <a:buChar char="•"/>
            </a:pPr>
            <a:r>
              <a:rPr lang="en-NZ" baseline="0" dirty="0" smtClean="0"/>
              <a:t>We now want to run them all at once and automatically...</a:t>
            </a:r>
            <a:endParaRPr lang="en-US"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34</a:t>
            </a:fld>
            <a:endParaRPr lang="en-NZ"/>
          </a:p>
        </p:txBody>
      </p:sp>
    </p:spTree>
    <p:extLst>
      <p:ext uri="{BB962C8B-B14F-4D97-AF65-F5344CB8AC3E}">
        <p14:creationId xmlns="" xmlns:p14="http://schemas.microsoft.com/office/powerpoint/2010/main" val="764921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It’s easy to run the tests…</a:t>
            </a:r>
          </a:p>
          <a:p>
            <a:r>
              <a:rPr lang="en-NZ" dirty="0" smtClean="0"/>
              <a:t>If your</a:t>
            </a:r>
            <a:r>
              <a:rPr lang="en-NZ" baseline="0" dirty="0" smtClean="0"/>
              <a:t> solution contains a test project, you will have the Test menu</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35</a:t>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your output is automatically generated, with each test marked as passed (green check mark) or failed (red x; we’ll look at an example in a minute).</a:t>
            </a:r>
          </a:p>
          <a:p>
            <a:pPr>
              <a:buFont typeface="Arial" pitchFamily="34" charset="0"/>
              <a:buChar char="•"/>
            </a:pPr>
            <a:r>
              <a:rPr lang="en-NZ" dirty="0" smtClean="0"/>
              <a:t>You can imagine</a:t>
            </a:r>
            <a:r>
              <a:rPr lang="en-NZ" baseline="0" dirty="0" smtClean="0"/>
              <a:t> how useful this is when you have hundreds or thousands of tests</a:t>
            </a:r>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36</a:t>
            </a:fld>
            <a:endParaRPr lang="en-N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Imagine that we had</a:t>
            </a:r>
            <a:r>
              <a:rPr lang="en-NZ" baseline="0" dirty="0" smtClean="0"/>
              <a:t> written our Add method like this. These things can happen.</a:t>
            </a:r>
          </a:p>
          <a:p>
            <a:pPr>
              <a:buFont typeface="Arial" pitchFamily="34" charset="0"/>
              <a:buChar char="•"/>
            </a:pPr>
            <a:r>
              <a:rPr lang="en-NZ" baseline="0" dirty="0" smtClean="0"/>
              <a:t>What’s our test output?</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37</a:t>
            </a:fld>
            <a:endParaRPr lang="en-N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red x says it failed</a:t>
            </a:r>
          </a:p>
          <a:p>
            <a:pPr>
              <a:buFont typeface="Arial" pitchFamily="34" charset="0"/>
              <a:buChar char="•"/>
            </a:pPr>
            <a:r>
              <a:rPr lang="en-NZ" baseline="0" dirty="0" smtClean="0"/>
              <a:t>Double click on it and you’ll get more details...</a:t>
            </a:r>
          </a:p>
          <a:p>
            <a:pPr>
              <a:buFont typeface="Arial" pitchFamily="34" charset="0"/>
              <a:buChar char="•"/>
            </a:pPr>
            <a:endParaRPr lang="en-NZ" dirty="0" smtClean="0"/>
          </a:p>
          <a:p>
            <a:pPr>
              <a:buFont typeface="Arial" pitchFamily="34" charset="0"/>
              <a:buChar char="•"/>
            </a:pPr>
            <a:endParaRPr lang="en-NZ" dirty="0" smtClean="0"/>
          </a:p>
          <a:p>
            <a:pPr>
              <a:buFont typeface="Arial" pitchFamily="34" charset="0"/>
              <a:buChar char="•"/>
            </a:pPr>
            <a:r>
              <a:rPr lang="en-NZ" dirty="0" smtClean="0"/>
              <a:t>You can see that Expected</a:t>
            </a:r>
            <a:r>
              <a:rPr lang="en-NZ" baseline="0" dirty="0" smtClean="0"/>
              <a:t> was -1 and Actual was -30.</a:t>
            </a:r>
          </a:p>
          <a:p>
            <a:pPr>
              <a:buFont typeface="Arial" pitchFamily="34" charset="0"/>
              <a:buChar char="•"/>
            </a:pPr>
            <a:r>
              <a:rPr lang="en-NZ" baseline="0" dirty="0" smtClean="0"/>
              <a:t>Oops.</a:t>
            </a:r>
          </a:p>
          <a:p>
            <a:pPr>
              <a:buFont typeface="Arial" pitchFamily="34" charset="0"/>
              <a:buChar char="•"/>
            </a:pPr>
            <a:endParaRPr lang="en-NZ" baseline="0" dirty="0" smtClean="0"/>
          </a:p>
          <a:p>
            <a:pPr>
              <a:buFont typeface="Arial" pitchFamily="34" charset="0"/>
              <a:buChar char="•"/>
            </a:pPr>
            <a:r>
              <a:rPr lang="en-NZ" baseline="0" dirty="0" smtClean="0"/>
              <a:t>You now go back and look at your code and figure out what went wrong.</a:t>
            </a:r>
          </a:p>
          <a:p>
            <a:pPr>
              <a:buFont typeface="Arial" pitchFamily="34" charset="0"/>
              <a:buChar char="•"/>
            </a:pPr>
            <a:endParaRPr lang="en-NZ" baseline="0" dirty="0" smtClean="0"/>
          </a:p>
          <a:p>
            <a:pPr>
              <a:buFont typeface="Arial" pitchFamily="34" charset="0"/>
              <a:buChar char="•"/>
            </a:pPr>
            <a:r>
              <a:rPr lang="en-NZ" baseline="0" dirty="0" smtClean="0"/>
              <a:t>That’s the basics of </a:t>
            </a:r>
            <a:r>
              <a:rPr lang="en-NZ" baseline="0" dirty="0" err="1" smtClean="0"/>
              <a:t>MSTest</a:t>
            </a:r>
            <a:r>
              <a:rPr lang="en-NZ" baseline="0" dirty="0" smtClean="0"/>
              <a:t>, and we will have a play in practical.</a:t>
            </a:r>
          </a:p>
          <a:p>
            <a:pPr>
              <a:buFont typeface="Arial" pitchFamily="34" charset="0"/>
              <a:buChar char="•"/>
            </a:pPr>
            <a:endParaRPr lang="en-NZ" baseline="0" dirty="0" smtClean="0"/>
          </a:p>
          <a:p>
            <a:pPr>
              <a:buFont typeface="Arial" pitchFamily="34" charset="0"/>
              <a:buChar char="•"/>
            </a:pPr>
            <a:r>
              <a:rPr lang="en-NZ" baseline="0" dirty="0" smtClean="0"/>
              <a:t>Now for that small technical matter....(then a little discussion of attitudes toward unit testing, then some practice).</a:t>
            </a:r>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38</a:t>
            </a:fld>
            <a:endParaRPr lang="en-N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But first, let’s think a little more closely about the philosophy of unit testing. </a:t>
            </a:r>
          </a:p>
          <a:p>
            <a:pPr>
              <a:buFont typeface="Arial" pitchFamily="34" charset="0"/>
              <a:buChar char="•"/>
            </a:pPr>
            <a:r>
              <a:rPr lang="en-NZ" baseline="0" dirty="0" smtClean="0"/>
              <a:t>A simplistic view is that UT is a magic bullet and anyone who doesn’t UT is an idiot, and so forth. This is what you will read on </a:t>
            </a:r>
            <a:r>
              <a:rPr lang="en-NZ" baseline="0" dirty="0" err="1" smtClean="0"/>
              <a:t>StackOverflow</a:t>
            </a:r>
            <a:r>
              <a:rPr lang="en-NZ" baseline="0" dirty="0" smtClean="0"/>
              <a:t>.</a:t>
            </a:r>
          </a:p>
          <a:p>
            <a:pPr>
              <a:buFont typeface="Arial" pitchFamily="34" charset="0"/>
              <a:buChar char="•"/>
            </a:pPr>
            <a:r>
              <a:rPr lang="en-NZ" baseline="0" dirty="0" smtClean="0"/>
              <a:t>But it’s more complicated than that...</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39</a:t>
            </a:fld>
            <a:endParaRPr lang="en-NZ"/>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aseline="0" dirty="0" smtClean="0"/>
              <a:t>Everyone agrees that you should do it, </a:t>
            </a:r>
          </a:p>
          <a:p>
            <a:r>
              <a:rPr lang="en-NZ" baseline="0" dirty="0" smtClean="0"/>
              <a:t>Improves the design: Remember when we had to refactor in order to test? It is maintained that this type of refactoring – to produce testable code – automatically produces better code (cohesive and uncoupled)</a:t>
            </a:r>
          </a:p>
          <a:p>
            <a:r>
              <a:rPr lang="en-NZ" baseline="0" dirty="0" smtClean="0"/>
              <a:t>Collective ownership: With the test suite supporting you, anyone can safely touch any part of the code. As long as the test suites passes, no harm has been done. This prevents the “code possessiveness” problem that often occurs in large development projects where person A doesn’t understand person B’s code.</a:t>
            </a:r>
            <a:endParaRPr lang="en-NZ" dirty="0" smtClean="0"/>
          </a:p>
          <a:p>
            <a:r>
              <a:rPr lang="en-NZ" baseline="0" dirty="0" smtClean="0"/>
              <a:t>but there is a lot of variation on “when” and “how much”.</a:t>
            </a:r>
          </a:p>
          <a:p>
            <a:r>
              <a:rPr lang="en-NZ" baseline="0" dirty="0" smtClean="0"/>
              <a:t>At the most extreme end, you get an approach that makes the tests and the test suite just as important as the production code (or maybe more…).</a:t>
            </a:r>
          </a:p>
          <a:p>
            <a:r>
              <a:rPr lang="en-NZ" baseline="0" dirty="0" smtClean="0"/>
              <a:t>This is TDD.</a:t>
            </a:r>
            <a:endParaRPr lang="en-NZ" dirty="0" smtClean="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40</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 typeface="Arial" pitchFamily="34" charset="0"/>
              <a:buChar char="•"/>
            </a:pPr>
            <a:r>
              <a:rPr lang="en-NZ" dirty="0" smtClean="0"/>
              <a:t>These are the general classes of testing.</a:t>
            </a:r>
          </a:p>
          <a:p>
            <a:pPr marL="171450" indent="-171450">
              <a:spcBef>
                <a:spcPct val="0"/>
              </a:spcBef>
              <a:buFont typeface="Arial" pitchFamily="34" charset="0"/>
              <a:buChar char="•"/>
            </a:pPr>
            <a:r>
              <a:rPr lang="en-NZ" dirty="0" smtClean="0"/>
              <a:t>The last two are really more of an issue in a commercial coding situation, but the first three are important for any piece of code that needs to work.</a:t>
            </a:r>
          </a:p>
          <a:p>
            <a:pPr marL="171450" indent="-171450">
              <a:spcBef>
                <a:spcPct val="0"/>
              </a:spcBef>
              <a:buFont typeface="Arial" pitchFamily="34" charset="0"/>
              <a:buChar char="•"/>
            </a:pPr>
            <a:r>
              <a:rPr lang="en-NZ" dirty="0" smtClean="0"/>
              <a:t>Lets look at how we test now</a:t>
            </a:r>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ACB17EF-05B0-45DB-A0F8-15C67DDEABE7}" type="slidenum">
              <a:rPr lang="en-NZ"/>
              <a:pPr fontAlgn="base">
                <a:spcBef>
                  <a:spcPct val="0"/>
                </a:spcBef>
                <a:spcAft>
                  <a:spcPct val="0"/>
                </a:spcAft>
              </a:pPr>
              <a:t>4</a:t>
            </a:fld>
            <a:endParaRPr lang="en-NZ"/>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Unit</a:t>
            </a:r>
            <a:r>
              <a:rPr lang="en-NZ" baseline="0" dirty="0" smtClean="0"/>
              <a:t> testing is so popular in some circles that it has created an entire software engineering theory called test-driven design</a:t>
            </a:r>
          </a:p>
          <a:p>
            <a:r>
              <a:rPr lang="en-NZ" baseline="0" dirty="0" smtClean="0"/>
              <a:t>Part of the Agile/Extreme family</a:t>
            </a:r>
          </a:p>
          <a:p>
            <a:r>
              <a:rPr lang="en-NZ" baseline="0" dirty="0" smtClean="0"/>
              <a:t>In its purest version TDD dictates a specific and very quick code cycle</a:t>
            </a:r>
          </a:p>
          <a:p>
            <a:pPr lvl="1"/>
            <a:r>
              <a:rPr lang="en-NZ" baseline="0" dirty="0" smtClean="0"/>
              <a:t>Write a test that fails because the functionality isn’t implemented yet</a:t>
            </a:r>
          </a:p>
          <a:p>
            <a:pPr lvl="1"/>
            <a:r>
              <a:rPr lang="en-NZ" baseline="0" dirty="0" smtClean="0"/>
              <a:t>Write the minimum amount of code to make it pass, even if the code is crappy</a:t>
            </a:r>
          </a:p>
          <a:p>
            <a:pPr lvl="1"/>
            <a:r>
              <a:rPr lang="en-NZ" baseline="0" dirty="0" err="1" smtClean="0"/>
              <a:t>Refactor</a:t>
            </a:r>
            <a:r>
              <a:rPr lang="en-NZ" baseline="0" dirty="0" smtClean="0"/>
              <a:t> the code until it is good</a:t>
            </a:r>
          </a:p>
          <a:p>
            <a:pPr lvl="0"/>
            <a:r>
              <a:rPr lang="en-NZ" baseline="0" dirty="0" smtClean="0"/>
              <a:t>Proponents maintain that you get clean, tight code this way.</a:t>
            </a:r>
          </a:p>
          <a:p>
            <a:pPr lvl="0"/>
            <a:r>
              <a:rPr lang="en-NZ" baseline="0" dirty="0" smtClean="0"/>
              <a:t>Thoughts?</a:t>
            </a:r>
          </a:p>
          <a:p>
            <a:pPr lvl="0"/>
            <a:r>
              <a:rPr lang="en-NZ" baseline="0" dirty="0" smtClean="0"/>
              <a:t>Write the tests first is smart, because it forces you to exactly specify the behaviour of your method.</a:t>
            </a:r>
          </a:p>
          <a:p>
            <a:pPr lvl="0"/>
            <a:r>
              <a:rPr lang="en-NZ" baseline="0" dirty="0" smtClean="0"/>
              <a:t>Iterative testing is smart because when you make changes you should test again.</a:t>
            </a:r>
          </a:p>
          <a:p>
            <a:pPr lvl="0"/>
            <a:r>
              <a:rPr lang="en-NZ" baseline="0" dirty="0" smtClean="0"/>
              <a:t>Minimum code and refactor is (IMO) just dumb. Writing good code the first time can never be a worse idea than writing bad code the first time.</a:t>
            </a:r>
          </a:p>
          <a:p>
            <a:pPr lvl="0"/>
            <a:r>
              <a:rPr lang="en-NZ" baseline="0" dirty="0" smtClean="0"/>
              <a:t>As always, approach the zealots with a scepticism, but don’t throw out the baby with the bath water.</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41</a:t>
            </a:fld>
            <a:endParaRPr lang="en-NZ"/>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 is one aspect of TDD that you should consider.</a:t>
            </a:r>
          </a:p>
          <a:p>
            <a:pPr marL="171450" indent="-171450">
              <a:buFont typeface="Arial" pitchFamily="34" charset="0"/>
              <a:buChar char="•"/>
            </a:pPr>
            <a:r>
              <a:rPr lang="en-NZ" dirty="0" smtClean="0"/>
              <a:t>Why would you do this?</a:t>
            </a:r>
          </a:p>
          <a:p>
            <a:pPr marL="171450" indent="-171450">
              <a:buFont typeface="Arial" pitchFamily="34" charset="0"/>
              <a:buChar char="•"/>
            </a:pPr>
            <a:r>
              <a:rPr lang="en-NZ" dirty="0" smtClean="0"/>
              <a:t>Remember that we said it was important that your tests not be buggy?</a:t>
            </a:r>
          </a:p>
          <a:p>
            <a:pPr marL="171450" indent="-171450">
              <a:buFont typeface="Arial" pitchFamily="34" charset="0"/>
              <a:buChar char="•"/>
            </a:pPr>
            <a:r>
              <a:rPr lang="en-NZ" dirty="0" smtClean="0"/>
              <a:t>This</a:t>
            </a:r>
            <a:r>
              <a:rPr lang="en-NZ" baseline="0" dirty="0" smtClean="0"/>
              <a:t> is one way to avoid some very nasty test bugs.</a:t>
            </a:r>
          </a:p>
          <a:p>
            <a:pPr marL="171450" indent="-171450">
              <a:buFont typeface="Arial" pitchFamily="34" charset="0"/>
              <a:buChar char="•"/>
            </a:pPr>
            <a:r>
              <a:rPr lang="en-NZ" baseline="0" dirty="0" smtClean="0"/>
              <a:t>An example…</a:t>
            </a:r>
            <a:endParaRPr lang="en-US"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42</a:t>
            </a:fld>
            <a:endParaRPr lang="en-NZ"/>
          </a:p>
        </p:txBody>
      </p:sp>
    </p:spTree>
    <p:extLst>
      <p:ext uri="{BB962C8B-B14F-4D97-AF65-F5344CB8AC3E}">
        <p14:creationId xmlns="" xmlns:p14="http://schemas.microsoft.com/office/powerpoint/2010/main" val="588235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171450" indent="-171450">
              <a:buFont typeface="Arial" pitchFamily="34" charset="0"/>
              <a:buChar char="•"/>
            </a:pPr>
            <a:r>
              <a:rPr lang="en-NZ" dirty="0" smtClean="0"/>
              <a:t>Imagine</a:t>
            </a:r>
            <a:r>
              <a:rPr lang="en-NZ" baseline="0" dirty="0" smtClean="0"/>
              <a:t> we have built a stack class (LIFO collection with push, pop, peek and count) and we want to test it</a:t>
            </a:r>
          </a:p>
          <a:p>
            <a:pPr marL="171450" indent="-171450">
              <a:buFont typeface="Arial" pitchFamily="34" charset="0"/>
              <a:buChar char="•"/>
            </a:pPr>
            <a:r>
              <a:rPr lang="en-NZ" baseline="0" dirty="0" smtClean="0"/>
              <a:t>One of the things we want to test is that when we call peek, the count doesn’t change (which it shouldn’t because peek doesn’t remove any items from the stack.)</a:t>
            </a:r>
          </a:p>
          <a:p>
            <a:pPr marL="171450" indent="-171450">
              <a:buFont typeface="Arial" pitchFamily="34" charset="0"/>
              <a:buChar char="•"/>
            </a:pPr>
            <a:r>
              <a:rPr lang="en-NZ" baseline="0" dirty="0" smtClean="0"/>
              <a:t>Assume that we have already thoroughly tested push and peek so we know they work correctly, here we are only interested in count.</a:t>
            </a:r>
          </a:p>
          <a:p>
            <a:pPr marL="171450" indent="-171450">
              <a:buFont typeface="Arial" pitchFamily="34" charset="0"/>
              <a:buChar char="•"/>
            </a:pPr>
            <a:r>
              <a:rPr lang="en-NZ" baseline="0" dirty="0" smtClean="0"/>
              <a:t>So we might write this test…</a:t>
            </a:r>
          </a:p>
          <a:p>
            <a:pPr marL="171450" indent="-171450">
              <a:buFont typeface="Arial" pitchFamily="34" charset="0"/>
              <a:buChar char="•"/>
            </a:pPr>
            <a:r>
              <a:rPr lang="en-NZ" baseline="0" dirty="0" smtClean="0"/>
              <a:t>We make a new stack, push two items and call count.</a:t>
            </a:r>
          </a:p>
          <a:p>
            <a:pPr marL="171450" indent="-171450">
              <a:buFont typeface="Arial" pitchFamily="34" charset="0"/>
              <a:buChar char="•"/>
            </a:pPr>
            <a:r>
              <a:rPr lang="en-NZ" baseline="0" dirty="0" smtClean="0"/>
              <a:t>Then we peek twice and call count again.</a:t>
            </a:r>
          </a:p>
          <a:p>
            <a:pPr marL="171450" indent="-171450">
              <a:buFont typeface="Arial" pitchFamily="34" charset="0"/>
              <a:buChar char="•"/>
            </a:pPr>
            <a:r>
              <a:rPr lang="en-NZ" baseline="0" dirty="0" smtClean="0"/>
              <a:t>Both calls to count should return 2 so we check that before and after are equal.</a:t>
            </a:r>
          </a:p>
          <a:p>
            <a:pPr marL="171450" indent="-171450">
              <a:buFont typeface="Arial" pitchFamily="34" charset="0"/>
              <a:buChar char="•"/>
            </a:pPr>
            <a:r>
              <a:rPr lang="en-NZ" baseline="0" dirty="0" smtClean="0"/>
              <a:t>Assume this test passes. Can we be confident count works?</a:t>
            </a:r>
          </a:p>
          <a:p>
            <a:pPr marL="171450" indent="-171450">
              <a:buFont typeface="Arial" pitchFamily="34" charset="0"/>
              <a:buChar char="•"/>
            </a:pPr>
            <a:r>
              <a:rPr lang="en-NZ" baseline="0" dirty="0" smtClean="0"/>
              <a:t>No. This test will actually pass if count just returns -1 every time (i.e. you forgot to write the actual code for it).</a:t>
            </a:r>
          </a:p>
          <a:p>
            <a:pPr marL="171450" indent="-171450">
              <a:buFont typeface="Arial" pitchFamily="34" charset="0"/>
              <a:buChar char="•"/>
            </a:pPr>
            <a:r>
              <a:rPr lang="en-NZ" baseline="0" dirty="0" smtClean="0"/>
              <a:t>The problem is that your logic is wrong here. You can’t test count </a:t>
            </a:r>
            <a:r>
              <a:rPr lang="en-NZ" b="1" i="1" baseline="0" dirty="0" smtClean="0"/>
              <a:t>against itself.</a:t>
            </a:r>
            <a:r>
              <a:rPr lang="en-NZ" b="0" i="1" baseline="0" dirty="0" smtClean="0"/>
              <a:t> </a:t>
            </a:r>
            <a:r>
              <a:rPr lang="en-NZ" b="0" i="0" baseline="0" dirty="0" smtClean="0"/>
              <a:t> Must test it </a:t>
            </a:r>
            <a:r>
              <a:rPr lang="en-NZ" b="1" i="1" baseline="0" dirty="0" smtClean="0"/>
              <a:t>against the known correct result</a:t>
            </a:r>
            <a:r>
              <a:rPr lang="en-NZ" b="0" i="0" baseline="0" dirty="0" smtClean="0"/>
              <a:t>.</a:t>
            </a:r>
          </a:p>
          <a:p>
            <a:pPr marL="171450" indent="-171450">
              <a:buFont typeface="Arial" pitchFamily="34" charset="0"/>
              <a:buChar char="•"/>
            </a:pPr>
            <a:r>
              <a:rPr lang="en-NZ" b="0" i="0" baseline="0" dirty="0" smtClean="0"/>
              <a:t>So, that assert should simply compare </a:t>
            </a:r>
            <a:r>
              <a:rPr lang="en-NZ" b="0" i="0" baseline="0" dirty="0" err="1" smtClean="0"/>
              <a:t>countAfter</a:t>
            </a:r>
            <a:r>
              <a:rPr lang="en-NZ" b="0" i="0" baseline="0" dirty="0" smtClean="0"/>
              <a:t> to 2.</a:t>
            </a:r>
          </a:p>
          <a:p>
            <a:pPr marL="171450" indent="-171450">
              <a:buFont typeface="Arial" pitchFamily="34" charset="0"/>
              <a:buChar char="•"/>
            </a:pPr>
            <a:r>
              <a:rPr lang="en-NZ" b="0" i="0" baseline="0" dirty="0" smtClean="0"/>
              <a:t>Note how “write tests first” would have helped you to see this problem. This test would pass before you have actually even written the count method, and that would have been a clear signal to you that the</a:t>
            </a:r>
            <a:r>
              <a:rPr lang="en-NZ" b="1" i="1" baseline="0" dirty="0" smtClean="0"/>
              <a:t> logic of the test</a:t>
            </a:r>
            <a:r>
              <a:rPr lang="en-NZ" b="0" i="0" baseline="0" dirty="0" smtClean="0"/>
              <a:t> was wrong.</a:t>
            </a:r>
          </a:p>
          <a:p>
            <a:pPr marL="171450" indent="-171450">
              <a:buFont typeface="Arial" pitchFamily="34" charset="0"/>
              <a:buChar char="•"/>
            </a:pPr>
            <a:r>
              <a:rPr lang="en-NZ" b="0" i="0" baseline="0" dirty="0" smtClean="0"/>
              <a:t>So one of the recommendations of TDD is:</a:t>
            </a:r>
          </a:p>
          <a:p>
            <a:pPr marL="628650" lvl="1" indent="-171450">
              <a:buFont typeface="Arial" pitchFamily="34" charset="0"/>
              <a:buChar char="•"/>
            </a:pPr>
            <a:r>
              <a:rPr lang="en-NZ" b="0" i="0" baseline="0" dirty="0" smtClean="0"/>
              <a:t> write empty method handlers (just return some impossible value to get functions to compile).</a:t>
            </a:r>
          </a:p>
          <a:p>
            <a:pPr marL="628650" lvl="1" indent="-171450">
              <a:buFont typeface="Arial" pitchFamily="34" charset="0"/>
              <a:buChar char="•"/>
            </a:pPr>
            <a:r>
              <a:rPr lang="en-NZ" b="0" i="0" baseline="0" dirty="0" smtClean="0"/>
              <a:t>Write all the tests you want to have your code pass.</a:t>
            </a:r>
          </a:p>
          <a:p>
            <a:pPr marL="628650" lvl="1" indent="-171450">
              <a:buFont typeface="Arial" pitchFamily="34" charset="0"/>
              <a:buChar char="•"/>
            </a:pPr>
            <a:r>
              <a:rPr lang="en-NZ" b="0" i="0" baseline="0" dirty="0" smtClean="0"/>
              <a:t>Run them and verify that they all fail. This means they are actually testing sensitively for the errors they are supposed to test for.</a:t>
            </a:r>
          </a:p>
          <a:p>
            <a:pPr marL="628650" lvl="1" indent="-171450">
              <a:buFont typeface="Arial" pitchFamily="34" charset="0"/>
              <a:buChar char="•"/>
            </a:pPr>
            <a:r>
              <a:rPr lang="en-NZ" b="0" i="0" baseline="0" dirty="0" smtClean="0"/>
              <a:t>Now write your methods, and work on the </a:t>
            </a:r>
            <a:r>
              <a:rPr lang="en-NZ" b="0" i="0" baseline="0" smtClean="0"/>
              <a:t>code until all tests pass.</a:t>
            </a:r>
            <a:endParaRPr lang="en-US" b="1" i="1"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43</a:t>
            </a:fld>
            <a:endParaRPr lang="en-NZ"/>
          </a:p>
        </p:txBody>
      </p:sp>
    </p:spTree>
    <p:extLst>
      <p:ext uri="{BB962C8B-B14F-4D97-AF65-F5344CB8AC3E}">
        <p14:creationId xmlns="" xmlns:p14="http://schemas.microsoft.com/office/powerpoint/2010/main" val="600238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Your real TDD purists will say that the tests</a:t>
            </a:r>
            <a:r>
              <a:rPr lang="en-NZ" baseline="0" dirty="0" smtClean="0"/>
              <a:t> are more important than the code itself</a:t>
            </a:r>
          </a:p>
          <a:p>
            <a:r>
              <a:rPr lang="en-NZ" baseline="0" dirty="0" smtClean="0"/>
              <a:t>They will say that 100% coverage is essential</a:t>
            </a:r>
          </a:p>
          <a:p>
            <a:r>
              <a:rPr lang="en-NZ" baseline="0" dirty="0" smtClean="0"/>
              <a:t>They will say that 40-50% of development time should be being spent on writing tests</a:t>
            </a:r>
          </a:p>
          <a:p>
            <a:r>
              <a:rPr lang="en-NZ" baseline="0" dirty="0" smtClean="0"/>
              <a:t>Like all IT things about which people go slightly insane, these people are wrong.</a:t>
            </a:r>
          </a:p>
          <a:p>
            <a:r>
              <a:rPr lang="en-NZ" baseline="0" dirty="0" smtClean="0"/>
              <a:t>And, in fact, the unit testing frenzy is starting to pass. Although it’s a very new idea, already it is starting to lose favour within the coding community, at least in its extreme forms</a:t>
            </a:r>
          </a:p>
          <a:p>
            <a:r>
              <a:rPr lang="en-NZ" baseline="0" dirty="0" smtClean="0"/>
              <a:t>Experience has not demonstrated sufficient returns on time invested at the mad extreme end.</a:t>
            </a:r>
          </a:p>
          <a:p>
            <a:r>
              <a:rPr lang="en-NZ" baseline="0" dirty="0" smtClean="0"/>
              <a:t>This does not mean that the unit testing approach is bad. It’s not. The idea of a permanent, automated set of tests to run on your code is a sound one, especially if you want to be able to add functionality over time without having to worry about having broken things that were working before (regression).</a:t>
            </a:r>
          </a:p>
          <a:p>
            <a:r>
              <a:rPr lang="en-NZ" baseline="0" dirty="0" smtClean="0"/>
              <a:t>But once again, it turns out the judgement is called for in the application – moderation in all things, including unit testing.</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44</a:t>
            </a:fld>
            <a:endParaRPr lang="en-NZ"/>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Famous coder</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45</a:t>
            </a:fld>
            <a:endParaRPr lang="en-NZ"/>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a:t>
            </a:r>
            <a:r>
              <a:rPr lang="en-NZ" baseline="0" dirty="0" smtClean="0"/>
              <a:t> between </a:t>
            </a:r>
            <a:r>
              <a:rPr lang="en-NZ" baseline="0" dirty="0" err="1" smtClean="0"/>
              <a:t>robo</a:t>
            </a:r>
            <a:r>
              <a:rPr lang="en-NZ" baseline="0" dirty="0" smtClean="0"/>
              <a:t>-testing and bohemian bacchanalia testing is the correct method.</a:t>
            </a:r>
          </a:p>
          <a:p>
            <a:r>
              <a:rPr lang="en-NZ" baseline="0" dirty="0" smtClean="0"/>
              <a:t>But this suggestion will always be good…</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47</a:t>
            </a:fld>
            <a:endParaRPr lang="en-NZ"/>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We’re going to work through a testing scenario now, and we’ll do it as a group with some discussion, but you’ll be writing some code as we go.</a:t>
            </a:r>
          </a:p>
          <a:p>
            <a:pPr marL="171450" indent="-171450">
              <a:buFont typeface="Arial" pitchFamily="34" charset="0"/>
              <a:buChar char="•"/>
            </a:pPr>
            <a:r>
              <a:rPr lang="en-NZ" dirty="0" smtClean="0"/>
              <a:t>Here is the</a:t>
            </a:r>
            <a:r>
              <a:rPr lang="en-NZ" baseline="0" dirty="0" smtClean="0"/>
              <a:t> method we are going to test.</a:t>
            </a:r>
          </a:p>
          <a:p>
            <a:pPr marL="171450" indent="-171450">
              <a:buFont typeface="Arial" pitchFamily="34" charset="0"/>
              <a:buChar char="•"/>
            </a:pPr>
            <a:r>
              <a:rPr lang="en-NZ" baseline="0" dirty="0" smtClean="0"/>
              <a:t>NB: We are going to start with a version of this method WHICH HAS BUGS. I KNOW IT HAS BUGS. IT IS SUPPOSED TO HAVE BUGS (so we can practice finding them). PLEASE DO NOT REMOVE THE BUGS. PLEASE DO NOT POINT OUT THE BUGS. Just go with me on this one.</a:t>
            </a:r>
          </a:p>
          <a:p>
            <a:pPr marL="171450" indent="-171450">
              <a:buFont typeface="Arial" pitchFamily="34" charset="0"/>
              <a:buChar char="•"/>
            </a:pPr>
            <a:r>
              <a:rPr lang="en-NZ" baseline="0" dirty="0" smtClean="0"/>
              <a:t>This exercise is based on one from Hunt &amp; Thomas. Again, if you’re looking for a sensible book, I recommend this one.</a:t>
            </a:r>
          </a:p>
          <a:p>
            <a:pPr marL="171450" indent="-171450">
              <a:buFont typeface="Arial" pitchFamily="34" charset="0"/>
              <a:buChar char="•"/>
            </a:pPr>
            <a:r>
              <a:rPr lang="en-NZ" baseline="0" dirty="0" smtClean="0"/>
              <a:t>Here is the method we are going to test</a:t>
            </a:r>
          </a:p>
          <a:p>
            <a:pPr marL="171450" indent="-171450">
              <a:buFont typeface="Arial" pitchFamily="34" charset="0"/>
              <a:buChar char="•"/>
            </a:pPr>
            <a:r>
              <a:rPr lang="en-NZ" baseline="0" dirty="0" smtClean="0"/>
              <a:t>There is a well-known algorithm for finding the maximum: Loop through the collection. For each element, if it is greater than the current maximum, it becomes the new maximum. At the end return the current maximum.</a:t>
            </a:r>
          </a:p>
          <a:p>
            <a:pPr marL="171450" indent="-171450">
              <a:buFont typeface="Arial" pitchFamily="34" charset="0"/>
              <a:buChar char="•"/>
            </a:pPr>
            <a:r>
              <a:rPr lang="en-NZ" baseline="0" dirty="0" smtClean="0"/>
              <a:t>That’s the algorithm we are going to use.</a:t>
            </a:r>
          </a:p>
          <a:p>
            <a:pPr marL="171450" indent="-171450">
              <a:buFont typeface="Arial" pitchFamily="34" charset="0"/>
              <a:buChar char="•"/>
            </a:pPr>
            <a:r>
              <a:rPr lang="en-NZ" baseline="0" dirty="0" smtClean="0"/>
              <a:t>Before we look at any code, let’s decide what tests we need to write…</a:t>
            </a:r>
            <a:endParaRPr lang="en-US"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48</a:t>
            </a:fld>
            <a:endParaRPr lang="en-NZ"/>
          </a:p>
        </p:txBody>
      </p:sp>
    </p:spTree>
    <p:extLst>
      <p:ext uri="{BB962C8B-B14F-4D97-AF65-F5344CB8AC3E}">
        <p14:creationId xmlns="" xmlns:p14="http://schemas.microsoft.com/office/powerpoint/2010/main" val="30277838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 typeface="Arial" pitchFamily="34" charset="0"/>
              <a:buChar char="•"/>
            </a:pPr>
            <a:r>
              <a:rPr lang="en-NZ" dirty="0" smtClean="0"/>
              <a:t>The general pattern is to map</a:t>
            </a:r>
            <a:r>
              <a:rPr lang="en-NZ" baseline="0" dirty="0" smtClean="0"/>
              <a:t> input to output. That is, for a specific input, what should the method return?</a:t>
            </a:r>
          </a:p>
          <a:p>
            <a:pPr marL="171450" indent="-171450">
              <a:buFont typeface="Arial" pitchFamily="34" charset="0"/>
              <a:buChar char="•"/>
            </a:pPr>
            <a:r>
              <a:rPr lang="en-NZ" baseline="0" dirty="0" smtClean="0"/>
              <a:t>We try to come up with input examples that cover all the important situations, and verify that each works correctly.</a:t>
            </a:r>
            <a:endParaRPr lang="en-NZ" dirty="0" smtClean="0"/>
          </a:p>
          <a:p>
            <a:pPr marL="171450" indent="-171450">
              <a:buFont typeface="Arial" pitchFamily="34" charset="0"/>
              <a:buChar char="•"/>
            </a:pPr>
            <a:r>
              <a:rPr lang="en-NZ" dirty="0" smtClean="0"/>
              <a:t>Obviously, we put in some numbers and get out the largest. Should check at least 3 (allowing first, last, middle)</a:t>
            </a:r>
            <a:r>
              <a:rPr lang="en-NZ" baseline="0" dirty="0" smtClean="0"/>
              <a:t> </a:t>
            </a:r>
            <a:r>
              <a:rPr lang="en-NZ" dirty="0" smtClean="0"/>
              <a:t>So [7,8,9] -&gt; 9</a:t>
            </a:r>
          </a:p>
          <a:p>
            <a:pPr marL="171450" indent="-171450">
              <a:buFont typeface="Arial" pitchFamily="34" charset="0"/>
              <a:buChar char="•"/>
            </a:pPr>
            <a:r>
              <a:rPr lang="en-NZ" dirty="0" smtClean="0"/>
              <a:t>Order shouldn’t</a:t>
            </a:r>
            <a:r>
              <a:rPr lang="en-NZ" baseline="0" dirty="0" smtClean="0"/>
              <a:t> matter, so let’s also test [9,7,8]-&gt;9 and [8,9,7]-&gt;9.</a:t>
            </a:r>
          </a:p>
          <a:p>
            <a:pPr marL="171450" indent="-171450">
              <a:buFont typeface="Arial" pitchFamily="34" charset="0"/>
              <a:buChar char="•"/>
            </a:pPr>
            <a:r>
              <a:rPr lang="en-NZ" baseline="0" dirty="0" smtClean="0"/>
              <a:t>What if there are ties? Let’s test [7,9,8,9,6] -&gt; 9</a:t>
            </a:r>
          </a:p>
          <a:p>
            <a:pPr marL="171450" indent="-171450">
              <a:buFont typeface="Arial" pitchFamily="34" charset="0"/>
              <a:buChar char="•"/>
            </a:pPr>
            <a:r>
              <a:rPr lang="en-NZ" baseline="0" dirty="0" smtClean="0"/>
              <a:t>What if there’s only a single element? [7]-&gt;7</a:t>
            </a:r>
          </a:p>
          <a:p>
            <a:pPr marL="171450" indent="-171450">
              <a:buFont typeface="Arial" pitchFamily="34" charset="0"/>
              <a:buChar char="•"/>
            </a:pPr>
            <a:r>
              <a:rPr lang="en-NZ" baseline="0" dirty="0" smtClean="0"/>
              <a:t>What if there are negative numbers? [-7, -8, -9] -&gt; -7</a:t>
            </a:r>
          </a:p>
          <a:p>
            <a:pPr marL="171450" indent="-171450">
              <a:buFont typeface="Arial" pitchFamily="34" charset="0"/>
              <a:buChar char="•"/>
            </a:pPr>
            <a:r>
              <a:rPr lang="en-NZ" baseline="0" dirty="0" smtClean="0"/>
              <a:t>That looks like a good start.</a:t>
            </a:r>
          </a:p>
          <a:p>
            <a:pPr marL="171450" indent="-171450">
              <a:buFont typeface="Arial" pitchFamily="34" charset="0"/>
              <a:buChar char="•"/>
            </a:pPr>
            <a:r>
              <a:rPr lang="en-NZ" baseline="0" dirty="0" smtClean="0"/>
              <a:t>(Defer “empty array” for a minute…)</a:t>
            </a:r>
          </a:p>
          <a:p>
            <a:pPr marL="171450" indent="-171450">
              <a:buFont typeface="Arial" pitchFamily="34" charset="0"/>
              <a:buChar char="•"/>
            </a:pPr>
            <a:r>
              <a:rPr lang="en-NZ" baseline="0" dirty="0" smtClean="0"/>
              <a:t>The advantage of this is that it requires us to think about the possible input space and how the method should work across that space.</a:t>
            </a:r>
          </a:p>
          <a:p>
            <a:pPr marL="171450" indent="-171450">
              <a:buFont typeface="Arial" pitchFamily="34" charset="0"/>
              <a:buChar char="•"/>
            </a:pPr>
            <a:r>
              <a:rPr lang="en-NZ" baseline="0" dirty="0" smtClean="0"/>
              <a:t>If we can get our method to get all these right, we can be much more confident that it is right than if we just write it and go.</a:t>
            </a:r>
          </a:p>
          <a:p>
            <a:pPr marL="171450" indent="-171450">
              <a:buFont typeface="Arial" pitchFamily="34" charset="0"/>
              <a:buChar char="•"/>
            </a:pPr>
            <a:r>
              <a:rPr lang="en-NZ" baseline="0" dirty="0" smtClean="0"/>
              <a:t>So we are going to be writing a lot of tests for this one method and they all need different names.</a:t>
            </a:r>
          </a:p>
          <a:p>
            <a:pPr marL="171450" indent="-171450">
              <a:buFont typeface="Arial" pitchFamily="34" charset="0"/>
              <a:buChar char="•"/>
            </a:pPr>
            <a:r>
              <a:rPr lang="en-NZ" baseline="0" dirty="0" smtClean="0"/>
              <a:t>Unit testing naming conventions follow a </a:t>
            </a:r>
            <a:r>
              <a:rPr lang="en-NZ" baseline="0" dirty="0" err="1" smtClean="0"/>
              <a:t>ClassName_MethodName_LogicalDescriptor</a:t>
            </a:r>
            <a:r>
              <a:rPr lang="en-NZ" baseline="0" dirty="0" smtClean="0"/>
              <a:t> sort of format.</a:t>
            </a:r>
          </a:p>
          <a:p>
            <a:pPr marL="171450" indent="-171450">
              <a:buFont typeface="Arial" pitchFamily="34" charset="0"/>
              <a:buChar char="•"/>
            </a:pPr>
            <a:r>
              <a:rPr lang="en-NZ" baseline="0" dirty="0" smtClean="0"/>
              <a:t>We only have one class so we’ll skip that, so out test methods would be named something sort of like this…</a:t>
            </a:r>
          </a:p>
          <a:p>
            <a:pPr marL="171450" indent="-171450">
              <a:buFont typeface="Arial" pitchFamily="34" charset="0"/>
              <a:buChar char="•"/>
            </a:pPr>
            <a:r>
              <a:rPr lang="en-NZ" baseline="0" dirty="0" smtClean="0"/>
              <a:t>Download the setup project from the I drive now….</a:t>
            </a:r>
          </a:p>
          <a:p>
            <a:pPr marL="171450" indent="-171450">
              <a:buFont typeface="Arial" pitchFamily="34" charset="0"/>
              <a:buChar char="•"/>
            </a:pPr>
            <a:endParaRPr lang="en-NZ" baseline="0"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49</a:t>
            </a:fld>
            <a:endParaRPr lang="en-NZ"/>
          </a:p>
        </p:txBody>
      </p:sp>
    </p:spTree>
    <p:extLst>
      <p:ext uri="{BB962C8B-B14F-4D97-AF65-F5344CB8AC3E}">
        <p14:creationId xmlns="" xmlns:p14="http://schemas.microsoft.com/office/powerpoint/2010/main" val="29939058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Here’s the code we are going</a:t>
            </a:r>
            <a:r>
              <a:rPr lang="en-NZ" baseline="0" dirty="0" smtClean="0"/>
              <a:t> to start with…</a:t>
            </a:r>
          </a:p>
          <a:p>
            <a:pPr marL="171450" indent="-171450">
              <a:buFont typeface="Arial" pitchFamily="34" charset="0"/>
              <a:buChar char="•"/>
            </a:pPr>
            <a:r>
              <a:rPr lang="en-NZ" baseline="0" dirty="0" smtClean="0"/>
              <a:t>YES, I KNOW IT HAS BUGS. SEE PREVIOUS SLIDE.</a:t>
            </a:r>
          </a:p>
          <a:p>
            <a:pPr marL="171450" indent="-171450">
              <a:buFont typeface="Arial" pitchFamily="34" charset="0"/>
              <a:buChar char="•"/>
            </a:pPr>
            <a:r>
              <a:rPr lang="en-NZ" baseline="0" dirty="0" smtClean="0"/>
              <a:t>We aren’t going to modify the code just yet EVEN IF WE SEE BUGS. We are going to write some tests first and see how that helps us to find bugs.</a:t>
            </a:r>
          </a:p>
          <a:p>
            <a:pPr marL="171450" indent="-171450">
              <a:buFont typeface="Arial" pitchFamily="34" charset="0"/>
              <a:buChar char="•"/>
            </a:pPr>
            <a:r>
              <a:rPr lang="en-NZ" baseline="0" dirty="0" smtClean="0"/>
              <a:t>Keep in mind that even if you can see the bugs in this simple example by inspection, you will not always do so. If you don’t believe me, think: have you ever had a bug in your code? Well, ok then.</a:t>
            </a:r>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50</a:t>
            </a:fld>
            <a:endParaRPr lang="en-NZ"/>
          </a:p>
        </p:txBody>
      </p:sp>
    </p:spTree>
    <p:extLst>
      <p:ext uri="{BB962C8B-B14F-4D97-AF65-F5344CB8AC3E}">
        <p14:creationId xmlns="" xmlns:p14="http://schemas.microsoft.com/office/powerpoint/2010/main" val="38316244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baseline="0" dirty="0" smtClean="0"/>
              <a:t>Working in pairs is good now…</a:t>
            </a:r>
          </a:p>
          <a:p>
            <a:pPr marL="171450" indent="-171450">
              <a:buFont typeface="Arial" pitchFamily="34" charset="0"/>
              <a:buChar char="•"/>
            </a:pPr>
            <a:r>
              <a:rPr lang="en-NZ" baseline="0" dirty="0" smtClean="0"/>
              <a:t>So we want to test [9,8,7] and see if it returns 9</a:t>
            </a:r>
          </a:p>
          <a:p>
            <a:pPr marL="171450" indent="-171450">
              <a:buFont typeface="Arial" pitchFamily="34" charset="0"/>
              <a:buChar char="•"/>
            </a:pPr>
            <a:r>
              <a:rPr lang="en-NZ" baseline="0" dirty="0" smtClean="0"/>
              <a:t>Just write the method, don’t run it yet.</a:t>
            </a:r>
          </a:p>
          <a:p>
            <a:pPr marL="171450" indent="-171450">
              <a:buFont typeface="Arial" pitchFamily="34" charset="0"/>
              <a:buChar char="•"/>
            </a:pPr>
            <a:r>
              <a:rPr lang="en-NZ" baseline="0" dirty="0" smtClean="0"/>
              <a:t>Here’s mine.</a:t>
            </a:r>
          </a:p>
          <a:p>
            <a:pPr marL="171450" indent="-171450">
              <a:buFont typeface="Arial" pitchFamily="34" charset="0"/>
              <a:buChar char="•"/>
            </a:pPr>
            <a:r>
              <a:rPr lang="en-NZ" baseline="0" dirty="0" smtClean="0"/>
              <a:t>Some things to note:</a:t>
            </a:r>
          </a:p>
          <a:p>
            <a:pPr marL="628650" lvl="1" indent="-171450">
              <a:buFont typeface="Arial" pitchFamily="34" charset="0"/>
              <a:buChar char="•"/>
            </a:pPr>
            <a:r>
              <a:rPr lang="en-NZ" baseline="0" dirty="0" smtClean="0"/>
              <a:t>Get the name right. Here we’ve given up on describing the expected behaviour. This is ok.</a:t>
            </a:r>
          </a:p>
          <a:p>
            <a:pPr marL="628650" lvl="1" indent="-171450">
              <a:buFont typeface="Arial" pitchFamily="34" charset="0"/>
              <a:buChar char="•"/>
            </a:pPr>
            <a:r>
              <a:rPr lang="en-NZ" baseline="0" dirty="0" smtClean="0"/>
              <a:t>Always create a class instance to exercise</a:t>
            </a:r>
          </a:p>
          <a:p>
            <a:pPr marL="628650" lvl="1" indent="-171450">
              <a:buFont typeface="Arial" pitchFamily="34" charset="0"/>
              <a:buChar char="•"/>
            </a:pPr>
            <a:r>
              <a:rPr lang="en-NZ" baseline="0" dirty="0" smtClean="0"/>
              <a:t>Set up for the test (arrange)</a:t>
            </a:r>
          </a:p>
          <a:p>
            <a:pPr marL="628650" lvl="1" indent="-171450">
              <a:buFont typeface="Arial" pitchFamily="34" charset="0"/>
              <a:buChar char="•"/>
            </a:pPr>
            <a:r>
              <a:rPr lang="en-NZ" baseline="0" dirty="0" smtClean="0"/>
              <a:t>Exercise the method. </a:t>
            </a:r>
          </a:p>
          <a:p>
            <a:pPr marL="628650" lvl="1" indent="-171450">
              <a:buFont typeface="Arial" pitchFamily="34" charset="0"/>
              <a:buChar char="•"/>
            </a:pPr>
            <a:r>
              <a:rPr lang="en-NZ" baseline="0" dirty="0" smtClean="0"/>
              <a:t>The </a:t>
            </a:r>
            <a:r>
              <a:rPr lang="en-NZ" baseline="0" dirty="0" err="1" smtClean="0"/>
              <a:t>Assert.AreEqual</a:t>
            </a:r>
            <a:r>
              <a:rPr lang="en-NZ" baseline="0" dirty="0" smtClean="0"/>
              <a:t> has a third parameter which is the error message you want to see if your test fails.</a:t>
            </a:r>
          </a:p>
          <a:p>
            <a:pPr marL="628650" lvl="1" indent="-171450">
              <a:buFont typeface="Arial" pitchFamily="34" charset="0"/>
              <a:buChar char="•"/>
            </a:pPr>
            <a:r>
              <a:rPr lang="en-NZ" baseline="0" dirty="0" smtClean="0"/>
              <a:t>You should find some C# documentation and read about the Assert class, it is fancy.</a:t>
            </a:r>
          </a:p>
          <a:p>
            <a:pPr marL="171450" lvl="0" indent="-171450">
              <a:buFont typeface="Arial" pitchFamily="34" charset="0"/>
              <a:buChar char="•"/>
            </a:pPr>
            <a:r>
              <a:rPr lang="en-NZ" baseline="0" dirty="0" smtClean="0"/>
              <a:t>When everybody has something approximately equivalent to this, run the test (Test-&gt;Run-&gt;All)</a:t>
            </a:r>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51</a:t>
            </a:fld>
            <a:endParaRPr lang="en-NZ"/>
          </a:p>
        </p:txBody>
      </p:sp>
    </p:spTree>
    <p:extLst>
      <p:ext uri="{BB962C8B-B14F-4D97-AF65-F5344CB8AC3E}">
        <p14:creationId xmlns="" xmlns:p14="http://schemas.microsoft.com/office/powerpoint/2010/main" val="77254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 typeface="Arial" pitchFamily="34" charset="0"/>
              <a:buChar char="•"/>
            </a:pPr>
            <a:r>
              <a:rPr lang="en-NZ" dirty="0" smtClean="0"/>
              <a:t>None of these techniques is satisfactory</a:t>
            </a:r>
          </a:p>
          <a:p>
            <a:pPr marL="171450" indent="-171450">
              <a:spcBef>
                <a:spcPct val="0"/>
              </a:spcBef>
              <a:buFont typeface="Arial" pitchFamily="34" charset="0"/>
              <a:buChar char="•"/>
            </a:pPr>
            <a:r>
              <a:rPr lang="en-NZ" dirty="0" smtClean="0"/>
              <a:t>They sort of go from worst to least worst</a:t>
            </a:r>
          </a:p>
          <a:p>
            <a:pPr marL="171450" indent="-171450">
              <a:spcBef>
                <a:spcPct val="0"/>
              </a:spcBef>
              <a:buFont typeface="Arial" pitchFamily="34" charset="0"/>
              <a:buChar char="•"/>
            </a:pPr>
            <a:r>
              <a:rPr lang="en-NZ" dirty="0" smtClean="0"/>
              <a:t>Not testing at all, well obviously not good</a:t>
            </a:r>
          </a:p>
          <a:p>
            <a:pPr marL="171450" indent="-171450">
              <a:spcBef>
                <a:spcPct val="0"/>
              </a:spcBef>
              <a:buFont typeface="Arial" pitchFamily="34" charset="0"/>
              <a:buChar char="•"/>
            </a:pPr>
            <a:r>
              <a:rPr lang="en-NZ" dirty="0" smtClean="0"/>
              <a:t>Trying to test the whole app at the end is awkward because</a:t>
            </a:r>
          </a:p>
          <a:p>
            <a:pPr marL="628650" lvl="1" indent="-171450">
              <a:spcBef>
                <a:spcPct val="0"/>
              </a:spcBef>
              <a:buFont typeface="Arial" pitchFamily="34" charset="0"/>
              <a:buChar char="•"/>
            </a:pPr>
            <a:r>
              <a:rPr lang="en-NZ" dirty="0" smtClean="0"/>
              <a:t>If it breaks you won’t know where the bugs are</a:t>
            </a:r>
          </a:p>
          <a:p>
            <a:pPr marL="628650" lvl="1" indent="-171450">
              <a:spcBef>
                <a:spcPct val="0"/>
              </a:spcBef>
              <a:buFont typeface="Arial" pitchFamily="34" charset="0"/>
              <a:buChar char="•"/>
            </a:pPr>
            <a:r>
              <a:rPr lang="en-NZ" dirty="0" smtClean="0"/>
              <a:t>If you find the bugs, it will be a pain to fix them, as all the code will be tangled up together</a:t>
            </a:r>
          </a:p>
          <a:p>
            <a:pPr marL="171450" indent="-171450">
              <a:spcBef>
                <a:spcPct val="0"/>
              </a:spcBef>
              <a:buFont typeface="Arial" pitchFamily="34" charset="0"/>
              <a:buChar char="•"/>
            </a:pPr>
            <a:r>
              <a:rPr lang="en-NZ" dirty="0" smtClean="0"/>
              <a:t>Debugging statements are good as they mean you are “testing as you go”, but they’re a hassle to put in and take out.</a:t>
            </a:r>
          </a:p>
          <a:p>
            <a:pPr marL="171450" indent="-171450">
              <a:spcBef>
                <a:spcPct val="0"/>
              </a:spcBef>
              <a:buFont typeface="Arial" pitchFamily="34" charset="0"/>
              <a:buChar char="•"/>
            </a:pPr>
            <a:r>
              <a:rPr lang="en-NZ" dirty="0" smtClean="0"/>
              <a:t>Button-click testing tends to</a:t>
            </a:r>
            <a:r>
              <a:rPr lang="en-NZ" baseline="0" dirty="0" smtClean="0"/>
              <a:t> produce more accurate and complete simulations than debug statements, but </a:t>
            </a:r>
            <a:r>
              <a:rPr lang="en-NZ" dirty="0" smtClean="0"/>
              <a:t>it has the same shortcomings as debugging statements.</a:t>
            </a:r>
          </a:p>
          <a:p>
            <a:pPr marL="171450" indent="-171450">
              <a:spcBef>
                <a:spcPct val="0"/>
              </a:spcBef>
              <a:buFont typeface="Arial" pitchFamily="34" charset="0"/>
              <a:buChar char="•"/>
            </a:pPr>
            <a:r>
              <a:rPr lang="en-NZ" dirty="0" smtClean="0"/>
              <a:t>And</a:t>
            </a:r>
            <a:r>
              <a:rPr lang="en-NZ" baseline="0" dirty="0" smtClean="0"/>
              <a:t> both of those last two are no use at all for a living product, which will change. If you need to modify your code and you want to make sure you haven’t broken anything (e.g. if you change a class you need to be certain that all classes that use the changed one in composition or aggregation still work), you have to recreate all the debugging statements or button click handlers. Even if this just requires uncommenting a bunch of code, it’s tedious and potentially error prone.</a:t>
            </a:r>
            <a:endParaRPr lang="en-NZ" dirty="0"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6D35B-F958-4144-BA4A-B3751EA34A4B}" type="slidenum">
              <a:rPr lang="en-NZ"/>
              <a:pPr fontAlgn="base">
                <a:spcBef>
                  <a:spcPct val="0"/>
                </a:spcBef>
                <a:spcAft>
                  <a:spcPct val="0"/>
                </a:spcAft>
              </a:pPr>
              <a:t>5</a:t>
            </a:fld>
            <a:endParaRPr lang="en-NZ"/>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Rats.</a:t>
            </a:r>
          </a:p>
          <a:p>
            <a:pPr marL="171450" indent="-171450">
              <a:buFont typeface="Arial" pitchFamily="34" charset="0"/>
              <a:buChar char="•"/>
            </a:pPr>
            <a:r>
              <a:rPr lang="en-NZ" dirty="0" smtClean="0"/>
              <a:t>It failed.</a:t>
            </a:r>
          </a:p>
          <a:p>
            <a:pPr marL="171450" indent="-171450">
              <a:buFont typeface="Arial" pitchFamily="34" charset="0"/>
              <a:buChar char="•"/>
            </a:pPr>
            <a:endParaRPr lang="en-NZ" dirty="0" smtClean="0"/>
          </a:p>
          <a:p>
            <a:pPr marL="171450" indent="-171450">
              <a:buFont typeface="Arial" pitchFamily="34" charset="0"/>
              <a:buChar char="•"/>
            </a:pPr>
            <a:r>
              <a:rPr lang="en-NZ" dirty="0" smtClean="0"/>
              <a:t>Look at the output. </a:t>
            </a:r>
          </a:p>
          <a:p>
            <a:pPr marL="171450" indent="-171450">
              <a:buFont typeface="Arial" pitchFamily="34" charset="0"/>
              <a:buChar char="•"/>
            </a:pPr>
            <a:endParaRPr lang="en-NZ" dirty="0" smtClean="0"/>
          </a:p>
          <a:p>
            <a:pPr marL="171450" indent="-171450">
              <a:buFont typeface="Arial" pitchFamily="34" charset="0"/>
              <a:buChar char="•"/>
            </a:pPr>
            <a:r>
              <a:rPr lang="en-NZ" dirty="0" smtClean="0"/>
              <a:t>What is the problem?</a:t>
            </a:r>
          </a:p>
          <a:p>
            <a:pPr marL="171450" indent="-171450">
              <a:buFont typeface="Arial" pitchFamily="34" charset="0"/>
              <a:buChar char="•"/>
            </a:pPr>
            <a:r>
              <a:rPr lang="en-NZ" dirty="0" smtClean="0"/>
              <a:t>Return 2**32 instead of 9</a:t>
            </a:r>
          </a:p>
          <a:p>
            <a:pPr marL="171450" indent="-171450">
              <a:buFont typeface="Arial" pitchFamily="34" charset="0"/>
              <a:buChar char="•"/>
            </a:pPr>
            <a:endParaRPr lang="en-NZ" dirty="0" smtClean="0"/>
          </a:p>
          <a:p>
            <a:pPr marL="171450" indent="-171450">
              <a:buFont typeface="Arial" pitchFamily="34" charset="0"/>
              <a:buChar char="•"/>
            </a:pPr>
            <a:r>
              <a:rPr lang="en-NZ" dirty="0" smtClean="0"/>
              <a:t>Look at the production method. Note that it is marked as having failed a test.</a:t>
            </a:r>
          </a:p>
          <a:p>
            <a:pPr marL="171450" indent="-171450">
              <a:buFont typeface="Arial" pitchFamily="34" charset="0"/>
              <a:buChar char="•"/>
            </a:pPr>
            <a:r>
              <a:rPr lang="en-NZ" dirty="0" smtClean="0"/>
              <a:t>Where</a:t>
            </a:r>
            <a:r>
              <a:rPr lang="en-NZ" baseline="0" dirty="0" smtClean="0"/>
              <a:t> is the bug?</a:t>
            </a:r>
          </a:p>
          <a:p>
            <a:pPr marL="171450" indent="-171450">
              <a:buFont typeface="Arial" pitchFamily="34" charset="0"/>
              <a:buChar char="•"/>
            </a:pPr>
            <a:r>
              <a:rPr lang="en-NZ" baseline="0" dirty="0" smtClean="0"/>
              <a:t>Should be Int32.MinValue, not Max.</a:t>
            </a:r>
          </a:p>
          <a:p>
            <a:pPr marL="171450" indent="-171450">
              <a:buFont typeface="Arial" pitchFamily="34" charset="0"/>
              <a:buChar char="•"/>
            </a:pPr>
            <a:r>
              <a:rPr lang="en-NZ" baseline="0" dirty="0" smtClean="0"/>
              <a:t>Change and rerun =&gt; Passes. </a:t>
            </a:r>
            <a:r>
              <a:rPr lang="en-NZ" baseline="0" dirty="0" err="1" smtClean="0"/>
              <a:t>Yay</a:t>
            </a:r>
            <a:r>
              <a:rPr lang="en-NZ" baseline="0" dirty="0" smtClean="0"/>
              <a:t>!</a:t>
            </a:r>
          </a:p>
          <a:p>
            <a:pPr marL="171450" indent="-171450">
              <a:buFont typeface="Arial" pitchFamily="34" charset="0"/>
              <a:buNone/>
            </a:pPr>
            <a:endParaRPr lang="en-NZ" baseline="0" dirty="0" smtClean="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52</a:t>
            </a:fld>
            <a:endParaRPr lang="en-NZ"/>
          </a:p>
        </p:txBody>
      </p:sp>
    </p:spTree>
    <p:extLst>
      <p:ext uri="{BB962C8B-B14F-4D97-AF65-F5344CB8AC3E}">
        <p14:creationId xmlns="" xmlns:p14="http://schemas.microsoft.com/office/powerpoint/2010/main" val="9974480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You have to consider all the things a user might do with your method.</a:t>
            </a:r>
          </a:p>
          <a:p>
            <a:pPr marL="171450" indent="-171450">
              <a:buFont typeface="Arial" pitchFamily="34" charset="0"/>
              <a:buChar char="•"/>
            </a:pPr>
            <a:r>
              <a:rPr lang="en-NZ" dirty="0" smtClean="0"/>
              <a:t>One of the things they might do is call it with no input</a:t>
            </a:r>
            <a:r>
              <a:rPr lang="en-NZ" baseline="0" dirty="0" smtClean="0"/>
              <a:t> (i.e. an empty array)</a:t>
            </a:r>
          </a:p>
          <a:p>
            <a:pPr marL="171450" indent="-171450">
              <a:buFont typeface="Arial" pitchFamily="34" charset="0"/>
              <a:buChar char="•"/>
            </a:pPr>
            <a:r>
              <a:rPr lang="en-NZ" baseline="0" dirty="0" smtClean="0"/>
              <a:t>This can happen. Maybe there is a bug in the code they wrote to fill the array. Or maybe the code they wrote sometimes returns an empty array correctly (e.g. a database fetch with no matching records).</a:t>
            </a:r>
          </a:p>
          <a:p>
            <a:pPr marL="171450" indent="-171450">
              <a:buFont typeface="Arial" pitchFamily="34" charset="0"/>
              <a:buChar char="•"/>
            </a:pPr>
            <a:r>
              <a:rPr lang="en-NZ" baseline="0" dirty="0" smtClean="0"/>
              <a:t>What will your method do (after all the preceding tests pass?) =&gt; return -2**32</a:t>
            </a:r>
          </a:p>
          <a:p>
            <a:pPr marL="171450" indent="-171450">
              <a:buFont typeface="Arial" pitchFamily="34" charset="0"/>
              <a:buChar char="•"/>
            </a:pPr>
            <a:r>
              <a:rPr lang="en-NZ" baseline="0" dirty="0" smtClean="0"/>
              <a:t>Is this right?</a:t>
            </a:r>
          </a:p>
          <a:p>
            <a:pPr marL="171450" indent="-171450">
              <a:buFont typeface="Arial" pitchFamily="34" charset="0"/>
              <a:buChar char="•"/>
            </a:pPr>
            <a:r>
              <a:rPr lang="en-NZ" baseline="0" dirty="0" smtClean="0"/>
              <a:t>What do you want to have happen? Logically, what is the correct answer to “largest element of an empty array”?</a:t>
            </a:r>
          </a:p>
          <a:p>
            <a:pPr marL="171450" indent="-171450">
              <a:buFont typeface="Arial" pitchFamily="34" charset="0"/>
              <a:buChar char="•"/>
            </a:pPr>
            <a:r>
              <a:rPr lang="en-NZ" baseline="0" dirty="0" smtClean="0"/>
              <a:t>=&gt; Probably you should throw an exception (specifically, an </a:t>
            </a:r>
            <a:r>
              <a:rPr lang="en-NZ" baseline="0" dirty="0" err="1" smtClean="0"/>
              <a:t>ArgumentException</a:t>
            </a:r>
            <a:r>
              <a:rPr lang="en-NZ" baseline="0" dirty="0" smtClean="0"/>
              <a:t>). When there is no correct answer, that’s what code does.</a:t>
            </a:r>
          </a:p>
          <a:p>
            <a:pPr marL="171450" indent="-171450">
              <a:buFont typeface="Arial" pitchFamily="34" charset="0"/>
              <a:buChar char="•"/>
            </a:pPr>
            <a:r>
              <a:rPr lang="en-NZ" baseline="0" dirty="0" smtClean="0"/>
              <a:t>Again see how test-first has forced you to think about how your code should work. This is a good thing.</a:t>
            </a:r>
          </a:p>
          <a:p>
            <a:pPr marL="171450" indent="-171450">
              <a:buFont typeface="Arial" pitchFamily="34" charset="0"/>
              <a:buChar char="•"/>
            </a:pPr>
            <a:r>
              <a:rPr lang="en-NZ" baseline="0" dirty="0" err="1" smtClean="0"/>
              <a:t>MSTest</a:t>
            </a:r>
            <a:r>
              <a:rPr lang="en-NZ" baseline="0" dirty="0" smtClean="0"/>
              <a:t> has a facility for testing the outcome “This exception is thrown”. </a:t>
            </a:r>
          </a:p>
          <a:p>
            <a:pPr marL="171450" indent="-171450">
              <a:buFont typeface="Arial" pitchFamily="34" charset="0"/>
              <a:buChar char="•"/>
            </a:pPr>
            <a:r>
              <a:rPr lang="en-NZ" baseline="0" dirty="0" smtClean="0"/>
              <a:t>Figure out how to test for that.</a:t>
            </a:r>
          </a:p>
          <a:p>
            <a:pPr marL="171450" indent="-171450">
              <a:buFont typeface="Arial" pitchFamily="34" charset="0"/>
              <a:buChar char="•"/>
            </a:pPr>
            <a:r>
              <a:rPr lang="en-NZ" baseline="0" dirty="0" smtClean="0"/>
              <a:t>Write the test.</a:t>
            </a:r>
          </a:p>
          <a:p>
            <a:pPr marL="171450" indent="-171450">
              <a:buFont typeface="Arial" pitchFamily="34" charset="0"/>
              <a:buChar char="•"/>
            </a:pPr>
            <a:r>
              <a:rPr lang="en-NZ" baseline="0" dirty="0" smtClean="0"/>
              <a:t>The test should fail.</a:t>
            </a:r>
          </a:p>
          <a:p>
            <a:pPr marL="171450" indent="-171450">
              <a:buFont typeface="Arial" pitchFamily="34" charset="0"/>
              <a:buChar char="•"/>
            </a:pPr>
            <a:r>
              <a:rPr lang="en-NZ" baseline="0" dirty="0" smtClean="0"/>
              <a:t>Fix your </a:t>
            </a:r>
            <a:r>
              <a:rPr lang="en-NZ" baseline="0" dirty="0" err="1" smtClean="0"/>
              <a:t>LargestValue</a:t>
            </a:r>
            <a:r>
              <a:rPr lang="en-NZ" baseline="0" dirty="0" smtClean="0"/>
              <a:t> method so that the test passes.</a:t>
            </a:r>
          </a:p>
          <a:p>
            <a:pPr marL="171450" indent="-171450">
              <a:buFont typeface="Arial" pitchFamily="34" charset="0"/>
              <a:buChar char="•"/>
            </a:pPr>
            <a:endParaRPr lang="en-NZ" baseline="0"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53</a:t>
            </a:fld>
            <a:endParaRPr lang="en-NZ"/>
          </a:p>
        </p:txBody>
      </p:sp>
    </p:spTree>
    <p:extLst>
      <p:ext uri="{BB962C8B-B14F-4D97-AF65-F5344CB8AC3E}">
        <p14:creationId xmlns="" xmlns:p14="http://schemas.microsoft.com/office/powerpoint/2010/main" val="1752394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I will be</a:t>
            </a:r>
            <a:r>
              <a:rPr lang="en-NZ" baseline="0" dirty="0" smtClean="0"/>
              <a:t> in my office from 8-10 on Friday if anyone needs any help, but no </a:t>
            </a:r>
            <a:r>
              <a:rPr lang="en-NZ" baseline="0" smtClean="0"/>
              <a:t>formal class.</a:t>
            </a:r>
            <a:endParaRPr lang="en-US"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54</a:t>
            </a:fld>
            <a:endParaRPr lang="en-NZ"/>
          </a:p>
        </p:txBody>
      </p:sp>
    </p:spTree>
    <p:extLst>
      <p:ext uri="{BB962C8B-B14F-4D97-AF65-F5344CB8AC3E}">
        <p14:creationId xmlns="" xmlns:p14="http://schemas.microsoft.com/office/powerpoint/2010/main" val="11056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p:spPr>
      </p:sp>
      <p:sp>
        <p:nvSpPr>
          <p:cNvPr id="32771" name="Rectangle 3"/>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itchFamily="34" charset="0"/>
              <a:buChar char="•"/>
            </a:pPr>
            <a:r>
              <a:rPr lang="en-AU" dirty="0" smtClean="0"/>
              <a:t>Here’s what we want to achieve…</a:t>
            </a:r>
          </a:p>
          <a:p>
            <a:pPr marL="171450" indent="-171450">
              <a:buFont typeface="Arial" pitchFamily="34" charset="0"/>
              <a:buChar char="•"/>
            </a:pPr>
            <a:r>
              <a:rPr lang="en-AU" dirty="0" smtClean="0"/>
              <a:t>This approach can apply at all the five levels of testing, really, but it’s most often discussed in the context of the first – unit testing.</a:t>
            </a:r>
          </a:p>
          <a:p>
            <a:pPr marL="171450" indent="-171450">
              <a:buFont typeface="Arial" pitchFamily="34" charset="0"/>
              <a:buChar char="•"/>
            </a:pPr>
            <a:r>
              <a:rPr lang="en-AU" dirty="0" smtClean="0"/>
              <a:t>This is the testing for correctness of very small bits of code – the smallest logical unit.</a:t>
            </a:r>
          </a:p>
          <a:p>
            <a:pPr marL="171450" indent="-171450">
              <a:buFont typeface="Arial" pitchFamily="34" charset="0"/>
              <a:buChar char="•"/>
            </a:pPr>
            <a:r>
              <a:rPr lang="en-AU" dirty="0" smtClean="0"/>
              <a:t>This is testing done *by</a:t>
            </a:r>
            <a:r>
              <a:rPr lang="en-AU" baseline="0" dirty="0" smtClean="0"/>
              <a:t> the developer* and done *during development*.</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7</a:t>
            </a:fld>
            <a:endParaRPr lang="en-NZ"/>
          </a:p>
        </p:txBody>
      </p:sp>
    </p:spTree>
    <p:extLst>
      <p:ext uri="{BB962C8B-B14F-4D97-AF65-F5344CB8AC3E}">
        <p14:creationId xmlns="" xmlns:p14="http://schemas.microsoft.com/office/powerpoint/2010/main" val="166305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So we write a little method that does something.</a:t>
            </a:r>
          </a:p>
          <a:p>
            <a:pPr marL="171450" indent="-171450">
              <a:buFont typeface="Arial" pitchFamily="34" charset="0"/>
              <a:buChar char="•"/>
            </a:pPr>
            <a:r>
              <a:rPr lang="en-NZ" dirty="0" smtClean="0"/>
              <a:t>Like the button-click</a:t>
            </a:r>
            <a:r>
              <a:rPr lang="en-NZ" baseline="0" dirty="0" smtClean="0"/>
              <a:t> handlers we tend to use now.</a:t>
            </a:r>
          </a:p>
          <a:p>
            <a:pPr marL="171450" indent="-171450">
              <a:buFont typeface="Arial" pitchFamily="34" charset="0"/>
              <a:buChar char="•"/>
            </a:pPr>
            <a:r>
              <a:rPr lang="en-NZ" baseline="0" dirty="0" smtClean="0"/>
              <a:t>But instead of throwing it away by deleting the button before deployment, we keep it around and use it over and over throughout the lifetime of the product.</a:t>
            </a:r>
          </a:p>
          <a:p>
            <a:pPr marL="171450" indent="-171450">
              <a:buFont typeface="Arial" pitchFamily="34" charset="0"/>
              <a:buChar char="•"/>
            </a:pPr>
            <a:r>
              <a:rPr lang="en-NZ" baseline="0" dirty="0" smtClean="0"/>
              <a:t>As we will see, there are development tools that help you with this process. Some of you will have seen </a:t>
            </a:r>
            <a:r>
              <a:rPr lang="en-NZ" baseline="0" dirty="0" err="1" smtClean="0"/>
              <a:t>JUnit</a:t>
            </a:r>
            <a:r>
              <a:rPr lang="en-NZ" baseline="0" dirty="0" smtClean="0"/>
              <a:t> in Programming 3. </a:t>
            </a:r>
          </a:p>
          <a:p>
            <a:pPr marL="171450" indent="-171450">
              <a:buFont typeface="Arial" pitchFamily="34" charset="0"/>
              <a:buChar char="•"/>
            </a:pPr>
            <a:r>
              <a:rPr lang="en-NZ" baseline="0" dirty="0" smtClean="0"/>
              <a:t>There is a similar tool called </a:t>
            </a:r>
            <a:r>
              <a:rPr lang="en-NZ" baseline="0" dirty="0" err="1" smtClean="0"/>
              <a:t>NUint</a:t>
            </a:r>
            <a:r>
              <a:rPr lang="en-NZ" baseline="0" dirty="0" smtClean="0"/>
              <a:t> for use with Visual Studio if you must have it.</a:t>
            </a:r>
          </a:p>
          <a:p>
            <a:pPr marL="171450" indent="-171450">
              <a:buFont typeface="Arial" pitchFamily="34" charset="0"/>
              <a:buChar char="•"/>
            </a:pPr>
            <a:r>
              <a:rPr lang="en-NZ" baseline="0" dirty="0" smtClean="0"/>
              <a:t>However, we will focus on the in-built testing support in VS2010, which is known as </a:t>
            </a:r>
            <a:r>
              <a:rPr lang="en-NZ" baseline="0" dirty="0" err="1" smtClean="0"/>
              <a:t>MSTest</a:t>
            </a:r>
            <a:r>
              <a:rPr lang="en-NZ" baseline="0" dirty="0" smtClean="0"/>
              <a:t>. </a:t>
            </a:r>
          </a:p>
          <a:p>
            <a:pPr marL="171450" indent="-171450">
              <a:buFont typeface="Arial" pitchFamily="34" charset="0"/>
              <a:buChar char="•"/>
            </a:pPr>
            <a:r>
              <a:rPr lang="en-NZ" baseline="0" dirty="0" smtClean="0"/>
              <a:t>It is completely integrated into VS, powerful and easy to use.</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8</a:t>
            </a:fld>
            <a:endParaRPr lang="en-NZ"/>
          </a:p>
        </p:txBody>
      </p:sp>
    </p:spTree>
    <p:extLst>
      <p:ext uri="{BB962C8B-B14F-4D97-AF65-F5344CB8AC3E}">
        <p14:creationId xmlns="" xmlns:p14="http://schemas.microsoft.com/office/powerpoint/2010/main" val="1792086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Fowler (Martin) is a smart guy. Read</a:t>
            </a:r>
            <a:r>
              <a:rPr lang="en-NZ" baseline="0" dirty="0" smtClean="0"/>
              <a:t> what he writes.</a:t>
            </a:r>
            <a:endParaRPr lang="en-NZ" dirty="0" smtClean="0"/>
          </a:p>
          <a:p>
            <a:pPr marL="171450" indent="-171450">
              <a:buFont typeface="Arial" pitchFamily="34" charset="0"/>
              <a:buChar char="•"/>
            </a:pPr>
            <a:r>
              <a:rPr lang="en-NZ" dirty="0" smtClean="0"/>
              <a:t>The logic is that if you</a:t>
            </a:r>
            <a:r>
              <a:rPr lang="en-NZ" baseline="0" dirty="0" smtClean="0"/>
              <a:t> need to test it at all, you write a test for it.</a:t>
            </a:r>
          </a:p>
          <a:p>
            <a:pPr marL="171450" indent="-171450">
              <a:buFont typeface="Arial" pitchFamily="34" charset="0"/>
              <a:buChar char="•"/>
            </a:pPr>
            <a:r>
              <a:rPr lang="en-NZ" baseline="0" dirty="0" smtClean="0"/>
              <a:t>No test code should ever be disposable.</a:t>
            </a:r>
          </a:p>
          <a:p>
            <a:pPr marL="171450" indent="-171450">
              <a:buFont typeface="Arial" pitchFamily="34" charset="0"/>
              <a:buChar char="•"/>
            </a:pPr>
            <a:r>
              <a:rPr lang="en-NZ" baseline="0" dirty="0" smtClean="0"/>
              <a:t>The question of “how many tests” and “what tests” you need to write to thoroughly test a product is a very complicated one.</a:t>
            </a:r>
          </a:p>
          <a:p>
            <a:pPr marL="171450" indent="-171450">
              <a:buFont typeface="Arial" pitchFamily="34" charset="0"/>
              <a:buChar char="•"/>
            </a:pPr>
            <a:r>
              <a:rPr lang="en-NZ" baseline="0" dirty="0" smtClean="0"/>
              <a:t>This is part of what makes testing difficult and makes people reluctant to do it correctly.</a:t>
            </a:r>
          </a:p>
          <a:p>
            <a:pPr marL="171450" indent="-171450">
              <a:buFont typeface="Arial" pitchFamily="34" charset="0"/>
              <a:buChar char="•"/>
            </a:pPr>
            <a:r>
              <a:rPr lang="en-NZ" baseline="0" dirty="0" smtClean="0"/>
              <a:t>We will discuss some formal approaches for being sure you are at least writing the bulk of the tests you need.</a:t>
            </a:r>
            <a:endParaRPr lang="en-NZ" dirty="0"/>
          </a:p>
        </p:txBody>
      </p:sp>
      <p:sp>
        <p:nvSpPr>
          <p:cNvPr id="4" name="Slide Number Placeholder 3"/>
          <p:cNvSpPr>
            <a:spLocks noGrp="1"/>
          </p:cNvSpPr>
          <p:nvPr>
            <p:ph type="sldNum" sz="quarter" idx="10"/>
          </p:nvPr>
        </p:nvSpPr>
        <p:spPr/>
        <p:txBody>
          <a:bodyPr/>
          <a:lstStyle/>
          <a:p>
            <a:pPr>
              <a:defRPr/>
            </a:pPr>
            <a:fld id="{B31D08ED-5749-4803-8F65-BAF38482D4BE}" type="slidenum">
              <a:rPr lang="en-NZ" smtClean="0"/>
              <a:pPr>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791F7737-C266-4FFA-A948-36C94796BF10}"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A9CDA4-5527-4C71-A832-B329AC72AD46}"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5751F4B9-DCF3-44CC-9EDE-A03642E7F61F}"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F9351-F613-4648-B689-C85229C1DCA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089E068-FB05-4FF7-A4D5-E408F4372C76}"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327C9A0-B761-4B8C-A900-E3DA54D3B59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75DFAE4-B103-4E47-927C-4A7F8B63E1A1}"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2D4CD06-2320-49AB-BB96-D7AB911C150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665868A-2CA8-4E94-8EB8-CBDB170EE233}"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B086C1E-CA2F-4A24-9119-AB1B712B0872}"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C1571827-ACCC-47F5-A650-84578D74463F}" type="datetimeFigureOut">
              <a:rPr lang="en-US" smtClean="0"/>
              <a:pPr>
                <a:defRPr/>
              </a:pPr>
              <a:t>3/9/2017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39935EC-A1CA-439F-948F-2DEDC484F73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710ECF2-38F7-4F24-9F6A-8B53C5C39AED}" type="datetimeFigureOut">
              <a:rPr lang="en-US" smtClean="0"/>
              <a:pPr>
                <a:defRPr/>
              </a:pPr>
              <a:t>3/9/2017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D9B56F1-CE9A-4CB5-8DDE-B82BE138CDEB}"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00B90C5-6703-4E73-A346-D9E39128373A}" type="datetimeFigureOut">
              <a:rPr lang="en-US" smtClean="0"/>
              <a:pPr>
                <a:defRPr/>
              </a:pPr>
              <a:t>3/9/2017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9C06700-FD1A-4D22-A4DE-5F25C88877F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EBD70D5-1D32-4062-B807-EE763319D191}" type="datetimeFigureOut">
              <a:rPr lang="en-US" smtClean="0"/>
              <a:pPr>
                <a:defRPr/>
              </a:pPr>
              <a:t>3/9/2017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160BBB4-A54D-415F-A7D9-83A14E97CAB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D133F89-7A81-449C-ABAC-D21FB22E7D54}" type="datetimeFigureOut">
              <a:rPr lang="en-US" smtClean="0"/>
              <a:pPr>
                <a:defRPr/>
              </a:pPr>
              <a:t>3/9/2017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CCC90B-540F-459A-B378-9495F1297599}"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13F408B-6A34-4169-8B47-374A9F658251}" type="datetimeFigureOut">
              <a:rPr lang="en-US" smtClean="0"/>
              <a:pPr>
                <a:defRPr/>
              </a:pPr>
              <a:t>3/9/2017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52A0765-9BE0-467A-8AA2-D3B7A3A00186}"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B809A4EF-C11E-41E2-A88D-1C0E18809959}" type="datetimeFigureOut">
              <a:rPr lang="en-US" smtClean="0"/>
              <a:pPr>
                <a:defRPr/>
              </a:pPr>
              <a:t>3/9/2017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45F65027-DAA7-41A8-95C3-46D970FCECD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r>
              <a:rPr lang="en-NZ" dirty="0" smtClean="0"/>
              <a:t>Testing</a:t>
            </a:r>
          </a:p>
        </p:txBody>
      </p:sp>
      <p:sp>
        <p:nvSpPr>
          <p:cNvPr id="3" name="Subtitle 2"/>
          <p:cNvSpPr>
            <a:spLocks noGrp="1"/>
          </p:cNvSpPr>
          <p:nvPr>
            <p:ph type="subTitle" idx="1"/>
          </p:nvPr>
        </p:nvSpPr>
        <p:spPr/>
        <p:txBody>
          <a:bodyPr rtlCol="0">
            <a:normAutofit/>
          </a:bodyPr>
          <a:lstStyle/>
          <a:p>
            <a:pPr>
              <a:defRPr/>
            </a:pPr>
            <a:r>
              <a:rPr lang="en-NZ" dirty="0" smtClean="0"/>
              <a:t>IN710 OOSD </a:t>
            </a:r>
            <a:r>
              <a:rPr lang="en-NZ" dirty="0" smtClean="0"/>
              <a:t>2017</a:t>
            </a:r>
            <a:endParaRPr lang="en-NZ" dirty="0" smtClean="0"/>
          </a:p>
          <a:p>
            <a:pPr>
              <a:defRPr/>
            </a:pPr>
            <a:r>
              <a:rPr lang="en-NZ" dirty="0" smtClean="0"/>
              <a:t>Session </a:t>
            </a:r>
            <a:r>
              <a:rPr lang="en-NZ" dirty="0" smtClean="0"/>
              <a:t>5.1</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NZ" dirty="0" smtClean="0"/>
              <a:t>Simplest Case</a:t>
            </a:r>
          </a:p>
        </p:txBody>
      </p:sp>
      <p:sp>
        <p:nvSpPr>
          <p:cNvPr id="26626" name="Content Placeholder 2"/>
          <p:cNvSpPr>
            <a:spLocks noGrp="1"/>
          </p:cNvSpPr>
          <p:nvPr>
            <p:ph idx="1"/>
          </p:nvPr>
        </p:nvSpPr>
        <p:spPr/>
        <p:txBody>
          <a:bodyPr>
            <a:normAutofit lnSpcReduction="10000"/>
          </a:bodyPr>
          <a:lstStyle/>
          <a:p>
            <a:pPr>
              <a:buFont typeface="Arial" charset="0"/>
              <a:buNone/>
            </a:pPr>
            <a:r>
              <a:rPr lang="en-NZ" sz="2800" noProof="1" smtClean="0"/>
              <a:t> class utilities</a:t>
            </a:r>
          </a:p>
          <a:p>
            <a:pPr>
              <a:buFont typeface="Arial" charset="0"/>
              <a:buNone/>
            </a:pPr>
            <a:r>
              <a:rPr lang="en-NZ" sz="2800" noProof="1" smtClean="0"/>
              <a:t>    {</a:t>
            </a:r>
          </a:p>
          <a:p>
            <a:pPr>
              <a:buFont typeface="Arial" charset="0"/>
              <a:buNone/>
            </a:pPr>
            <a:r>
              <a:rPr lang="en-NZ" sz="2800" noProof="1" smtClean="0"/>
              <a:t>        public bool isNegative(int n)</a:t>
            </a:r>
          </a:p>
          <a:p>
            <a:pPr>
              <a:buFont typeface="Arial" charset="0"/>
              <a:buNone/>
            </a:pPr>
            <a:r>
              <a:rPr lang="en-NZ" sz="2800" noProof="1" smtClean="0"/>
              <a:t>        {</a:t>
            </a:r>
          </a:p>
          <a:p>
            <a:pPr>
              <a:buFont typeface="Arial" charset="0"/>
              <a:buNone/>
            </a:pPr>
            <a:r>
              <a:rPr lang="en-NZ" sz="2800" noProof="1" smtClean="0"/>
              <a:t>            if (n &lt; 0)</a:t>
            </a:r>
          </a:p>
          <a:p>
            <a:pPr>
              <a:buFont typeface="Arial" charset="0"/>
              <a:buNone/>
            </a:pPr>
            <a:r>
              <a:rPr lang="en-NZ" sz="2800" noProof="1" smtClean="0"/>
              <a:t>                return true;</a:t>
            </a:r>
          </a:p>
          <a:p>
            <a:pPr>
              <a:buFont typeface="Arial" charset="0"/>
              <a:buNone/>
            </a:pPr>
            <a:r>
              <a:rPr lang="en-NZ" sz="2800" noProof="1" smtClean="0"/>
              <a:t>            else</a:t>
            </a:r>
          </a:p>
          <a:p>
            <a:pPr>
              <a:buFont typeface="Arial" charset="0"/>
              <a:buNone/>
            </a:pPr>
            <a:r>
              <a:rPr lang="en-NZ" sz="2800" noProof="1" smtClean="0"/>
              <a:t>                return false;</a:t>
            </a:r>
          </a:p>
          <a:p>
            <a:pPr>
              <a:buFont typeface="Arial" charset="0"/>
              <a:buNone/>
            </a:pPr>
            <a:r>
              <a:rPr lang="en-NZ" sz="2800" noProof="1" smtClean="0"/>
              <a:t>        }</a:t>
            </a:r>
            <a:endParaRPr lang="en-AU" sz="2800" dirty="0" smtClean="0"/>
          </a:p>
          <a:p>
            <a:pPr>
              <a:buFont typeface="Arial" charset="0"/>
              <a:buNone/>
            </a:pPr>
            <a:r>
              <a:rPr lang="en-AU" sz="2800" dirty="0" smtClean="0">
                <a:solidFill>
                  <a:srgbClr val="0000FF"/>
                </a:solidFill>
              </a:rPr>
              <a:t>…..</a:t>
            </a:r>
            <a:endParaRPr lang="en-AU" sz="2800" noProof="1"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AU" smtClean="0"/>
              <a:t>Simplest Unit Test</a:t>
            </a:r>
            <a:endParaRPr lang="en-US" smtClean="0"/>
          </a:p>
        </p:txBody>
      </p:sp>
      <p:sp>
        <p:nvSpPr>
          <p:cNvPr id="34819" name="Rectangle 3"/>
          <p:cNvSpPr>
            <a:spLocks noGrp="1"/>
          </p:cNvSpPr>
          <p:nvPr>
            <p:ph idx="1"/>
          </p:nvPr>
        </p:nvSpPr>
        <p:spPr/>
        <p:txBody>
          <a:bodyPr>
            <a:normAutofit fontScale="92500" lnSpcReduction="10000"/>
          </a:bodyPr>
          <a:lstStyle/>
          <a:p>
            <a:pPr>
              <a:lnSpc>
                <a:spcPct val="90000"/>
              </a:lnSpc>
              <a:buFont typeface="Arial" charset="0"/>
              <a:buNone/>
            </a:pPr>
            <a:r>
              <a:rPr lang="en-NZ" sz="2800" noProof="1" smtClean="0"/>
              <a:t> </a:t>
            </a:r>
            <a:r>
              <a:rPr lang="en-NZ" sz="2800" noProof="1" smtClean="0">
                <a:latin typeface="Consolas" pitchFamily="49" charset="0"/>
              </a:rPr>
              <a:t>public bool isNegativeTest</a:t>
            </a:r>
            <a:r>
              <a:rPr lang="en-AU" sz="2800" dirty="0" err="1" smtClean="0">
                <a:latin typeface="Consolas" pitchFamily="49" charset="0"/>
              </a:rPr>
              <a:t>OnNegativeValue</a:t>
            </a:r>
            <a:r>
              <a:rPr lang="en-AU" sz="2800" noProof="1" smtClean="0">
                <a:latin typeface="Consolas" pitchFamily="49" charset="0"/>
              </a:rPr>
              <a:t>()</a:t>
            </a:r>
          </a:p>
          <a:p>
            <a:pPr>
              <a:lnSpc>
                <a:spcPct val="90000"/>
              </a:lnSpc>
              <a:buFont typeface="Arial" charset="0"/>
              <a:buNone/>
            </a:pPr>
            <a:r>
              <a:rPr lang="en-AU" sz="2800" noProof="1" smtClean="0">
                <a:latin typeface="Consolas" pitchFamily="49" charset="0"/>
              </a:rPr>
              <a:t> {</a:t>
            </a:r>
          </a:p>
          <a:p>
            <a:pPr lvl="1">
              <a:lnSpc>
                <a:spcPct val="90000"/>
              </a:lnSpc>
              <a:buFont typeface="Arial" charset="0"/>
              <a:buNone/>
            </a:pPr>
            <a:r>
              <a:rPr lang="en-AU" sz="2600" dirty="0" smtClean="0">
                <a:latin typeface="Consolas" pitchFamily="49" charset="0"/>
              </a:rPr>
              <a:t>	</a:t>
            </a:r>
            <a:r>
              <a:rPr lang="en-AU" sz="2600" noProof="1" smtClean="0">
                <a:latin typeface="Consolas" pitchFamily="49" charset="0"/>
              </a:rPr>
              <a:t>utilities target = new utilities(); </a:t>
            </a:r>
          </a:p>
          <a:p>
            <a:pPr lvl="1">
              <a:lnSpc>
                <a:spcPct val="90000"/>
              </a:lnSpc>
              <a:buFont typeface="Arial" charset="0"/>
              <a:buNone/>
            </a:pPr>
            <a:endParaRPr lang="en-AU" sz="2600" dirty="0" smtClean="0">
              <a:latin typeface="Consolas" pitchFamily="49" charset="0"/>
            </a:endParaRPr>
          </a:p>
          <a:p>
            <a:pPr lvl="1">
              <a:lnSpc>
                <a:spcPct val="90000"/>
              </a:lnSpc>
              <a:buFont typeface="Arial" charset="0"/>
              <a:buNone/>
            </a:pPr>
            <a:r>
              <a:rPr lang="en-AU" sz="2600" dirty="0" smtClean="0">
                <a:latin typeface="Consolas" pitchFamily="49" charset="0"/>
              </a:rPr>
              <a:t>	</a:t>
            </a:r>
            <a:r>
              <a:rPr lang="en-AU" sz="2600" noProof="1" smtClean="0">
                <a:latin typeface="Consolas" pitchFamily="49" charset="0"/>
              </a:rPr>
              <a:t>int n = -15; </a:t>
            </a:r>
            <a:endParaRPr lang="en-AU" sz="2600" dirty="0" smtClean="0">
              <a:latin typeface="Consolas" pitchFamily="49" charset="0"/>
            </a:endParaRPr>
          </a:p>
          <a:p>
            <a:pPr lvl="1">
              <a:lnSpc>
                <a:spcPct val="90000"/>
              </a:lnSpc>
              <a:buFont typeface="Arial" charset="0"/>
              <a:buNone/>
            </a:pPr>
            <a:r>
              <a:rPr lang="en-AU" sz="2600" dirty="0" smtClean="0">
                <a:latin typeface="Consolas" pitchFamily="49" charset="0"/>
              </a:rPr>
              <a:t>	</a:t>
            </a:r>
            <a:r>
              <a:rPr lang="en-AU" sz="2600" noProof="1" smtClean="0">
                <a:latin typeface="Consolas" pitchFamily="49" charset="0"/>
              </a:rPr>
              <a:t>bool result = target.isNegative(n);</a:t>
            </a:r>
          </a:p>
          <a:p>
            <a:pPr lvl="1">
              <a:lnSpc>
                <a:spcPct val="90000"/>
              </a:lnSpc>
              <a:buFont typeface="Arial" charset="0"/>
              <a:buNone/>
            </a:pPr>
            <a:endParaRPr lang="en-AU" sz="2600" noProof="1" smtClean="0">
              <a:latin typeface="Consolas" pitchFamily="49" charset="0"/>
            </a:endParaRPr>
          </a:p>
          <a:p>
            <a:pPr lvl="1">
              <a:lnSpc>
                <a:spcPct val="90000"/>
              </a:lnSpc>
              <a:buFont typeface="Arial" charset="0"/>
              <a:buNone/>
            </a:pPr>
            <a:r>
              <a:rPr lang="en-AU" sz="2600" dirty="0" smtClean="0">
                <a:latin typeface="Consolas" pitchFamily="49" charset="0"/>
              </a:rPr>
              <a:t>	if (result == true)	 //</a:t>
            </a:r>
            <a:r>
              <a:rPr lang="en-AU" sz="2600" i="1" dirty="0" smtClean="0">
                <a:latin typeface="Consolas" pitchFamily="49" charset="0"/>
              </a:rPr>
              <a:t>the</a:t>
            </a:r>
            <a:r>
              <a:rPr lang="en-AU" sz="2600" dirty="0" smtClean="0">
                <a:latin typeface="Consolas" pitchFamily="49" charset="0"/>
              </a:rPr>
              <a:t> </a:t>
            </a:r>
            <a:r>
              <a:rPr lang="en-AU" sz="2600" i="1" dirty="0" smtClean="0">
                <a:latin typeface="Consolas" pitchFamily="49" charset="0"/>
              </a:rPr>
              <a:t>correct result</a:t>
            </a:r>
            <a:endParaRPr lang="en-AU" sz="2600" dirty="0" smtClean="0">
              <a:latin typeface="Consolas" pitchFamily="49" charset="0"/>
            </a:endParaRPr>
          </a:p>
          <a:p>
            <a:pPr lvl="1">
              <a:lnSpc>
                <a:spcPct val="90000"/>
              </a:lnSpc>
              <a:buFont typeface="Arial" charset="0"/>
              <a:buNone/>
            </a:pPr>
            <a:r>
              <a:rPr lang="en-AU" sz="2600" dirty="0" smtClean="0">
                <a:latin typeface="Consolas" pitchFamily="49" charset="0"/>
              </a:rPr>
              <a:t>		return true;</a:t>
            </a:r>
          </a:p>
          <a:p>
            <a:pPr lvl="1">
              <a:lnSpc>
                <a:spcPct val="90000"/>
              </a:lnSpc>
              <a:buFont typeface="Arial" charset="0"/>
              <a:buNone/>
            </a:pPr>
            <a:r>
              <a:rPr lang="en-AU" sz="2600" dirty="0" smtClean="0">
                <a:latin typeface="Consolas" pitchFamily="49" charset="0"/>
              </a:rPr>
              <a:t>	else</a:t>
            </a:r>
          </a:p>
          <a:p>
            <a:pPr lvl="1">
              <a:lnSpc>
                <a:spcPct val="90000"/>
              </a:lnSpc>
              <a:buFont typeface="Arial" charset="0"/>
              <a:buNone/>
            </a:pPr>
            <a:r>
              <a:rPr lang="en-AU" sz="2600" dirty="0" smtClean="0">
                <a:latin typeface="Consolas" pitchFamily="49" charset="0"/>
              </a:rPr>
              <a:t>		return false;</a:t>
            </a:r>
            <a:endParaRPr lang="en-AU" sz="2600" noProof="1" smtClean="0">
              <a:latin typeface="Consolas" pitchFamily="49" charset="0"/>
            </a:endParaRPr>
          </a:p>
          <a:p>
            <a:pPr>
              <a:lnSpc>
                <a:spcPct val="90000"/>
              </a:lnSpc>
              <a:buFont typeface="Arial" charset="0"/>
              <a:buNone/>
            </a:pPr>
            <a:r>
              <a:rPr lang="en-AU" sz="2800" noProof="1" smtClean="0">
                <a:latin typeface="Consolas" pitchFamily="49" charset="0"/>
              </a:rPr>
              <a:t> }</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AU" smtClean="0"/>
              <a:t>Example 2</a:t>
            </a:r>
            <a:endParaRPr lang="en-US" smtClean="0"/>
          </a:p>
        </p:txBody>
      </p:sp>
      <p:sp>
        <p:nvSpPr>
          <p:cNvPr id="37891" name="Rectangle 3"/>
          <p:cNvSpPr>
            <a:spLocks noGrp="1"/>
          </p:cNvSpPr>
          <p:nvPr>
            <p:ph idx="1"/>
          </p:nvPr>
        </p:nvSpPr>
        <p:spPr/>
        <p:txBody>
          <a:bodyPr>
            <a:normAutofit/>
          </a:bodyPr>
          <a:lstStyle/>
          <a:p>
            <a:pPr>
              <a:buFont typeface="Arial" charset="0"/>
              <a:buNone/>
            </a:pPr>
            <a:r>
              <a:rPr lang="en-NZ" sz="2000" noProof="1" smtClean="0">
                <a:latin typeface="Consolas" pitchFamily="49" charset="0"/>
              </a:rPr>
              <a:t> public double computeArea(double width, double height)</a:t>
            </a:r>
          </a:p>
          <a:p>
            <a:pPr>
              <a:buFont typeface="Arial" charset="0"/>
              <a:buNone/>
            </a:pPr>
            <a:r>
              <a:rPr lang="en-NZ" sz="2000" noProof="1" smtClean="0">
                <a:latin typeface="Consolas" pitchFamily="49" charset="0"/>
              </a:rPr>
              <a:t> {</a:t>
            </a:r>
          </a:p>
          <a:p>
            <a:pPr>
              <a:buFont typeface="Arial" charset="0"/>
              <a:buNone/>
            </a:pPr>
            <a:r>
              <a:rPr lang="en-NZ" sz="2000" noProof="1" smtClean="0">
                <a:latin typeface="Consolas" pitchFamily="49" charset="0"/>
              </a:rPr>
              <a:t>            double a = width * height;</a:t>
            </a:r>
          </a:p>
          <a:p>
            <a:pPr>
              <a:buFont typeface="Arial" charset="0"/>
              <a:buNone/>
            </a:pPr>
            <a:r>
              <a:rPr lang="en-NZ" sz="2000" noProof="1" smtClean="0">
                <a:latin typeface="Consolas" pitchFamily="49" charset="0"/>
              </a:rPr>
              <a:t>            return a;</a:t>
            </a:r>
          </a:p>
          <a:p>
            <a:pPr>
              <a:buFont typeface="Arial" charset="0"/>
              <a:buNone/>
            </a:pPr>
            <a:r>
              <a:rPr lang="en-NZ" sz="2000" noProof="1" smtClean="0">
                <a:latin typeface="Consolas" pitchFamily="49" charset="0"/>
              </a:rPr>
              <a:t> }</a:t>
            </a: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en-AU" smtClean="0"/>
              <a:t>Test for Example 2</a:t>
            </a:r>
            <a:endParaRPr lang="en-US" smtClean="0"/>
          </a:p>
        </p:txBody>
      </p:sp>
      <p:sp>
        <p:nvSpPr>
          <p:cNvPr id="38915" name="Rectangle 3"/>
          <p:cNvSpPr>
            <a:spLocks noGrp="1"/>
          </p:cNvSpPr>
          <p:nvPr>
            <p:ph idx="1"/>
          </p:nvPr>
        </p:nvSpPr>
        <p:spPr>
          <a:xfrm>
            <a:off x="457200" y="1546591"/>
            <a:ext cx="8229600" cy="4625609"/>
          </a:xfrm>
        </p:spPr>
        <p:txBody>
          <a:bodyPr>
            <a:noAutofit/>
          </a:bodyPr>
          <a:lstStyle/>
          <a:p>
            <a:pPr>
              <a:lnSpc>
                <a:spcPct val="80000"/>
              </a:lnSpc>
              <a:buFont typeface="Arial" charset="0"/>
              <a:buNone/>
            </a:pPr>
            <a:r>
              <a:rPr lang="en-NZ" noProof="1" smtClean="0">
                <a:latin typeface="Consolas" pitchFamily="49" charset="0"/>
              </a:rPr>
              <a:t> public bool computeAreaTest()</a:t>
            </a:r>
          </a:p>
          <a:p>
            <a:pPr>
              <a:lnSpc>
                <a:spcPct val="80000"/>
              </a:lnSpc>
              <a:buFont typeface="Arial" charset="0"/>
              <a:buNone/>
            </a:pPr>
            <a:r>
              <a:rPr lang="en-NZ" noProof="1" smtClean="0">
                <a:latin typeface="Consolas" pitchFamily="49" charset="0"/>
              </a:rPr>
              <a:t> {</a:t>
            </a:r>
          </a:p>
          <a:p>
            <a:pPr>
              <a:lnSpc>
                <a:spcPct val="80000"/>
              </a:lnSpc>
              <a:buFont typeface="Arial" charset="0"/>
              <a:buNone/>
            </a:pPr>
            <a:r>
              <a:rPr lang="en-NZ" noProof="1" smtClean="0">
                <a:latin typeface="Consolas" pitchFamily="49" charset="0"/>
              </a:rPr>
              <a:t>    utilities target = new utilities();             </a:t>
            </a:r>
          </a:p>
          <a:p>
            <a:pPr>
              <a:lnSpc>
                <a:spcPct val="80000"/>
              </a:lnSpc>
              <a:buFont typeface="Arial" charset="0"/>
              <a:buNone/>
            </a:pPr>
            <a:r>
              <a:rPr lang="en-NZ" noProof="1" smtClean="0">
                <a:latin typeface="Consolas" pitchFamily="49" charset="0"/>
              </a:rPr>
              <a:t>    double width = 5; </a:t>
            </a:r>
          </a:p>
          <a:p>
            <a:pPr>
              <a:lnSpc>
                <a:spcPct val="80000"/>
              </a:lnSpc>
              <a:buFont typeface="Arial" charset="0"/>
              <a:buNone/>
            </a:pPr>
            <a:r>
              <a:rPr lang="en-NZ" noProof="1" smtClean="0">
                <a:latin typeface="Consolas" pitchFamily="49" charset="0"/>
              </a:rPr>
              <a:t>    double height = 10; </a:t>
            </a:r>
          </a:p>
          <a:p>
            <a:pPr>
              <a:lnSpc>
                <a:spcPct val="80000"/>
              </a:lnSpc>
              <a:buFont typeface="Arial" charset="0"/>
              <a:buNone/>
            </a:pPr>
            <a:r>
              <a:rPr lang="en-NZ" noProof="1" smtClean="0">
                <a:latin typeface="Consolas" pitchFamily="49" charset="0"/>
              </a:rPr>
              <a:t>    double result = target.computeArea(width, </a:t>
            </a:r>
          </a:p>
          <a:p>
            <a:pPr>
              <a:lnSpc>
                <a:spcPct val="80000"/>
              </a:lnSpc>
              <a:buFont typeface="Arial" charset="0"/>
              <a:buNone/>
            </a:pPr>
            <a:r>
              <a:rPr lang="en-NZ" noProof="1" smtClean="0">
                <a:latin typeface="Consolas" pitchFamily="49" charset="0"/>
              </a:rPr>
              <a:t>								height);</a:t>
            </a:r>
            <a:endParaRPr lang="en-AU" dirty="0" smtClean="0">
              <a:latin typeface="Consolas" pitchFamily="49" charset="0"/>
            </a:endParaRPr>
          </a:p>
          <a:p>
            <a:pPr>
              <a:lnSpc>
                <a:spcPct val="80000"/>
              </a:lnSpc>
              <a:buFont typeface="Arial" charset="0"/>
              <a:buNone/>
            </a:pPr>
            <a:r>
              <a:rPr lang="en-AU" dirty="0" smtClean="0">
                <a:latin typeface="Consolas" pitchFamily="49" charset="0"/>
              </a:rPr>
              <a:t>	   </a:t>
            </a:r>
            <a:r>
              <a:rPr lang="en-AU" sz="2400" dirty="0" smtClean="0">
                <a:latin typeface="Consolas" pitchFamily="49" charset="0"/>
              </a:rPr>
              <a:t>if (result == 50)</a:t>
            </a:r>
          </a:p>
          <a:p>
            <a:pPr lvl="3">
              <a:lnSpc>
                <a:spcPct val="80000"/>
              </a:lnSpc>
              <a:buFont typeface="Arial" charset="0"/>
              <a:buNone/>
            </a:pPr>
            <a:r>
              <a:rPr lang="en-AU" sz="2400" dirty="0" smtClean="0">
                <a:latin typeface="Consolas" pitchFamily="49" charset="0"/>
              </a:rPr>
              <a:t>	return true;</a:t>
            </a:r>
          </a:p>
          <a:p>
            <a:pPr lvl="3">
              <a:lnSpc>
                <a:spcPct val="80000"/>
              </a:lnSpc>
              <a:buFont typeface="Arial" charset="0"/>
              <a:buNone/>
            </a:pPr>
            <a:r>
              <a:rPr lang="en-AU" sz="2400" dirty="0" smtClean="0">
                <a:latin typeface="Consolas" pitchFamily="49" charset="0"/>
              </a:rPr>
              <a:t>else</a:t>
            </a:r>
          </a:p>
          <a:p>
            <a:pPr lvl="3">
              <a:lnSpc>
                <a:spcPct val="80000"/>
              </a:lnSpc>
              <a:buFont typeface="Arial" charset="0"/>
              <a:buNone/>
            </a:pPr>
            <a:r>
              <a:rPr lang="en-AU" sz="2400" dirty="0" smtClean="0">
                <a:latin typeface="Consolas" pitchFamily="49" charset="0"/>
              </a:rPr>
              <a:t>  return false;</a:t>
            </a:r>
            <a:r>
              <a:rPr lang="en-AU" sz="2400" noProof="1" smtClean="0">
                <a:latin typeface="Consolas" pitchFamily="49" charset="0"/>
              </a:rPr>
              <a:t>           </a:t>
            </a:r>
          </a:p>
          <a:p>
            <a:pPr>
              <a:lnSpc>
                <a:spcPct val="80000"/>
              </a:lnSpc>
              <a:buFont typeface="Arial" charset="0"/>
              <a:buNone/>
            </a:pPr>
            <a:r>
              <a:rPr lang="en-AU" noProof="1" smtClean="0">
                <a:latin typeface="Consolas" pitchFamily="49" charset="0"/>
              </a:rPr>
              <a:t> }</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Good Unit Test</a:t>
            </a:r>
            <a:endParaRPr lang="en-NZ" dirty="0"/>
          </a:p>
        </p:txBody>
      </p:sp>
      <p:sp>
        <p:nvSpPr>
          <p:cNvPr id="3" name="Content Placeholder 2"/>
          <p:cNvSpPr>
            <a:spLocks noGrp="1"/>
          </p:cNvSpPr>
          <p:nvPr>
            <p:ph idx="1"/>
          </p:nvPr>
        </p:nvSpPr>
        <p:spPr>
          <a:xfrm>
            <a:off x="228600" y="1775191"/>
            <a:ext cx="8686800" cy="4625609"/>
          </a:xfrm>
        </p:spPr>
        <p:txBody>
          <a:bodyPr>
            <a:normAutofit/>
          </a:bodyPr>
          <a:lstStyle/>
          <a:p>
            <a:r>
              <a:rPr lang="en-NZ" sz="3200" dirty="0" smtClean="0"/>
              <a:t>Good unit tests have the following properties:</a:t>
            </a:r>
          </a:p>
          <a:p>
            <a:pPr lvl="1"/>
            <a:r>
              <a:rPr lang="en-NZ" sz="3200" dirty="0" smtClean="0"/>
              <a:t>Automatic </a:t>
            </a:r>
          </a:p>
          <a:p>
            <a:pPr lvl="1"/>
            <a:r>
              <a:rPr lang="en-NZ" sz="3200" dirty="0" smtClean="0"/>
              <a:t>Thorough</a:t>
            </a:r>
          </a:p>
          <a:p>
            <a:pPr lvl="1"/>
            <a:r>
              <a:rPr lang="en-NZ" sz="3200" dirty="0" smtClean="0"/>
              <a:t>Independent</a:t>
            </a:r>
          </a:p>
          <a:p>
            <a:pPr lvl="1"/>
            <a:r>
              <a:rPr lang="en-NZ" sz="3200" dirty="0" smtClean="0"/>
              <a:t>Professional </a:t>
            </a:r>
          </a:p>
          <a:p>
            <a:pPr lvl="1" algn="r">
              <a:buNone/>
            </a:pPr>
            <a:r>
              <a:rPr lang="en-NZ" sz="2800" dirty="0" smtClean="0"/>
              <a:t>Hunt &amp; Thomas, </a:t>
            </a:r>
            <a:r>
              <a:rPr lang="en-NZ" sz="2800" i="1" dirty="0" smtClean="0"/>
              <a:t>Pragmatic Unit Testing</a:t>
            </a:r>
            <a:endParaRPr lang="en-NZ" sz="3200" i="1"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NZ" smtClean="0"/>
              <a:t>Testing Dependent Code</a:t>
            </a:r>
          </a:p>
        </p:txBody>
      </p:sp>
      <p:sp>
        <p:nvSpPr>
          <p:cNvPr id="27650" name="Content Placeholder 2"/>
          <p:cNvSpPr>
            <a:spLocks noGrp="1"/>
          </p:cNvSpPr>
          <p:nvPr>
            <p:ph idx="1"/>
          </p:nvPr>
        </p:nvSpPr>
        <p:spPr/>
        <p:txBody>
          <a:bodyPr>
            <a:normAutofit/>
          </a:bodyPr>
          <a:lstStyle/>
          <a:p>
            <a:r>
              <a:rPr lang="en-NZ" sz="2800" dirty="0" smtClean="0"/>
              <a:t>How do you independently test a method that:</a:t>
            </a:r>
          </a:p>
          <a:p>
            <a:pPr lvl="1"/>
            <a:r>
              <a:rPr lang="en-NZ" sz="2800" dirty="0" smtClean="0"/>
              <a:t>Uses an instance of another class</a:t>
            </a:r>
          </a:p>
          <a:p>
            <a:pPr lvl="1"/>
            <a:r>
              <a:rPr lang="en-NZ" sz="2800" dirty="0" smtClean="0"/>
              <a:t>Uses a method of another class</a:t>
            </a:r>
          </a:p>
          <a:p>
            <a:pPr lvl="1"/>
            <a:r>
              <a:rPr lang="en-NZ" sz="2800" dirty="0" smtClean="0"/>
              <a:t>Uses an external entity (e.g. file system, printer,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Testing Dependent Code</a:t>
            </a:r>
            <a:endParaRPr lang="en-NZ" dirty="0"/>
          </a:p>
        </p:txBody>
      </p:sp>
      <p:sp>
        <p:nvSpPr>
          <p:cNvPr id="3" name="Content Placeholder 2"/>
          <p:cNvSpPr>
            <a:spLocks noGrp="1"/>
          </p:cNvSpPr>
          <p:nvPr>
            <p:ph idx="1"/>
          </p:nvPr>
        </p:nvSpPr>
        <p:spPr/>
        <p:txBody>
          <a:bodyPr>
            <a:normAutofit/>
          </a:bodyPr>
          <a:lstStyle/>
          <a:p>
            <a:r>
              <a:rPr lang="en-NZ" sz="2800" dirty="0" smtClean="0"/>
              <a:t>Stubs</a:t>
            </a:r>
            <a:endParaRPr lang="en-NZ" dirty="0" smtClean="0"/>
          </a:p>
          <a:p>
            <a:pPr lvl="1"/>
            <a:endParaRPr lang="en-NZ"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Stubs</a:t>
            </a:r>
            <a:endParaRPr lang="en-NZ" dirty="0"/>
          </a:p>
        </p:txBody>
      </p:sp>
      <p:sp>
        <p:nvSpPr>
          <p:cNvPr id="3" name="Content Placeholder 2"/>
          <p:cNvSpPr>
            <a:spLocks noGrp="1"/>
          </p:cNvSpPr>
          <p:nvPr>
            <p:ph idx="1"/>
          </p:nvPr>
        </p:nvSpPr>
        <p:spPr/>
        <p:txBody>
          <a:bodyPr>
            <a:normAutofit fontScale="92500"/>
          </a:bodyPr>
          <a:lstStyle/>
          <a:p>
            <a:r>
              <a:rPr lang="en-NZ" dirty="0" smtClean="0"/>
              <a:t>Example (following </a:t>
            </a:r>
            <a:r>
              <a:rPr lang="en-NZ" dirty="0" err="1" smtClean="0"/>
              <a:t>Osherove</a:t>
            </a:r>
            <a:r>
              <a:rPr lang="en-NZ" dirty="0" smtClean="0"/>
              <a:t>):</a:t>
            </a:r>
          </a:p>
          <a:p>
            <a:pPr>
              <a:buNone/>
            </a:pPr>
            <a:endParaRPr lang="en-NZ" sz="2400" dirty="0" smtClean="0"/>
          </a:p>
          <a:p>
            <a:pPr>
              <a:buNone/>
            </a:pPr>
            <a:r>
              <a:rPr lang="en-NZ" sz="2400" dirty="0" smtClean="0"/>
              <a:t>public class Admin</a:t>
            </a:r>
          </a:p>
          <a:p>
            <a:pPr>
              <a:buNone/>
            </a:pPr>
            <a:r>
              <a:rPr lang="en-NZ" sz="2400" dirty="0" smtClean="0"/>
              <a:t>{</a:t>
            </a:r>
          </a:p>
          <a:p>
            <a:pPr>
              <a:buNone/>
            </a:pPr>
            <a:r>
              <a:rPr lang="en-NZ" sz="2400" dirty="0" smtClean="0"/>
              <a:t> public </a:t>
            </a:r>
            <a:r>
              <a:rPr lang="en-NZ" sz="2400" dirty="0" err="1" smtClean="0"/>
              <a:t>bool</a:t>
            </a:r>
            <a:r>
              <a:rPr lang="en-NZ" sz="2400" dirty="0" smtClean="0"/>
              <a:t> </a:t>
            </a:r>
            <a:r>
              <a:rPr lang="en-NZ" sz="2400" dirty="0" err="1" smtClean="0"/>
              <a:t>isLogInLegal</a:t>
            </a:r>
            <a:r>
              <a:rPr lang="en-NZ" sz="2400" dirty="0" smtClean="0"/>
              <a:t>(String </a:t>
            </a:r>
            <a:r>
              <a:rPr lang="en-NZ" sz="2400" dirty="0" err="1" smtClean="0"/>
              <a:t>userName</a:t>
            </a:r>
            <a:r>
              <a:rPr lang="en-NZ" sz="2400" dirty="0" smtClean="0"/>
              <a:t>, String password)</a:t>
            </a:r>
          </a:p>
          <a:p>
            <a:pPr>
              <a:buNone/>
            </a:pPr>
            <a:r>
              <a:rPr lang="en-NZ" sz="2400" dirty="0" smtClean="0"/>
              <a:t>        {</a:t>
            </a:r>
          </a:p>
          <a:p>
            <a:pPr>
              <a:buNone/>
            </a:pPr>
            <a:r>
              <a:rPr lang="en-NZ" sz="2400" dirty="0" smtClean="0"/>
              <a:t>            // query the database for a record holding these values</a:t>
            </a:r>
          </a:p>
          <a:p>
            <a:pPr>
              <a:buNone/>
            </a:pPr>
            <a:r>
              <a:rPr lang="en-NZ" sz="2400" dirty="0" smtClean="0"/>
              <a:t>            // return true if such a record is found</a:t>
            </a:r>
          </a:p>
          <a:p>
            <a:pPr>
              <a:buNone/>
            </a:pPr>
            <a:r>
              <a:rPr lang="en-NZ" sz="2400" dirty="0" smtClean="0"/>
              <a:t>        }</a:t>
            </a:r>
          </a:p>
          <a:p>
            <a:pPr>
              <a:buNone/>
            </a:pPr>
            <a:r>
              <a:rPr lang="en-NZ" sz="2400" dirty="0" smtClean="0"/>
              <a:t>…..</a:t>
            </a:r>
          </a:p>
          <a:p>
            <a:pPr>
              <a:buNone/>
            </a:pPr>
            <a:r>
              <a:rPr lang="en-NZ" sz="2400" dirty="0" smtClean="0"/>
              <a:t>}</a:t>
            </a:r>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Stubs</a:t>
            </a:r>
            <a:endParaRPr lang="en-NZ" dirty="0"/>
          </a:p>
        </p:txBody>
      </p:sp>
      <p:sp>
        <p:nvSpPr>
          <p:cNvPr id="3" name="Content Placeholder 2"/>
          <p:cNvSpPr>
            <a:spLocks noGrp="1"/>
          </p:cNvSpPr>
          <p:nvPr>
            <p:ph idx="1"/>
          </p:nvPr>
        </p:nvSpPr>
        <p:spPr/>
        <p:txBody>
          <a:bodyPr/>
          <a:lstStyle/>
          <a:p>
            <a:endParaRPr lang="en-NZ" dirty="0"/>
          </a:p>
        </p:txBody>
      </p:sp>
      <p:sp>
        <p:nvSpPr>
          <p:cNvPr id="4" name="Rounded Rectangle 3"/>
          <p:cNvSpPr/>
          <p:nvPr/>
        </p:nvSpPr>
        <p:spPr>
          <a:xfrm>
            <a:off x="3276600" y="2133600"/>
            <a:ext cx="2590800" cy="1143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dirty="0" err="1" smtClean="0">
                <a:solidFill>
                  <a:schemeClr val="tx1"/>
                </a:solidFill>
              </a:rPr>
              <a:t>isLoginLegal</a:t>
            </a:r>
            <a:endParaRPr lang="en-NZ" dirty="0">
              <a:solidFill>
                <a:schemeClr val="tx1"/>
              </a:solidFill>
            </a:endParaRPr>
          </a:p>
        </p:txBody>
      </p:sp>
      <p:sp>
        <p:nvSpPr>
          <p:cNvPr id="5" name="Rounded Rectangle 4"/>
          <p:cNvSpPr/>
          <p:nvPr/>
        </p:nvSpPr>
        <p:spPr>
          <a:xfrm>
            <a:off x="3352800" y="5105400"/>
            <a:ext cx="2590800" cy="1143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600" dirty="0" smtClean="0">
                <a:solidFill>
                  <a:schemeClr val="tx1"/>
                </a:solidFill>
              </a:rPr>
              <a:t>Database</a:t>
            </a:r>
            <a:endParaRPr lang="en-NZ" dirty="0">
              <a:solidFill>
                <a:schemeClr val="tx1"/>
              </a:solidFill>
            </a:endParaRPr>
          </a:p>
        </p:txBody>
      </p:sp>
      <p:sp>
        <p:nvSpPr>
          <p:cNvPr id="6" name="Down Arrow 5"/>
          <p:cNvSpPr/>
          <p:nvPr/>
        </p:nvSpPr>
        <p:spPr>
          <a:xfrm>
            <a:off x="4297681" y="3657600"/>
            <a:ext cx="502919"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Stubs</a:t>
            </a:r>
            <a:endParaRPr lang="en-NZ" dirty="0"/>
          </a:p>
        </p:txBody>
      </p:sp>
      <p:sp>
        <p:nvSpPr>
          <p:cNvPr id="3" name="Content Placeholder 2"/>
          <p:cNvSpPr>
            <a:spLocks noGrp="1"/>
          </p:cNvSpPr>
          <p:nvPr>
            <p:ph idx="1"/>
          </p:nvPr>
        </p:nvSpPr>
        <p:spPr/>
        <p:txBody>
          <a:bodyPr/>
          <a:lstStyle/>
          <a:p>
            <a:endParaRPr lang="en-NZ" dirty="0"/>
          </a:p>
        </p:txBody>
      </p:sp>
      <p:sp>
        <p:nvSpPr>
          <p:cNvPr id="4" name="Rounded Rectangle 3"/>
          <p:cNvSpPr/>
          <p:nvPr/>
        </p:nvSpPr>
        <p:spPr>
          <a:xfrm>
            <a:off x="1219200" y="2133600"/>
            <a:ext cx="2590800" cy="1143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dirty="0" err="1" smtClean="0">
                <a:solidFill>
                  <a:schemeClr val="tx1"/>
                </a:solidFill>
              </a:rPr>
              <a:t>isLoginLegal</a:t>
            </a:r>
            <a:endParaRPr lang="en-NZ" dirty="0">
              <a:solidFill>
                <a:schemeClr val="tx1"/>
              </a:solidFill>
            </a:endParaRPr>
          </a:p>
        </p:txBody>
      </p:sp>
      <p:sp>
        <p:nvSpPr>
          <p:cNvPr id="5" name="Rounded Rectangle 4"/>
          <p:cNvSpPr/>
          <p:nvPr/>
        </p:nvSpPr>
        <p:spPr>
          <a:xfrm>
            <a:off x="3352800" y="5105400"/>
            <a:ext cx="2590800" cy="1143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600" dirty="0" smtClean="0">
                <a:solidFill>
                  <a:schemeClr val="tx1"/>
                </a:solidFill>
              </a:rPr>
              <a:t>Database</a:t>
            </a:r>
            <a:endParaRPr lang="en-NZ" dirty="0">
              <a:solidFill>
                <a:schemeClr val="tx1"/>
              </a:solidFill>
            </a:endParaRPr>
          </a:p>
        </p:txBody>
      </p:sp>
      <p:sp>
        <p:nvSpPr>
          <p:cNvPr id="6" name="Down Arrow 5"/>
          <p:cNvSpPr/>
          <p:nvPr/>
        </p:nvSpPr>
        <p:spPr>
          <a:xfrm rot="16200000">
            <a:off x="4511040" y="2362200"/>
            <a:ext cx="502919"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ounded Rectangle 6"/>
          <p:cNvSpPr/>
          <p:nvPr/>
        </p:nvSpPr>
        <p:spPr>
          <a:xfrm>
            <a:off x="5638800" y="2286000"/>
            <a:ext cx="3276600" cy="1143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err="1" smtClean="0">
                <a:solidFill>
                  <a:schemeClr val="tx1"/>
                </a:solidFill>
              </a:rPr>
              <a:t>DataBaseManager</a:t>
            </a:r>
            <a:endParaRPr lang="en-NZ" dirty="0">
              <a:solidFill>
                <a:schemeClr val="tx1"/>
              </a:solidFill>
            </a:endParaRPr>
          </a:p>
        </p:txBody>
      </p:sp>
      <p:sp>
        <p:nvSpPr>
          <p:cNvPr id="8" name="Down Arrow 7"/>
          <p:cNvSpPr/>
          <p:nvPr/>
        </p:nvSpPr>
        <p:spPr>
          <a:xfrm rot="23760000">
            <a:off x="5850495" y="3772458"/>
            <a:ext cx="502919"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NZ" smtClean="0"/>
              <a:t>Our Code</a:t>
            </a:r>
          </a:p>
        </p:txBody>
      </p:sp>
      <p:pic>
        <p:nvPicPr>
          <p:cNvPr id="16386" name="Content Placeholder 3" descr="puddle front screens.jpg"/>
          <p:cNvPicPr>
            <a:picLocks noGrp="1" noChangeAspect="1"/>
          </p:cNvPicPr>
          <p:nvPr>
            <p:ph idx="1"/>
          </p:nvPr>
        </p:nvPicPr>
        <p:blipFill>
          <a:blip r:embed="rId3" cstate="print"/>
          <a:stretch>
            <a:fillRect/>
          </a:stretch>
        </p:blipFill>
        <p:spPr>
          <a:xfrm>
            <a:off x="1089306" y="1600200"/>
            <a:ext cx="6965387" cy="48768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Stubs</a:t>
            </a:r>
            <a:endParaRPr lang="en-NZ" dirty="0"/>
          </a:p>
        </p:txBody>
      </p:sp>
      <p:sp>
        <p:nvSpPr>
          <p:cNvPr id="3" name="Content Placeholder 2"/>
          <p:cNvSpPr>
            <a:spLocks noGrp="1"/>
          </p:cNvSpPr>
          <p:nvPr>
            <p:ph idx="1"/>
          </p:nvPr>
        </p:nvSpPr>
        <p:spPr/>
        <p:txBody>
          <a:bodyPr/>
          <a:lstStyle/>
          <a:p>
            <a:endParaRPr lang="en-NZ" dirty="0"/>
          </a:p>
        </p:txBody>
      </p:sp>
      <p:sp>
        <p:nvSpPr>
          <p:cNvPr id="4" name="Rounded Rectangle 3"/>
          <p:cNvSpPr/>
          <p:nvPr/>
        </p:nvSpPr>
        <p:spPr>
          <a:xfrm>
            <a:off x="3429000" y="1524000"/>
            <a:ext cx="2590800" cy="609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dirty="0" err="1" smtClean="0">
                <a:solidFill>
                  <a:schemeClr val="tx1"/>
                </a:solidFill>
              </a:rPr>
              <a:t>isLoginLegal</a:t>
            </a:r>
            <a:endParaRPr lang="en-NZ" dirty="0">
              <a:solidFill>
                <a:schemeClr val="tx1"/>
              </a:solidFill>
            </a:endParaRPr>
          </a:p>
        </p:txBody>
      </p:sp>
      <p:sp>
        <p:nvSpPr>
          <p:cNvPr id="5" name="Rounded Rectangle 4"/>
          <p:cNvSpPr/>
          <p:nvPr/>
        </p:nvSpPr>
        <p:spPr>
          <a:xfrm>
            <a:off x="3352800" y="5791200"/>
            <a:ext cx="2590800" cy="762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600" dirty="0" smtClean="0">
                <a:solidFill>
                  <a:schemeClr val="tx1"/>
                </a:solidFill>
              </a:rPr>
              <a:t>Database</a:t>
            </a:r>
            <a:endParaRPr lang="en-NZ" dirty="0">
              <a:solidFill>
                <a:schemeClr val="tx1"/>
              </a:solidFill>
            </a:endParaRPr>
          </a:p>
        </p:txBody>
      </p:sp>
      <p:sp>
        <p:nvSpPr>
          <p:cNvPr id="6" name="Down Arrow 5"/>
          <p:cNvSpPr/>
          <p:nvPr/>
        </p:nvSpPr>
        <p:spPr>
          <a:xfrm>
            <a:off x="4419600" y="2209800"/>
            <a:ext cx="609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ounded Rectangle 6"/>
          <p:cNvSpPr/>
          <p:nvPr/>
        </p:nvSpPr>
        <p:spPr>
          <a:xfrm>
            <a:off x="5410200" y="4495800"/>
            <a:ext cx="32766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err="1" smtClean="0">
                <a:solidFill>
                  <a:schemeClr val="tx1"/>
                </a:solidFill>
              </a:rPr>
              <a:t>DataBaseManager</a:t>
            </a:r>
            <a:endParaRPr lang="en-NZ" dirty="0">
              <a:solidFill>
                <a:schemeClr val="tx1"/>
              </a:solidFill>
            </a:endParaRPr>
          </a:p>
        </p:txBody>
      </p:sp>
      <p:sp>
        <p:nvSpPr>
          <p:cNvPr id="8" name="Down Arrow 7"/>
          <p:cNvSpPr/>
          <p:nvPr/>
        </p:nvSpPr>
        <p:spPr>
          <a:xfrm rot="23760000">
            <a:off x="6524386" y="5371542"/>
            <a:ext cx="502919"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ounded Rectangle 10"/>
          <p:cNvSpPr/>
          <p:nvPr/>
        </p:nvSpPr>
        <p:spPr>
          <a:xfrm>
            <a:off x="533400" y="4495800"/>
            <a:ext cx="3657600" cy="762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err="1" smtClean="0">
                <a:solidFill>
                  <a:schemeClr val="tx1"/>
                </a:solidFill>
              </a:rPr>
              <a:t>StubDataBaseManager</a:t>
            </a:r>
            <a:endParaRPr lang="en-NZ" sz="1600" dirty="0">
              <a:solidFill>
                <a:schemeClr val="tx1"/>
              </a:solidFill>
            </a:endParaRPr>
          </a:p>
        </p:txBody>
      </p:sp>
      <p:sp>
        <p:nvSpPr>
          <p:cNvPr id="13" name="Rounded Rectangle 12"/>
          <p:cNvSpPr/>
          <p:nvPr/>
        </p:nvSpPr>
        <p:spPr>
          <a:xfrm>
            <a:off x="2286000" y="2667000"/>
            <a:ext cx="5181600" cy="609600"/>
          </a:xfrm>
          <a:prstGeom prst="roundRect">
            <a:avLst/>
          </a:prstGeom>
          <a:solidFill>
            <a:schemeClr val="accent1">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dirty="0" err="1" smtClean="0">
                <a:solidFill>
                  <a:schemeClr val="tx1"/>
                </a:solidFill>
              </a:rPr>
              <a:t>IDataBaseManager</a:t>
            </a:r>
            <a:endParaRPr lang="en-NZ" dirty="0">
              <a:solidFill>
                <a:schemeClr val="tx1"/>
              </a:solidFill>
            </a:endParaRPr>
          </a:p>
        </p:txBody>
      </p:sp>
      <p:sp>
        <p:nvSpPr>
          <p:cNvPr id="14" name="Down Arrow 13"/>
          <p:cNvSpPr/>
          <p:nvPr/>
        </p:nvSpPr>
        <p:spPr>
          <a:xfrm rot="23760000">
            <a:off x="3107294" y="3315258"/>
            <a:ext cx="502919"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Down Arrow 14"/>
          <p:cNvSpPr/>
          <p:nvPr/>
        </p:nvSpPr>
        <p:spPr>
          <a:xfrm rot="19440000" flipH="1">
            <a:off x="6383894" y="3315257"/>
            <a:ext cx="502919"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Stubs</a:t>
            </a:r>
            <a:endParaRPr lang="en-NZ" dirty="0"/>
          </a:p>
        </p:txBody>
      </p:sp>
      <p:sp>
        <p:nvSpPr>
          <p:cNvPr id="3" name="Content Placeholder 2"/>
          <p:cNvSpPr>
            <a:spLocks noGrp="1"/>
          </p:cNvSpPr>
          <p:nvPr>
            <p:ph idx="1"/>
          </p:nvPr>
        </p:nvSpPr>
        <p:spPr>
          <a:xfrm>
            <a:off x="0" y="1775191"/>
            <a:ext cx="9144000" cy="4625609"/>
          </a:xfrm>
        </p:spPr>
        <p:txBody>
          <a:bodyPr/>
          <a:lstStyle/>
          <a:p>
            <a:pPr>
              <a:buNone/>
            </a:pPr>
            <a:r>
              <a:rPr lang="en-NZ" sz="2000" dirty="0" smtClean="0">
                <a:latin typeface="Consolas" pitchFamily="49" charset="0"/>
              </a:rPr>
              <a:t> public interface </a:t>
            </a:r>
            <a:r>
              <a:rPr lang="en-NZ" sz="2000" dirty="0" err="1" smtClean="0">
                <a:latin typeface="Consolas" pitchFamily="49" charset="0"/>
              </a:rPr>
              <a:t>IDataBaseManager</a:t>
            </a:r>
            <a:endParaRPr lang="en-NZ" sz="2000" dirty="0" smtClean="0">
              <a:latin typeface="Consolas" pitchFamily="49" charset="0"/>
            </a:endParaRPr>
          </a:p>
          <a:p>
            <a:pPr>
              <a:buNone/>
            </a:pPr>
            <a:r>
              <a:rPr lang="en-NZ" sz="2000" dirty="0" smtClean="0">
                <a:latin typeface="Consolas" pitchFamily="49" charset="0"/>
              </a:rPr>
              <a:t> {</a:t>
            </a:r>
          </a:p>
          <a:p>
            <a:pPr>
              <a:buNone/>
            </a:pPr>
            <a:r>
              <a:rPr lang="en-NZ" sz="2000" dirty="0" smtClean="0">
                <a:latin typeface="Consolas" pitchFamily="49" charset="0"/>
              </a:rPr>
              <a:t>		</a:t>
            </a:r>
            <a:r>
              <a:rPr lang="en-NZ" sz="2000" dirty="0" err="1" smtClean="0">
                <a:latin typeface="Consolas" pitchFamily="49" charset="0"/>
              </a:rPr>
              <a:t>bool</a:t>
            </a:r>
            <a:r>
              <a:rPr lang="en-NZ" sz="2000" dirty="0" smtClean="0">
                <a:latin typeface="Consolas" pitchFamily="49" charset="0"/>
              </a:rPr>
              <a:t> </a:t>
            </a:r>
            <a:r>
              <a:rPr lang="en-NZ" sz="2000" dirty="0" err="1" smtClean="0">
                <a:latin typeface="Consolas" pitchFamily="49" charset="0"/>
              </a:rPr>
              <a:t>QueryForRecord</a:t>
            </a:r>
            <a:r>
              <a:rPr lang="en-NZ" sz="2000" dirty="0" smtClean="0">
                <a:latin typeface="Consolas" pitchFamily="49" charset="0"/>
              </a:rPr>
              <a:t>(String </a:t>
            </a:r>
            <a:r>
              <a:rPr lang="en-NZ" sz="2000" dirty="0" err="1" smtClean="0">
                <a:latin typeface="Consolas" pitchFamily="49" charset="0"/>
              </a:rPr>
              <a:t>userName</a:t>
            </a:r>
            <a:r>
              <a:rPr lang="en-NZ" sz="2000" dirty="0" smtClean="0">
                <a:latin typeface="Consolas" pitchFamily="49" charset="0"/>
              </a:rPr>
              <a:t>, String password);</a:t>
            </a:r>
          </a:p>
          <a:p>
            <a:pPr>
              <a:buNone/>
            </a:pPr>
            <a:r>
              <a:rPr lang="en-NZ" sz="2000" dirty="0" smtClean="0">
                <a:latin typeface="Consolas" pitchFamily="49" charset="0"/>
              </a:rPr>
              <a:t> }</a:t>
            </a:r>
          </a:p>
          <a:p>
            <a:endParaRPr lang="en-NZ"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Stubs</a:t>
            </a:r>
            <a:endParaRPr lang="en-NZ" dirty="0"/>
          </a:p>
        </p:txBody>
      </p:sp>
      <p:sp>
        <p:nvSpPr>
          <p:cNvPr id="3" name="Content Placeholder 2"/>
          <p:cNvSpPr>
            <a:spLocks noGrp="1"/>
          </p:cNvSpPr>
          <p:nvPr>
            <p:ph idx="1"/>
          </p:nvPr>
        </p:nvSpPr>
        <p:spPr/>
        <p:txBody>
          <a:bodyPr>
            <a:normAutofit lnSpcReduction="10000"/>
          </a:bodyPr>
          <a:lstStyle/>
          <a:p>
            <a:r>
              <a:rPr lang="en-NZ" sz="2600" dirty="0" smtClean="0"/>
              <a:t>Class Admin now needs an </a:t>
            </a:r>
            <a:r>
              <a:rPr lang="en-NZ" sz="2600" dirty="0" err="1" smtClean="0"/>
              <a:t>IDataBaseManager</a:t>
            </a:r>
            <a:r>
              <a:rPr lang="en-NZ" sz="2600" dirty="0" smtClean="0"/>
              <a:t> object</a:t>
            </a:r>
          </a:p>
          <a:p>
            <a:endParaRPr lang="en-NZ" dirty="0" smtClean="0"/>
          </a:p>
          <a:p>
            <a:pPr>
              <a:buNone/>
            </a:pPr>
            <a:r>
              <a:rPr lang="en-NZ" dirty="0" smtClean="0">
                <a:latin typeface="Consolas" pitchFamily="49" charset="0"/>
              </a:rPr>
              <a:t> public class Admin</a:t>
            </a:r>
          </a:p>
          <a:p>
            <a:pPr>
              <a:buNone/>
            </a:pPr>
            <a:r>
              <a:rPr lang="en-NZ" dirty="0" smtClean="0">
                <a:latin typeface="Consolas" pitchFamily="49" charset="0"/>
              </a:rPr>
              <a:t> {     </a:t>
            </a:r>
          </a:p>
          <a:p>
            <a:pPr>
              <a:buNone/>
            </a:pPr>
            <a:r>
              <a:rPr lang="en-NZ" dirty="0" smtClean="0">
                <a:latin typeface="Consolas" pitchFamily="49" charset="0"/>
              </a:rPr>
              <a:t>    </a:t>
            </a:r>
            <a:r>
              <a:rPr lang="en-NZ" dirty="0" err="1" smtClean="0">
                <a:latin typeface="Consolas" pitchFamily="49" charset="0"/>
              </a:rPr>
              <a:t>IDataBaseManager</a:t>
            </a:r>
            <a:r>
              <a:rPr lang="en-NZ" dirty="0" smtClean="0">
                <a:latin typeface="Consolas" pitchFamily="49" charset="0"/>
              </a:rPr>
              <a:t> </a:t>
            </a:r>
            <a:r>
              <a:rPr lang="en-NZ" dirty="0" err="1" smtClean="0">
                <a:latin typeface="Consolas" pitchFamily="49" charset="0"/>
              </a:rPr>
              <a:t>dbManager</a:t>
            </a:r>
            <a:r>
              <a:rPr lang="en-NZ" dirty="0" smtClean="0">
                <a:latin typeface="Consolas" pitchFamily="49" charset="0"/>
              </a:rPr>
              <a:t>;</a:t>
            </a:r>
          </a:p>
          <a:p>
            <a:pPr>
              <a:buNone/>
            </a:pPr>
            <a:endParaRPr lang="en-NZ" dirty="0" smtClean="0">
              <a:latin typeface="Consolas" pitchFamily="49" charset="0"/>
            </a:endParaRPr>
          </a:p>
          <a:p>
            <a:pPr>
              <a:buNone/>
            </a:pPr>
            <a:r>
              <a:rPr lang="en-NZ" dirty="0" smtClean="0">
                <a:latin typeface="Consolas" pitchFamily="49" charset="0"/>
              </a:rPr>
              <a:t>    public Admin(</a:t>
            </a:r>
            <a:r>
              <a:rPr lang="en-NZ" dirty="0" err="1" smtClean="0">
                <a:latin typeface="Consolas" pitchFamily="49" charset="0"/>
              </a:rPr>
              <a:t>IDataBaseManager</a:t>
            </a:r>
            <a:r>
              <a:rPr lang="en-NZ" dirty="0" smtClean="0">
                <a:latin typeface="Consolas" pitchFamily="49" charset="0"/>
              </a:rPr>
              <a:t> </a:t>
            </a:r>
            <a:r>
              <a:rPr lang="en-NZ" dirty="0" err="1" smtClean="0">
                <a:latin typeface="Consolas" pitchFamily="49" charset="0"/>
              </a:rPr>
              <a:t>dbManager</a:t>
            </a:r>
            <a:r>
              <a:rPr lang="en-NZ" dirty="0" smtClean="0">
                <a:latin typeface="Consolas" pitchFamily="49" charset="0"/>
              </a:rPr>
              <a:t>)</a:t>
            </a:r>
          </a:p>
          <a:p>
            <a:pPr>
              <a:buNone/>
            </a:pPr>
            <a:r>
              <a:rPr lang="en-NZ" dirty="0" smtClean="0">
                <a:latin typeface="Consolas" pitchFamily="49" charset="0"/>
              </a:rPr>
              <a:t>    {</a:t>
            </a:r>
          </a:p>
          <a:p>
            <a:pPr>
              <a:buNone/>
            </a:pPr>
            <a:r>
              <a:rPr lang="en-NZ" dirty="0" smtClean="0">
                <a:latin typeface="Consolas" pitchFamily="49" charset="0"/>
              </a:rPr>
              <a:t>        </a:t>
            </a:r>
            <a:r>
              <a:rPr lang="en-NZ" dirty="0" err="1" smtClean="0">
                <a:latin typeface="Consolas" pitchFamily="49" charset="0"/>
              </a:rPr>
              <a:t>this.dbManager</a:t>
            </a:r>
            <a:r>
              <a:rPr lang="en-NZ" dirty="0" smtClean="0">
                <a:latin typeface="Consolas" pitchFamily="49" charset="0"/>
              </a:rPr>
              <a:t> = </a:t>
            </a:r>
            <a:r>
              <a:rPr lang="en-NZ" dirty="0" err="1" smtClean="0">
                <a:latin typeface="Consolas" pitchFamily="49" charset="0"/>
              </a:rPr>
              <a:t>dbManager</a:t>
            </a:r>
            <a:r>
              <a:rPr lang="en-NZ" dirty="0" smtClean="0">
                <a:latin typeface="Consolas" pitchFamily="49" charset="0"/>
              </a:rPr>
              <a:t>;</a:t>
            </a:r>
          </a:p>
          <a:p>
            <a:pPr>
              <a:buNone/>
            </a:pPr>
            <a:r>
              <a:rPr lang="en-NZ" dirty="0" smtClean="0">
                <a:latin typeface="Consolas" pitchFamily="49" charset="0"/>
              </a:rPr>
              <a:t>    }</a:t>
            </a:r>
          </a:p>
          <a:p>
            <a:pPr>
              <a:buNone/>
            </a:pPr>
            <a:r>
              <a:rPr lang="en-NZ" dirty="0" smtClean="0">
                <a:latin typeface="Consolas"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Stubs</a:t>
            </a:r>
            <a:endParaRPr lang="en-NZ" dirty="0"/>
          </a:p>
        </p:txBody>
      </p:sp>
      <p:sp>
        <p:nvSpPr>
          <p:cNvPr id="3" name="Content Placeholder 2"/>
          <p:cNvSpPr>
            <a:spLocks noGrp="1"/>
          </p:cNvSpPr>
          <p:nvPr>
            <p:ph idx="1"/>
          </p:nvPr>
        </p:nvSpPr>
        <p:spPr>
          <a:xfrm>
            <a:off x="152400" y="1600200"/>
            <a:ext cx="8686800" cy="4876800"/>
          </a:xfrm>
        </p:spPr>
        <p:txBody>
          <a:bodyPr>
            <a:normAutofit fontScale="92500" lnSpcReduction="10000"/>
          </a:bodyPr>
          <a:lstStyle/>
          <a:p>
            <a:r>
              <a:rPr lang="en-NZ" sz="2800" dirty="0" err="1" smtClean="0"/>
              <a:t>isLoginLegal</a:t>
            </a:r>
            <a:r>
              <a:rPr lang="en-NZ" sz="2800" dirty="0" smtClean="0"/>
              <a:t> now calls the appropriate method from </a:t>
            </a:r>
            <a:r>
              <a:rPr lang="en-NZ" sz="2800" dirty="0" err="1" smtClean="0"/>
              <a:t>IDataBaseManager</a:t>
            </a:r>
            <a:endParaRPr lang="en-NZ" sz="2800" dirty="0" smtClean="0"/>
          </a:p>
          <a:p>
            <a:endParaRPr lang="en-NZ" sz="2800" dirty="0" smtClean="0"/>
          </a:p>
          <a:p>
            <a:pPr>
              <a:buNone/>
            </a:pPr>
            <a:r>
              <a:rPr lang="en-NZ" sz="2000" dirty="0" smtClean="0">
                <a:latin typeface="Consolas" pitchFamily="49" charset="0"/>
              </a:rPr>
              <a:t> public bool </a:t>
            </a:r>
            <a:r>
              <a:rPr lang="en-NZ" sz="2000" dirty="0" err="1" smtClean="0">
                <a:latin typeface="Consolas" pitchFamily="49" charset="0"/>
              </a:rPr>
              <a:t>isLogInLegal</a:t>
            </a:r>
            <a:r>
              <a:rPr lang="en-NZ" sz="2000" dirty="0" smtClean="0">
                <a:latin typeface="Consolas" pitchFamily="49" charset="0"/>
              </a:rPr>
              <a:t>(String </a:t>
            </a:r>
            <a:r>
              <a:rPr lang="en-NZ" sz="2000" dirty="0" err="1" smtClean="0">
                <a:latin typeface="Consolas" pitchFamily="49" charset="0"/>
              </a:rPr>
              <a:t>userName</a:t>
            </a:r>
            <a:r>
              <a:rPr lang="en-NZ" sz="2000" dirty="0" smtClean="0">
                <a:latin typeface="Consolas" pitchFamily="49" charset="0"/>
              </a:rPr>
              <a:t>, </a:t>
            </a:r>
            <a:r>
              <a:rPr lang="en-NZ" sz="2000" dirty="0">
                <a:latin typeface="Consolas" pitchFamily="49" charset="0"/>
              </a:rPr>
              <a:t> </a:t>
            </a:r>
            <a:r>
              <a:rPr lang="en-NZ" sz="2000" dirty="0" smtClean="0">
                <a:latin typeface="Consolas" pitchFamily="49" charset="0"/>
              </a:rPr>
              <a:t>String password)</a:t>
            </a:r>
          </a:p>
          <a:p>
            <a:pPr>
              <a:buNone/>
            </a:pPr>
            <a:r>
              <a:rPr lang="en-NZ" sz="2000" dirty="0" smtClean="0">
                <a:latin typeface="Consolas" pitchFamily="49" charset="0"/>
              </a:rPr>
              <a:t> {</a:t>
            </a:r>
          </a:p>
          <a:p>
            <a:pPr>
              <a:buNone/>
            </a:pPr>
            <a:r>
              <a:rPr lang="en-NZ" sz="2000" dirty="0" smtClean="0">
                <a:latin typeface="Consolas" pitchFamily="49" charset="0"/>
              </a:rPr>
              <a:t>      </a:t>
            </a:r>
            <a:r>
              <a:rPr lang="en-NZ" sz="2000" i="1" dirty="0" err="1" smtClean="0">
                <a:latin typeface="Consolas" pitchFamily="49" charset="0"/>
              </a:rPr>
              <a:t>ResultType</a:t>
            </a:r>
            <a:r>
              <a:rPr lang="en-NZ" sz="2000" dirty="0" smtClean="0">
                <a:latin typeface="Consolas" pitchFamily="49" charset="0"/>
              </a:rPr>
              <a:t> = </a:t>
            </a:r>
            <a:r>
              <a:rPr lang="en-NZ" sz="2000" dirty="0" err="1" smtClean="0">
                <a:latin typeface="Consolas" pitchFamily="49" charset="0"/>
              </a:rPr>
              <a:t>dbManager.QueryForRecord</a:t>
            </a:r>
            <a:r>
              <a:rPr lang="en-NZ" sz="2000" dirty="0" smtClean="0">
                <a:latin typeface="Consolas" pitchFamily="49" charset="0"/>
              </a:rPr>
              <a:t>(</a:t>
            </a:r>
            <a:r>
              <a:rPr lang="en-NZ" sz="2000" dirty="0" err="1" smtClean="0">
                <a:latin typeface="Consolas" pitchFamily="49" charset="0"/>
              </a:rPr>
              <a:t>userName</a:t>
            </a:r>
            <a:r>
              <a:rPr lang="en-NZ" sz="2000" dirty="0" smtClean="0">
                <a:latin typeface="Consolas" pitchFamily="49" charset="0"/>
              </a:rPr>
              <a:t>,</a:t>
            </a:r>
          </a:p>
          <a:p>
            <a:pPr>
              <a:buNone/>
            </a:pPr>
            <a:r>
              <a:rPr lang="en-NZ" sz="2000" dirty="0" smtClean="0">
                <a:latin typeface="Consolas" pitchFamily="49" charset="0"/>
              </a:rPr>
              <a:t>								password);  </a:t>
            </a:r>
          </a:p>
          <a:p>
            <a:pPr>
              <a:buNone/>
            </a:pPr>
            <a:endParaRPr lang="en-NZ" sz="2000" dirty="0" smtClean="0">
              <a:latin typeface="Consolas" pitchFamily="49" charset="0"/>
            </a:endParaRPr>
          </a:p>
          <a:p>
            <a:pPr>
              <a:buNone/>
            </a:pPr>
            <a:r>
              <a:rPr lang="en-NZ" sz="2000" dirty="0" smtClean="0">
                <a:latin typeface="Consolas" pitchFamily="49" charset="0"/>
              </a:rPr>
              <a:t>		if (</a:t>
            </a:r>
            <a:r>
              <a:rPr lang="en-NZ" sz="2000" i="1" dirty="0" err="1" smtClean="0">
                <a:latin typeface="Consolas" pitchFamily="49" charset="0"/>
              </a:rPr>
              <a:t>ResultType</a:t>
            </a:r>
            <a:r>
              <a:rPr lang="en-NZ" sz="2000" i="1" dirty="0" smtClean="0">
                <a:latin typeface="Consolas" pitchFamily="49" charset="0"/>
              </a:rPr>
              <a:t> indicates success</a:t>
            </a:r>
            <a:r>
              <a:rPr lang="en-NZ" sz="2000" dirty="0" smtClean="0">
                <a:latin typeface="Consolas" pitchFamily="49" charset="0"/>
              </a:rPr>
              <a:t>)</a:t>
            </a:r>
          </a:p>
          <a:p>
            <a:pPr>
              <a:buNone/>
            </a:pPr>
            <a:r>
              <a:rPr lang="en-NZ" sz="2000" dirty="0" smtClean="0">
                <a:latin typeface="Consolas" pitchFamily="49" charset="0"/>
              </a:rPr>
              <a:t>			return true;</a:t>
            </a:r>
          </a:p>
          <a:p>
            <a:pPr>
              <a:buNone/>
            </a:pPr>
            <a:r>
              <a:rPr lang="en-NZ" sz="2000" dirty="0" smtClean="0">
                <a:latin typeface="Consolas" pitchFamily="49" charset="0"/>
              </a:rPr>
              <a:t>		else</a:t>
            </a:r>
          </a:p>
          <a:p>
            <a:pPr>
              <a:buNone/>
            </a:pPr>
            <a:r>
              <a:rPr lang="en-NZ" sz="2000" dirty="0" smtClean="0">
                <a:latin typeface="Consolas" pitchFamily="49" charset="0"/>
              </a:rPr>
              <a:t>			return false;</a:t>
            </a:r>
          </a:p>
          <a:p>
            <a:pPr>
              <a:buNone/>
            </a:pPr>
            <a:r>
              <a:rPr lang="en-NZ" sz="2000" dirty="0" smtClean="0">
                <a:latin typeface="Consolas" pitchFamily="49" charset="0"/>
              </a:rPr>
              <a:t>		                          </a:t>
            </a:r>
          </a:p>
          <a:p>
            <a:pPr>
              <a:buNone/>
            </a:pPr>
            <a:r>
              <a:rPr lang="en-NZ" sz="2000" dirty="0" smtClean="0">
                <a:latin typeface="Consolas" pitchFamily="49" charset="0"/>
              </a:rPr>
              <a:t> }</a:t>
            </a:r>
            <a:endParaRPr lang="en-NZ" sz="200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NZ" dirty="0" smtClean="0"/>
              <a:t>Stubs</a:t>
            </a:r>
          </a:p>
        </p:txBody>
      </p:sp>
      <p:sp>
        <p:nvSpPr>
          <p:cNvPr id="28674" name="Content Placeholder 2"/>
          <p:cNvSpPr>
            <a:spLocks noGrp="1"/>
          </p:cNvSpPr>
          <p:nvPr>
            <p:ph idx="1"/>
          </p:nvPr>
        </p:nvSpPr>
        <p:spPr>
          <a:xfrm>
            <a:off x="0" y="1775191"/>
            <a:ext cx="9144000" cy="4625609"/>
          </a:xfrm>
        </p:spPr>
        <p:txBody>
          <a:bodyPr>
            <a:normAutofit/>
          </a:bodyPr>
          <a:lstStyle/>
          <a:p>
            <a:r>
              <a:rPr lang="en-NZ" dirty="0" smtClean="0"/>
              <a:t>For testing, you write a stub</a:t>
            </a:r>
          </a:p>
          <a:p>
            <a:endParaRPr lang="en-NZ" dirty="0" smtClean="0"/>
          </a:p>
          <a:p>
            <a:pPr>
              <a:buNone/>
            </a:pPr>
            <a:r>
              <a:rPr lang="en-NZ" dirty="0" smtClean="0">
                <a:latin typeface="Consolas" pitchFamily="49" charset="0"/>
              </a:rPr>
              <a:t> </a:t>
            </a:r>
            <a:r>
              <a:rPr lang="en-NZ" sz="2000" dirty="0" smtClean="0">
                <a:latin typeface="Consolas" pitchFamily="49" charset="0"/>
              </a:rPr>
              <a:t>public class </a:t>
            </a:r>
            <a:r>
              <a:rPr lang="en-NZ" sz="2000" dirty="0" err="1" smtClean="0">
                <a:latin typeface="Consolas" pitchFamily="49" charset="0"/>
              </a:rPr>
              <a:t>StubDataBaseManager</a:t>
            </a:r>
            <a:r>
              <a:rPr lang="en-NZ" sz="2000" dirty="0" smtClean="0">
                <a:latin typeface="Consolas" pitchFamily="49" charset="0"/>
              </a:rPr>
              <a:t> : </a:t>
            </a:r>
            <a:r>
              <a:rPr lang="en-NZ" sz="2000" dirty="0" err="1" smtClean="0">
                <a:latin typeface="Consolas" pitchFamily="49" charset="0"/>
              </a:rPr>
              <a:t>IDataBaseManager</a:t>
            </a:r>
            <a:endParaRPr lang="en-NZ" sz="2000" dirty="0" smtClean="0">
              <a:latin typeface="Consolas" pitchFamily="49" charset="0"/>
            </a:endParaRPr>
          </a:p>
          <a:p>
            <a:pPr>
              <a:buNone/>
            </a:pPr>
            <a:r>
              <a:rPr lang="en-NZ" sz="2000" dirty="0" smtClean="0">
                <a:latin typeface="Consolas" pitchFamily="49" charset="0"/>
              </a:rPr>
              <a:t> {</a:t>
            </a:r>
          </a:p>
          <a:p>
            <a:pPr>
              <a:buNone/>
            </a:pPr>
            <a:r>
              <a:rPr lang="en-NZ" sz="2000" dirty="0" smtClean="0">
                <a:latin typeface="Consolas" pitchFamily="49" charset="0"/>
              </a:rPr>
              <a:t>   public </a:t>
            </a:r>
            <a:r>
              <a:rPr lang="en-NZ" sz="2000" dirty="0" err="1" smtClean="0">
                <a:latin typeface="Consolas" pitchFamily="49" charset="0"/>
              </a:rPr>
              <a:t>bool</a:t>
            </a:r>
            <a:r>
              <a:rPr lang="en-NZ" sz="2000" dirty="0" smtClean="0">
                <a:latin typeface="Consolas" pitchFamily="49" charset="0"/>
              </a:rPr>
              <a:t> </a:t>
            </a:r>
            <a:r>
              <a:rPr lang="en-NZ" sz="2000" dirty="0" err="1" smtClean="0">
                <a:latin typeface="Consolas" pitchFamily="49" charset="0"/>
              </a:rPr>
              <a:t>QueryForRecord</a:t>
            </a:r>
            <a:r>
              <a:rPr lang="en-NZ" sz="2000" dirty="0" smtClean="0">
                <a:latin typeface="Consolas" pitchFamily="49" charset="0"/>
              </a:rPr>
              <a:t>(String </a:t>
            </a:r>
            <a:r>
              <a:rPr lang="en-NZ" sz="2000" dirty="0" err="1" smtClean="0">
                <a:latin typeface="Consolas" pitchFamily="49" charset="0"/>
              </a:rPr>
              <a:t>userName</a:t>
            </a:r>
            <a:r>
              <a:rPr lang="en-NZ" sz="2000" dirty="0" smtClean="0">
                <a:latin typeface="Consolas" pitchFamily="49" charset="0"/>
              </a:rPr>
              <a:t>, String password)</a:t>
            </a:r>
          </a:p>
          <a:p>
            <a:pPr>
              <a:buNone/>
            </a:pPr>
            <a:r>
              <a:rPr lang="en-NZ" sz="2000" dirty="0" smtClean="0">
                <a:latin typeface="Consolas" pitchFamily="49" charset="0"/>
              </a:rPr>
              <a:t>    {</a:t>
            </a:r>
          </a:p>
          <a:p>
            <a:pPr>
              <a:buNone/>
            </a:pPr>
            <a:r>
              <a:rPr lang="en-NZ" sz="2000" dirty="0" smtClean="0">
                <a:latin typeface="Consolas" pitchFamily="49" charset="0"/>
              </a:rPr>
              <a:t>            return true;</a:t>
            </a:r>
          </a:p>
          <a:p>
            <a:pPr>
              <a:buNone/>
            </a:pPr>
            <a:r>
              <a:rPr lang="en-NZ" sz="2000" dirty="0" smtClean="0">
                <a:latin typeface="Consolas" pitchFamily="49" charset="0"/>
              </a:rPr>
              <a:t>    }</a:t>
            </a:r>
          </a:p>
          <a:p>
            <a:pPr>
              <a:buNone/>
            </a:pPr>
            <a:r>
              <a:rPr lang="en-NZ" sz="2000" dirty="0" smtClean="0">
                <a:latin typeface="Consolas"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Stubs</a:t>
            </a:r>
            <a:endParaRPr lang="en-NZ" dirty="0"/>
          </a:p>
        </p:txBody>
      </p:sp>
      <p:sp>
        <p:nvSpPr>
          <p:cNvPr id="3" name="Content Placeholder 2"/>
          <p:cNvSpPr>
            <a:spLocks noGrp="1"/>
          </p:cNvSpPr>
          <p:nvPr>
            <p:ph idx="1"/>
          </p:nvPr>
        </p:nvSpPr>
        <p:spPr>
          <a:xfrm>
            <a:off x="0" y="1775191"/>
            <a:ext cx="9144000" cy="4625609"/>
          </a:xfrm>
        </p:spPr>
        <p:txBody>
          <a:bodyPr>
            <a:normAutofit fontScale="47500" lnSpcReduction="20000"/>
          </a:bodyPr>
          <a:lstStyle/>
          <a:p>
            <a:r>
              <a:rPr lang="en-NZ" sz="4000" dirty="0" smtClean="0"/>
              <a:t>The test then uses the stub in exercising the admin class</a:t>
            </a:r>
          </a:p>
          <a:p>
            <a:endParaRPr lang="en-NZ" sz="4000" dirty="0" smtClean="0"/>
          </a:p>
          <a:p>
            <a:endParaRPr lang="en-NZ" dirty="0" smtClean="0"/>
          </a:p>
          <a:p>
            <a:pPr>
              <a:buNone/>
            </a:pPr>
            <a:r>
              <a:rPr lang="en-NZ" sz="3800" dirty="0" smtClean="0">
                <a:latin typeface="Consolas" pitchFamily="49" charset="0"/>
              </a:rPr>
              <a:t>public </a:t>
            </a:r>
            <a:r>
              <a:rPr lang="en-NZ" sz="3800" dirty="0" err="1" smtClean="0">
                <a:latin typeface="Consolas" pitchFamily="49" charset="0"/>
              </a:rPr>
              <a:t>bool</a:t>
            </a:r>
            <a:r>
              <a:rPr lang="en-NZ" sz="3800" dirty="0" smtClean="0">
                <a:latin typeface="Consolas" pitchFamily="49" charset="0"/>
              </a:rPr>
              <a:t> </a:t>
            </a:r>
            <a:r>
              <a:rPr lang="en-NZ" sz="3800" dirty="0" err="1" smtClean="0">
                <a:latin typeface="Consolas" pitchFamily="49" charset="0"/>
              </a:rPr>
              <a:t>testIsLoginLegalOnTrue</a:t>
            </a:r>
            <a:r>
              <a:rPr lang="en-NZ" sz="3800" dirty="0" smtClean="0">
                <a:latin typeface="Consolas" pitchFamily="49" charset="0"/>
              </a:rPr>
              <a:t>()</a:t>
            </a:r>
          </a:p>
          <a:p>
            <a:pPr>
              <a:buNone/>
            </a:pPr>
            <a:r>
              <a:rPr lang="en-NZ" sz="3800" dirty="0" smtClean="0">
                <a:latin typeface="Consolas" pitchFamily="49" charset="0"/>
              </a:rPr>
              <a:t> {</a:t>
            </a:r>
          </a:p>
          <a:p>
            <a:pPr>
              <a:buNone/>
            </a:pPr>
            <a:r>
              <a:rPr lang="en-NZ" sz="3800" b="1" dirty="0" smtClean="0">
                <a:latin typeface="Consolas" pitchFamily="49" charset="0"/>
              </a:rPr>
              <a:t>     </a:t>
            </a:r>
            <a:r>
              <a:rPr lang="en-NZ" sz="3800" b="1" dirty="0" err="1" smtClean="0">
                <a:solidFill>
                  <a:srgbClr val="00B050"/>
                </a:solidFill>
                <a:latin typeface="Consolas" pitchFamily="49" charset="0"/>
              </a:rPr>
              <a:t>StubDataBaseManager</a:t>
            </a:r>
            <a:r>
              <a:rPr lang="en-NZ" sz="3800" b="1" dirty="0" smtClean="0">
                <a:solidFill>
                  <a:srgbClr val="00B050"/>
                </a:solidFill>
                <a:latin typeface="Consolas" pitchFamily="49" charset="0"/>
              </a:rPr>
              <a:t> </a:t>
            </a:r>
            <a:r>
              <a:rPr lang="en-NZ" sz="3800" b="1" dirty="0" err="1" smtClean="0">
                <a:solidFill>
                  <a:srgbClr val="00B050"/>
                </a:solidFill>
                <a:latin typeface="Consolas" pitchFamily="49" charset="0"/>
              </a:rPr>
              <a:t>stubDbManager</a:t>
            </a:r>
            <a:r>
              <a:rPr lang="en-NZ" sz="3800" b="1" dirty="0" smtClean="0">
                <a:solidFill>
                  <a:srgbClr val="00B050"/>
                </a:solidFill>
                <a:latin typeface="Consolas" pitchFamily="49" charset="0"/>
              </a:rPr>
              <a:t> = new </a:t>
            </a:r>
            <a:r>
              <a:rPr lang="en-NZ" sz="3800" b="1" dirty="0" err="1" smtClean="0">
                <a:solidFill>
                  <a:srgbClr val="00B050"/>
                </a:solidFill>
                <a:latin typeface="Consolas" pitchFamily="49" charset="0"/>
              </a:rPr>
              <a:t>StubDataBaseManager</a:t>
            </a:r>
            <a:r>
              <a:rPr lang="en-NZ" sz="3800" b="1" dirty="0" smtClean="0">
                <a:solidFill>
                  <a:srgbClr val="00B050"/>
                </a:solidFill>
                <a:latin typeface="Consolas" pitchFamily="49" charset="0"/>
              </a:rPr>
              <a:t>();</a:t>
            </a:r>
          </a:p>
          <a:p>
            <a:pPr>
              <a:buNone/>
            </a:pPr>
            <a:endParaRPr lang="en-NZ" sz="3800" dirty="0" smtClean="0">
              <a:latin typeface="Consolas" pitchFamily="49" charset="0"/>
            </a:endParaRPr>
          </a:p>
          <a:p>
            <a:pPr>
              <a:buNone/>
            </a:pPr>
            <a:r>
              <a:rPr lang="en-NZ" sz="3800" dirty="0" smtClean="0">
                <a:latin typeface="Consolas" pitchFamily="49" charset="0"/>
              </a:rPr>
              <a:t>     admin </a:t>
            </a:r>
            <a:r>
              <a:rPr lang="en-NZ" sz="3800" dirty="0" err="1" smtClean="0">
                <a:latin typeface="Consolas" pitchFamily="49" charset="0"/>
              </a:rPr>
              <a:t>adminForTesting</a:t>
            </a:r>
            <a:r>
              <a:rPr lang="en-NZ" sz="3800" dirty="0" smtClean="0">
                <a:latin typeface="Consolas" pitchFamily="49" charset="0"/>
              </a:rPr>
              <a:t> = new Admin(</a:t>
            </a:r>
            <a:r>
              <a:rPr lang="en-NZ" sz="3800" b="1" dirty="0" err="1" smtClean="0">
                <a:solidFill>
                  <a:srgbClr val="00B050"/>
                </a:solidFill>
                <a:latin typeface="Consolas" pitchFamily="49" charset="0"/>
              </a:rPr>
              <a:t>stubDbManager</a:t>
            </a:r>
            <a:r>
              <a:rPr lang="en-NZ" sz="3800" dirty="0" smtClean="0">
                <a:latin typeface="Consolas" pitchFamily="49" charset="0"/>
              </a:rPr>
              <a:t>);</a:t>
            </a:r>
          </a:p>
          <a:p>
            <a:pPr>
              <a:buNone/>
            </a:pPr>
            <a:endParaRPr lang="en-NZ" sz="3800" dirty="0" smtClean="0">
              <a:latin typeface="Consolas" pitchFamily="49" charset="0"/>
            </a:endParaRPr>
          </a:p>
          <a:p>
            <a:pPr>
              <a:buNone/>
            </a:pPr>
            <a:r>
              <a:rPr lang="en-NZ" sz="3800" dirty="0" smtClean="0">
                <a:latin typeface="Consolas" pitchFamily="49" charset="0"/>
              </a:rPr>
              <a:t>     </a:t>
            </a:r>
            <a:r>
              <a:rPr lang="en-NZ" sz="3800" dirty="0" err="1" smtClean="0">
                <a:latin typeface="Consolas" pitchFamily="49" charset="0"/>
              </a:rPr>
              <a:t>bool</a:t>
            </a:r>
            <a:r>
              <a:rPr lang="en-NZ" sz="3800" dirty="0" smtClean="0">
                <a:latin typeface="Consolas" pitchFamily="49" charset="0"/>
              </a:rPr>
              <a:t> expected = true;</a:t>
            </a:r>
          </a:p>
          <a:p>
            <a:pPr>
              <a:buNone/>
            </a:pPr>
            <a:r>
              <a:rPr lang="en-NZ" sz="3800" dirty="0" smtClean="0">
                <a:latin typeface="Consolas" pitchFamily="49" charset="0"/>
              </a:rPr>
              <a:t>     </a:t>
            </a:r>
            <a:r>
              <a:rPr lang="en-NZ" sz="3800" dirty="0" err="1" smtClean="0">
                <a:latin typeface="Consolas" pitchFamily="49" charset="0"/>
              </a:rPr>
              <a:t>bool</a:t>
            </a:r>
            <a:r>
              <a:rPr lang="en-NZ" sz="3800" dirty="0" smtClean="0">
                <a:latin typeface="Consolas" pitchFamily="49" charset="0"/>
              </a:rPr>
              <a:t> actual = </a:t>
            </a:r>
            <a:r>
              <a:rPr lang="en-NZ" sz="3800" dirty="0" err="1" smtClean="0">
                <a:latin typeface="Consolas" pitchFamily="49" charset="0"/>
              </a:rPr>
              <a:t>adminForTesting.isLogInLegal</a:t>
            </a:r>
            <a:r>
              <a:rPr lang="en-NZ" sz="3800" dirty="0" smtClean="0">
                <a:latin typeface="Consolas" pitchFamily="49" charset="0"/>
              </a:rPr>
              <a:t>("legal", "legal");</a:t>
            </a:r>
          </a:p>
          <a:p>
            <a:pPr>
              <a:buNone/>
            </a:pPr>
            <a:r>
              <a:rPr lang="en-NZ" sz="3800" dirty="0" smtClean="0">
                <a:latin typeface="Consolas" pitchFamily="49" charset="0"/>
              </a:rPr>
              <a:t>            </a:t>
            </a:r>
          </a:p>
          <a:p>
            <a:pPr>
              <a:buNone/>
            </a:pPr>
            <a:r>
              <a:rPr lang="en-NZ" sz="3800" dirty="0" smtClean="0">
                <a:latin typeface="Consolas" pitchFamily="49" charset="0"/>
              </a:rPr>
              <a:t>     if (expected == actual)	</a:t>
            </a:r>
            <a:r>
              <a:rPr lang="en-NZ" sz="3800" i="1" dirty="0" smtClean="0">
                <a:latin typeface="Consolas" pitchFamily="49" charset="0"/>
              </a:rPr>
              <a:t>// test passes</a:t>
            </a:r>
            <a:endParaRPr lang="en-NZ" sz="3800" dirty="0" smtClean="0">
              <a:latin typeface="Consolas" pitchFamily="49" charset="0"/>
            </a:endParaRPr>
          </a:p>
          <a:p>
            <a:pPr>
              <a:buNone/>
            </a:pPr>
            <a:r>
              <a:rPr lang="en-NZ" sz="3800" dirty="0" smtClean="0">
                <a:latin typeface="Consolas" pitchFamily="49" charset="0"/>
              </a:rPr>
              <a:t>           return true;</a:t>
            </a:r>
          </a:p>
          <a:p>
            <a:pPr>
              <a:buNone/>
            </a:pPr>
            <a:r>
              <a:rPr lang="en-NZ" sz="3800" dirty="0" smtClean="0">
                <a:latin typeface="Consolas" pitchFamily="49" charset="0"/>
              </a:rPr>
              <a:t>     else</a:t>
            </a:r>
          </a:p>
          <a:p>
            <a:pPr>
              <a:buNone/>
            </a:pPr>
            <a:r>
              <a:rPr lang="en-NZ" sz="3800" dirty="0" smtClean="0">
                <a:latin typeface="Consolas" pitchFamily="49" charset="0"/>
              </a:rPr>
              <a:t>           return false;</a:t>
            </a:r>
          </a:p>
          <a:p>
            <a:pPr>
              <a:buNone/>
            </a:pPr>
            <a:r>
              <a:rPr lang="en-NZ" sz="3800" dirty="0" smtClean="0">
                <a:latin typeface="Consolas" pitchFamily="49" charset="0"/>
              </a:rPr>
              <a:t>}</a:t>
            </a:r>
            <a:endParaRPr lang="en-NZ" sz="380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Stubs</a:t>
            </a:r>
            <a:endParaRPr lang="en-NZ" dirty="0"/>
          </a:p>
        </p:txBody>
      </p:sp>
      <p:sp>
        <p:nvSpPr>
          <p:cNvPr id="3" name="Content Placeholder 2"/>
          <p:cNvSpPr>
            <a:spLocks noGrp="1"/>
          </p:cNvSpPr>
          <p:nvPr>
            <p:ph idx="1"/>
          </p:nvPr>
        </p:nvSpPr>
        <p:spPr/>
        <p:txBody>
          <a:bodyPr>
            <a:normAutofit/>
          </a:bodyPr>
          <a:lstStyle/>
          <a:p>
            <a:r>
              <a:rPr lang="en-NZ" sz="2800" dirty="0" smtClean="0"/>
              <a:t>Note that in this example, you have designed your architecture specifically to facilitate unit testing</a:t>
            </a:r>
            <a:endParaRPr lang="en-NZ"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NZ" dirty="0" smtClean="0"/>
              <a:t>Automated Testing Frameworks</a:t>
            </a:r>
          </a:p>
        </p:txBody>
      </p:sp>
      <p:sp>
        <p:nvSpPr>
          <p:cNvPr id="28674" name="Content Placeholder 2"/>
          <p:cNvSpPr>
            <a:spLocks noGrp="1"/>
          </p:cNvSpPr>
          <p:nvPr>
            <p:ph idx="1"/>
          </p:nvPr>
        </p:nvSpPr>
        <p:spPr>
          <a:xfrm>
            <a:off x="0" y="1775191"/>
            <a:ext cx="9144000" cy="4625609"/>
          </a:xfrm>
        </p:spPr>
        <p:txBody>
          <a:bodyPr>
            <a:normAutofit/>
          </a:bodyPr>
          <a:lstStyle/>
          <a:p>
            <a:r>
              <a:rPr lang="en-NZ" sz="2800" dirty="0" smtClean="0"/>
              <a:t>Examples</a:t>
            </a:r>
          </a:p>
          <a:p>
            <a:pPr lvl="1"/>
            <a:r>
              <a:rPr lang="en-NZ" sz="2400" dirty="0" err="1" smtClean="0"/>
              <a:t>jUnit</a:t>
            </a:r>
            <a:endParaRPr lang="en-NZ" sz="2400" dirty="0" smtClean="0"/>
          </a:p>
          <a:p>
            <a:pPr lvl="1"/>
            <a:r>
              <a:rPr lang="en-NZ" sz="2400" dirty="0" err="1" smtClean="0"/>
              <a:t>nUnit</a:t>
            </a:r>
            <a:endParaRPr lang="en-NZ" sz="2400" dirty="0" smtClean="0"/>
          </a:p>
          <a:p>
            <a:pPr lvl="1"/>
            <a:r>
              <a:rPr lang="en-NZ" sz="2400" dirty="0" err="1" smtClean="0"/>
              <a:t>MSTest</a:t>
            </a:r>
            <a:r>
              <a:rPr lang="en-NZ" sz="2400" dirty="0" smtClean="0"/>
              <a:t>: Built-in </a:t>
            </a:r>
            <a:r>
              <a:rPr lang="en-NZ" sz="2400" dirty="0" smtClean="0"/>
              <a:t>VS </a:t>
            </a:r>
            <a:r>
              <a:rPr lang="en-NZ" sz="2400" dirty="0" smtClean="0"/>
              <a:t>2015</a:t>
            </a:r>
          </a:p>
          <a:p>
            <a:r>
              <a:rPr lang="en-NZ" sz="2800" dirty="0" smtClean="0"/>
              <a:t>Advantages</a:t>
            </a:r>
          </a:p>
          <a:p>
            <a:pPr lvl="1"/>
            <a:r>
              <a:rPr lang="en-NZ" sz="2400" dirty="0" smtClean="0"/>
              <a:t>Automatic test skeleton construction</a:t>
            </a:r>
          </a:p>
          <a:p>
            <a:pPr lvl="1"/>
            <a:r>
              <a:rPr lang="en-NZ" sz="2400" dirty="0" smtClean="0"/>
              <a:t>Built-in assert operators for validation</a:t>
            </a:r>
          </a:p>
          <a:p>
            <a:pPr lvl="1"/>
            <a:r>
              <a:rPr lang="en-NZ" sz="2400" dirty="0" smtClean="0"/>
              <a:t>Automatic running and checking</a:t>
            </a:r>
          </a:p>
          <a:p>
            <a:pPr lvl="1"/>
            <a:endParaRPr lang="en-NZ"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67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MSTest</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1772040"/>
            <a:ext cx="7924800" cy="43239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MSTest</a:t>
            </a:r>
            <a:endParaRPr lang="en-NZ" dirty="0"/>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3" cstate="print"/>
          <a:srcRect/>
          <a:stretch>
            <a:fillRect/>
          </a:stretch>
        </p:blipFill>
        <p:spPr bwMode="auto">
          <a:xfrm>
            <a:off x="457200" y="1600199"/>
            <a:ext cx="7010400" cy="49268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NZ" smtClean="0"/>
              <a:t>Our Code</a:t>
            </a:r>
          </a:p>
        </p:txBody>
      </p:sp>
      <p:pic>
        <p:nvPicPr>
          <p:cNvPr id="18434" name="Content Placeholder 3" descr="exceptions.jpg"/>
          <p:cNvPicPr>
            <a:picLocks noGrp="1" noChangeAspect="1"/>
          </p:cNvPicPr>
          <p:nvPr>
            <p:ph idx="1"/>
          </p:nvPr>
        </p:nvPicPr>
        <p:blipFill>
          <a:blip r:embed="rId3" cstate="print"/>
          <a:stretch>
            <a:fillRect/>
          </a:stretch>
        </p:blipFill>
        <p:spPr>
          <a:xfrm>
            <a:off x="1460637" y="1600200"/>
            <a:ext cx="6222726" cy="48768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828675" y="1358900"/>
            <a:ext cx="7486650" cy="5194300"/>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err="1"/>
              <a:t>MSTest</a:t>
            </a:r>
            <a:endParaRPr lang="en-NZ" dirty="0"/>
          </a:p>
        </p:txBody>
      </p:sp>
      <p:sp>
        <p:nvSpPr>
          <p:cNvPr id="3" name="Content Placeholder 2"/>
          <p:cNvSpPr>
            <a:spLocks noGrp="1"/>
          </p:cNvSpPr>
          <p:nvPr>
            <p:ph idx="1"/>
          </p:nvPr>
        </p:nvSpPr>
        <p:spPr/>
        <p:txBody>
          <a:bodyPr/>
          <a:lstStyle/>
          <a:p>
            <a:endParaRPr lang="en-NZ"/>
          </a:p>
        </p:txBody>
      </p:sp>
      <p:cxnSp>
        <p:nvCxnSpPr>
          <p:cNvPr id="7" name="Straight Arrow Connector 6"/>
          <p:cNvCxnSpPr/>
          <p:nvPr/>
        </p:nvCxnSpPr>
        <p:spPr>
          <a:xfrm>
            <a:off x="228600" y="4267200"/>
            <a:ext cx="990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6400800" y="2362200"/>
            <a:ext cx="685800" cy="685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2243138" y="1509713"/>
            <a:ext cx="4657725" cy="3838575"/>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err="1" smtClean="0"/>
              <a:t>MSTest</a:t>
            </a:r>
            <a:endParaRPr lang="en-NZ" dirty="0"/>
          </a:p>
        </p:txBody>
      </p:sp>
      <p:cxnSp>
        <p:nvCxnSpPr>
          <p:cNvPr id="6" name="Straight Arrow Connector 5"/>
          <p:cNvCxnSpPr/>
          <p:nvPr/>
        </p:nvCxnSpPr>
        <p:spPr>
          <a:xfrm>
            <a:off x="1524000" y="2819400"/>
            <a:ext cx="990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524000" y="3429000"/>
            <a:ext cx="990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MSTest</a:t>
            </a:r>
            <a:endParaRPr lang="en-NZ" dirty="0"/>
          </a:p>
        </p:txBody>
      </p:sp>
      <p:pic>
        <p:nvPicPr>
          <p:cNvPr id="4098" name="Picture 2"/>
          <p:cNvPicPr>
            <a:picLocks noChangeAspect="1" noChangeArrowheads="1"/>
          </p:cNvPicPr>
          <p:nvPr/>
        </p:nvPicPr>
        <p:blipFill>
          <a:blip r:embed="rId3" cstate="print"/>
          <a:srcRect/>
          <a:stretch>
            <a:fillRect/>
          </a:stretch>
        </p:blipFill>
        <p:spPr bwMode="auto">
          <a:xfrm>
            <a:off x="685800" y="1524000"/>
            <a:ext cx="5410200" cy="5099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MSTest</a:t>
            </a:r>
            <a:endParaRPr lang="en-NZ" dirty="0"/>
          </a:p>
        </p:txBody>
      </p:sp>
      <p:sp>
        <p:nvSpPr>
          <p:cNvPr id="3" name="Content Placeholder 2"/>
          <p:cNvSpPr>
            <a:spLocks noGrp="1"/>
          </p:cNvSpPr>
          <p:nvPr>
            <p:ph idx="1"/>
          </p:nvPr>
        </p:nvSpPr>
        <p:spPr/>
        <p:txBody>
          <a:bodyPr/>
          <a:lstStyle/>
          <a:p>
            <a:endParaRPr lang="en-NZ" dirty="0"/>
          </a:p>
        </p:txBody>
      </p:sp>
      <p:pic>
        <p:nvPicPr>
          <p:cNvPr id="4098" name="Picture 2"/>
          <p:cNvPicPr>
            <a:picLocks noChangeAspect="1" noChangeArrowheads="1"/>
          </p:cNvPicPr>
          <p:nvPr/>
        </p:nvPicPr>
        <p:blipFill>
          <a:blip r:embed="rId3" cstate="print"/>
          <a:srcRect/>
          <a:stretch>
            <a:fillRect/>
          </a:stretch>
        </p:blipFill>
        <p:spPr bwMode="auto">
          <a:xfrm>
            <a:off x="9906000" y="609600"/>
            <a:ext cx="6915150" cy="550545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7391400" y="0"/>
            <a:ext cx="6254750" cy="630555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9372600" y="2527300"/>
            <a:ext cx="6254750" cy="4330700"/>
          </a:xfrm>
          <a:prstGeom prst="rect">
            <a:avLst/>
          </a:prstGeom>
          <a:noFill/>
          <a:ln w="9525">
            <a:noFill/>
            <a:miter lim="800000"/>
            <a:headEnd/>
            <a:tailEnd/>
          </a:ln>
        </p:spPr>
      </p:pic>
      <p:pic>
        <p:nvPicPr>
          <p:cNvPr id="4101" name="Picture 5"/>
          <p:cNvPicPr>
            <a:picLocks noChangeAspect="1" noChangeArrowheads="1"/>
          </p:cNvPicPr>
          <p:nvPr/>
        </p:nvPicPr>
        <p:blipFill>
          <a:blip r:embed="rId6" cstate="print"/>
          <a:srcRect/>
          <a:stretch>
            <a:fillRect/>
          </a:stretch>
        </p:blipFill>
        <p:spPr bwMode="auto">
          <a:xfrm>
            <a:off x="-8153400" y="685800"/>
            <a:ext cx="6286500" cy="4356100"/>
          </a:xfrm>
          <a:prstGeom prst="rect">
            <a:avLst/>
          </a:prstGeom>
          <a:noFill/>
          <a:ln w="9525">
            <a:noFill/>
            <a:miter lim="800000"/>
            <a:headEnd/>
            <a:tailEnd/>
          </a:ln>
        </p:spPr>
      </p:pic>
      <p:pic>
        <p:nvPicPr>
          <p:cNvPr id="4102" name="Picture 6"/>
          <p:cNvPicPr>
            <a:picLocks noChangeAspect="1" noChangeArrowheads="1"/>
          </p:cNvPicPr>
          <p:nvPr/>
        </p:nvPicPr>
        <p:blipFill>
          <a:blip r:embed="rId7" cstate="print"/>
          <a:srcRect/>
          <a:stretch>
            <a:fillRect/>
          </a:stretch>
        </p:blipFill>
        <p:spPr bwMode="auto">
          <a:xfrm>
            <a:off x="-6477000" y="2514600"/>
            <a:ext cx="4924425" cy="3857625"/>
          </a:xfrm>
          <a:prstGeom prst="rect">
            <a:avLst/>
          </a:prstGeom>
          <a:noFill/>
          <a:ln w="9525">
            <a:noFill/>
            <a:miter lim="800000"/>
            <a:headEnd/>
            <a:tailEnd/>
          </a:ln>
        </p:spPr>
      </p:pic>
      <p:pic>
        <p:nvPicPr>
          <p:cNvPr id="4103" name="Picture 7"/>
          <p:cNvPicPr>
            <a:picLocks noChangeAspect="1" noChangeArrowheads="1"/>
          </p:cNvPicPr>
          <p:nvPr/>
        </p:nvPicPr>
        <p:blipFill>
          <a:blip r:embed="rId8" cstate="print"/>
          <a:srcRect/>
          <a:stretch>
            <a:fillRect/>
          </a:stretch>
        </p:blipFill>
        <p:spPr bwMode="auto">
          <a:xfrm>
            <a:off x="457200" y="1600200"/>
            <a:ext cx="5791200"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MSTest</a:t>
            </a:r>
            <a:endParaRPr lang="en-NZ" dirty="0"/>
          </a:p>
        </p:txBody>
      </p:sp>
      <p:sp>
        <p:nvSpPr>
          <p:cNvPr id="3" name="Content Placeholder 2"/>
          <p:cNvSpPr>
            <a:spLocks noGrp="1"/>
          </p:cNvSpPr>
          <p:nvPr>
            <p:ph idx="1"/>
          </p:nvPr>
        </p:nvSpPr>
        <p:spPr/>
        <p:txBody>
          <a:bodyPr/>
          <a:lstStyle/>
          <a:p>
            <a:endParaRPr lang="en-NZ" dirty="0"/>
          </a:p>
        </p:txBody>
      </p:sp>
      <p:pic>
        <p:nvPicPr>
          <p:cNvPr id="5122" name="Picture 2"/>
          <p:cNvPicPr>
            <a:picLocks noChangeAspect="1" noChangeArrowheads="1"/>
          </p:cNvPicPr>
          <p:nvPr/>
        </p:nvPicPr>
        <p:blipFill>
          <a:blip r:embed="rId3" cstate="print"/>
          <a:srcRect/>
          <a:stretch>
            <a:fillRect/>
          </a:stretch>
        </p:blipFill>
        <p:spPr bwMode="auto">
          <a:xfrm>
            <a:off x="533400" y="1600200"/>
            <a:ext cx="7239000" cy="4871200"/>
          </a:xfrm>
          <a:prstGeom prst="rect">
            <a:avLst/>
          </a:prstGeom>
          <a:noFill/>
          <a:ln w="9525">
            <a:noFill/>
            <a:miter lim="800000"/>
            <a:headEnd/>
            <a:tailEnd/>
          </a:ln>
        </p:spPr>
      </p:pic>
    </p:spTree>
    <p:extLst>
      <p:ext uri="{BB962C8B-B14F-4D97-AF65-F5344CB8AC3E}">
        <p14:creationId xmlns="" xmlns:p14="http://schemas.microsoft.com/office/powerpoint/2010/main" val="455289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err="1" smtClean="0"/>
              <a:t>MSTest</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srcRect/>
          <a:stretch>
            <a:fillRect/>
          </a:stretch>
        </p:blipFill>
        <p:spPr bwMode="auto">
          <a:xfrm>
            <a:off x="457200" y="1600200"/>
            <a:ext cx="8077200" cy="41899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MSTest</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457199" y="1600200"/>
            <a:ext cx="8141347"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MSTest</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srcRect/>
          <a:stretch>
            <a:fillRect/>
          </a:stretch>
        </p:blipFill>
        <p:spPr bwMode="auto">
          <a:xfrm>
            <a:off x="505987" y="1675933"/>
            <a:ext cx="8180813" cy="27436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MSTest</a:t>
            </a:r>
            <a:endParaRPr lang="en-NZ" dirty="0"/>
          </a:p>
        </p:txBody>
      </p:sp>
      <p:sp>
        <p:nvSpPr>
          <p:cNvPr id="3" name="Content Placeholder 2"/>
          <p:cNvSpPr>
            <a:spLocks noGrp="1"/>
          </p:cNvSpPr>
          <p:nvPr>
            <p:ph idx="1"/>
          </p:nvPr>
        </p:nvSpPr>
        <p:spPr/>
        <p:txBody>
          <a:bodyPr/>
          <a:lstStyle/>
          <a:p>
            <a:endParaRPr lang="en-NZ"/>
          </a:p>
        </p:txBody>
      </p:sp>
      <p:pic>
        <p:nvPicPr>
          <p:cNvPr id="8195" name="Picture 3"/>
          <p:cNvPicPr>
            <a:picLocks noChangeAspect="1" noChangeArrowheads="1"/>
          </p:cNvPicPr>
          <p:nvPr/>
        </p:nvPicPr>
        <p:blipFill>
          <a:blip r:embed="rId3" cstate="print"/>
          <a:srcRect/>
          <a:stretch>
            <a:fillRect/>
          </a:stretch>
        </p:blipFill>
        <p:spPr bwMode="auto">
          <a:xfrm>
            <a:off x="488950" y="1600200"/>
            <a:ext cx="6140450" cy="2330450"/>
          </a:xfrm>
          <a:prstGeom prst="rect">
            <a:avLst/>
          </a:prstGeom>
          <a:noFill/>
          <a:ln w="9525">
            <a:noFill/>
            <a:miter lim="800000"/>
            <a:headEnd/>
            <a:tailEnd/>
          </a:ln>
        </p:spPr>
      </p:pic>
      <p:pic>
        <p:nvPicPr>
          <p:cNvPr id="9218" name="Picture 2"/>
          <p:cNvPicPr>
            <a:picLocks noChangeAspect="1" noChangeArrowheads="1"/>
          </p:cNvPicPr>
          <p:nvPr/>
        </p:nvPicPr>
        <p:blipFill>
          <a:blip r:embed="rId4" cstate="print"/>
          <a:srcRect/>
          <a:stretch>
            <a:fillRect/>
          </a:stretch>
        </p:blipFill>
        <p:spPr bwMode="auto">
          <a:xfrm>
            <a:off x="457200" y="4114800"/>
            <a:ext cx="6127750" cy="2349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Philosophies of Unit Testing</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NZ" smtClean="0"/>
              <a:t>Types of Testing</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NZ" dirty="0" smtClean="0"/>
              <a:t>Unit Testing</a:t>
            </a:r>
          </a:p>
          <a:p>
            <a:pPr lvl="1" fontAlgn="auto">
              <a:spcAft>
                <a:spcPts val="0"/>
              </a:spcAft>
              <a:buFont typeface="Arial" pitchFamily="34" charset="0"/>
              <a:buChar char="–"/>
              <a:defRPr/>
            </a:pPr>
            <a:r>
              <a:rPr lang="en-NZ" dirty="0" smtClean="0"/>
              <a:t>Single logical unit (often a method)</a:t>
            </a:r>
          </a:p>
          <a:p>
            <a:pPr fontAlgn="auto">
              <a:spcAft>
                <a:spcPts val="0"/>
              </a:spcAft>
              <a:buFont typeface="Arial" pitchFamily="34" charset="0"/>
              <a:buChar char="•"/>
              <a:defRPr/>
            </a:pPr>
            <a:r>
              <a:rPr lang="en-NZ" dirty="0" smtClean="0"/>
              <a:t>Integration Testing</a:t>
            </a:r>
          </a:p>
          <a:p>
            <a:pPr lvl="1" fontAlgn="auto">
              <a:spcAft>
                <a:spcPts val="0"/>
              </a:spcAft>
              <a:buFont typeface="Arial" pitchFamily="34" charset="0"/>
              <a:buChar char="–"/>
              <a:defRPr/>
            </a:pPr>
            <a:r>
              <a:rPr lang="en-NZ" dirty="0" smtClean="0"/>
              <a:t>Behaviour that involves multiple units</a:t>
            </a:r>
          </a:p>
          <a:p>
            <a:pPr fontAlgn="auto">
              <a:spcAft>
                <a:spcPts val="0"/>
              </a:spcAft>
              <a:buFont typeface="Arial" pitchFamily="34" charset="0"/>
              <a:buChar char="•"/>
              <a:defRPr/>
            </a:pPr>
            <a:r>
              <a:rPr lang="en-NZ" dirty="0" smtClean="0"/>
              <a:t>Functional Testing</a:t>
            </a:r>
          </a:p>
          <a:p>
            <a:pPr lvl="1" fontAlgn="auto">
              <a:spcAft>
                <a:spcPts val="0"/>
              </a:spcAft>
              <a:buFont typeface="Arial" pitchFamily="34" charset="0"/>
              <a:buChar char="–"/>
              <a:defRPr/>
            </a:pPr>
            <a:r>
              <a:rPr lang="en-NZ" dirty="0" smtClean="0"/>
              <a:t>The entire application</a:t>
            </a:r>
          </a:p>
          <a:p>
            <a:pPr fontAlgn="auto">
              <a:spcAft>
                <a:spcPts val="0"/>
              </a:spcAft>
              <a:buFont typeface="Arial" pitchFamily="34" charset="0"/>
              <a:buChar char="•"/>
              <a:defRPr/>
            </a:pPr>
            <a:r>
              <a:rPr lang="en-NZ" dirty="0" smtClean="0"/>
              <a:t>Performance Testing</a:t>
            </a:r>
          </a:p>
          <a:p>
            <a:pPr lvl="1" fontAlgn="auto">
              <a:spcAft>
                <a:spcPts val="0"/>
              </a:spcAft>
              <a:buFont typeface="Arial" pitchFamily="34" charset="0"/>
              <a:buChar char="–"/>
              <a:defRPr/>
            </a:pPr>
            <a:r>
              <a:rPr lang="en-NZ" dirty="0" smtClean="0"/>
              <a:t>Is the application fast/powerful enough?</a:t>
            </a:r>
          </a:p>
          <a:p>
            <a:pPr fontAlgn="auto">
              <a:spcAft>
                <a:spcPts val="0"/>
              </a:spcAft>
              <a:buFont typeface="Arial" pitchFamily="34" charset="0"/>
              <a:buChar char="•"/>
              <a:defRPr/>
            </a:pPr>
            <a:r>
              <a:rPr lang="en-NZ" dirty="0" smtClean="0"/>
              <a:t>Acceptance Testing</a:t>
            </a:r>
          </a:p>
          <a:p>
            <a:pPr lvl="1" fontAlgn="auto">
              <a:spcAft>
                <a:spcPts val="0"/>
              </a:spcAft>
              <a:buFont typeface="Arial" pitchFamily="34" charset="0"/>
              <a:buChar char="–"/>
              <a:defRPr/>
            </a:pPr>
            <a:r>
              <a:rPr lang="en-NZ" dirty="0" smtClean="0"/>
              <a:t>Do the clients and/or users like the product.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Advantages of Unit Testing</a:t>
            </a:r>
            <a:endParaRPr lang="en-NZ" dirty="0"/>
          </a:p>
        </p:txBody>
      </p:sp>
      <p:sp>
        <p:nvSpPr>
          <p:cNvPr id="3" name="Content Placeholder 2"/>
          <p:cNvSpPr>
            <a:spLocks noGrp="1"/>
          </p:cNvSpPr>
          <p:nvPr>
            <p:ph idx="1"/>
          </p:nvPr>
        </p:nvSpPr>
        <p:spPr/>
        <p:txBody>
          <a:bodyPr/>
          <a:lstStyle/>
          <a:p>
            <a:pP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600" dirty="0" smtClean="0"/>
              <a:t>Produces robust code, especially in the boundary areas</a:t>
            </a:r>
          </a:p>
          <a:p>
            <a:pP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600" dirty="0" smtClean="0"/>
              <a:t>Improves the design</a:t>
            </a:r>
          </a:p>
          <a:p>
            <a:pP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600" dirty="0" smtClean="0"/>
              <a:t>Increase confidence in code stability</a:t>
            </a:r>
          </a:p>
          <a:p>
            <a:pP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600" dirty="0" smtClean="0"/>
              <a:t>Encourages collective ownership of the code</a:t>
            </a:r>
          </a:p>
          <a:p>
            <a:pP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600" dirty="0" smtClean="0"/>
              <a:t>Enables </a:t>
            </a:r>
            <a:r>
              <a:rPr lang="en-GB" sz="2600" dirty="0" err="1" smtClean="0"/>
              <a:t>refactoring</a:t>
            </a:r>
            <a:r>
              <a:rPr lang="en-GB" sz="2600" dirty="0" smtClean="0"/>
              <a:t> without fear</a:t>
            </a:r>
          </a:p>
          <a:p>
            <a:pPr>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sz="2600" dirty="0" smtClean="0"/>
          </a:p>
          <a:p>
            <a:pPr>
              <a:buNone/>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NZ" smtClean="0"/>
              <a:t>Test Driven Design</a:t>
            </a:r>
          </a:p>
        </p:txBody>
      </p:sp>
      <p:sp>
        <p:nvSpPr>
          <p:cNvPr id="29698" name="Content Placeholder 2"/>
          <p:cNvSpPr>
            <a:spLocks noGrp="1"/>
          </p:cNvSpPr>
          <p:nvPr>
            <p:ph idx="1"/>
          </p:nvPr>
        </p:nvSpPr>
        <p:spPr/>
        <p:txBody>
          <a:bodyPr/>
          <a:lstStyle/>
          <a:p>
            <a:r>
              <a:rPr lang="en-NZ" dirty="0" smtClean="0"/>
              <a:t>Write the tests first, then the code to pass them</a:t>
            </a:r>
          </a:p>
        </p:txBody>
      </p:sp>
      <p:pic>
        <p:nvPicPr>
          <p:cNvPr id="6" name="Picture 5" descr="figure1.gif"/>
          <p:cNvPicPr>
            <a:picLocks noChangeAspect="1"/>
          </p:cNvPicPr>
          <p:nvPr/>
        </p:nvPicPr>
        <p:blipFill>
          <a:blip r:embed="rId3" cstate="print"/>
          <a:stretch>
            <a:fillRect/>
          </a:stretch>
        </p:blipFill>
        <p:spPr>
          <a:xfrm>
            <a:off x="3186112" y="2626199"/>
            <a:ext cx="3382067" cy="40794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Write the Test First</a:t>
            </a:r>
            <a:endParaRPr lang="en-US" dirty="0"/>
          </a:p>
        </p:txBody>
      </p:sp>
      <p:sp>
        <p:nvSpPr>
          <p:cNvPr id="3" name="Content Placeholder 2"/>
          <p:cNvSpPr>
            <a:spLocks noGrp="1"/>
          </p:cNvSpPr>
          <p:nvPr>
            <p:ph idx="1"/>
          </p:nvPr>
        </p:nvSpPr>
        <p:spPr/>
        <p:txBody>
          <a:bodyPr/>
          <a:lstStyle/>
          <a:p>
            <a:r>
              <a:rPr lang="en-NZ" dirty="0" smtClean="0"/>
              <a:t>Write the test </a:t>
            </a:r>
            <a:r>
              <a:rPr lang="en-NZ" b="1" i="1" dirty="0" smtClean="0"/>
              <a:t>before </a:t>
            </a:r>
            <a:r>
              <a:rPr lang="en-NZ" dirty="0" smtClean="0"/>
              <a:t> the code.</a:t>
            </a:r>
          </a:p>
          <a:p>
            <a:r>
              <a:rPr lang="en-NZ" dirty="0" smtClean="0"/>
              <a:t>Run the test, confirm that it fails.</a:t>
            </a:r>
          </a:p>
          <a:p>
            <a:r>
              <a:rPr lang="en-NZ" dirty="0" smtClean="0"/>
              <a:t>Write the code.</a:t>
            </a:r>
          </a:p>
          <a:p>
            <a:r>
              <a:rPr lang="en-NZ" dirty="0" smtClean="0"/>
              <a:t>Run the test again, confirm that it passes.</a:t>
            </a:r>
          </a:p>
          <a:p>
            <a:endParaRPr lang="en-US" dirty="0"/>
          </a:p>
        </p:txBody>
      </p:sp>
    </p:spTree>
    <p:extLst>
      <p:ext uri="{BB962C8B-B14F-4D97-AF65-F5344CB8AC3E}">
        <p14:creationId xmlns="" xmlns:p14="http://schemas.microsoft.com/office/powerpoint/2010/main" val="20097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Write the Test First</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43000" y="1719263"/>
            <a:ext cx="6864247" cy="468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90838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Differing Views on Unit Testing</a:t>
            </a:r>
            <a:endParaRPr lang="en-NZ" dirty="0"/>
          </a:p>
        </p:txBody>
      </p:sp>
      <p:sp>
        <p:nvSpPr>
          <p:cNvPr id="3" name="Content Placeholder 2"/>
          <p:cNvSpPr>
            <a:spLocks noGrp="1"/>
          </p:cNvSpPr>
          <p:nvPr>
            <p:ph idx="1"/>
          </p:nvPr>
        </p:nvSpPr>
        <p:spPr/>
        <p:txBody>
          <a:bodyPr/>
          <a:lstStyle/>
          <a:p>
            <a:endParaRPr lang="en-NZ" dirty="0"/>
          </a:p>
        </p:txBody>
      </p:sp>
      <p:sp>
        <p:nvSpPr>
          <p:cNvPr id="4" name="TextBox 3"/>
          <p:cNvSpPr txBox="1"/>
          <p:nvPr/>
        </p:nvSpPr>
        <p:spPr>
          <a:xfrm>
            <a:off x="255419" y="3212068"/>
            <a:ext cx="1954381" cy="369332"/>
          </a:xfrm>
          <a:prstGeom prst="rect">
            <a:avLst/>
          </a:prstGeom>
          <a:noFill/>
        </p:spPr>
        <p:txBody>
          <a:bodyPr wrap="none" rtlCol="0">
            <a:spAutoFit/>
          </a:bodyPr>
          <a:lstStyle/>
          <a:p>
            <a:r>
              <a:rPr lang="en-NZ" dirty="0" smtClean="0"/>
              <a:t>Rabidly Opposed</a:t>
            </a:r>
            <a:endParaRPr lang="en-NZ" dirty="0"/>
          </a:p>
        </p:txBody>
      </p:sp>
      <p:sp>
        <p:nvSpPr>
          <p:cNvPr id="5" name="TextBox 4"/>
          <p:cNvSpPr txBox="1"/>
          <p:nvPr/>
        </p:nvSpPr>
        <p:spPr>
          <a:xfrm>
            <a:off x="6934200" y="3288268"/>
            <a:ext cx="1992853" cy="369332"/>
          </a:xfrm>
          <a:prstGeom prst="rect">
            <a:avLst/>
          </a:prstGeom>
          <a:noFill/>
        </p:spPr>
        <p:txBody>
          <a:bodyPr wrap="none" rtlCol="0">
            <a:spAutoFit/>
          </a:bodyPr>
          <a:lstStyle/>
          <a:p>
            <a:r>
              <a:rPr lang="en-NZ" dirty="0" smtClean="0"/>
              <a:t>Rabidly In Favour</a:t>
            </a:r>
            <a:endParaRPr lang="en-NZ" dirty="0"/>
          </a:p>
        </p:txBody>
      </p:sp>
      <p:sp>
        <p:nvSpPr>
          <p:cNvPr id="6" name="Left-Right Arrow 5"/>
          <p:cNvSpPr/>
          <p:nvPr/>
        </p:nvSpPr>
        <p:spPr>
          <a:xfrm>
            <a:off x="228600" y="3657600"/>
            <a:ext cx="86868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NZ" dirty="0" smtClean="0"/>
              <a:t>Differing Views on Unit Testing</a:t>
            </a:r>
          </a:p>
        </p:txBody>
      </p:sp>
      <p:sp>
        <p:nvSpPr>
          <p:cNvPr id="31746" name="Content Placeholder 2"/>
          <p:cNvSpPr>
            <a:spLocks noGrp="1"/>
          </p:cNvSpPr>
          <p:nvPr>
            <p:ph idx="1"/>
          </p:nvPr>
        </p:nvSpPr>
        <p:spPr/>
        <p:txBody>
          <a:bodyPr>
            <a:normAutofit/>
          </a:bodyPr>
          <a:lstStyle/>
          <a:p>
            <a:r>
              <a:rPr lang="en-NZ" dirty="0"/>
              <a:t>Will </a:t>
            </a:r>
            <a:r>
              <a:rPr lang="en-NZ" dirty="0" smtClean="0"/>
              <a:t>Shipley</a:t>
            </a:r>
            <a:endParaRPr lang="en-NZ" dirty="0"/>
          </a:p>
          <a:p>
            <a:endParaRPr lang="en-NZ" dirty="0" smtClean="0"/>
          </a:p>
          <a:p>
            <a:pPr>
              <a:lnSpc>
                <a:spcPct val="114000"/>
              </a:lnSpc>
            </a:pPr>
            <a:r>
              <a:rPr lang="en-NZ" dirty="0" smtClean="0"/>
              <a:t>“You should test. Test and test and test. But I've NEVER, EVER seen a structured test program that (a) didn't take like 100 man-hours of setup time, (b) didn't suck down a ton of engineering resources, and (c) actually found any particularly relevant bugs. Unit testing is a great way to pay a bunch of engineers to be bored out of their minds and find not much of anything.”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Differing Views on Unit Testing</a:t>
            </a:r>
            <a:endParaRPr lang="en-NZ" dirty="0"/>
          </a:p>
        </p:txBody>
      </p:sp>
      <p:sp>
        <p:nvSpPr>
          <p:cNvPr id="3" name="Content Placeholder 2"/>
          <p:cNvSpPr>
            <a:spLocks noGrp="1"/>
          </p:cNvSpPr>
          <p:nvPr>
            <p:ph idx="1"/>
          </p:nvPr>
        </p:nvSpPr>
        <p:spPr/>
        <p:txBody>
          <a:bodyPr/>
          <a:lstStyle/>
          <a:p>
            <a:pPr>
              <a:lnSpc>
                <a:spcPct val="114000"/>
              </a:lnSpc>
            </a:pPr>
            <a:r>
              <a:rPr lang="en-NZ" dirty="0" smtClean="0"/>
              <a:t>‘Let me be blunt: YOU NEED TO TEST YOUR DAMN PROGRAM. Run it. Use it. Try odd things. Whack keys. Add too many items. Paste in a 2MB text file. FIND OUT HOW IT FAILS. I'M YELLING BECAUSE THIS S*** IS IMPORTANT.”</a:t>
            </a:r>
            <a:endParaRPr lang="en-NZ"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Differing Views on Unit Testing</a:t>
            </a:r>
            <a:endParaRPr lang="en-NZ" dirty="0"/>
          </a:p>
        </p:txBody>
      </p:sp>
      <p:sp>
        <p:nvSpPr>
          <p:cNvPr id="3" name="Content Placeholder 2"/>
          <p:cNvSpPr>
            <a:spLocks noGrp="1"/>
          </p:cNvSpPr>
          <p:nvPr>
            <p:ph idx="1"/>
          </p:nvPr>
        </p:nvSpPr>
        <p:spPr/>
        <p:txBody>
          <a:bodyPr/>
          <a:lstStyle/>
          <a:p>
            <a:pPr>
              <a:lnSpc>
                <a:spcPct val="114000"/>
              </a:lnSpc>
            </a:pPr>
            <a:r>
              <a:rPr lang="en-NZ" dirty="0" smtClean="0"/>
              <a:t>‘When you modify your program, test it yourself. Your goal should be to break it, NOT to verify your code. That is, you should turn your huge intellect to "if I hated this code, how could I break it…You KNOW that if you hated someone and it was your job to break their program, you could find some way to do it. Do it to every change you make.”</a:t>
            </a:r>
            <a:endParaRPr lang="en-NZ"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Practice</a:t>
            </a:r>
            <a:endParaRPr lang="en-US" dirty="0"/>
          </a:p>
        </p:txBody>
      </p:sp>
      <p:sp>
        <p:nvSpPr>
          <p:cNvPr id="3" name="Content Placeholder 2"/>
          <p:cNvSpPr>
            <a:spLocks noGrp="1"/>
          </p:cNvSpPr>
          <p:nvPr>
            <p:ph idx="1"/>
          </p:nvPr>
        </p:nvSpPr>
        <p:spPr/>
        <p:txBody>
          <a:bodyPr/>
          <a:lstStyle/>
          <a:p>
            <a:pPr marL="0" indent="0">
              <a:buNone/>
            </a:pPr>
            <a:r>
              <a:rPr lang="en-NZ" dirty="0" smtClean="0"/>
              <a:t> </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304800" y="2209800"/>
            <a:ext cx="8712558" cy="1676400"/>
          </a:xfrm>
          <a:prstGeom prst="rect">
            <a:avLst/>
          </a:prstGeom>
          <a:noFill/>
          <a:ln w="9525">
            <a:noFill/>
            <a:miter lim="800000"/>
            <a:headEnd/>
            <a:tailEnd/>
          </a:ln>
        </p:spPr>
      </p:pic>
    </p:spTree>
    <p:extLst>
      <p:ext uri="{BB962C8B-B14F-4D97-AF65-F5344CB8AC3E}">
        <p14:creationId xmlns="" xmlns:p14="http://schemas.microsoft.com/office/powerpoint/2010/main" val="12220953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Practice</a:t>
            </a:r>
            <a:endParaRPr lang="en-US" dirty="0"/>
          </a:p>
        </p:txBody>
      </p:sp>
      <p:sp>
        <p:nvSpPr>
          <p:cNvPr id="3" name="Content Placeholder 2"/>
          <p:cNvSpPr>
            <a:spLocks noGrp="1"/>
          </p:cNvSpPr>
          <p:nvPr>
            <p:ph idx="1"/>
          </p:nvPr>
        </p:nvSpPr>
        <p:spPr/>
        <p:txBody>
          <a:bodyPr/>
          <a:lstStyle/>
          <a:p>
            <a:pPr>
              <a:lnSpc>
                <a:spcPct val="114000"/>
              </a:lnSpc>
            </a:pPr>
            <a:r>
              <a:rPr lang="en-NZ" dirty="0" smtClean="0"/>
              <a:t>What tests do we need to write?</a:t>
            </a:r>
          </a:p>
          <a:p>
            <a:pPr lvl="1">
              <a:lnSpc>
                <a:spcPct val="114000"/>
              </a:lnSpc>
            </a:pPr>
            <a:r>
              <a:rPr lang="en-NZ" dirty="0"/>
              <a:t>p</a:t>
            </a:r>
            <a:r>
              <a:rPr lang="en-NZ" dirty="0" smtClean="0"/>
              <a:t>ublic void </a:t>
            </a:r>
            <a:r>
              <a:rPr lang="en-NZ" dirty="0" err="1" smtClean="0"/>
              <a:t>LargestValue_MaxValueLast</a:t>
            </a:r>
            <a:r>
              <a:rPr lang="en-NZ" dirty="0" smtClean="0"/>
              <a:t>()</a:t>
            </a:r>
          </a:p>
          <a:p>
            <a:pPr lvl="1">
              <a:lnSpc>
                <a:spcPct val="114000"/>
              </a:lnSpc>
            </a:pPr>
            <a:r>
              <a:rPr lang="en-NZ" dirty="0"/>
              <a:t>public void </a:t>
            </a:r>
            <a:r>
              <a:rPr lang="en-NZ" dirty="0" err="1"/>
              <a:t>LargestValue</a:t>
            </a:r>
            <a:r>
              <a:rPr lang="en-NZ" dirty="0" err="1" smtClean="0"/>
              <a:t>_MaxValueFirst</a:t>
            </a:r>
            <a:r>
              <a:rPr lang="en-NZ" dirty="0" smtClean="0"/>
              <a:t>()</a:t>
            </a:r>
          </a:p>
          <a:p>
            <a:pPr lvl="1">
              <a:lnSpc>
                <a:spcPct val="114000"/>
              </a:lnSpc>
            </a:pPr>
            <a:r>
              <a:rPr lang="en-NZ" dirty="0"/>
              <a:t>public void </a:t>
            </a:r>
            <a:r>
              <a:rPr lang="en-NZ" dirty="0" err="1"/>
              <a:t>LargestValue</a:t>
            </a:r>
            <a:r>
              <a:rPr lang="en-NZ" dirty="0" err="1" smtClean="0"/>
              <a:t>_MaxValueMiddle</a:t>
            </a:r>
            <a:r>
              <a:rPr lang="en-NZ" dirty="0" smtClean="0"/>
              <a:t>()</a:t>
            </a:r>
          </a:p>
          <a:p>
            <a:pPr lvl="1">
              <a:lnSpc>
                <a:spcPct val="114000"/>
              </a:lnSpc>
            </a:pPr>
            <a:r>
              <a:rPr lang="en-NZ" dirty="0"/>
              <a:t>public void </a:t>
            </a:r>
            <a:r>
              <a:rPr lang="en-NZ" dirty="0" err="1"/>
              <a:t>LargestValue</a:t>
            </a:r>
            <a:r>
              <a:rPr lang="en-NZ" dirty="0" err="1" smtClean="0"/>
              <a:t>_OnlyOneValue</a:t>
            </a:r>
            <a:r>
              <a:rPr lang="en-NZ" dirty="0" smtClean="0"/>
              <a:t>()</a:t>
            </a:r>
          </a:p>
          <a:p>
            <a:pPr lvl="1">
              <a:lnSpc>
                <a:spcPct val="114000"/>
              </a:lnSpc>
            </a:pPr>
            <a:r>
              <a:rPr lang="en-NZ" dirty="0"/>
              <a:t>public void </a:t>
            </a:r>
            <a:r>
              <a:rPr lang="en-NZ" dirty="0" err="1" smtClean="0"/>
              <a:t>LargestValue_Duplicates</a:t>
            </a:r>
            <a:r>
              <a:rPr lang="en-NZ" dirty="0" smtClean="0"/>
              <a:t>()</a:t>
            </a:r>
          </a:p>
          <a:p>
            <a:pPr lvl="1">
              <a:lnSpc>
                <a:spcPct val="114000"/>
              </a:lnSpc>
            </a:pPr>
            <a:r>
              <a:rPr lang="en-NZ" dirty="0"/>
              <a:t>public void </a:t>
            </a:r>
            <a:r>
              <a:rPr lang="en-NZ" dirty="0" err="1" smtClean="0"/>
              <a:t>LargestValue_AllNegatives</a:t>
            </a:r>
            <a:r>
              <a:rPr lang="en-NZ" dirty="0" smtClean="0"/>
              <a:t>()</a:t>
            </a:r>
          </a:p>
          <a:p>
            <a:pPr lvl="1">
              <a:lnSpc>
                <a:spcPct val="114000"/>
              </a:lnSpc>
            </a:pPr>
            <a:r>
              <a:rPr lang="en-NZ" dirty="0"/>
              <a:t>public void </a:t>
            </a:r>
            <a:r>
              <a:rPr lang="en-NZ" dirty="0" err="1" smtClean="0"/>
              <a:t>LargestValue_MixedPositiveAndNegative</a:t>
            </a:r>
            <a:r>
              <a:rPr lang="en-NZ" dirty="0" smtClean="0"/>
              <a:t>()</a:t>
            </a:r>
            <a:endParaRPr lang="en-NZ" dirty="0"/>
          </a:p>
          <a:p>
            <a:pPr lvl="1"/>
            <a:endParaRPr lang="en-NZ" dirty="0"/>
          </a:p>
          <a:p>
            <a:pPr lvl="1"/>
            <a:endParaRPr lang="en-NZ" dirty="0"/>
          </a:p>
          <a:p>
            <a:pPr lvl="1"/>
            <a:endParaRPr lang="en-NZ" dirty="0" smtClean="0"/>
          </a:p>
          <a:p>
            <a:pPr lvl="1"/>
            <a:endParaRPr lang="en-US" dirty="0"/>
          </a:p>
        </p:txBody>
      </p:sp>
    </p:spTree>
    <p:extLst>
      <p:ext uri="{BB962C8B-B14F-4D97-AF65-F5344CB8AC3E}">
        <p14:creationId xmlns="" xmlns:p14="http://schemas.microsoft.com/office/powerpoint/2010/main" val="301892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NZ" smtClean="0"/>
              <a:t>The Way We Test Now</a:t>
            </a:r>
          </a:p>
        </p:txBody>
      </p:sp>
      <p:sp>
        <p:nvSpPr>
          <p:cNvPr id="22530" name="Content Placeholder 2"/>
          <p:cNvSpPr>
            <a:spLocks noGrp="1"/>
          </p:cNvSpPr>
          <p:nvPr>
            <p:ph idx="1"/>
          </p:nvPr>
        </p:nvSpPr>
        <p:spPr/>
        <p:txBody>
          <a:bodyPr/>
          <a:lstStyle/>
          <a:p>
            <a:pPr>
              <a:spcBef>
                <a:spcPts val="1200"/>
              </a:spcBef>
              <a:spcAft>
                <a:spcPts val="1200"/>
              </a:spcAft>
            </a:pPr>
            <a:r>
              <a:rPr lang="en-NZ" dirty="0" smtClean="0"/>
              <a:t>Not at all</a:t>
            </a:r>
          </a:p>
          <a:p>
            <a:pPr>
              <a:spcBef>
                <a:spcPts val="1200"/>
              </a:spcBef>
              <a:spcAft>
                <a:spcPts val="1200"/>
              </a:spcAft>
            </a:pPr>
            <a:r>
              <a:rPr lang="en-NZ" dirty="0" smtClean="0"/>
              <a:t>Try to test the whole application when we are finished implementing it.</a:t>
            </a:r>
          </a:p>
          <a:p>
            <a:pPr>
              <a:spcBef>
                <a:spcPts val="1200"/>
              </a:spcBef>
              <a:spcAft>
                <a:spcPts val="1200"/>
              </a:spcAft>
            </a:pPr>
            <a:r>
              <a:rPr lang="en-NZ" dirty="0" smtClean="0"/>
              <a:t>With debugging statements that we delete.</a:t>
            </a:r>
          </a:p>
          <a:p>
            <a:pPr>
              <a:spcBef>
                <a:spcPts val="1200"/>
              </a:spcBef>
              <a:spcAft>
                <a:spcPts val="1200"/>
              </a:spcAft>
            </a:pPr>
            <a:r>
              <a:rPr lang="en-NZ" dirty="0" smtClean="0"/>
              <a:t>With throwaway simulations (e.g. a button-click handler) that we delete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Practice</a:t>
            </a:r>
            <a:endParaRPr lang="en-US" dirty="0"/>
          </a:p>
        </p:txBody>
      </p:sp>
      <p:sp>
        <p:nvSpPr>
          <p:cNvPr id="3" name="Content Placeholder 2"/>
          <p:cNvSpPr>
            <a:spLocks noGrp="1"/>
          </p:cNvSpPr>
          <p:nvPr>
            <p:ph idx="1"/>
          </p:nvPr>
        </p:nvSpPr>
        <p:spPr/>
        <p:txBody>
          <a:bodyPr/>
          <a:lstStyle/>
          <a:p>
            <a:endParaRPr lang="en-US"/>
          </a:p>
        </p:txBody>
      </p:sp>
      <p:pic>
        <p:nvPicPr>
          <p:cNvPr id="11267" name="Picture 3"/>
          <p:cNvPicPr>
            <a:picLocks noChangeAspect="1" noChangeArrowheads="1"/>
          </p:cNvPicPr>
          <p:nvPr/>
        </p:nvPicPr>
        <p:blipFill>
          <a:blip r:embed="rId3" cstate="print"/>
          <a:srcRect/>
          <a:stretch>
            <a:fillRect/>
          </a:stretch>
        </p:blipFill>
        <p:spPr bwMode="auto">
          <a:xfrm>
            <a:off x="304800" y="1600200"/>
            <a:ext cx="8511899" cy="4495800"/>
          </a:xfrm>
          <a:prstGeom prst="rect">
            <a:avLst/>
          </a:prstGeom>
          <a:noFill/>
          <a:ln w="9525">
            <a:noFill/>
            <a:miter lim="800000"/>
            <a:headEnd/>
            <a:tailEnd/>
          </a:ln>
        </p:spPr>
      </p:pic>
    </p:spTree>
    <p:extLst>
      <p:ext uri="{BB962C8B-B14F-4D97-AF65-F5344CB8AC3E}">
        <p14:creationId xmlns="" xmlns:p14="http://schemas.microsoft.com/office/powerpoint/2010/main" val="247767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Practice</a:t>
            </a:r>
            <a:endParaRPr lang="en-US" dirty="0"/>
          </a:p>
        </p:txBody>
      </p:sp>
      <p:sp>
        <p:nvSpPr>
          <p:cNvPr id="3" name="Content Placeholder 2"/>
          <p:cNvSpPr>
            <a:spLocks noGrp="1"/>
          </p:cNvSpPr>
          <p:nvPr>
            <p:ph idx="1"/>
          </p:nvPr>
        </p:nvSpPr>
        <p:spPr>
          <a:xfrm>
            <a:off x="228600" y="1600200"/>
            <a:ext cx="8763000" cy="4876800"/>
          </a:xfrm>
        </p:spPr>
        <p:txBody>
          <a:bodyPr/>
          <a:lstStyle/>
          <a:p>
            <a:pPr marL="457200" indent="-457200">
              <a:buFont typeface="+mj-lt"/>
              <a:buAutoNum type="arabicPeriod"/>
            </a:pPr>
            <a:r>
              <a:rPr lang="en-NZ" dirty="0" smtClean="0"/>
              <a:t>Open the setup project</a:t>
            </a:r>
          </a:p>
          <a:p>
            <a:pPr marL="457200" indent="-457200">
              <a:buFont typeface="+mj-lt"/>
              <a:buAutoNum type="arabicPeriod"/>
            </a:pPr>
            <a:r>
              <a:rPr lang="en-NZ" dirty="0" smtClean="0"/>
              <a:t>Add a </a:t>
            </a:r>
            <a:r>
              <a:rPr lang="en-NZ" dirty="0" smtClean="0"/>
              <a:t>unit test </a:t>
            </a:r>
            <a:r>
              <a:rPr lang="en-NZ" dirty="0" smtClean="0"/>
              <a:t>project to the solution</a:t>
            </a:r>
          </a:p>
          <a:p>
            <a:pPr marL="457200" indent="-457200">
              <a:buFont typeface="+mj-lt"/>
              <a:buAutoNum type="arabicPeriod"/>
            </a:pPr>
            <a:r>
              <a:rPr lang="en-NZ" dirty="0" smtClean="0"/>
              <a:t>Write a test method for </a:t>
            </a:r>
            <a:r>
              <a:rPr lang="en-NZ" dirty="0" err="1" smtClean="0"/>
              <a:t>LargestValue</a:t>
            </a:r>
            <a:r>
              <a:rPr lang="en-NZ" dirty="0" smtClean="0"/>
              <a:t> to test the case where the largest number in the array is in the first position.</a:t>
            </a:r>
          </a:p>
        </p:txBody>
      </p:sp>
      <p:pic>
        <p:nvPicPr>
          <p:cNvPr id="12290" name="Picture 2"/>
          <p:cNvPicPr>
            <a:picLocks noChangeAspect="1" noChangeArrowheads="1"/>
          </p:cNvPicPr>
          <p:nvPr/>
        </p:nvPicPr>
        <p:blipFill>
          <a:blip r:embed="rId3" cstate="print"/>
          <a:srcRect/>
          <a:stretch>
            <a:fillRect/>
          </a:stretch>
        </p:blipFill>
        <p:spPr bwMode="auto">
          <a:xfrm>
            <a:off x="914400" y="3733800"/>
            <a:ext cx="5305425" cy="2914650"/>
          </a:xfrm>
          <a:prstGeom prst="rect">
            <a:avLst/>
          </a:prstGeom>
          <a:noFill/>
          <a:ln w="9525">
            <a:noFill/>
            <a:miter lim="800000"/>
            <a:headEnd/>
            <a:tailEnd/>
          </a:ln>
        </p:spPr>
      </p:pic>
    </p:spTree>
    <p:extLst>
      <p:ext uri="{BB962C8B-B14F-4D97-AF65-F5344CB8AC3E}">
        <p14:creationId xmlns="" xmlns:p14="http://schemas.microsoft.com/office/powerpoint/2010/main" val="16101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Practice</a:t>
            </a:r>
            <a:endParaRPr lang="en-US"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3" cstate="print"/>
          <a:srcRect/>
          <a:stretch>
            <a:fillRect/>
          </a:stretch>
        </p:blipFill>
        <p:spPr bwMode="auto">
          <a:xfrm>
            <a:off x="457200" y="1600199"/>
            <a:ext cx="8229600" cy="2016975"/>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457200" y="3810000"/>
            <a:ext cx="6934200" cy="2617356"/>
          </a:xfrm>
          <a:prstGeom prst="rect">
            <a:avLst/>
          </a:prstGeom>
          <a:noFill/>
          <a:ln w="9525">
            <a:noFill/>
            <a:miter lim="800000"/>
            <a:headEnd/>
            <a:tailEnd/>
          </a:ln>
        </p:spPr>
      </p:pic>
    </p:spTree>
    <p:extLst>
      <p:ext uri="{BB962C8B-B14F-4D97-AF65-F5344CB8AC3E}">
        <p14:creationId xmlns="" xmlns:p14="http://schemas.microsoft.com/office/powerpoint/2010/main" val="39024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Practice</a:t>
            </a:r>
            <a:endParaRPr lang="en-US" dirty="0"/>
          </a:p>
        </p:txBody>
      </p:sp>
      <p:sp>
        <p:nvSpPr>
          <p:cNvPr id="3" name="Content Placeholder 2"/>
          <p:cNvSpPr>
            <a:spLocks noGrp="1"/>
          </p:cNvSpPr>
          <p:nvPr>
            <p:ph idx="1"/>
          </p:nvPr>
        </p:nvSpPr>
        <p:spPr/>
        <p:txBody>
          <a:bodyPr/>
          <a:lstStyle/>
          <a:p>
            <a:r>
              <a:rPr lang="en-NZ" dirty="0" smtClean="0"/>
              <a:t>What about an empty array?</a:t>
            </a:r>
            <a:endParaRPr lang="en-US" dirty="0"/>
          </a:p>
        </p:txBody>
      </p:sp>
    </p:spTree>
    <p:extLst>
      <p:ext uri="{BB962C8B-B14F-4D97-AF65-F5344CB8AC3E}">
        <p14:creationId xmlns="" xmlns:p14="http://schemas.microsoft.com/office/powerpoint/2010/main" val="18910176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Unit Testing Practical</a:t>
            </a:r>
            <a:endParaRPr lang="en-US" dirty="0"/>
          </a:p>
        </p:txBody>
      </p:sp>
      <p:sp>
        <p:nvSpPr>
          <p:cNvPr id="3" name="Content Placeholder 2"/>
          <p:cNvSpPr>
            <a:spLocks noGrp="1"/>
          </p:cNvSpPr>
          <p:nvPr>
            <p:ph idx="1"/>
          </p:nvPr>
        </p:nvSpPr>
        <p:spPr/>
        <p:txBody>
          <a:bodyPr/>
          <a:lstStyle/>
          <a:p>
            <a:r>
              <a:rPr lang="en-NZ" dirty="0" smtClean="0"/>
              <a:t>Implement a Stack class. (See handout for details.)</a:t>
            </a:r>
          </a:p>
          <a:p>
            <a:endParaRPr lang="en-NZ" dirty="0" smtClean="0"/>
          </a:p>
          <a:p>
            <a:r>
              <a:rPr lang="en-NZ" dirty="0" smtClean="0"/>
              <a:t>Bring running version to class on Thursday</a:t>
            </a:r>
            <a:endParaRPr lang="en-NZ" dirty="0" smtClean="0"/>
          </a:p>
          <a:p>
            <a:endParaRPr lang="en-NZ" dirty="0" smtClean="0"/>
          </a:p>
          <a:p>
            <a:r>
              <a:rPr lang="en-NZ" dirty="0" smtClean="0"/>
              <a:t>We </a:t>
            </a:r>
            <a:r>
              <a:rPr lang="en-NZ" dirty="0" smtClean="0"/>
              <a:t>will run your class against my test </a:t>
            </a:r>
            <a:r>
              <a:rPr lang="en-NZ" smtClean="0"/>
              <a:t>harness</a:t>
            </a:r>
            <a:r>
              <a:rPr lang="en-NZ" smtClean="0"/>
              <a:t>. </a:t>
            </a:r>
            <a:endParaRPr lang="en-NZ" dirty="0" smtClean="0"/>
          </a:p>
        </p:txBody>
      </p:sp>
    </p:spTree>
    <p:extLst>
      <p:ext uri="{BB962C8B-B14F-4D97-AF65-F5344CB8AC3E}">
        <p14:creationId xmlns="" xmlns:p14="http://schemas.microsoft.com/office/powerpoint/2010/main" val="2352880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NZ" smtClean="0"/>
              <a:t>Industrial Strength Testing</a:t>
            </a:r>
          </a:p>
        </p:txBody>
      </p:sp>
      <p:sp>
        <p:nvSpPr>
          <p:cNvPr id="24578" name="Content Placeholder 2"/>
          <p:cNvSpPr>
            <a:spLocks noGrp="1"/>
          </p:cNvSpPr>
          <p:nvPr>
            <p:ph idx="1"/>
          </p:nvPr>
        </p:nvSpPr>
        <p:spPr>
          <a:xfrm>
            <a:off x="457200" y="1775191"/>
            <a:ext cx="8686800" cy="4625609"/>
          </a:xfrm>
        </p:spPr>
        <p:txBody>
          <a:bodyPr>
            <a:normAutofit/>
          </a:bodyPr>
          <a:lstStyle/>
          <a:p>
            <a:pPr>
              <a:spcBef>
                <a:spcPts val="600"/>
              </a:spcBef>
              <a:spcAft>
                <a:spcPts val="600"/>
              </a:spcAft>
            </a:pPr>
            <a:r>
              <a:rPr lang="en-NZ" dirty="0" smtClean="0"/>
              <a:t>The testing modules are separate objects.</a:t>
            </a:r>
          </a:p>
          <a:p>
            <a:pPr>
              <a:spcBef>
                <a:spcPts val="600"/>
              </a:spcBef>
              <a:spcAft>
                <a:spcPts val="600"/>
              </a:spcAft>
            </a:pPr>
            <a:r>
              <a:rPr lang="en-NZ" dirty="0" smtClean="0"/>
              <a:t>Their methods test our production code.</a:t>
            </a:r>
          </a:p>
          <a:p>
            <a:pPr>
              <a:spcBef>
                <a:spcPts val="600"/>
              </a:spcBef>
              <a:spcAft>
                <a:spcPts val="600"/>
              </a:spcAft>
            </a:pPr>
            <a:r>
              <a:rPr lang="en-NZ" dirty="0"/>
              <a:t>They cover all logic</a:t>
            </a:r>
            <a:r>
              <a:rPr lang="en-NZ" dirty="0" smtClean="0"/>
              <a:t>.</a:t>
            </a:r>
          </a:p>
          <a:p>
            <a:pPr>
              <a:spcBef>
                <a:spcPts val="600"/>
              </a:spcBef>
              <a:spcAft>
                <a:spcPts val="600"/>
              </a:spcAft>
            </a:pPr>
            <a:r>
              <a:rPr lang="en-NZ" dirty="0" smtClean="0"/>
              <a:t>They are not thrown away.</a:t>
            </a:r>
          </a:p>
          <a:p>
            <a:pPr>
              <a:spcBef>
                <a:spcPts val="600"/>
              </a:spcBef>
              <a:spcAft>
                <a:spcPts val="600"/>
              </a:spcAft>
            </a:pPr>
            <a:r>
              <a:rPr lang="en-NZ" dirty="0" smtClean="0"/>
              <a:t>They are easy to run.</a:t>
            </a:r>
          </a:p>
          <a:p>
            <a:pPr>
              <a:spcBef>
                <a:spcPts val="600"/>
              </a:spcBef>
              <a:spcAft>
                <a:spcPts val="600"/>
              </a:spcAft>
            </a:pPr>
            <a:r>
              <a:rPr lang="en-NZ" dirty="0" smtClean="0"/>
              <a:t>The test suite can be run every time functionality is added/modified  to make sure no existing code has been broken.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NZ" dirty="0" smtClean="0"/>
              <a:t>Unit Testing</a:t>
            </a:r>
          </a:p>
        </p:txBody>
      </p:sp>
      <p:sp>
        <p:nvSpPr>
          <p:cNvPr id="25602" name="Content Placeholder 2"/>
          <p:cNvSpPr>
            <a:spLocks noGrp="1"/>
          </p:cNvSpPr>
          <p:nvPr>
            <p:ph idx="1"/>
          </p:nvPr>
        </p:nvSpPr>
        <p:spPr/>
        <p:txBody>
          <a:bodyPr/>
          <a:lstStyle/>
          <a:p>
            <a:pPr>
              <a:spcBef>
                <a:spcPts val="600"/>
              </a:spcBef>
              <a:spcAft>
                <a:spcPts val="600"/>
              </a:spcAft>
            </a:pPr>
            <a:r>
              <a:rPr lang="en-NZ" dirty="0" smtClean="0"/>
              <a:t>So called because this testing targets the unit level.</a:t>
            </a:r>
          </a:p>
          <a:p>
            <a:pPr>
              <a:spcBef>
                <a:spcPts val="600"/>
              </a:spcBef>
              <a:spcAft>
                <a:spcPts val="600"/>
              </a:spcAft>
            </a:pPr>
            <a:r>
              <a:rPr lang="en-NZ" dirty="0" smtClean="0"/>
              <a:t>A unit of code is any element that contains logic (a conditional, loop or computation).</a:t>
            </a:r>
          </a:p>
          <a:p>
            <a:pPr>
              <a:spcBef>
                <a:spcPts val="600"/>
              </a:spcBef>
              <a:spcAft>
                <a:spcPts val="600"/>
              </a:spcAft>
            </a:pPr>
            <a:r>
              <a:rPr lang="en-NZ" dirty="0" smtClean="0"/>
              <a:t>Different from </a:t>
            </a:r>
            <a:r>
              <a:rPr lang="en-NZ" i="1" dirty="0" smtClean="0"/>
              <a:t>debugging</a:t>
            </a:r>
            <a:r>
              <a:rPr lang="en-NZ" dirty="0" smtClean="0"/>
              <a:t>, in that you are testing code that compiles and runs.</a:t>
            </a:r>
          </a:p>
          <a:p>
            <a:pPr>
              <a:spcBef>
                <a:spcPts val="600"/>
              </a:spcBef>
              <a:spcAft>
                <a:spcPts val="600"/>
              </a:spcAft>
            </a:pPr>
            <a:r>
              <a:rPr lang="en-NZ" dirty="0" smtClean="0"/>
              <a:t>Different from </a:t>
            </a:r>
            <a:r>
              <a:rPr lang="en-NZ" i="1" dirty="0" smtClean="0"/>
              <a:t>integration testing</a:t>
            </a:r>
            <a:r>
              <a:rPr lang="en-NZ" dirty="0" smtClean="0"/>
              <a:t> which targets logic involving multiple units.</a:t>
            </a:r>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Unit Test</a:t>
            </a:r>
            <a:endParaRPr lang="en-US" dirty="0"/>
          </a:p>
        </p:txBody>
      </p:sp>
      <p:sp>
        <p:nvSpPr>
          <p:cNvPr id="3" name="Content Placeholder 2"/>
          <p:cNvSpPr>
            <a:spLocks noGrp="1"/>
          </p:cNvSpPr>
          <p:nvPr>
            <p:ph idx="1"/>
          </p:nvPr>
        </p:nvSpPr>
        <p:spPr/>
        <p:txBody>
          <a:bodyPr/>
          <a:lstStyle/>
          <a:p>
            <a:r>
              <a:rPr lang="en-NZ" dirty="0" smtClean="0"/>
              <a:t>A permanent piece of code that exercises some aspect of  our production code.</a:t>
            </a:r>
            <a:endParaRPr lang="en-US" dirty="0"/>
          </a:p>
        </p:txBody>
      </p:sp>
    </p:spTree>
    <p:extLst>
      <p:ext uri="{BB962C8B-B14F-4D97-AF65-F5344CB8AC3E}">
        <p14:creationId xmlns="" xmlns:p14="http://schemas.microsoft.com/office/powerpoint/2010/main" val="143387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When to Write a Unit Test</a:t>
            </a:r>
            <a:endParaRPr lang="en-NZ" dirty="0"/>
          </a:p>
        </p:txBody>
      </p:sp>
      <p:sp>
        <p:nvSpPr>
          <p:cNvPr id="3" name="Content Placeholder 2"/>
          <p:cNvSpPr>
            <a:spLocks noGrp="1"/>
          </p:cNvSpPr>
          <p:nvPr>
            <p:ph idx="1"/>
          </p:nvPr>
        </p:nvSpPr>
        <p:spPr/>
        <p:txBody>
          <a:bodyPr/>
          <a:lstStyle/>
          <a:p>
            <a:r>
              <a:rPr lang="en-US" dirty="0" smtClean="0"/>
              <a:t>"Whenever you are tempted to type something into a print statement or a debugger expression, write it as a test instead.“</a:t>
            </a:r>
          </a:p>
          <a:p>
            <a:pPr algn="r">
              <a:buNone/>
            </a:pPr>
            <a:r>
              <a:rPr lang="en-US" dirty="0" smtClean="0"/>
              <a:t>Fowler</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972</TotalTime>
  <Words>6464</Words>
  <Application>Microsoft Office PowerPoint</Application>
  <PresentationFormat>On-screen Show (4:3)</PresentationFormat>
  <Paragraphs>628</Paragraphs>
  <Slides>54</Slides>
  <Notes>52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Clarity</vt:lpstr>
      <vt:lpstr>Testing</vt:lpstr>
      <vt:lpstr>Our Code</vt:lpstr>
      <vt:lpstr>Our Code</vt:lpstr>
      <vt:lpstr>Types of Testing</vt:lpstr>
      <vt:lpstr>The Way We Test Now</vt:lpstr>
      <vt:lpstr>Industrial Strength Testing</vt:lpstr>
      <vt:lpstr>Unit Testing</vt:lpstr>
      <vt:lpstr>A Unit Test</vt:lpstr>
      <vt:lpstr>When to Write a Unit Test</vt:lpstr>
      <vt:lpstr>Simplest Case</vt:lpstr>
      <vt:lpstr>Simplest Unit Test</vt:lpstr>
      <vt:lpstr>Example 2</vt:lpstr>
      <vt:lpstr>Test for Example 2</vt:lpstr>
      <vt:lpstr>The Good Unit Test</vt:lpstr>
      <vt:lpstr>Testing Dependent Code</vt:lpstr>
      <vt:lpstr>Testing Dependent Code</vt:lpstr>
      <vt:lpstr>Stubs</vt:lpstr>
      <vt:lpstr>Stubs</vt:lpstr>
      <vt:lpstr>Stubs</vt:lpstr>
      <vt:lpstr>Stubs</vt:lpstr>
      <vt:lpstr>Stubs</vt:lpstr>
      <vt:lpstr>Stubs</vt:lpstr>
      <vt:lpstr>Stubs</vt:lpstr>
      <vt:lpstr>Stubs</vt:lpstr>
      <vt:lpstr>Stubs</vt:lpstr>
      <vt:lpstr>Stubs</vt:lpstr>
      <vt:lpstr>Automated Testing Frameworks</vt:lpstr>
      <vt:lpstr>MSTest</vt:lpstr>
      <vt:lpstr>MSTest</vt:lpstr>
      <vt:lpstr>MSTest</vt:lpstr>
      <vt:lpstr>MSTest</vt:lpstr>
      <vt:lpstr>MSTest</vt:lpstr>
      <vt:lpstr>MSTest</vt:lpstr>
      <vt:lpstr>MSTest</vt:lpstr>
      <vt:lpstr>MSTest</vt:lpstr>
      <vt:lpstr>MSTest</vt:lpstr>
      <vt:lpstr>MSTest</vt:lpstr>
      <vt:lpstr>MSTest</vt:lpstr>
      <vt:lpstr>Philosophies of Unit Testing</vt:lpstr>
      <vt:lpstr>Advantages of Unit Testing</vt:lpstr>
      <vt:lpstr>Test Driven Design</vt:lpstr>
      <vt:lpstr>Write the Test First</vt:lpstr>
      <vt:lpstr>Write the Test First</vt:lpstr>
      <vt:lpstr>Differing Views on Unit Testing</vt:lpstr>
      <vt:lpstr>Differing Views on Unit Testing</vt:lpstr>
      <vt:lpstr>Differing Views on Unit Testing</vt:lpstr>
      <vt:lpstr>Differing Views on Unit Testing</vt:lpstr>
      <vt:lpstr>Practice</vt:lpstr>
      <vt:lpstr>Practice</vt:lpstr>
      <vt:lpstr>Practice</vt:lpstr>
      <vt:lpstr>Practice</vt:lpstr>
      <vt:lpstr>Practice</vt:lpstr>
      <vt:lpstr>Practice</vt:lpstr>
      <vt:lpstr>Unit Testing Practical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Patricia Haden</cp:lastModifiedBy>
  <cp:revision>508</cp:revision>
  <dcterms:created xsi:type="dcterms:W3CDTF">2006-08-16T00:00:00Z</dcterms:created>
  <dcterms:modified xsi:type="dcterms:W3CDTF">2017-03-09T02:26:58Z</dcterms:modified>
</cp:coreProperties>
</file>