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3"/>
  </p:notesMasterIdLst>
  <p:sldIdLst>
    <p:sldId id="256" r:id="rId2"/>
    <p:sldId id="257" r:id="rId3"/>
    <p:sldId id="258" r:id="rId4"/>
    <p:sldId id="282" r:id="rId5"/>
    <p:sldId id="283" r:id="rId6"/>
    <p:sldId id="259" r:id="rId7"/>
    <p:sldId id="303" r:id="rId8"/>
    <p:sldId id="304" r:id="rId9"/>
    <p:sldId id="311" r:id="rId10"/>
    <p:sldId id="306" r:id="rId11"/>
    <p:sldId id="280" r:id="rId12"/>
    <p:sldId id="312" r:id="rId13"/>
    <p:sldId id="263" r:id="rId14"/>
    <p:sldId id="265" r:id="rId15"/>
    <p:sldId id="266" r:id="rId16"/>
    <p:sldId id="267" r:id="rId17"/>
    <p:sldId id="268" r:id="rId18"/>
    <p:sldId id="269" r:id="rId19"/>
    <p:sldId id="287" r:id="rId20"/>
    <p:sldId id="286" r:id="rId21"/>
    <p:sldId id="313" r:id="rId22"/>
  </p:sldIdLst>
  <p:sldSz cx="9144000" cy="6858000" type="screen4x3"/>
  <p:notesSz cx="6807200" cy="99393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242"/>
    <a:srgbClr val="B9D9C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806" autoAdjust="0"/>
  </p:normalViewPr>
  <p:slideViewPr>
    <p:cSldViewPr>
      <p:cViewPr varScale="1">
        <p:scale>
          <a:sx n="51" d="100"/>
          <a:sy n="51" d="100"/>
        </p:scale>
        <p:origin x="-1805" y="-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529" cy="497524"/>
          </a:xfrm>
          <a:prstGeom prst="rect">
            <a:avLst/>
          </a:prstGeom>
        </p:spPr>
        <p:txBody>
          <a:bodyPr vert="horz" lIns="91559" tIns="45779" rIns="91559" bIns="45779" rtlCol="0"/>
          <a:lstStyle>
            <a:lvl1pPr algn="l" fontAlgn="auto">
              <a:spcBef>
                <a:spcPts val="0"/>
              </a:spcBef>
              <a:spcAft>
                <a:spcPts val="0"/>
              </a:spcAft>
              <a:defRPr sz="1200">
                <a:latin typeface="+mn-lt"/>
              </a:defRPr>
            </a:lvl1pPr>
          </a:lstStyle>
          <a:p>
            <a:pPr>
              <a:defRPr/>
            </a:pPr>
            <a:endParaRPr lang="en-NZ"/>
          </a:p>
        </p:txBody>
      </p:sp>
      <p:sp>
        <p:nvSpPr>
          <p:cNvPr id="3" name="Date Placeholder 2"/>
          <p:cNvSpPr>
            <a:spLocks noGrp="1"/>
          </p:cNvSpPr>
          <p:nvPr>
            <p:ph type="dt" idx="1"/>
          </p:nvPr>
        </p:nvSpPr>
        <p:spPr>
          <a:xfrm>
            <a:off x="3855082" y="0"/>
            <a:ext cx="2950529" cy="497524"/>
          </a:xfrm>
          <a:prstGeom prst="rect">
            <a:avLst/>
          </a:prstGeom>
        </p:spPr>
        <p:txBody>
          <a:bodyPr vert="horz" lIns="91559" tIns="45779" rIns="91559" bIns="45779" rtlCol="0"/>
          <a:lstStyle>
            <a:lvl1pPr algn="r" fontAlgn="auto">
              <a:spcBef>
                <a:spcPts val="0"/>
              </a:spcBef>
              <a:spcAft>
                <a:spcPts val="0"/>
              </a:spcAft>
              <a:defRPr sz="1200">
                <a:latin typeface="+mn-lt"/>
              </a:defRPr>
            </a:lvl1pPr>
          </a:lstStyle>
          <a:p>
            <a:pPr>
              <a:defRPr/>
            </a:pPr>
            <a:fld id="{386CA16B-F034-4756-AD66-4FDDC1E56A4E}" type="datetimeFigureOut">
              <a:rPr lang="en-US"/>
              <a:pPr>
                <a:defRPr/>
              </a:pPr>
              <a:t>3/10/2017</a:t>
            </a:fld>
            <a:endParaRPr lang="en-NZ"/>
          </a:p>
        </p:txBody>
      </p:sp>
      <p:sp>
        <p:nvSpPr>
          <p:cNvPr id="4" name="Slide Image Placeholder 3"/>
          <p:cNvSpPr>
            <a:spLocks noGrp="1" noRot="1" noChangeAspect="1"/>
          </p:cNvSpPr>
          <p:nvPr>
            <p:ph type="sldImg" idx="2"/>
          </p:nvPr>
        </p:nvSpPr>
        <p:spPr>
          <a:xfrm>
            <a:off x="919163" y="746125"/>
            <a:ext cx="4968875" cy="3727450"/>
          </a:xfrm>
          <a:prstGeom prst="rect">
            <a:avLst/>
          </a:prstGeom>
          <a:noFill/>
          <a:ln w="12700">
            <a:solidFill>
              <a:prstClr val="black"/>
            </a:solidFill>
          </a:ln>
        </p:spPr>
        <p:txBody>
          <a:bodyPr vert="horz" lIns="91559" tIns="45779" rIns="91559" bIns="45779" rtlCol="0" anchor="ctr"/>
          <a:lstStyle/>
          <a:p>
            <a:pPr lvl="0"/>
            <a:endParaRPr lang="en-NZ" noProof="0"/>
          </a:p>
        </p:txBody>
      </p:sp>
      <p:sp>
        <p:nvSpPr>
          <p:cNvPr id="5" name="Notes Placeholder 4"/>
          <p:cNvSpPr>
            <a:spLocks noGrp="1"/>
          </p:cNvSpPr>
          <p:nvPr>
            <p:ph type="body" sz="quarter" idx="3"/>
          </p:nvPr>
        </p:nvSpPr>
        <p:spPr>
          <a:xfrm>
            <a:off x="680403" y="4720908"/>
            <a:ext cx="5446396" cy="4472940"/>
          </a:xfrm>
          <a:prstGeom prst="rect">
            <a:avLst/>
          </a:prstGeom>
        </p:spPr>
        <p:txBody>
          <a:bodyPr vert="horz" lIns="91559" tIns="45779" rIns="91559" bIns="4577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a:p>
        </p:txBody>
      </p:sp>
      <p:sp>
        <p:nvSpPr>
          <p:cNvPr id="6" name="Footer Placeholder 5"/>
          <p:cNvSpPr>
            <a:spLocks noGrp="1"/>
          </p:cNvSpPr>
          <p:nvPr>
            <p:ph type="ftr" sz="quarter" idx="4"/>
          </p:nvPr>
        </p:nvSpPr>
        <p:spPr>
          <a:xfrm>
            <a:off x="0" y="9440226"/>
            <a:ext cx="2950529" cy="497523"/>
          </a:xfrm>
          <a:prstGeom prst="rect">
            <a:avLst/>
          </a:prstGeom>
        </p:spPr>
        <p:txBody>
          <a:bodyPr vert="horz" lIns="91559" tIns="45779" rIns="91559" bIns="45779" rtlCol="0" anchor="b"/>
          <a:lstStyle>
            <a:lvl1pPr algn="l" fontAlgn="auto">
              <a:spcBef>
                <a:spcPts val="0"/>
              </a:spcBef>
              <a:spcAft>
                <a:spcPts val="0"/>
              </a:spcAft>
              <a:defRPr sz="1200">
                <a:latin typeface="+mn-lt"/>
              </a:defRPr>
            </a:lvl1pPr>
          </a:lstStyle>
          <a:p>
            <a:pPr>
              <a:defRPr/>
            </a:pPr>
            <a:endParaRPr lang="en-NZ"/>
          </a:p>
        </p:txBody>
      </p:sp>
      <p:sp>
        <p:nvSpPr>
          <p:cNvPr id="7" name="Slide Number Placeholder 6"/>
          <p:cNvSpPr>
            <a:spLocks noGrp="1"/>
          </p:cNvSpPr>
          <p:nvPr>
            <p:ph type="sldNum" sz="quarter" idx="5"/>
          </p:nvPr>
        </p:nvSpPr>
        <p:spPr>
          <a:xfrm>
            <a:off x="3855082" y="9440226"/>
            <a:ext cx="2950529" cy="497523"/>
          </a:xfrm>
          <a:prstGeom prst="rect">
            <a:avLst/>
          </a:prstGeom>
        </p:spPr>
        <p:txBody>
          <a:bodyPr vert="horz" lIns="91559" tIns="45779" rIns="91559" bIns="45779" rtlCol="0" anchor="b"/>
          <a:lstStyle>
            <a:lvl1pPr algn="r" fontAlgn="auto">
              <a:spcBef>
                <a:spcPts val="0"/>
              </a:spcBef>
              <a:spcAft>
                <a:spcPts val="0"/>
              </a:spcAft>
              <a:defRPr sz="1200">
                <a:latin typeface="+mn-lt"/>
              </a:defRPr>
            </a:lvl1pPr>
          </a:lstStyle>
          <a:p>
            <a:pPr>
              <a:defRPr/>
            </a:pPr>
            <a:fld id="{69566968-91FB-4359-BF69-24C3AC44048B}" type="slidenum">
              <a:rPr lang="en-NZ"/>
              <a:pPr>
                <a:defRPr/>
              </a:pPr>
              <a:t>‹#›</a:t>
            </a:fld>
            <a:endParaRPr lang="en-NZ"/>
          </a:p>
        </p:txBody>
      </p:sp>
    </p:spTree>
    <p:extLst>
      <p:ext uri="{BB962C8B-B14F-4D97-AF65-F5344CB8AC3E}">
        <p14:creationId xmlns:p14="http://schemas.microsoft.com/office/powerpoint/2010/main" xmlns="" val="27507473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buFont typeface="Arial" pitchFamily="34" charset="0"/>
              <a:buNone/>
              <a:defRPr/>
            </a:pPr>
            <a:endParaRPr lang="en-NZ" dirty="0" smtClean="0"/>
          </a:p>
          <a:p>
            <a:pPr eaLnBrk="1" fontAlgn="auto" hangingPunct="1">
              <a:spcBef>
                <a:spcPts val="0"/>
              </a:spcBef>
              <a:spcAft>
                <a:spcPts val="0"/>
              </a:spcAft>
              <a:buFont typeface="Arial" pitchFamily="34" charset="0"/>
              <a:buChar char="•"/>
              <a:defRPr/>
            </a:pPr>
            <a:r>
              <a:rPr lang="en-NZ" dirty="0" smtClean="0"/>
              <a:t>Demo game first</a:t>
            </a:r>
            <a:endParaRPr lang="en-NZ" dirty="0"/>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A3862B-E92E-4D49-9DB5-2B6E764FE2B8}" type="slidenum">
              <a:rPr lang="en-NZ" smtClean="0"/>
              <a:pPr fontAlgn="base">
                <a:spcBef>
                  <a:spcPct val="0"/>
                </a:spcBef>
                <a:spcAft>
                  <a:spcPct val="0"/>
                </a:spcAft>
                <a:defRPr/>
              </a:pPr>
              <a:t>1</a:t>
            </a:fld>
            <a:endParaRPr lang="en-NZ" smtClean="0"/>
          </a:p>
        </p:txBody>
      </p:sp>
    </p:spTree>
    <p:extLst>
      <p:ext uri="{BB962C8B-B14F-4D97-AF65-F5344CB8AC3E}">
        <p14:creationId xmlns:p14="http://schemas.microsoft.com/office/powerpoint/2010/main" xmlns="" val="3810861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The </a:t>
            </a:r>
            <a:r>
              <a:rPr lang="en-NZ" dirty="0" err="1" smtClean="0"/>
              <a:t>PlayGame</a:t>
            </a:r>
            <a:r>
              <a:rPr lang="en-NZ" dirty="0" smtClean="0"/>
              <a:t> method…</a:t>
            </a:r>
          </a:p>
          <a:p>
            <a:pPr marL="171673" indent="-171673">
              <a:buFont typeface="Arial" pitchFamily="34" charset="0"/>
              <a:buChar char="•"/>
            </a:pPr>
            <a:r>
              <a:rPr lang="en-NZ" dirty="0" smtClean="0"/>
              <a:t>The</a:t>
            </a:r>
            <a:r>
              <a:rPr lang="en-NZ" baseline="0" dirty="0" smtClean="0"/>
              <a:t> Form will pass in the index via the </a:t>
            </a:r>
            <a:r>
              <a:rPr lang="en-NZ" baseline="0" dirty="0" err="1" smtClean="0"/>
              <a:t>pictureBox</a:t>
            </a:r>
            <a:r>
              <a:rPr lang="en-NZ" baseline="0" dirty="0" smtClean="0"/>
              <a:t> </a:t>
            </a:r>
            <a:r>
              <a:rPr lang="en-NZ" baseline="0" dirty="0" err="1" smtClean="0"/>
              <a:t>onclick</a:t>
            </a:r>
            <a:r>
              <a:rPr lang="en-NZ" baseline="0" dirty="0" smtClean="0"/>
              <a:t> handlers. PictureBox1 calls </a:t>
            </a:r>
            <a:r>
              <a:rPr lang="en-NZ" baseline="0" dirty="0" err="1" smtClean="0"/>
              <a:t>PlayGame</a:t>
            </a:r>
            <a:r>
              <a:rPr lang="en-NZ" baseline="0" dirty="0" smtClean="0"/>
              <a:t>(0), PictureBox2 calls </a:t>
            </a:r>
            <a:r>
              <a:rPr lang="en-NZ" baseline="0" dirty="0" err="1" smtClean="0"/>
              <a:t>PlayGame</a:t>
            </a:r>
            <a:r>
              <a:rPr lang="en-NZ" baseline="0" dirty="0" smtClean="0"/>
              <a:t>(1)...</a:t>
            </a:r>
          </a:p>
          <a:p>
            <a:pPr marL="171673" indent="-171673">
              <a:buFont typeface="Arial" pitchFamily="34" charset="0"/>
              <a:buChar char="•"/>
            </a:pPr>
            <a:r>
              <a:rPr lang="en-NZ" baseline="0" dirty="0" smtClean="0"/>
              <a:t>Grab the values and use them – access the character in the corresponding position and output appropriately to the </a:t>
            </a:r>
            <a:r>
              <a:rPr lang="en-NZ" baseline="0" dirty="0" err="1" smtClean="0"/>
              <a:t>rtb</a:t>
            </a:r>
            <a:r>
              <a:rPr lang="en-NZ" baseline="0" dirty="0" smtClean="0"/>
              <a:t>. (No logic for determining the win, but there could be some.)</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Let’s just see what that looks like in the Form….</a:t>
            </a:r>
            <a:endParaRPr lang="en-NZ"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10</a:t>
            </a:fld>
            <a:endParaRPr lang="en-NZ"/>
          </a:p>
        </p:txBody>
      </p:sp>
    </p:spTree>
    <p:extLst>
      <p:ext uri="{BB962C8B-B14F-4D97-AF65-F5344CB8AC3E}">
        <p14:creationId xmlns:p14="http://schemas.microsoft.com/office/powerpoint/2010/main" xmlns="" val="1677018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So if you click on door1 (pictureBox1) this is the code that is executed.</a:t>
            </a:r>
          </a:p>
          <a:p>
            <a:pPr eaLnBrk="1" hangingPunct="1">
              <a:spcBef>
                <a:spcPct val="0"/>
              </a:spcBef>
              <a:buFontTx/>
              <a:buChar char="•"/>
            </a:pPr>
            <a:r>
              <a:rPr lang="en-NZ" dirty="0" smtClean="0"/>
              <a:t>If there is a witch “behind</a:t>
            </a:r>
            <a:r>
              <a:rPr lang="en-NZ" baseline="0" dirty="0" smtClean="0"/>
              <a:t> door 1”, (i.e. in the first position of the </a:t>
            </a:r>
            <a:r>
              <a:rPr lang="en-NZ" baseline="0" dirty="0" err="1" smtClean="0"/>
              <a:t>GameEngine’s</a:t>
            </a:r>
            <a:r>
              <a:rPr lang="en-NZ" baseline="0" dirty="0" smtClean="0"/>
              <a:t> character list), you see this.</a:t>
            </a:r>
            <a:endParaRPr lang="en-NZ" dirty="0" smtClean="0"/>
          </a:p>
          <a:p>
            <a:pPr eaLnBrk="1" hangingPunct="1">
              <a:spcBef>
                <a:spcPct val="0"/>
              </a:spcBef>
              <a:buFontTx/>
              <a:buChar char="•"/>
            </a:pPr>
            <a:r>
              <a:rPr lang="en-NZ" dirty="0" smtClean="0"/>
              <a:t>All good so far?</a:t>
            </a:r>
          </a:p>
          <a:p>
            <a:pPr eaLnBrk="1" hangingPunct="1">
              <a:spcBef>
                <a:spcPct val="0"/>
              </a:spcBef>
              <a:buFontTx/>
              <a:buChar char="•"/>
            </a:pPr>
            <a:r>
              <a:rPr lang="en-NZ" dirty="0" smtClean="0"/>
              <a:t>So let’s look now carefully at the method where the problem arises.</a:t>
            </a:r>
          </a:p>
          <a:p>
            <a:pPr eaLnBrk="1" hangingPunct="1">
              <a:spcBef>
                <a:spcPct val="0"/>
              </a:spcBef>
              <a:buFontTx/>
              <a:buChar char="•"/>
            </a:pPr>
            <a:r>
              <a:rPr lang="en-NZ" dirty="0" smtClean="0"/>
              <a:t>This is the </a:t>
            </a:r>
            <a:r>
              <a:rPr lang="en-NZ" dirty="0" err="1" smtClean="0"/>
              <a:t>setUpGame</a:t>
            </a:r>
            <a:r>
              <a:rPr lang="en-NZ" dirty="0" smtClean="0"/>
              <a:t> method of </a:t>
            </a:r>
            <a:r>
              <a:rPr lang="en-NZ" dirty="0" err="1" smtClean="0"/>
              <a:t>GameEngine</a:t>
            </a:r>
            <a:endParaRPr lang="en-NZ" dirty="0" smtClean="0"/>
          </a:p>
          <a:p>
            <a:pPr eaLnBrk="1" hangingPunct="1">
              <a:spcBef>
                <a:spcPct val="0"/>
              </a:spcBef>
              <a:buFontTx/>
              <a:buChar char="•"/>
            </a:pPr>
            <a:r>
              <a:rPr lang="en-NZ" dirty="0" smtClean="0"/>
              <a:t>It is called in </a:t>
            </a:r>
            <a:r>
              <a:rPr lang="en-NZ" dirty="0" err="1" smtClean="0"/>
              <a:t>Form_Load</a:t>
            </a:r>
            <a:r>
              <a:rPr lang="en-NZ" dirty="0" smtClean="0"/>
              <a:t> to start things, and it is called every time someone clicks the new game button</a:t>
            </a:r>
          </a:p>
          <a:p>
            <a:pPr eaLnBrk="1" hangingPunct="1">
              <a:spcBef>
                <a:spcPct val="0"/>
              </a:spcBef>
              <a:buFontTx/>
              <a:buChar char="•"/>
            </a:pPr>
            <a:endParaRPr lang="en-NZ" dirty="0" smtClean="0"/>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3A526C-C952-4196-A5FA-58BAC27EEF24}" type="slidenum">
              <a:rPr lang="en-NZ" smtClean="0"/>
              <a:pPr fontAlgn="base">
                <a:spcBef>
                  <a:spcPct val="0"/>
                </a:spcBef>
                <a:spcAft>
                  <a:spcPct val="0"/>
                </a:spcAft>
                <a:defRPr/>
              </a:pPr>
              <a:t>11</a:t>
            </a:fld>
            <a:endParaRPr lang="en-NZ" smtClean="0"/>
          </a:p>
        </p:txBody>
      </p:sp>
    </p:spTree>
    <p:extLst>
      <p:ext uri="{BB962C8B-B14F-4D97-AF65-F5344CB8AC3E}">
        <p14:creationId xmlns:p14="http://schemas.microsoft.com/office/powerpoint/2010/main" xmlns="" val="1294670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buFontTx/>
              <a:buChar char="•"/>
            </a:pPr>
            <a:r>
              <a:rPr lang="en-NZ" dirty="0" smtClean="0"/>
              <a:t>The method we are really interested in.</a:t>
            </a:r>
          </a:p>
          <a:p>
            <a:pPr eaLnBrk="1" hangingPunct="1">
              <a:spcBef>
                <a:spcPct val="0"/>
              </a:spcBef>
              <a:buFontTx/>
              <a:buChar char="•"/>
            </a:pPr>
            <a:r>
              <a:rPr lang="en-NZ" dirty="0" smtClean="0"/>
              <a:t>This method belongs to the </a:t>
            </a:r>
            <a:r>
              <a:rPr lang="en-NZ" dirty="0" err="1" smtClean="0"/>
              <a:t>GameEngine</a:t>
            </a:r>
            <a:r>
              <a:rPr lang="en-NZ" dirty="0" smtClean="0"/>
              <a:t> class</a:t>
            </a:r>
          </a:p>
          <a:p>
            <a:pPr eaLnBrk="1" hangingPunct="1">
              <a:spcBef>
                <a:spcPct val="0"/>
              </a:spcBef>
              <a:buFontTx/>
              <a:buChar char="•"/>
            </a:pPr>
            <a:r>
              <a:rPr lang="en-NZ" dirty="0" smtClean="0"/>
              <a:t>This is the method called to set up a new game</a:t>
            </a:r>
          </a:p>
          <a:p>
            <a:pPr eaLnBrk="1" hangingPunct="1">
              <a:spcBef>
                <a:spcPct val="0"/>
              </a:spcBef>
              <a:buFontTx/>
              <a:buChar char="•"/>
            </a:pPr>
            <a:r>
              <a:rPr lang="en-NZ" dirty="0" smtClean="0"/>
              <a:t>The main work here</a:t>
            </a:r>
            <a:r>
              <a:rPr lang="en-NZ" baseline="0" dirty="0" smtClean="0"/>
              <a:t> is to create new characters and add them to the list, for </a:t>
            </a:r>
            <a:r>
              <a:rPr lang="en-NZ" baseline="0" dirty="0" err="1" smtClean="0"/>
              <a:t>playGame</a:t>
            </a:r>
            <a:r>
              <a:rPr lang="en-NZ" baseline="0" dirty="0" smtClean="0"/>
              <a:t>() and shuffle() to use.</a:t>
            </a:r>
          </a:p>
          <a:p>
            <a:pPr eaLnBrk="1" hangingPunct="1">
              <a:spcBef>
                <a:spcPct val="0"/>
              </a:spcBef>
              <a:buFontTx/>
              <a:buChar char="•"/>
            </a:pPr>
            <a:endParaRPr lang="en-NZ" dirty="0" smtClean="0"/>
          </a:p>
          <a:p>
            <a:pPr eaLnBrk="1" hangingPunct="1">
              <a:spcBef>
                <a:spcPct val="0"/>
              </a:spcBef>
              <a:buFontTx/>
              <a:buChar char="•"/>
            </a:pPr>
            <a:r>
              <a:rPr lang="en-NZ" dirty="0" smtClean="0"/>
              <a:t>First, we put in the goose.</a:t>
            </a:r>
          </a:p>
          <a:p>
            <a:pPr eaLnBrk="1" hangingPunct="1">
              <a:spcBef>
                <a:spcPct val="0"/>
              </a:spcBef>
              <a:buFontTx/>
              <a:buChar char="•"/>
            </a:pPr>
            <a:r>
              <a:rPr lang="en-NZ" dirty="0" smtClean="0"/>
              <a:t>Then, for the other doors, it generates a random number, then uses that to decide what kind of game character to put behind the door. Given the OOAD principles we have been going on and on about so far, what is wrong with this code?</a:t>
            </a:r>
          </a:p>
          <a:p>
            <a:pPr eaLnBrk="1" hangingPunct="1">
              <a:spcBef>
                <a:spcPct val="0"/>
              </a:spcBef>
              <a:buFontTx/>
              <a:buChar char="•"/>
            </a:pPr>
            <a:endParaRPr lang="en-NZ" dirty="0" smtClean="0"/>
          </a:p>
          <a:p>
            <a:pPr eaLnBrk="1" hangingPunct="1">
              <a:spcBef>
                <a:spcPct val="0"/>
              </a:spcBef>
              <a:buFontTx/>
              <a:buChar char="•"/>
            </a:pPr>
            <a:r>
              <a:rPr lang="en-NZ" dirty="0" smtClean="0"/>
              <a:t>If you can’t see it, consider what would happen if we decided to add a new kind of game character, say a Unicorn.</a:t>
            </a:r>
          </a:p>
          <a:p>
            <a:pPr eaLnBrk="1" hangingPunct="1">
              <a:spcBef>
                <a:spcPct val="0"/>
              </a:spcBef>
              <a:buFontTx/>
              <a:buChar char="•"/>
            </a:pPr>
            <a:r>
              <a:rPr lang="en-NZ" dirty="0" smtClean="0"/>
              <a:t>We are making a change to the </a:t>
            </a:r>
            <a:r>
              <a:rPr lang="en-NZ" dirty="0" err="1" smtClean="0"/>
              <a:t>GameCharacter</a:t>
            </a:r>
            <a:r>
              <a:rPr lang="en-NZ" dirty="0" smtClean="0"/>
              <a:t> class hierarchy, but we will have to touch the code here (specifically, the switch statement) in the </a:t>
            </a:r>
            <a:r>
              <a:rPr lang="en-NZ" dirty="0" err="1" smtClean="0"/>
              <a:t>GameEngine</a:t>
            </a:r>
            <a:r>
              <a:rPr lang="en-NZ" dirty="0" smtClean="0"/>
              <a:t> class.</a:t>
            </a:r>
          </a:p>
          <a:p>
            <a:pPr eaLnBrk="1" hangingPunct="1">
              <a:spcBef>
                <a:spcPct val="0"/>
              </a:spcBef>
              <a:buFontTx/>
              <a:buChar char="•"/>
            </a:pPr>
            <a:r>
              <a:rPr lang="en-NZ" dirty="0" smtClean="0"/>
              <a:t>This</a:t>
            </a:r>
            <a:r>
              <a:rPr lang="en-NZ" baseline="0" dirty="0" smtClean="0"/>
              <a:t> is Bad, and arises because </a:t>
            </a:r>
            <a:r>
              <a:rPr lang="en-NZ" baseline="0" dirty="0" err="1" smtClean="0"/>
              <a:t>GameEngine</a:t>
            </a:r>
            <a:r>
              <a:rPr lang="en-NZ" baseline="0" dirty="0" smtClean="0"/>
              <a:t> and </a:t>
            </a:r>
            <a:r>
              <a:rPr lang="en-NZ" baseline="0" dirty="0" err="1" smtClean="0"/>
              <a:t>GameCharacter</a:t>
            </a:r>
            <a:r>
              <a:rPr lang="en-NZ" baseline="0" dirty="0" smtClean="0"/>
              <a:t> are coupled.</a:t>
            </a:r>
            <a:endParaRPr lang="en-NZ" dirty="0" smtClean="0"/>
          </a:p>
          <a:p>
            <a:pPr eaLnBrk="1" hangingPunct="1">
              <a:spcBef>
                <a:spcPct val="0"/>
              </a:spcBef>
              <a:buFontTx/>
              <a:buNone/>
            </a:pPr>
            <a:endParaRPr lang="en-NZ" dirty="0" smtClean="0"/>
          </a:p>
          <a:p>
            <a:pPr eaLnBrk="1" hangingPunct="1">
              <a:spcBef>
                <a:spcPct val="0"/>
              </a:spcBef>
              <a:buFontTx/>
              <a:buChar char="•"/>
            </a:pPr>
            <a:r>
              <a:rPr lang="en-NZ" dirty="0" smtClean="0"/>
              <a:t>And in a real game, think about how many different points in the main game code you might need to </a:t>
            </a:r>
            <a:r>
              <a:rPr lang="en-NZ" b="1" dirty="0" smtClean="0"/>
              <a:t>create a new game character</a:t>
            </a:r>
            <a:r>
              <a:rPr lang="en-NZ" dirty="0" smtClean="0"/>
              <a:t>. Will you have a switch statement at every one of them? Will you modify all of them when you add a new character? </a:t>
            </a:r>
            <a:r>
              <a:rPr lang="en-NZ" dirty="0" err="1" smtClean="0"/>
              <a:t>Ew</a:t>
            </a:r>
            <a:r>
              <a:rPr lang="en-NZ" dirty="0" smtClean="0"/>
              <a:t>?</a:t>
            </a:r>
          </a:p>
          <a:p>
            <a:pPr eaLnBrk="1" hangingPunct="1">
              <a:spcBef>
                <a:spcPct val="0"/>
              </a:spcBef>
              <a:buFontTx/>
              <a:buChar char="•"/>
            </a:pPr>
            <a:endParaRPr lang="en-NZ" dirty="0" smtClean="0"/>
          </a:p>
          <a:p>
            <a:pPr eaLnBrk="1" hangingPunct="1">
              <a:spcBef>
                <a:spcPct val="0"/>
              </a:spcBef>
              <a:buFontTx/>
              <a:buChar char="•"/>
            </a:pPr>
            <a:r>
              <a:rPr lang="en-NZ" dirty="0" smtClean="0"/>
              <a:t>How can we modify our implementation so that we can freely add new game characters and not have to touch the </a:t>
            </a:r>
            <a:r>
              <a:rPr lang="en-NZ" dirty="0" err="1" smtClean="0"/>
              <a:t>GameEngine</a:t>
            </a:r>
            <a:r>
              <a:rPr lang="en-NZ" dirty="0" smtClean="0"/>
              <a:t> class?</a:t>
            </a:r>
          </a:p>
          <a:p>
            <a:pPr eaLnBrk="1" hangingPunct="1">
              <a:spcBef>
                <a:spcPct val="0"/>
              </a:spcBef>
              <a:buFontTx/>
              <a:buChar char="•"/>
            </a:pPr>
            <a:endParaRPr lang="en-NZ" dirty="0" smtClean="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12</a:t>
            </a:fld>
            <a:endParaRPr lang="en-NZ"/>
          </a:p>
        </p:txBody>
      </p:sp>
    </p:spTree>
    <p:extLst>
      <p:ext uri="{BB962C8B-B14F-4D97-AF65-F5344CB8AC3E}">
        <p14:creationId xmlns:p14="http://schemas.microsoft.com/office/powerpoint/2010/main" xmlns="" val="1156247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This is a good guide for OO.</a:t>
            </a:r>
          </a:p>
          <a:p>
            <a:pPr eaLnBrk="1" hangingPunct="1">
              <a:spcBef>
                <a:spcPct val="0"/>
              </a:spcBef>
              <a:buFontTx/>
              <a:buChar char="•"/>
            </a:pPr>
            <a:r>
              <a:rPr lang="en-NZ" dirty="0" smtClean="0"/>
              <a:t>We want to be graceful under change</a:t>
            </a:r>
          </a:p>
          <a:p>
            <a:pPr eaLnBrk="1" hangingPunct="1">
              <a:spcBef>
                <a:spcPct val="0"/>
              </a:spcBef>
              <a:buFontTx/>
              <a:buChar char="•"/>
            </a:pPr>
            <a:r>
              <a:rPr lang="en-NZ" dirty="0" smtClean="0"/>
              <a:t>If we can identify the things that will change and encapsulate them, we can localise the impact.</a:t>
            </a:r>
          </a:p>
          <a:p>
            <a:pPr eaLnBrk="1" hangingPunct="1">
              <a:spcBef>
                <a:spcPct val="0"/>
              </a:spcBef>
              <a:buFontTx/>
              <a:buChar char="•"/>
            </a:pPr>
            <a:r>
              <a:rPr lang="en-NZ" dirty="0" smtClean="0"/>
              <a:t>We can protect other elements</a:t>
            </a:r>
          </a:p>
          <a:p>
            <a:pPr eaLnBrk="1" hangingPunct="1">
              <a:spcBef>
                <a:spcPct val="0"/>
              </a:spcBef>
              <a:buFontTx/>
              <a:buChar char="•"/>
            </a:pPr>
            <a:r>
              <a:rPr lang="en-NZ" dirty="0" smtClean="0"/>
              <a:t>In our game, what can change is the choice and production of game characters. So that is what we want to encapsulate</a:t>
            </a:r>
          </a:p>
          <a:p>
            <a:pPr eaLnBrk="1" hangingPunct="1">
              <a:spcBef>
                <a:spcPct val="0"/>
              </a:spcBef>
              <a:buFontTx/>
              <a:buChar char="•"/>
            </a:pPr>
            <a:endParaRPr lang="en-NZ" dirty="0" smtClean="0"/>
          </a:p>
          <a:p>
            <a:pPr eaLnBrk="1" hangingPunct="1">
              <a:spcBef>
                <a:spcPct val="0"/>
              </a:spcBef>
              <a:buFontTx/>
              <a:buChar char="•"/>
            </a:pPr>
            <a:r>
              <a:rPr lang="en-NZ" dirty="0" smtClean="0"/>
              <a:t>And what is the OO way to encapsulate something?</a:t>
            </a:r>
          </a:p>
          <a:p>
            <a:pPr eaLnBrk="1" hangingPunct="1">
              <a:spcBef>
                <a:spcPct val="0"/>
              </a:spcBef>
              <a:buFontTx/>
              <a:buChar char="•"/>
            </a:pPr>
            <a:r>
              <a:rPr lang="en-NZ" dirty="0" smtClean="0"/>
              <a:t>Make it a class</a:t>
            </a:r>
          </a:p>
          <a:p>
            <a:pPr eaLnBrk="1" hangingPunct="1">
              <a:spcBef>
                <a:spcPct val="0"/>
              </a:spcBef>
              <a:buFontTx/>
              <a:buChar char="•"/>
            </a:pPr>
            <a:endParaRPr lang="en-NZ" dirty="0" smtClean="0"/>
          </a:p>
          <a:p>
            <a:pPr eaLnBrk="1" hangingPunct="1">
              <a:spcBef>
                <a:spcPct val="0"/>
              </a:spcBef>
              <a:buFontTx/>
              <a:buChar char="•"/>
            </a:pPr>
            <a:r>
              <a:rPr lang="en-NZ" dirty="0" smtClean="0"/>
              <a:t>This kind of class is called a ‘factory’. </a:t>
            </a:r>
          </a:p>
          <a:p>
            <a:pPr eaLnBrk="1" hangingPunct="1">
              <a:spcBef>
                <a:spcPct val="0"/>
              </a:spcBef>
              <a:buFontTx/>
              <a:buChar char="•"/>
            </a:pPr>
            <a:r>
              <a:rPr lang="en-NZ" b="1" dirty="0" smtClean="0"/>
              <a:t>Its sole responsibility is to produce objects according to some rule, and return them</a:t>
            </a:r>
          </a:p>
          <a:p>
            <a:pPr eaLnBrk="1" hangingPunct="1">
              <a:spcBef>
                <a:spcPct val="0"/>
              </a:spcBef>
              <a:buFontTx/>
              <a:buChar char="•"/>
            </a:pPr>
            <a:endParaRPr lang="en-NZ" b="1" dirty="0" smtClean="0"/>
          </a:p>
          <a:p>
            <a:pPr eaLnBrk="1" hangingPunct="1">
              <a:spcBef>
                <a:spcPct val="0"/>
              </a:spcBef>
              <a:buFontTx/>
              <a:buChar char="•"/>
            </a:pPr>
            <a:r>
              <a:rPr lang="en-NZ" dirty="0" smtClean="0"/>
              <a:t>It’s kind of like a </a:t>
            </a:r>
            <a:r>
              <a:rPr lang="en-NZ" i="1" dirty="0" smtClean="0"/>
              <a:t>constructor machine.</a:t>
            </a:r>
          </a:p>
          <a:p>
            <a:pPr eaLnBrk="1" hangingPunct="1">
              <a:spcBef>
                <a:spcPct val="0"/>
              </a:spcBef>
              <a:buFontTx/>
              <a:buChar char="•"/>
            </a:pPr>
            <a:r>
              <a:rPr lang="en-NZ" dirty="0" smtClean="0"/>
              <a:t>Let’s look at the code for the character factory...</a:t>
            </a:r>
          </a:p>
          <a:p>
            <a:pPr eaLnBrk="1" hangingPunct="1">
              <a:spcBef>
                <a:spcPct val="0"/>
              </a:spcBef>
              <a:buFontTx/>
              <a:buChar char="•"/>
            </a:pPr>
            <a:endParaRPr lang="en-NZ" dirty="0" smtClean="0"/>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B18948-E0D5-48B1-88F1-40A8675499D0}" type="slidenum">
              <a:rPr lang="en-NZ" smtClean="0"/>
              <a:pPr fontAlgn="base">
                <a:spcBef>
                  <a:spcPct val="0"/>
                </a:spcBef>
                <a:spcAft>
                  <a:spcPct val="0"/>
                </a:spcAft>
                <a:defRPr/>
              </a:pPr>
              <a:t>13</a:t>
            </a:fld>
            <a:endParaRPr lang="en-NZ" smtClean="0"/>
          </a:p>
        </p:txBody>
      </p:sp>
    </p:spTree>
    <p:extLst>
      <p:ext uri="{BB962C8B-B14F-4D97-AF65-F5344CB8AC3E}">
        <p14:creationId xmlns:p14="http://schemas.microsoft.com/office/powerpoint/2010/main" xmlns="" val="2843050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It only has one method....(plus an</a:t>
            </a:r>
            <a:r>
              <a:rPr lang="en-NZ" baseline="0" dirty="0" smtClean="0"/>
              <a:t> empty constructor for completeness, not shown here.</a:t>
            </a:r>
            <a:r>
              <a:rPr lang="en-NZ" dirty="0" smtClean="0"/>
              <a:t>)</a:t>
            </a:r>
          </a:p>
          <a:p>
            <a:pPr eaLnBrk="1" hangingPunct="1">
              <a:spcBef>
                <a:spcPct val="0"/>
              </a:spcBef>
              <a:buFontTx/>
              <a:buChar char="•"/>
            </a:pPr>
            <a:endParaRPr lang="en-NZ" dirty="0" smtClean="0"/>
          </a:p>
          <a:p>
            <a:pPr eaLnBrk="1" hangingPunct="1">
              <a:spcBef>
                <a:spcPct val="0"/>
              </a:spcBef>
              <a:buFontTx/>
              <a:buChar char="•"/>
            </a:pPr>
            <a:r>
              <a:rPr lang="en-NZ" dirty="0" smtClean="0"/>
              <a:t>We have taken the code that is sensitive to change (the switch statement used to create a new character) and we have removed it from </a:t>
            </a:r>
            <a:r>
              <a:rPr lang="en-NZ" dirty="0" err="1" smtClean="0"/>
              <a:t>GameEngine</a:t>
            </a:r>
            <a:r>
              <a:rPr lang="en-NZ" dirty="0" smtClean="0"/>
              <a:t> and placed it in its own class</a:t>
            </a:r>
          </a:p>
          <a:p>
            <a:pPr eaLnBrk="1" hangingPunct="1">
              <a:spcBef>
                <a:spcPct val="0"/>
              </a:spcBef>
              <a:buFontTx/>
              <a:buChar char="•"/>
            </a:pPr>
            <a:endParaRPr lang="en-NZ" dirty="0" smtClean="0"/>
          </a:p>
          <a:p>
            <a:pPr eaLnBrk="1" hangingPunct="1">
              <a:spcBef>
                <a:spcPct val="0"/>
              </a:spcBef>
              <a:buFontTx/>
              <a:buChar char="•"/>
            </a:pPr>
            <a:r>
              <a:rPr lang="en-NZ" dirty="0" smtClean="0"/>
              <a:t>So what happens</a:t>
            </a:r>
            <a:r>
              <a:rPr lang="en-NZ" baseline="0" dirty="0" smtClean="0"/>
              <a:t> to </a:t>
            </a:r>
            <a:r>
              <a:rPr lang="en-NZ" baseline="0" dirty="0" err="1" smtClean="0"/>
              <a:t>GameEngine.SetUpGame</a:t>
            </a:r>
            <a:r>
              <a:rPr lang="en-NZ" baseline="0" dirty="0" smtClean="0"/>
              <a:t>()……?</a:t>
            </a:r>
            <a:endParaRPr lang="en-NZ" dirty="0" smtClean="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21582F-E83E-49E0-9224-CDC0362B5AE6}" type="slidenum">
              <a:rPr lang="en-NZ" smtClean="0"/>
              <a:pPr fontAlgn="base">
                <a:spcBef>
                  <a:spcPct val="0"/>
                </a:spcBef>
                <a:spcAft>
                  <a:spcPct val="0"/>
                </a:spcAft>
                <a:defRPr/>
              </a:pPr>
              <a:t>14</a:t>
            </a:fld>
            <a:endParaRPr lang="en-NZ" smtClean="0"/>
          </a:p>
        </p:txBody>
      </p:sp>
    </p:spTree>
    <p:extLst>
      <p:ext uri="{BB962C8B-B14F-4D97-AF65-F5344CB8AC3E}">
        <p14:creationId xmlns:p14="http://schemas.microsoft.com/office/powerpoint/2010/main" xmlns="" val="1883466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Before…</a:t>
            </a:r>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244F5D-A3B4-4EE8-A766-CB461905727F}" type="slidenum">
              <a:rPr lang="en-NZ" smtClean="0"/>
              <a:pPr fontAlgn="base">
                <a:spcBef>
                  <a:spcPct val="0"/>
                </a:spcBef>
                <a:spcAft>
                  <a:spcPct val="0"/>
                </a:spcAft>
                <a:defRPr/>
              </a:pPr>
              <a:t>15</a:t>
            </a:fld>
            <a:endParaRPr lang="en-NZ" smtClean="0"/>
          </a:p>
        </p:txBody>
      </p:sp>
    </p:spTree>
    <p:extLst>
      <p:ext uri="{BB962C8B-B14F-4D97-AF65-F5344CB8AC3E}">
        <p14:creationId xmlns:p14="http://schemas.microsoft.com/office/powerpoint/2010/main" xmlns="" val="282900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err="1" smtClean="0"/>
              <a:t>GameEngine</a:t>
            </a:r>
            <a:r>
              <a:rPr lang="en-NZ" dirty="0" smtClean="0"/>
              <a:t> code now..</a:t>
            </a:r>
          </a:p>
          <a:p>
            <a:pPr eaLnBrk="1" hangingPunct="1">
              <a:spcBef>
                <a:spcPct val="0"/>
              </a:spcBef>
              <a:buFontTx/>
              <a:buChar char="•"/>
            </a:pPr>
            <a:r>
              <a:rPr lang="en-NZ" b="1" i="1" dirty="0" smtClean="0"/>
              <a:t>Note that we could have created the factory in the constructor.</a:t>
            </a:r>
          </a:p>
          <a:p>
            <a:pPr eaLnBrk="1" hangingPunct="1">
              <a:spcBef>
                <a:spcPct val="0"/>
              </a:spcBef>
              <a:buFontTx/>
              <a:buChar char="•"/>
            </a:pPr>
            <a:r>
              <a:rPr lang="en-NZ" b="1" i="1" dirty="0" smtClean="0"/>
              <a:t>I just put it here so you could see it being created...</a:t>
            </a:r>
          </a:p>
          <a:p>
            <a:pPr eaLnBrk="1" hangingPunct="1">
              <a:spcBef>
                <a:spcPct val="0"/>
              </a:spcBef>
              <a:buFontTx/>
              <a:buChar char="•"/>
            </a:pPr>
            <a:endParaRPr lang="en-NZ" dirty="0" smtClean="0"/>
          </a:p>
          <a:p>
            <a:pPr eaLnBrk="1" hangingPunct="1">
              <a:spcBef>
                <a:spcPct val="0"/>
              </a:spcBef>
              <a:buFontTx/>
              <a:buChar char="•"/>
            </a:pPr>
            <a:r>
              <a:rPr lang="en-NZ" dirty="0" smtClean="0"/>
              <a:t>Now isn’t this nice code?</a:t>
            </a:r>
          </a:p>
          <a:p>
            <a:pPr eaLnBrk="1" hangingPunct="1">
              <a:spcBef>
                <a:spcPct val="0"/>
              </a:spcBef>
              <a:buFontTx/>
              <a:buChar char="•"/>
            </a:pPr>
            <a:r>
              <a:rPr lang="en-NZ" b="1" i="1" dirty="0" smtClean="0"/>
              <a:t>What happens to </a:t>
            </a:r>
            <a:r>
              <a:rPr lang="en-NZ" b="1" i="1" dirty="0" err="1" smtClean="0"/>
              <a:t>GameEngine</a:t>
            </a:r>
            <a:r>
              <a:rPr lang="en-NZ" b="1" i="1" dirty="0" smtClean="0"/>
              <a:t> if you need to add unicorns? NOTHING </a:t>
            </a:r>
            <a:r>
              <a:rPr lang="en-NZ" b="0" i="1" dirty="0" smtClean="0"/>
              <a:t>(except updating the N_CHAR_TYPES constant,</a:t>
            </a:r>
            <a:r>
              <a:rPr lang="en-NZ" b="0" i="1" baseline="0" dirty="0" smtClean="0"/>
              <a:t> which isn’t architectural – IRL would probably be read in from some </a:t>
            </a:r>
            <a:r>
              <a:rPr lang="en-NZ" b="0" i="1" baseline="0" dirty="0" err="1" smtClean="0"/>
              <a:t>config</a:t>
            </a:r>
            <a:r>
              <a:rPr lang="en-NZ" b="0" i="1" baseline="0" dirty="0" smtClean="0"/>
              <a:t> file, so no code would change).</a:t>
            </a:r>
          </a:p>
          <a:p>
            <a:pPr eaLnBrk="1" hangingPunct="1">
              <a:spcBef>
                <a:spcPct val="0"/>
              </a:spcBef>
              <a:buFontTx/>
              <a:buChar char="•"/>
            </a:pPr>
            <a:endParaRPr lang="en-NZ" b="0" i="1" dirty="0" smtClean="0"/>
          </a:p>
          <a:p>
            <a:pPr eaLnBrk="1" hangingPunct="1">
              <a:spcBef>
                <a:spcPct val="0"/>
              </a:spcBef>
              <a:buFontTx/>
              <a:buChar char="•"/>
            </a:pPr>
            <a:r>
              <a:rPr lang="en-NZ" dirty="0" smtClean="0"/>
              <a:t>Only the factory class changes. </a:t>
            </a:r>
            <a:endParaRPr lang="en-NZ" baseline="0" dirty="0" smtClean="0"/>
          </a:p>
          <a:p>
            <a:pPr eaLnBrk="1" hangingPunct="1">
              <a:spcBef>
                <a:spcPct val="0"/>
              </a:spcBef>
              <a:buFontTx/>
              <a:buChar char="•"/>
            </a:pPr>
            <a:endParaRPr lang="en-NZ" dirty="0" smtClean="0"/>
          </a:p>
          <a:p>
            <a:pPr eaLnBrk="1" hangingPunct="1">
              <a:spcBef>
                <a:spcPct val="0"/>
              </a:spcBef>
              <a:buFontTx/>
              <a:buChar char="•"/>
            </a:pPr>
            <a:r>
              <a:rPr lang="en-NZ" b="1" i="1" dirty="0" smtClean="0"/>
              <a:t>In fact, the </a:t>
            </a:r>
            <a:r>
              <a:rPr lang="en-NZ" b="1" i="1" dirty="0" err="1" smtClean="0"/>
              <a:t>GameEngine</a:t>
            </a:r>
            <a:r>
              <a:rPr lang="en-NZ" b="1" i="1" dirty="0" smtClean="0"/>
              <a:t> doesn’t know anything about the actual product it uses.</a:t>
            </a:r>
          </a:p>
          <a:p>
            <a:pPr eaLnBrk="1" hangingPunct="1">
              <a:spcBef>
                <a:spcPct val="0"/>
              </a:spcBef>
              <a:buFontTx/>
              <a:buChar char="•"/>
            </a:pPr>
            <a:r>
              <a:rPr lang="en-NZ" dirty="0" smtClean="0"/>
              <a:t>If you wanted to change the game so that there were bunny rabbits, or space alien vehicles or quotes from Shakespeare behind the doors, it wouldn’t make any difference at all. </a:t>
            </a:r>
            <a:r>
              <a:rPr lang="en-NZ" dirty="0" smtClean="0">
                <a:sym typeface="Wingdings" pitchFamily="2" charset="2"/>
              </a:rPr>
              <a:t></a:t>
            </a:r>
            <a:r>
              <a:rPr lang="en-NZ" baseline="0" dirty="0" smtClean="0">
                <a:sym typeface="Wingdings" pitchFamily="2" charset="2"/>
              </a:rPr>
              <a:t> </a:t>
            </a:r>
            <a:r>
              <a:rPr lang="en-NZ" baseline="0" dirty="0" err="1" smtClean="0">
                <a:sym typeface="Wingdings" pitchFamily="2" charset="2"/>
              </a:rPr>
              <a:t>Yay</a:t>
            </a:r>
            <a:r>
              <a:rPr lang="en-NZ" baseline="0" dirty="0" smtClean="0">
                <a:sym typeface="Wingdings" pitchFamily="2" charset="2"/>
              </a:rPr>
              <a:t>!!!</a:t>
            </a:r>
          </a:p>
          <a:p>
            <a:pPr eaLnBrk="1" hangingPunct="1">
              <a:spcBef>
                <a:spcPct val="0"/>
              </a:spcBef>
              <a:buFontTx/>
              <a:buChar char="•"/>
            </a:pPr>
            <a:endParaRPr lang="en-NZ" baseline="0" dirty="0" smtClean="0">
              <a:sym typeface="Wingdings" pitchFamily="2" charset="2"/>
            </a:endParaRPr>
          </a:p>
          <a:p>
            <a:pPr eaLnBrk="1" hangingPunct="1">
              <a:spcBef>
                <a:spcPct val="0"/>
              </a:spcBef>
              <a:buFontTx/>
              <a:buChar char="•"/>
            </a:pPr>
            <a:r>
              <a:rPr lang="en-NZ" baseline="0" dirty="0" smtClean="0">
                <a:sym typeface="Wingdings" pitchFamily="2" charset="2"/>
              </a:rPr>
              <a:t>Compare how much knowledge </a:t>
            </a:r>
            <a:r>
              <a:rPr lang="en-NZ" baseline="0" dirty="0" err="1" smtClean="0">
                <a:sym typeface="Wingdings" pitchFamily="2" charset="2"/>
              </a:rPr>
              <a:t>GameEngine</a:t>
            </a:r>
            <a:r>
              <a:rPr lang="en-NZ" baseline="0" dirty="0" smtClean="0">
                <a:sym typeface="Wingdings" pitchFamily="2" charset="2"/>
              </a:rPr>
              <a:t> has about the Character family in the before and after versions. Knowledge = coupling. Coupling = brittle code.</a:t>
            </a:r>
            <a:endParaRPr lang="en-NZ" dirty="0" smtClean="0"/>
          </a:p>
          <a:p>
            <a:pPr eaLnBrk="1" hangingPunct="1">
              <a:spcBef>
                <a:spcPct val="0"/>
              </a:spcBef>
              <a:buFontTx/>
              <a:buChar char="•"/>
            </a:pPr>
            <a:endParaRPr lang="en-NZ" dirty="0" smtClean="0"/>
          </a:p>
          <a:p>
            <a:pPr eaLnBrk="1" hangingPunct="1">
              <a:spcBef>
                <a:spcPct val="0"/>
              </a:spcBef>
              <a:buFontTx/>
              <a:buChar char="•"/>
            </a:pPr>
            <a:endParaRPr lang="en-NZ" dirty="0" smtClean="0"/>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4F9605-0DBB-4D67-A5F3-A95D6A8DB150}" type="slidenum">
              <a:rPr lang="en-NZ" smtClean="0"/>
              <a:pPr fontAlgn="base">
                <a:spcBef>
                  <a:spcPct val="0"/>
                </a:spcBef>
                <a:spcAft>
                  <a:spcPct val="0"/>
                </a:spcAft>
                <a:defRPr/>
              </a:pPr>
              <a:t>16</a:t>
            </a:fld>
            <a:endParaRPr lang="en-NZ" smtClean="0"/>
          </a:p>
        </p:txBody>
      </p:sp>
    </p:spTree>
    <p:extLst>
      <p:ext uri="{BB962C8B-B14F-4D97-AF65-F5344CB8AC3E}">
        <p14:creationId xmlns:p14="http://schemas.microsoft.com/office/powerpoint/2010/main" xmlns="" val="2765365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Isn’t the factory now violating the Open/Closed principle?</a:t>
            </a:r>
          </a:p>
          <a:p>
            <a:pPr eaLnBrk="1" hangingPunct="1">
              <a:spcBef>
                <a:spcPct val="0"/>
              </a:spcBef>
              <a:buFontTx/>
              <a:buChar char="•"/>
            </a:pPr>
            <a:r>
              <a:rPr lang="en-NZ" dirty="0" smtClean="0"/>
              <a:t>The answer is yes. </a:t>
            </a:r>
          </a:p>
          <a:p>
            <a:pPr eaLnBrk="1" hangingPunct="1">
              <a:spcBef>
                <a:spcPct val="0"/>
              </a:spcBef>
              <a:buFontTx/>
              <a:buChar char="•"/>
            </a:pPr>
            <a:r>
              <a:rPr lang="en-NZ" b="1" i="1" dirty="0" smtClean="0"/>
              <a:t>But it</a:t>
            </a:r>
            <a:r>
              <a:rPr lang="en-NZ" b="1" i="1" baseline="0" dirty="0" smtClean="0"/>
              <a:t> is basically the </a:t>
            </a:r>
            <a:r>
              <a:rPr lang="en-NZ" b="1" i="1" dirty="0" err="1" smtClean="0"/>
              <a:t>GameFactory’s</a:t>
            </a:r>
            <a:r>
              <a:rPr lang="en-NZ" b="1" i="1" dirty="0" smtClean="0"/>
              <a:t> job (SRP) to be coupled to the </a:t>
            </a:r>
            <a:r>
              <a:rPr lang="en-NZ" b="1" i="1" dirty="0" err="1" smtClean="0"/>
              <a:t>GameCharacter</a:t>
            </a:r>
            <a:r>
              <a:rPr lang="en-NZ" b="1" i="1" dirty="0" smtClean="0"/>
              <a:t> hierarchy. </a:t>
            </a:r>
          </a:p>
          <a:p>
            <a:pPr eaLnBrk="1" hangingPunct="1">
              <a:spcBef>
                <a:spcPct val="0"/>
              </a:spcBef>
              <a:buFontTx/>
              <a:buChar char="•"/>
            </a:pPr>
            <a:endParaRPr lang="en-NZ" b="1" i="1" dirty="0" smtClean="0"/>
          </a:p>
          <a:p>
            <a:pPr eaLnBrk="1" hangingPunct="1">
              <a:spcBef>
                <a:spcPct val="0"/>
              </a:spcBef>
              <a:buFontTx/>
              <a:buChar char="•"/>
            </a:pPr>
            <a:r>
              <a:rPr lang="en-NZ" dirty="0" smtClean="0"/>
              <a:t>As opposed to the </a:t>
            </a:r>
            <a:r>
              <a:rPr lang="en-NZ" dirty="0" err="1" smtClean="0"/>
              <a:t>GameEngine</a:t>
            </a:r>
            <a:r>
              <a:rPr lang="en-NZ" dirty="0" smtClean="0"/>
              <a:t> class, who has a different responsibility (managing the game data and logic).</a:t>
            </a:r>
          </a:p>
          <a:p>
            <a:pPr eaLnBrk="1" hangingPunct="1">
              <a:spcBef>
                <a:spcPct val="0"/>
              </a:spcBef>
              <a:buFontTx/>
              <a:buChar char="•"/>
            </a:pPr>
            <a:endParaRPr lang="en-NZ" dirty="0" smtClean="0"/>
          </a:p>
          <a:p>
            <a:pPr eaLnBrk="1" hangingPunct="1">
              <a:spcBef>
                <a:spcPct val="0"/>
              </a:spcBef>
              <a:buFontTx/>
              <a:buChar char="•"/>
            </a:pPr>
            <a:r>
              <a:rPr lang="en-NZ" dirty="0" smtClean="0"/>
              <a:t>The </a:t>
            </a:r>
            <a:r>
              <a:rPr lang="en-NZ" dirty="0" err="1" smtClean="0"/>
              <a:t>CharacterFactory</a:t>
            </a:r>
            <a:r>
              <a:rPr lang="en-NZ" dirty="0" smtClean="0"/>
              <a:t> encapsulates</a:t>
            </a:r>
            <a:r>
              <a:rPr lang="en-NZ" baseline="0" dirty="0" smtClean="0"/>
              <a:t> the necessary coupling, isolating </a:t>
            </a:r>
            <a:r>
              <a:rPr lang="en-NZ" baseline="0" dirty="0" err="1" smtClean="0"/>
              <a:t>GameEngine</a:t>
            </a:r>
            <a:r>
              <a:rPr lang="en-NZ" baseline="0" dirty="0" smtClean="0"/>
              <a:t> from it.</a:t>
            </a:r>
            <a:endParaRPr lang="en-NZ" dirty="0" smtClean="0"/>
          </a:p>
          <a:p>
            <a:pPr eaLnBrk="1" hangingPunct="1">
              <a:spcBef>
                <a:spcPct val="0"/>
              </a:spcBef>
              <a:buFontTx/>
              <a:buChar char="•"/>
            </a:pPr>
            <a:r>
              <a:rPr lang="en-NZ" b="1" i="1" dirty="0" smtClean="0"/>
              <a:t>You won’t break other functionality in </a:t>
            </a:r>
            <a:r>
              <a:rPr lang="en-NZ" b="1" i="1" dirty="0" err="1" smtClean="0"/>
              <a:t>CharacterFactory</a:t>
            </a:r>
            <a:r>
              <a:rPr lang="en-NZ" b="1" i="1" dirty="0" smtClean="0"/>
              <a:t>, because there isn’t any.</a:t>
            </a:r>
          </a:p>
          <a:p>
            <a:pPr eaLnBrk="1" hangingPunct="1">
              <a:spcBef>
                <a:spcPct val="0"/>
              </a:spcBef>
              <a:buFontTx/>
              <a:buChar char="•"/>
            </a:pPr>
            <a:endParaRPr lang="en-NZ" b="1" i="1" dirty="0" smtClean="0"/>
          </a:p>
          <a:p>
            <a:pPr eaLnBrk="1" hangingPunct="1">
              <a:spcBef>
                <a:spcPct val="0"/>
              </a:spcBef>
              <a:buFontTx/>
              <a:buChar char="•"/>
            </a:pPr>
            <a:r>
              <a:rPr lang="en-NZ" b="1" i="1" dirty="0" smtClean="0"/>
              <a:t>And the coupling is localised to one place in the system, not spread around to every location that you need to create a character. </a:t>
            </a:r>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7FDCBA-14E8-440B-ACCB-E88BAFC3ECCE}" type="slidenum">
              <a:rPr lang="en-NZ" smtClean="0"/>
              <a:pPr fontAlgn="base">
                <a:spcBef>
                  <a:spcPct val="0"/>
                </a:spcBef>
                <a:spcAft>
                  <a:spcPct val="0"/>
                </a:spcAft>
                <a:defRPr/>
              </a:pPr>
              <a:t>17</a:t>
            </a:fld>
            <a:endParaRPr lang="en-NZ" smtClean="0"/>
          </a:p>
        </p:txBody>
      </p:sp>
    </p:spTree>
    <p:extLst>
      <p:ext uri="{BB962C8B-B14F-4D97-AF65-F5344CB8AC3E}">
        <p14:creationId xmlns:p14="http://schemas.microsoft.com/office/powerpoint/2010/main" xmlns="" val="1306613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The technique we have just seen is called the simple factory pattern</a:t>
            </a:r>
          </a:p>
          <a:p>
            <a:pPr eaLnBrk="1" hangingPunct="1">
              <a:spcBef>
                <a:spcPct val="0"/>
              </a:spcBef>
              <a:buFontTx/>
              <a:buChar char="•"/>
            </a:pPr>
            <a:r>
              <a:rPr lang="en-NZ" dirty="0" smtClean="0"/>
              <a:t>If you ever have a class method that </a:t>
            </a:r>
            <a:r>
              <a:rPr lang="en-NZ" b="1" i="1" dirty="0" smtClean="0"/>
              <a:t>contains logic to create one of a number of other class instances</a:t>
            </a:r>
            <a:r>
              <a:rPr lang="en-NZ" dirty="0" smtClean="0"/>
              <a:t>, you should consider encapsulating that logic into its own class (a Factory).</a:t>
            </a:r>
          </a:p>
          <a:p>
            <a:pPr eaLnBrk="1" hangingPunct="1">
              <a:spcBef>
                <a:spcPct val="0"/>
              </a:spcBef>
              <a:buFontTx/>
              <a:buChar char="•"/>
            </a:pPr>
            <a:r>
              <a:rPr lang="en-NZ" dirty="0" smtClean="0"/>
              <a:t>Then, instead of peppering that logic all over the place in the consumer class, it resides only in the Factory, and the consumer class simply talks to the Factory object as needed.</a:t>
            </a:r>
          </a:p>
          <a:p>
            <a:pPr eaLnBrk="1" hangingPunct="1">
              <a:spcBef>
                <a:spcPct val="0"/>
              </a:spcBef>
              <a:buFontTx/>
              <a:buChar char="•"/>
            </a:pPr>
            <a:endParaRPr lang="en-NZ" dirty="0" smtClean="0"/>
          </a:p>
          <a:p>
            <a:pPr eaLnBrk="1" hangingPunct="1">
              <a:spcBef>
                <a:spcPct val="0"/>
              </a:spcBef>
              <a:buFontTx/>
              <a:buChar char="•"/>
            </a:pPr>
            <a:r>
              <a:rPr lang="en-NZ" dirty="0" smtClean="0"/>
              <a:t>Although quite useful, it is not one of the official 23 </a:t>
            </a:r>
            <a:r>
              <a:rPr lang="en-NZ" dirty="0" err="1" smtClean="0"/>
              <a:t>GoF</a:t>
            </a:r>
            <a:r>
              <a:rPr lang="en-NZ" dirty="0" smtClean="0"/>
              <a:t> patterns.</a:t>
            </a:r>
          </a:p>
          <a:p>
            <a:pPr eaLnBrk="1" hangingPunct="1">
              <a:spcBef>
                <a:spcPct val="0"/>
              </a:spcBef>
              <a:buFontTx/>
              <a:buChar char="•"/>
            </a:pPr>
            <a:r>
              <a:rPr lang="en-NZ" dirty="0" smtClean="0"/>
              <a:t>The </a:t>
            </a:r>
            <a:r>
              <a:rPr lang="en-NZ" dirty="0" err="1" smtClean="0"/>
              <a:t>GoF</a:t>
            </a:r>
            <a:r>
              <a:rPr lang="en-NZ" dirty="0" smtClean="0"/>
              <a:t> contains a number of more complex factory-based patterns, and we will see the most important one next.</a:t>
            </a: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D4B111-A8B9-48DE-90EA-478CD9162F3E}" type="slidenum">
              <a:rPr lang="en-NZ" smtClean="0"/>
              <a:pPr fontAlgn="base">
                <a:spcBef>
                  <a:spcPct val="0"/>
                </a:spcBef>
                <a:spcAft>
                  <a:spcPct val="0"/>
                </a:spcAft>
                <a:defRPr/>
              </a:pPr>
              <a:t>18</a:t>
            </a:fld>
            <a:endParaRPr lang="en-NZ" smtClean="0"/>
          </a:p>
        </p:txBody>
      </p:sp>
    </p:spTree>
    <p:extLst>
      <p:ext uri="{BB962C8B-B14F-4D97-AF65-F5344CB8AC3E}">
        <p14:creationId xmlns:p14="http://schemas.microsoft.com/office/powerpoint/2010/main" xmlns="" val="1467111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Need practical</a:t>
            </a:r>
            <a:endParaRPr lang="en-US"/>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19</a:t>
            </a:fld>
            <a:endParaRPr lang="en-NZ"/>
          </a:p>
        </p:txBody>
      </p:sp>
    </p:spTree>
    <p:extLst>
      <p:ext uri="{BB962C8B-B14F-4D97-AF65-F5344CB8AC3E}">
        <p14:creationId xmlns:p14="http://schemas.microsoft.com/office/powerpoint/2010/main" xmlns="" val="24209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This is a simple game</a:t>
            </a:r>
          </a:p>
          <a:p>
            <a:pPr eaLnBrk="1" hangingPunct="1">
              <a:spcBef>
                <a:spcPct val="0"/>
              </a:spcBef>
              <a:buFontTx/>
              <a:buChar char="•"/>
            </a:pPr>
            <a:endParaRPr lang="en-NZ" dirty="0" smtClean="0"/>
          </a:p>
          <a:p>
            <a:pPr eaLnBrk="1" hangingPunct="1">
              <a:spcBef>
                <a:spcPct val="0"/>
              </a:spcBef>
              <a:buFontTx/>
              <a:buChar char="•"/>
            </a:pPr>
            <a:r>
              <a:rPr lang="en-NZ" dirty="0" smtClean="0"/>
              <a:t>There are four kinds of characters – vampires,  witches, dragons and golden geese</a:t>
            </a:r>
          </a:p>
          <a:p>
            <a:pPr eaLnBrk="1" hangingPunct="1">
              <a:spcBef>
                <a:spcPct val="0"/>
              </a:spcBef>
              <a:buFontTx/>
              <a:buChar char="•"/>
            </a:pPr>
            <a:r>
              <a:rPr lang="en-NZ" dirty="0" smtClean="0"/>
              <a:t>Game characters hold a string called ‘message’ to which</a:t>
            </a:r>
            <a:r>
              <a:rPr lang="en-NZ" baseline="0" dirty="0" smtClean="0"/>
              <a:t> is their behaviour (in place of an animation, say)</a:t>
            </a:r>
            <a:r>
              <a:rPr lang="en-NZ" dirty="0" smtClean="0"/>
              <a:t>. For example, witches say ‘I am a witch! Cackle!’</a:t>
            </a:r>
          </a:p>
          <a:p>
            <a:pPr eaLnBrk="1" hangingPunct="1">
              <a:spcBef>
                <a:spcPct val="0"/>
              </a:spcBef>
              <a:buFontTx/>
              <a:buChar char="•"/>
            </a:pPr>
            <a:r>
              <a:rPr lang="en-NZ" dirty="0" smtClean="0"/>
              <a:t>They each</a:t>
            </a:r>
            <a:r>
              <a:rPr lang="en-NZ" baseline="0" dirty="0" smtClean="0"/>
              <a:t> have a text colour that they want their text message to be printed in (we use a </a:t>
            </a:r>
            <a:r>
              <a:rPr lang="en-NZ" baseline="0" dirty="0" err="1" smtClean="0"/>
              <a:t>richTextBox</a:t>
            </a:r>
            <a:r>
              <a:rPr lang="en-NZ" baseline="0" dirty="0" smtClean="0"/>
              <a:t> control for this).</a:t>
            </a:r>
          </a:p>
          <a:p>
            <a:pPr eaLnBrk="1" hangingPunct="1">
              <a:spcBef>
                <a:spcPct val="0"/>
              </a:spcBef>
              <a:buFontTx/>
              <a:buChar char="•"/>
            </a:pPr>
            <a:endParaRPr lang="en-NZ" dirty="0" smtClean="0"/>
          </a:p>
          <a:p>
            <a:pPr eaLnBrk="1" hangingPunct="1">
              <a:spcBef>
                <a:spcPct val="0"/>
              </a:spcBef>
              <a:buFontTx/>
              <a:buChar char="•"/>
            </a:pPr>
            <a:r>
              <a:rPr lang="en-NZ" dirty="0" smtClean="0"/>
              <a:t>There is a </a:t>
            </a:r>
            <a:r>
              <a:rPr lang="en-NZ" dirty="0" err="1" smtClean="0"/>
              <a:t>gameEngine</a:t>
            </a:r>
            <a:r>
              <a:rPr lang="en-NZ" dirty="0" smtClean="0"/>
              <a:t> class that holds a collection of these characters and a</a:t>
            </a:r>
            <a:r>
              <a:rPr lang="en-NZ" baseline="0" dirty="0" smtClean="0"/>
              <a:t> </a:t>
            </a:r>
            <a:r>
              <a:rPr lang="en-NZ" baseline="0" dirty="0" err="1" smtClean="0"/>
              <a:t>richTextBox</a:t>
            </a:r>
            <a:r>
              <a:rPr lang="en-NZ" baseline="0" dirty="0" smtClean="0"/>
              <a:t> for printing.</a:t>
            </a:r>
          </a:p>
          <a:p>
            <a:pPr eaLnBrk="1" hangingPunct="1">
              <a:spcBef>
                <a:spcPct val="0"/>
              </a:spcBef>
              <a:buFontTx/>
              <a:buChar char="•"/>
            </a:pPr>
            <a:endParaRPr lang="en-NZ" dirty="0" smtClean="0"/>
          </a:p>
          <a:p>
            <a:pPr eaLnBrk="1" hangingPunct="1">
              <a:spcBef>
                <a:spcPct val="0"/>
              </a:spcBef>
              <a:buFontTx/>
              <a:buChar char="•"/>
            </a:pPr>
            <a:r>
              <a:rPr lang="en-NZ" dirty="0" smtClean="0"/>
              <a:t>There is a Form class that provides the screen.</a:t>
            </a:r>
          </a:p>
          <a:p>
            <a:pPr eaLnBrk="1" hangingPunct="1">
              <a:spcBef>
                <a:spcPct val="0"/>
              </a:spcBef>
              <a:buFontTx/>
              <a:buChar char="•"/>
            </a:pPr>
            <a:endParaRPr lang="en-NZ" dirty="0" smtClean="0"/>
          </a:p>
          <a:p>
            <a:pPr eaLnBrk="1" hangingPunct="1">
              <a:spcBef>
                <a:spcPct val="0"/>
              </a:spcBef>
              <a:buFontTx/>
              <a:buChar char="•"/>
            </a:pPr>
            <a:r>
              <a:rPr lang="en-NZ" dirty="0" smtClean="0"/>
              <a:t>Characters are randomly allocated</a:t>
            </a:r>
            <a:r>
              <a:rPr lang="en-NZ" baseline="0" dirty="0" smtClean="0"/>
              <a:t> to doors (duplication is permitted).</a:t>
            </a:r>
          </a:p>
          <a:p>
            <a:pPr eaLnBrk="1" hangingPunct="1">
              <a:spcBef>
                <a:spcPct val="0"/>
              </a:spcBef>
              <a:buFontTx/>
              <a:buChar char="•"/>
            </a:pPr>
            <a:r>
              <a:rPr lang="en-NZ" baseline="0" dirty="0" smtClean="0"/>
              <a:t>The player clicks on a door, and the character behind it is revealed by the contents of the </a:t>
            </a:r>
            <a:r>
              <a:rPr lang="en-NZ" baseline="0" dirty="0" err="1" smtClean="0"/>
              <a:t>rtb</a:t>
            </a:r>
            <a:r>
              <a:rPr lang="en-NZ" baseline="0" dirty="0" smtClean="0"/>
              <a:t>.</a:t>
            </a:r>
          </a:p>
          <a:p>
            <a:pPr eaLnBrk="1" hangingPunct="1">
              <a:spcBef>
                <a:spcPct val="0"/>
              </a:spcBef>
              <a:buFontTx/>
              <a:buChar char="•"/>
            </a:pPr>
            <a:r>
              <a:rPr lang="en-NZ" baseline="0" dirty="0" smtClean="0"/>
              <a:t>The goal is to get the Goose.</a:t>
            </a:r>
          </a:p>
          <a:p>
            <a:pPr eaLnBrk="1" hangingPunct="1">
              <a:spcBef>
                <a:spcPct val="0"/>
              </a:spcBef>
              <a:buFontTx/>
              <a:buChar char="•"/>
            </a:pPr>
            <a:endParaRPr lang="en-NZ" dirty="0" smtClean="0"/>
          </a:p>
          <a:p>
            <a:pPr eaLnBrk="1" hangingPunct="1">
              <a:spcBef>
                <a:spcPct val="0"/>
              </a:spcBef>
              <a:buFontTx/>
              <a:buChar char="•"/>
            </a:pPr>
            <a:r>
              <a:rPr lang="en-NZ" dirty="0" smtClean="0"/>
              <a:t>We are going to look at the very simple code of this very simple game closely</a:t>
            </a:r>
          </a:p>
          <a:p>
            <a:pPr eaLnBrk="1" hangingPunct="1">
              <a:spcBef>
                <a:spcPct val="0"/>
              </a:spcBef>
              <a:buFontTx/>
              <a:buChar char="•"/>
            </a:pPr>
            <a:r>
              <a:rPr lang="en-NZ" dirty="0" smtClean="0"/>
              <a:t>We will be able to see a common sort of problem, and then learn the design pattern to fix it</a:t>
            </a:r>
          </a:p>
          <a:p>
            <a:pPr eaLnBrk="1" hangingPunct="1">
              <a:spcBef>
                <a:spcPct val="0"/>
              </a:spcBef>
              <a:buFontTx/>
              <a:buChar char="•"/>
            </a:pPr>
            <a:r>
              <a:rPr lang="en-NZ" dirty="0" smtClean="0"/>
              <a:t>We will start with the game characters</a:t>
            </a:r>
          </a:p>
          <a:p>
            <a:pPr eaLnBrk="1" hangingPunct="1">
              <a:spcBef>
                <a:spcPct val="0"/>
              </a:spcBef>
              <a:buFontTx/>
              <a:buChar char="•"/>
            </a:pPr>
            <a:endParaRPr lang="en-NZ" dirty="0" smtClean="0"/>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92BC58-C3CB-4105-8016-50AEA11F597A}" type="slidenum">
              <a:rPr lang="en-NZ" smtClean="0"/>
              <a:pPr fontAlgn="base">
                <a:spcBef>
                  <a:spcPct val="0"/>
                </a:spcBef>
                <a:spcAft>
                  <a:spcPct val="0"/>
                </a:spcAft>
                <a:defRPr/>
              </a:pPr>
              <a:t>2</a:t>
            </a:fld>
            <a:endParaRPr lang="en-NZ" smtClean="0"/>
          </a:p>
        </p:txBody>
      </p:sp>
    </p:spTree>
    <p:extLst>
      <p:ext uri="{BB962C8B-B14F-4D97-AF65-F5344CB8AC3E}">
        <p14:creationId xmlns:p14="http://schemas.microsoft.com/office/powerpoint/2010/main" xmlns="" val="212275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 typeface="Arial" pitchFamily="34" charset="0"/>
              <a:buChar char="•"/>
            </a:pPr>
            <a:r>
              <a:rPr lang="en-NZ" dirty="0" smtClean="0"/>
              <a:t>We will see a</a:t>
            </a:r>
            <a:r>
              <a:rPr lang="en-NZ" baseline="0" dirty="0" smtClean="0"/>
              <a:t> more complex Factory pattern next week.</a:t>
            </a:r>
          </a:p>
          <a:p>
            <a:pPr eaLnBrk="1" hangingPunct="1">
              <a:spcBef>
                <a:spcPct val="0"/>
              </a:spcBef>
              <a:buFont typeface="Arial" pitchFamily="34" charset="0"/>
              <a:buChar char="•"/>
            </a:pPr>
            <a:r>
              <a:rPr lang="en-NZ" baseline="0" dirty="0" smtClean="0"/>
              <a:t>For now, here is your practical</a:t>
            </a:r>
            <a:r>
              <a:rPr lang="en-NZ" baseline="0" dirty="0" smtClean="0"/>
              <a:t>.</a:t>
            </a:r>
          </a:p>
          <a:p>
            <a:pPr eaLnBrk="1" hangingPunct="1">
              <a:spcBef>
                <a:spcPct val="0"/>
              </a:spcBef>
              <a:buFont typeface="Arial" pitchFamily="34" charset="0"/>
              <a:buChar char="•"/>
            </a:pPr>
            <a:r>
              <a:rPr lang="en-NZ" baseline="0" dirty="0" smtClean="0"/>
              <a:t>Decoupling object creation is the job. Think about what that means for this specific application. Your solution may need to be a variation on the one shown in the ppt.</a:t>
            </a:r>
            <a:endParaRPr lang="en-NZ" baseline="0" dirty="0" smtClean="0"/>
          </a:p>
          <a:p>
            <a:pPr eaLnBrk="1" hangingPunct="1">
              <a:spcBef>
                <a:spcPct val="0"/>
              </a:spcBef>
              <a:buFont typeface="Arial" pitchFamily="34" charset="0"/>
              <a:buChar char="•"/>
            </a:pPr>
            <a:r>
              <a:rPr lang="en-NZ" baseline="0" dirty="0" smtClean="0"/>
              <a:t>Please note the early due date. This is quite an easy </a:t>
            </a:r>
            <a:r>
              <a:rPr lang="en-NZ" baseline="0" dirty="0" err="1" smtClean="0"/>
              <a:t>prac</a:t>
            </a:r>
            <a:r>
              <a:rPr lang="en-NZ" baseline="0" dirty="0" smtClean="0"/>
              <a:t>, so please make sure to get it done on time.</a:t>
            </a:r>
            <a:endParaRPr lang="en-NZ" dirty="0" smtClean="0"/>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82A12E-5A72-450F-96F0-B48F4B0DE158}" type="slidenum">
              <a:rPr lang="en-NZ" smtClean="0"/>
              <a:pPr fontAlgn="base">
                <a:spcBef>
                  <a:spcPct val="0"/>
                </a:spcBef>
                <a:spcAft>
                  <a:spcPct val="0"/>
                </a:spcAft>
                <a:defRPr/>
              </a:pPr>
              <a:t>20</a:t>
            </a:fld>
            <a:endParaRPr lang="en-NZ" smtClean="0"/>
          </a:p>
        </p:txBody>
      </p:sp>
    </p:spTree>
    <p:extLst>
      <p:ext uri="{BB962C8B-B14F-4D97-AF65-F5344CB8AC3E}">
        <p14:creationId xmlns:p14="http://schemas.microsoft.com/office/powerpoint/2010/main" xmlns="" val="321987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 typeface="Arial" pitchFamily="34" charset="0"/>
              <a:buChar char="•"/>
            </a:pPr>
            <a:r>
              <a:rPr lang="en-NZ" dirty="0" smtClean="0"/>
              <a:t>Having</a:t>
            </a:r>
            <a:r>
              <a:rPr lang="en-NZ" baseline="0" dirty="0" smtClean="0"/>
              <a:t> data you don’t need is </a:t>
            </a:r>
            <a:r>
              <a:rPr lang="en-NZ" baseline="0" smtClean="0"/>
              <a:t>an unnecessary </a:t>
            </a:r>
            <a:r>
              <a:rPr lang="en-NZ" baseline="0" dirty="0" smtClean="0"/>
              <a:t>dependency. Avoid.</a:t>
            </a:r>
          </a:p>
          <a:p>
            <a:pPr eaLnBrk="1" hangingPunct="1">
              <a:spcBef>
                <a:spcPct val="0"/>
              </a:spcBef>
              <a:buFont typeface="Arial" pitchFamily="34" charset="0"/>
              <a:buChar char="•"/>
            </a:pPr>
            <a:r>
              <a:rPr lang="en-NZ" baseline="0" dirty="0" smtClean="0"/>
              <a:t>Decoupling object creation is the job. Think about what that means for this specific application. Your solution may need to be a variation on the one shown in the ppt.</a:t>
            </a:r>
            <a:endParaRPr lang="en-NZ" baseline="0" dirty="0" smtClean="0"/>
          </a:p>
          <a:p>
            <a:pPr eaLnBrk="1" hangingPunct="1">
              <a:spcBef>
                <a:spcPct val="0"/>
              </a:spcBef>
              <a:buFont typeface="Arial" pitchFamily="34" charset="0"/>
              <a:buChar char="•"/>
            </a:pPr>
            <a:r>
              <a:rPr lang="en-NZ" baseline="0" dirty="0" smtClean="0"/>
              <a:t>Please note the early due date. This is quite an easy </a:t>
            </a:r>
            <a:r>
              <a:rPr lang="en-NZ" baseline="0" dirty="0" err="1" smtClean="0"/>
              <a:t>prac</a:t>
            </a:r>
            <a:r>
              <a:rPr lang="en-NZ" baseline="0" dirty="0" smtClean="0"/>
              <a:t>, so please make sure to get it done on time.</a:t>
            </a:r>
            <a:endParaRPr lang="en-NZ" dirty="0" smtClean="0"/>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82A12E-5A72-450F-96F0-B48F4B0DE158}" type="slidenum">
              <a:rPr lang="en-NZ" smtClean="0"/>
              <a:pPr fontAlgn="base">
                <a:spcBef>
                  <a:spcPct val="0"/>
                </a:spcBef>
                <a:spcAft>
                  <a:spcPct val="0"/>
                </a:spcAft>
                <a:defRPr/>
              </a:pPr>
              <a:t>21</a:t>
            </a:fld>
            <a:endParaRPr lang="en-NZ" smtClean="0"/>
          </a:p>
        </p:txBody>
      </p:sp>
    </p:spTree>
    <p:extLst>
      <p:ext uri="{BB962C8B-B14F-4D97-AF65-F5344CB8AC3E}">
        <p14:creationId xmlns:p14="http://schemas.microsoft.com/office/powerpoint/2010/main" xmlns="" val="321987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171673" indent="-171673" eaLnBrk="1" hangingPunct="1">
              <a:spcBef>
                <a:spcPct val="0"/>
              </a:spcBef>
              <a:buFont typeface="Arial" pitchFamily="34" charset="0"/>
              <a:buChar char="•"/>
            </a:pPr>
            <a:r>
              <a:rPr lang="en-NZ" dirty="0" smtClean="0"/>
              <a:t>So here is the game character class hierarchy...</a:t>
            </a:r>
          </a:p>
          <a:p>
            <a:pPr marL="171673" indent="-171673" eaLnBrk="1" hangingPunct="1">
              <a:spcBef>
                <a:spcPct val="0"/>
              </a:spcBef>
              <a:buFont typeface="Arial" pitchFamily="34" charset="0"/>
              <a:buChar char="•"/>
            </a:pPr>
            <a:r>
              <a:rPr lang="en-NZ" dirty="0" smtClean="0"/>
              <a:t>In reality these classes are so simple we might not make this architecture, we’d just set the message string and text colour and get on with it. But we make these separate classes on the assumption that in a real game the characters would be complex things with some common data and methods and some need for polymorphism, as we have often seen.</a:t>
            </a:r>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5D3F8A5-694D-4F99-AF16-DF7EE1D6F33C}" type="slidenum">
              <a:rPr lang="en-NZ" smtClean="0"/>
              <a:pPr fontAlgn="base">
                <a:spcBef>
                  <a:spcPct val="0"/>
                </a:spcBef>
                <a:spcAft>
                  <a:spcPct val="0"/>
                </a:spcAft>
                <a:defRPr/>
              </a:pPr>
              <a:t>3</a:t>
            </a:fld>
            <a:endParaRPr lang="en-NZ" smtClean="0"/>
          </a:p>
        </p:txBody>
      </p:sp>
    </p:spTree>
    <p:extLst>
      <p:ext uri="{BB962C8B-B14F-4D97-AF65-F5344CB8AC3E}">
        <p14:creationId xmlns:p14="http://schemas.microsoft.com/office/powerpoint/2010/main" xmlns="" val="260742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Here is the base class</a:t>
            </a:r>
          </a:p>
          <a:p>
            <a:pPr eaLnBrk="1" hangingPunct="1">
              <a:spcBef>
                <a:spcPct val="0"/>
              </a:spcBef>
              <a:buFontTx/>
              <a:buChar char="•"/>
            </a:pPr>
            <a:r>
              <a:rPr lang="en-NZ" dirty="0" smtClean="0"/>
              <a:t>Again</a:t>
            </a:r>
            <a:r>
              <a:rPr lang="en-NZ" baseline="0" dirty="0" smtClean="0"/>
              <a:t>, in a real situation there would be lots of stuff going on here, but in this simple example, we’ll just pop some data in here.</a:t>
            </a:r>
          </a:p>
          <a:p>
            <a:pPr eaLnBrk="1" hangingPunct="1">
              <a:spcBef>
                <a:spcPct val="0"/>
              </a:spcBef>
              <a:buFontTx/>
              <a:buChar char="•"/>
            </a:pPr>
            <a:r>
              <a:rPr lang="en-NZ" baseline="0" dirty="0" smtClean="0"/>
              <a:t>I’ve chosen some sensible defaults here – you could have left it empty. </a:t>
            </a:r>
          </a:p>
          <a:p>
            <a:pPr eaLnBrk="1" hangingPunct="1">
              <a:spcBef>
                <a:spcPct val="0"/>
              </a:spcBef>
              <a:buFontTx/>
              <a:buChar char="•"/>
            </a:pPr>
            <a:r>
              <a:rPr lang="en-NZ" baseline="0" dirty="0" smtClean="0"/>
              <a:t>Note that the whole abstract/virtual discussion doesn’t apply to constructors. All children should have their own constructors, regardless. Sometimes all that happens is that they call the parent’s constructor (base) but they still have their own.</a:t>
            </a:r>
          </a:p>
          <a:p>
            <a:pPr eaLnBrk="1" hangingPunct="1">
              <a:spcBef>
                <a:spcPct val="0"/>
              </a:spcBef>
              <a:buFontTx/>
              <a:buChar char="•"/>
            </a:pPr>
            <a:r>
              <a:rPr lang="en-NZ" baseline="0" dirty="0" smtClean="0"/>
              <a:t>The game engine class will access the data and use it.</a:t>
            </a:r>
            <a:endParaRPr lang="en-NZ" dirty="0" smtClean="0"/>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410065-61FB-4D67-9CB1-A2C211FED2B9}" type="slidenum">
              <a:rPr lang="en-NZ" smtClean="0"/>
              <a:pPr fontAlgn="base">
                <a:spcBef>
                  <a:spcPct val="0"/>
                </a:spcBef>
                <a:spcAft>
                  <a:spcPct val="0"/>
                </a:spcAft>
                <a:defRPr/>
              </a:pPr>
              <a:t>4</a:t>
            </a:fld>
            <a:endParaRPr lang="en-NZ" smtClean="0"/>
          </a:p>
        </p:txBody>
      </p:sp>
    </p:spTree>
    <p:extLst>
      <p:ext uri="{BB962C8B-B14F-4D97-AF65-F5344CB8AC3E}">
        <p14:creationId xmlns:p14="http://schemas.microsoft.com/office/powerpoint/2010/main" xmlns="" val="216344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And here are two of the concrete child classes</a:t>
            </a:r>
          </a:p>
          <a:p>
            <a:pPr eaLnBrk="1" hangingPunct="1">
              <a:spcBef>
                <a:spcPct val="0"/>
              </a:spcBef>
              <a:buFontTx/>
              <a:buChar char="•"/>
            </a:pPr>
            <a:r>
              <a:rPr lang="en-NZ" dirty="0" smtClean="0"/>
              <a:t>They only need to set up their class-specific data values in a constructor.</a:t>
            </a:r>
          </a:p>
          <a:p>
            <a:pPr eaLnBrk="1" hangingPunct="1">
              <a:spcBef>
                <a:spcPct val="0"/>
              </a:spcBef>
              <a:buFontTx/>
              <a:buChar char="•"/>
            </a:pPr>
            <a:r>
              <a:rPr lang="en-NZ" dirty="0" smtClean="0"/>
              <a:t>Again, the architecture is too heavy for the example – just imagine that there was lots of code</a:t>
            </a:r>
            <a:r>
              <a:rPr lang="en-NZ" baseline="0" dirty="0" smtClean="0"/>
              <a:t> in the base class for animation, path-finding, etc.</a:t>
            </a:r>
          </a:p>
          <a:p>
            <a:pPr eaLnBrk="1" hangingPunct="1">
              <a:spcBef>
                <a:spcPct val="0"/>
              </a:spcBef>
              <a:buFontTx/>
              <a:buChar char="•"/>
            </a:pPr>
            <a:endParaRPr lang="en-NZ" dirty="0" smtClean="0"/>
          </a:p>
          <a:p>
            <a:pPr eaLnBrk="1" hangingPunct="1">
              <a:spcBef>
                <a:spcPct val="0"/>
              </a:spcBef>
              <a:buFontTx/>
              <a:buChar char="•"/>
            </a:pPr>
            <a:r>
              <a:rPr lang="en-NZ" dirty="0" smtClean="0"/>
              <a:t>The others you can figure out</a:t>
            </a:r>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BCEA23-5A00-47F7-BCC7-6180B31A648F}" type="slidenum">
              <a:rPr lang="en-NZ" smtClean="0"/>
              <a:pPr fontAlgn="base">
                <a:spcBef>
                  <a:spcPct val="0"/>
                </a:spcBef>
                <a:spcAft>
                  <a:spcPct val="0"/>
                </a:spcAft>
                <a:defRPr/>
              </a:pPr>
              <a:t>5</a:t>
            </a:fld>
            <a:endParaRPr lang="en-NZ" smtClean="0"/>
          </a:p>
        </p:txBody>
      </p:sp>
    </p:spTree>
    <p:extLst>
      <p:ext uri="{BB962C8B-B14F-4D97-AF65-F5344CB8AC3E}">
        <p14:creationId xmlns:p14="http://schemas.microsoft.com/office/powerpoint/2010/main" xmlns="" val="147589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Here is </a:t>
            </a:r>
            <a:r>
              <a:rPr lang="en-NZ" dirty="0" err="1" smtClean="0"/>
              <a:t>GameEngine</a:t>
            </a:r>
            <a:endParaRPr lang="en-NZ" dirty="0" smtClean="0"/>
          </a:p>
          <a:p>
            <a:pPr eaLnBrk="1" hangingPunct="1">
              <a:spcBef>
                <a:spcPct val="0"/>
              </a:spcBef>
              <a:buFontTx/>
              <a:buChar char="•"/>
            </a:pPr>
            <a:r>
              <a:rPr lang="en-NZ" dirty="0" smtClean="0"/>
              <a:t>His job is to run the game and to keep the Form</a:t>
            </a:r>
            <a:r>
              <a:rPr lang="en-NZ" baseline="0" dirty="0" smtClean="0"/>
              <a:t> and the Characters uncoupled.</a:t>
            </a:r>
          </a:p>
          <a:p>
            <a:pPr eaLnBrk="1" hangingPunct="1">
              <a:spcBef>
                <a:spcPct val="0"/>
              </a:spcBef>
              <a:buFontTx/>
              <a:buChar char="•"/>
            </a:pPr>
            <a:r>
              <a:rPr lang="en-NZ" baseline="0" dirty="0" smtClean="0"/>
              <a:t>It would not be unreasonable in a real game to break this up into two classes, but we don’t want the example to get out of hand.</a:t>
            </a:r>
          </a:p>
          <a:p>
            <a:pPr eaLnBrk="1" hangingPunct="1">
              <a:spcBef>
                <a:spcPct val="0"/>
              </a:spcBef>
              <a:buFontTx/>
              <a:buChar char="•"/>
            </a:pPr>
            <a:endParaRPr lang="en-NZ" dirty="0" smtClean="0"/>
          </a:p>
          <a:p>
            <a:pPr defTabSz="915589" eaLnBrk="1" hangingPunct="1">
              <a:spcBef>
                <a:spcPct val="0"/>
              </a:spcBef>
              <a:buFontTx/>
              <a:buChar char="•"/>
              <a:defRPr/>
            </a:pPr>
            <a:r>
              <a:rPr lang="en-NZ" dirty="0" smtClean="0"/>
              <a:t>It</a:t>
            </a:r>
            <a:r>
              <a:rPr lang="en-NZ" baseline="0" dirty="0" smtClean="0"/>
              <a:t> has a</a:t>
            </a:r>
            <a:r>
              <a:rPr lang="en-NZ" dirty="0" smtClean="0"/>
              <a:t> List&lt;</a:t>
            </a:r>
            <a:r>
              <a:rPr lang="en-NZ" dirty="0" err="1" smtClean="0"/>
              <a:t>GameCharacter</a:t>
            </a:r>
            <a:r>
              <a:rPr lang="en-NZ" dirty="0" smtClean="0"/>
              <a:t>&gt;.</a:t>
            </a:r>
            <a:r>
              <a:rPr lang="en-NZ" baseline="0" dirty="0" smtClean="0"/>
              <a:t> A list of the base class can be filled with any child instances (remember cat and dog are both mammals).</a:t>
            </a:r>
            <a:endParaRPr lang="en-NZ" dirty="0" smtClean="0"/>
          </a:p>
          <a:p>
            <a:pPr defTabSz="915589" eaLnBrk="1" hangingPunct="1">
              <a:spcBef>
                <a:spcPct val="0"/>
              </a:spcBef>
              <a:buFontTx/>
              <a:buChar char="•"/>
              <a:defRPr/>
            </a:pPr>
            <a:r>
              <a:rPr lang="en-NZ" dirty="0" smtClean="0"/>
              <a:t>A constant to tell it how many character types it can choose from</a:t>
            </a:r>
            <a:r>
              <a:rPr lang="en-NZ" baseline="0" dirty="0" smtClean="0"/>
              <a:t> and how many it needs (the number of doors)</a:t>
            </a:r>
            <a:endParaRPr lang="en-NZ" dirty="0" smtClean="0"/>
          </a:p>
          <a:p>
            <a:pPr eaLnBrk="1" hangingPunct="1">
              <a:spcBef>
                <a:spcPct val="0"/>
              </a:spcBef>
              <a:buFontTx/>
              <a:buChar char="•"/>
            </a:pPr>
            <a:r>
              <a:rPr lang="en-NZ" dirty="0" smtClean="0"/>
              <a:t>A </a:t>
            </a:r>
            <a:r>
              <a:rPr lang="en-NZ" baseline="0" dirty="0" smtClean="0"/>
              <a:t> </a:t>
            </a:r>
            <a:r>
              <a:rPr lang="en-NZ" baseline="0" dirty="0" err="1" smtClean="0"/>
              <a:t>richTextBox</a:t>
            </a:r>
            <a:r>
              <a:rPr lang="en-NZ" baseline="0" dirty="0" smtClean="0"/>
              <a:t> </a:t>
            </a:r>
            <a:r>
              <a:rPr lang="en-NZ" dirty="0" smtClean="0"/>
              <a:t>to output</a:t>
            </a:r>
            <a:r>
              <a:rPr lang="en-NZ" baseline="0" dirty="0" smtClean="0"/>
              <a:t> the Character’s messages and apply their colours.</a:t>
            </a:r>
            <a:endParaRPr lang="en-NZ" dirty="0" smtClean="0"/>
          </a:p>
          <a:p>
            <a:pPr eaLnBrk="1" hangingPunct="1">
              <a:spcBef>
                <a:spcPct val="0"/>
              </a:spcBef>
              <a:buFontTx/>
              <a:buChar char="•"/>
            </a:pPr>
            <a:r>
              <a:rPr lang="en-NZ" dirty="0" smtClean="0"/>
              <a:t>A random generator for</a:t>
            </a:r>
            <a:r>
              <a:rPr lang="en-NZ" baseline="0" dirty="0" smtClean="0"/>
              <a:t> random assignment and shuffling.</a:t>
            </a:r>
          </a:p>
          <a:p>
            <a:pPr eaLnBrk="1" hangingPunct="1">
              <a:spcBef>
                <a:spcPct val="0"/>
              </a:spcBef>
              <a:buFontTx/>
              <a:buChar char="•"/>
            </a:pPr>
            <a:endParaRPr lang="en-NZ" dirty="0" smtClean="0"/>
          </a:p>
          <a:p>
            <a:pPr eaLnBrk="1" hangingPunct="1">
              <a:spcBef>
                <a:spcPct val="0"/>
              </a:spcBef>
              <a:buFontTx/>
              <a:buChar char="•"/>
            </a:pPr>
            <a:r>
              <a:rPr lang="en-NZ" dirty="0" smtClean="0"/>
              <a:t>Methods: constructor, game setup, shuffle and game play</a:t>
            </a:r>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A7DBC62-1502-402D-A5A1-44FA08CC325F}" type="slidenum">
              <a:rPr lang="en-NZ" smtClean="0"/>
              <a:pPr fontAlgn="base">
                <a:spcBef>
                  <a:spcPct val="0"/>
                </a:spcBef>
                <a:spcAft>
                  <a:spcPct val="0"/>
                </a:spcAft>
                <a:defRPr/>
              </a:pPr>
              <a:t>6</a:t>
            </a:fld>
            <a:endParaRPr lang="en-NZ" smtClean="0"/>
          </a:p>
        </p:txBody>
      </p:sp>
    </p:spTree>
    <p:extLst>
      <p:ext uri="{BB962C8B-B14F-4D97-AF65-F5344CB8AC3E}">
        <p14:creationId xmlns:p14="http://schemas.microsoft.com/office/powerpoint/2010/main" xmlns="" val="3207062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The start of the class, showing the class data</a:t>
            </a:r>
            <a:r>
              <a:rPr lang="en-NZ" baseline="0" dirty="0" smtClean="0"/>
              <a:t> fields</a:t>
            </a:r>
            <a:endParaRPr lang="en-NZ"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7</a:t>
            </a:fld>
            <a:endParaRPr lang="en-NZ"/>
          </a:p>
        </p:txBody>
      </p:sp>
    </p:spTree>
    <p:extLst>
      <p:ext uri="{BB962C8B-B14F-4D97-AF65-F5344CB8AC3E}">
        <p14:creationId xmlns:p14="http://schemas.microsoft.com/office/powerpoint/2010/main" xmlns="" val="2869706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NZ" dirty="0" smtClean="0"/>
              <a:t>Constructor</a:t>
            </a:r>
          </a:p>
          <a:p>
            <a:pPr>
              <a:buFont typeface="Arial" pitchFamily="34" charset="0"/>
              <a:buChar char="•"/>
            </a:pPr>
            <a:r>
              <a:rPr lang="en-NZ" dirty="0" smtClean="0"/>
              <a:t>We’re permitting some coupling here</a:t>
            </a:r>
            <a:r>
              <a:rPr lang="en-NZ" baseline="0" dirty="0" smtClean="0"/>
              <a:t> so that we can do this all in a single class because it fits better on one slide.</a:t>
            </a:r>
          </a:p>
          <a:p>
            <a:pPr>
              <a:buFont typeface="Arial" pitchFamily="34" charset="0"/>
              <a:buChar char="•"/>
            </a:pPr>
            <a:r>
              <a:rPr lang="en-NZ" baseline="0" dirty="0" smtClean="0"/>
              <a:t>Recognise that it would be preferable to decouple the Game Engine from the Presentation layer.</a:t>
            </a:r>
            <a:endParaRPr lang="en-NZ"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8</a:t>
            </a:fld>
            <a:endParaRPr lang="en-NZ"/>
          </a:p>
        </p:txBody>
      </p:sp>
    </p:spTree>
    <p:extLst>
      <p:ext uri="{BB962C8B-B14F-4D97-AF65-F5344CB8AC3E}">
        <p14:creationId xmlns:p14="http://schemas.microsoft.com/office/powerpoint/2010/main" xmlns="" val="1677018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 simple shuffle algorithm…</a:t>
            </a:r>
          </a:p>
          <a:p>
            <a:endParaRPr lang="en-NZ" dirty="0" smtClean="0"/>
          </a:p>
          <a:p>
            <a:r>
              <a:rPr lang="en-NZ" dirty="0" smtClean="0"/>
              <a:t>We’ll look in a minute</a:t>
            </a:r>
            <a:r>
              <a:rPr lang="en-NZ" baseline="0" dirty="0" smtClean="0"/>
              <a:t> at how we put the characters into the list.</a:t>
            </a:r>
            <a:endParaRPr lang="en-NZ"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9</a:t>
            </a:fld>
            <a:endParaRPr lang="en-NZ"/>
          </a:p>
        </p:txBody>
      </p:sp>
    </p:spTree>
    <p:extLst>
      <p:ext uri="{BB962C8B-B14F-4D97-AF65-F5344CB8AC3E}">
        <p14:creationId xmlns:p14="http://schemas.microsoft.com/office/powerpoint/2010/main" xmlns="" val="4140309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7A86A037-4968-4755-BFD3-E916D6F4F2E4}" type="datetimeFigureOut">
              <a:rPr lang="en-US" smtClean="0"/>
              <a:pPr>
                <a:defRPr/>
              </a:pPr>
              <a:t>3/10/2017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FB2D282-EC62-49FE-834A-3F7EF378750A}"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A6A360A7-2A0C-440D-88C2-C93998BB3A7A}" type="datetimeFigureOut">
              <a:rPr lang="en-US" smtClean="0"/>
              <a:pPr>
                <a:defRPr/>
              </a:pPr>
              <a:t>3/10/2017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D8B63DB-FF7F-47E6-B03B-4AB9EC84EC8D}"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935972A-62F4-4CD6-844D-07CA18E9664C}" type="datetimeFigureOut">
              <a:rPr lang="en-US" smtClean="0"/>
              <a:pPr>
                <a:defRPr/>
              </a:pPr>
              <a:t>3/10/2017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1143D26-A72F-427A-BE33-DCCBBD831AB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7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7987862F-4FB2-4DF0-8480-8E08992C715B}" type="datetimeFigureOut">
              <a:rPr lang="en-US" smtClean="0"/>
              <a:pPr>
                <a:defRPr/>
              </a:pPr>
              <a:t>3/10/2017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6FCCC5F-AA70-4B76-B4F8-6665395E7664}"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42FFBE4-BA91-4352-B741-01A52577AD2B}" type="datetimeFigureOut">
              <a:rPr lang="en-US" smtClean="0"/>
              <a:pPr>
                <a:defRPr/>
              </a:pPr>
              <a:t>3/10/2017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CBEC2E2-B076-43C8-8CBF-98C4D56199D9}"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F143F65B-94F3-49F0-9C2F-CC7853DC54EE}" type="datetimeFigureOut">
              <a:rPr lang="en-US" smtClean="0"/>
              <a:pPr>
                <a:defRPr/>
              </a:pPr>
              <a:t>3/10/2017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76635BD-042A-4774-8323-DC23BFA49A37}"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5D89420A-01BB-456F-AC70-611FBCBE2155}" type="datetimeFigureOut">
              <a:rPr lang="en-US" smtClean="0"/>
              <a:pPr>
                <a:defRPr/>
              </a:pPr>
              <a:t>3/10/2017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41D52A7-88F0-4747-9853-A0A6FC40DED6}"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2CAB1065-542E-487B-97BF-704A328F5058}" type="datetimeFigureOut">
              <a:rPr lang="en-US" smtClean="0"/>
              <a:pPr>
                <a:defRPr/>
              </a:pPr>
              <a:t>3/10/2017</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7DFC082-E604-4FA4-AD80-0B190E693EB8}"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07FA213-BDFF-42C8-BD61-7CFCC5943989}" type="datetimeFigureOut">
              <a:rPr lang="en-US" smtClean="0"/>
              <a:pPr>
                <a:defRPr/>
              </a:pPr>
              <a:t>3/10/2017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A33CCA2-57C3-4FFE-B230-2735D64F261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9DC88EE-421A-43D8-AD24-80A62E269A18}" type="datetimeFigureOut">
              <a:rPr lang="en-US" smtClean="0"/>
              <a:pPr>
                <a:defRPr/>
              </a:pPr>
              <a:t>3/10/2017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550ED8B-D97D-4196-B659-D0A8AAE81232}"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C120578-5FD9-4DCB-AF9C-F3E0CD088D49}" type="datetimeFigureOut">
              <a:rPr lang="en-US" smtClean="0"/>
              <a:pPr>
                <a:defRPr/>
              </a:pPr>
              <a:t>3/10/2017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FB6CBEE-4CB9-47AB-830F-0DCBE577DBE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C838EB97-F669-4F3A-8BBB-E05D5906BAEB}" type="datetimeFigureOut">
              <a:rPr lang="en-US" smtClean="0"/>
              <a:pPr>
                <a:defRPr/>
              </a:pPr>
              <a:t>3/10/2017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E441D799-731F-4192-9003-D6C2FB0A2063}"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eaLnBrk="1" fontAlgn="auto" hangingPunct="1">
              <a:spcAft>
                <a:spcPts val="0"/>
              </a:spcAft>
              <a:defRPr/>
            </a:pPr>
            <a:r>
              <a:rPr lang="en-NZ" dirty="0" smtClean="0">
                <a:solidFill>
                  <a:schemeClr val="accent1">
                    <a:lumMod val="75000"/>
                  </a:schemeClr>
                </a:solidFill>
              </a:rPr>
              <a:t>Managing Object Creation</a:t>
            </a:r>
            <a:endParaRPr lang="en-NZ" dirty="0">
              <a:solidFill>
                <a:schemeClr val="accent1">
                  <a:lumMod val="75000"/>
                </a:schemeClr>
              </a:solidFill>
            </a:endParaRPr>
          </a:p>
        </p:txBody>
      </p:sp>
      <p:sp>
        <p:nvSpPr>
          <p:cNvPr id="9219" name="Subtitle 2"/>
          <p:cNvSpPr>
            <a:spLocks noGrp="1"/>
          </p:cNvSpPr>
          <p:nvPr>
            <p:ph type="subTitle" idx="1"/>
          </p:nvPr>
        </p:nvSpPr>
        <p:spPr/>
        <p:txBody>
          <a:bodyPr/>
          <a:lstStyle/>
          <a:p>
            <a:pPr eaLnBrk="1" hangingPunct="1"/>
            <a:r>
              <a:rPr lang="en-NZ" dirty="0" smtClean="0"/>
              <a:t>IN710 OOSD 2017</a:t>
            </a:r>
          </a:p>
          <a:p>
            <a:pPr eaLnBrk="1" hangingPunct="1"/>
            <a:r>
              <a:rPr lang="en-NZ" dirty="0" smtClean="0"/>
              <a:t>Session 5.2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Game Engine Methods</a:t>
            </a:r>
            <a:endParaRPr lang="en-NZ" dirty="0"/>
          </a:p>
        </p:txBody>
      </p:sp>
      <p:pic>
        <p:nvPicPr>
          <p:cNvPr id="3" name="Picture 2"/>
          <p:cNvPicPr>
            <a:picLocks noChangeAspect="1"/>
          </p:cNvPicPr>
          <p:nvPr/>
        </p:nvPicPr>
        <p:blipFill>
          <a:blip r:embed="rId3" cstate="print"/>
          <a:stretch>
            <a:fillRect/>
          </a:stretch>
        </p:blipFill>
        <p:spPr>
          <a:xfrm>
            <a:off x="304799" y="1828800"/>
            <a:ext cx="8736777" cy="3048000"/>
          </a:xfrm>
          <a:prstGeom prst="rect">
            <a:avLst/>
          </a:prstGeom>
        </p:spPr>
      </p:pic>
    </p:spTree>
    <p:extLst>
      <p:ext uri="{BB962C8B-B14F-4D97-AF65-F5344CB8AC3E}">
        <p14:creationId xmlns:p14="http://schemas.microsoft.com/office/powerpoint/2010/main" xmlns="" val="2793554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NZ" smtClean="0"/>
              <a:t>The Mystery Door Game</a:t>
            </a:r>
          </a:p>
        </p:txBody>
      </p:sp>
      <p:pic>
        <p:nvPicPr>
          <p:cNvPr id="16389"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264" y="1752600"/>
            <a:ext cx="9116736" cy="1752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6390"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3400" y="3657600"/>
            <a:ext cx="3962400" cy="29953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Game Engine Methods</a:t>
            </a:r>
            <a:endParaRPr lang="en-NZ" dirty="0"/>
          </a:p>
        </p:txBody>
      </p:sp>
      <p:sp>
        <p:nvSpPr>
          <p:cNvPr id="3" name="Content Placeholder 2"/>
          <p:cNvSpPr>
            <a:spLocks noGrp="1"/>
          </p:cNvSpPr>
          <p:nvPr>
            <p:ph idx="1"/>
          </p:nvPr>
        </p:nvSpPr>
        <p:spPr/>
        <p:txBody>
          <a:bodyPr/>
          <a:lstStyle/>
          <a:p>
            <a:endParaRPr lang="en-NZ"/>
          </a:p>
        </p:txBody>
      </p:sp>
      <p:pic>
        <p:nvPicPr>
          <p:cNvPr id="5" name="Picture 4"/>
          <p:cNvPicPr>
            <a:picLocks noChangeAspect="1"/>
          </p:cNvPicPr>
          <p:nvPr/>
        </p:nvPicPr>
        <p:blipFill>
          <a:blip r:embed="rId3" cstate="print"/>
          <a:stretch>
            <a:fillRect/>
          </a:stretch>
        </p:blipFill>
        <p:spPr>
          <a:xfrm>
            <a:off x="352425" y="1447800"/>
            <a:ext cx="5362575" cy="5249281"/>
          </a:xfrm>
          <a:prstGeom prst="rect">
            <a:avLst/>
          </a:prstGeom>
        </p:spPr>
      </p:pic>
    </p:spTree>
    <p:extLst>
      <p:ext uri="{BB962C8B-B14F-4D97-AF65-F5344CB8AC3E}">
        <p14:creationId xmlns:p14="http://schemas.microsoft.com/office/powerpoint/2010/main" xmlns="" val="824639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NZ" smtClean="0"/>
              <a:t>Useful Rule</a:t>
            </a:r>
          </a:p>
        </p:txBody>
      </p:sp>
      <p:sp>
        <p:nvSpPr>
          <p:cNvPr id="3" name="Content Placeholder 2"/>
          <p:cNvSpPr>
            <a:spLocks noGrp="1"/>
          </p:cNvSpPr>
          <p:nvPr>
            <p:ph idx="1"/>
          </p:nvPr>
        </p:nvSpPr>
        <p:spPr>
          <a:xfrm>
            <a:off x="457200" y="1600200"/>
            <a:ext cx="8458200" cy="4876800"/>
          </a:xfrm>
        </p:spPr>
        <p:txBody>
          <a:bodyPr/>
          <a:lstStyle/>
          <a:p>
            <a:pPr eaLnBrk="1" hangingPunct="1"/>
            <a:r>
              <a:rPr lang="en-NZ" dirty="0" smtClean="0"/>
              <a:t>“Encapsulate what changes”</a:t>
            </a:r>
          </a:p>
          <a:p>
            <a:pPr eaLnBrk="1" hangingPunct="1"/>
            <a:r>
              <a:rPr lang="en-NZ" dirty="0" smtClean="0"/>
              <a:t>In our game, one thing that might change is the production of game characters.</a:t>
            </a:r>
          </a:p>
        </p:txBody>
      </p:sp>
      <p:sp>
        <p:nvSpPr>
          <p:cNvPr id="5" name="Rectangle 4"/>
          <p:cNvSpPr/>
          <p:nvPr/>
        </p:nvSpPr>
        <p:spPr>
          <a:xfrm>
            <a:off x="457200" y="3581400"/>
            <a:ext cx="3657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NZ" sz="4400" dirty="0" err="1" smtClean="0"/>
              <a:t>GameEngine</a:t>
            </a:r>
            <a:endParaRPr lang="en-NZ" sz="1600" dirty="0"/>
          </a:p>
        </p:txBody>
      </p:sp>
      <p:sp>
        <p:nvSpPr>
          <p:cNvPr id="6" name="Rectangle 5"/>
          <p:cNvSpPr/>
          <p:nvPr/>
        </p:nvSpPr>
        <p:spPr>
          <a:xfrm>
            <a:off x="1981200" y="5257800"/>
            <a:ext cx="2438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NZ" sz="2800" dirty="0"/>
              <a:t>Character Factory</a:t>
            </a:r>
          </a:p>
        </p:txBody>
      </p:sp>
      <p:sp>
        <p:nvSpPr>
          <p:cNvPr id="7" name="Rectangle 6"/>
          <p:cNvSpPr/>
          <p:nvPr/>
        </p:nvSpPr>
        <p:spPr>
          <a:xfrm>
            <a:off x="6400800" y="5257800"/>
            <a:ext cx="2438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NZ" sz="3200" dirty="0"/>
              <a:t>Game Characters</a:t>
            </a:r>
          </a:p>
        </p:txBody>
      </p:sp>
      <p:cxnSp>
        <p:nvCxnSpPr>
          <p:cNvPr id="12" name="Straight Arrow Connector 11"/>
          <p:cNvCxnSpPr>
            <a:stCxn id="6" idx="3"/>
            <a:endCxn id="7" idx="1"/>
          </p:cNvCxnSpPr>
          <p:nvPr/>
        </p:nvCxnSpPr>
        <p:spPr>
          <a:xfrm>
            <a:off x="4419600" y="5829300"/>
            <a:ext cx="197961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647700" y="4762500"/>
            <a:ext cx="1371600" cy="1295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685800" y="5334000"/>
            <a:ext cx="7620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NZ" sz="2800">
                <a:latin typeface="Tw Cen MT" pitchFamily="34" charset="0"/>
              </a:rPr>
              <a:t>uses</a:t>
            </a:r>
          </a:p>
        </p:txBody>
      </p:sp>
      <p:sp>
        <p:nvSpPr>
          <p:cNvPr id="18" name="TextBox 17"/>
          <p:cNvSpPr txBox="1">
            <a:spLocks noChangeArrowheads="1"/>
          </p:cNvSpPr>
          <p:nvPr/>
        </p:nvSpPr>
        <p:spPr bwMode="auto">
          <a:xfrm>
            <a:off x="4800600" y="5343525"/>
            <a:ext cx="12192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NZ" sz="2800" dirty="0">
                <a:latin typeface="Tw Cen MT" pitchFamily="34" charset="0"/>
              </a:rPr>
              <a:t>creates</a:t>
            </a:r>
          </a:p>
        </p:txBody>
      </p:sp>
      <p:cxnSp>
        <p:nvCxnSpPr>
          <p:cNvPr id="4" name="Straight Arrow Connector 3"/>
          <p:cNvCxnSpPr>
            <a:stCxn id="5" idx="3"/>
          </p:cNvCxnSpPr>
          <p:nvPr/>
        </p:nvCxnSpPr>
        <p:spPr>
          <a:xfrm>
            <a:off x="4114800" y="4152900"/>
            <a:ext cx="3200400" cy="0"/>
          </a:xfrm>
          <a:prstGeom prst="straightConnector1">
            <a:avLst/>
          </a:prstGeom>
          <a:ln w="28575">
            <a:solidFill>
              <a:srgbClr val="FF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a:off x="7315200" y="4114800"/>
            <a:ext cx="304800" cy="1143000"/>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4800600" y="3581400"/>
            <a:ext cx="171713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NZ" sz="2800" dirty="0" smtClean="0">
                <a:solidFill>
                  <a:srgbClr val="FF0000"/>
                </a:solidFill>
                <a:latin typeface="Tw Cen MT" pitchFamily="34" charset="0"/>
              </a:rPr>
              <a:t>coupled </a:t>
            </a:r>
            <a:r>
              <a:rPr lang="en-NZ" sz="2800" dirty="0" smtClean="0">
                <a:solidFill>
                  <a:srgbClr val="FF0000"/>
                </a:solidFill>
                <a:latin typeface="Tw Cen MT" pitchFamily="34" charset="0"/>
                <a:sym typeface="Wingdings" pitchFamily="2" charset="2"/>
              </a:rPr>
              <a:t></a:t>
            </a:r>
            <a:endParaRPr lang="en-NZ" sz="2800" dirty="0">
              <a:solidFill>
                <a:srgbClr val="FF0000"/>
              </a:solidFill>
              <a:latin typeface="Tw Cen MT"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7" grpId="0"/>
      <p:bldP spid="18"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NZ" dirty="0" err="1" smtClean="0"/>
              <a:t>CharacterFactory</a:t>
            </a:r>
            <a:endParaRPr lang="en-NZ" dirty="0" smtClean="0"/>
          </a:p>
        </p:txBody>
      </p:sp>
      <p:sp>
        <p:nvSpPr>
          <p:cNvPr id="19459" name="Content Placeholder 2"/>
          <p:cNvSpPr>
            <a:spLocks noGrp="1"/>
          </p:cNvSpPr>
          <p:nvPr>
            <p:ph idx="1"/>
          </p:nvPr>
        </p:nvSpPr>
        <p:spPr/>
        <p:txBody>
          <a:bodyPr/>
          <a:lstStyle/>
          <a:p>
            <a:pPr eaLnBrk="1" hangingPunct="1"/>
            <a:endParaRPr lang="en-NZ" smtClean="0"/>
          </a:p>
        </p:txBody>
      </p:sp>
      <p:pic>
        <p:nvPicPr>
          <p:cNvPr id="3" name="Picture 2"/>
          <p:cNvPicPr>
            <a:picLocks noChangeAspect="1"/>
          </p:cNvPicPr>
          <p:nvPr/>
        </p:nvPicPr>
        <p:blipFill>
          <a:blip r:embed="rId3" cstate="print"/>
          <a:stretch>
            <a:fillRect/>
          </a:stretch>
        </p:blipFill>
        <p:spPr>
          <a:xfrm>
            <a:off x="457200" y="1574180"/>
            <a:ext cx="6096000" cy="489950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NZ" dirty="0" smtClean="0"/>
              <a:t>Old </a:t>
            </a:r>
            <a:r>
              <a:rPr lang="en-NZ" dirty="0" err="1" smtClean="0"/>
              <a:t>GameEngine</a:t>
            </a:r>
            <a:r>
              <a:rPr lang="en-NZ" dirty="0" smtClean="0"/>
              <a:t> Code</a:t>
            </a:r>
          </a:p>
        </p:txBody>
      </p:sp>
      <p:sp>
        <p:nvSpPr>
          <p:cNvPr id="20483" name="Content Placeholder 2"/>
          <p:cNvSpPr>
            <a:spLocks noGrp="1"/>
          </p:cNvSpPr>
          <p:nvPr>
            <p:ph idx="1"/>
          </p:nvPr>
        </p:nvSpPr>
        <p:spPr/>
        <p:txBody>
          <a:bodyPr/>
          <a:lstStyle/>
          <a:p>
            <a:pPr eaLnBrk="1" hangingPunct="1"/>
            <a:endParaRPr lang="en-NZ" smtClean="0"/>
          </a:p>
        </p:txBody>
      </p:sp>
      <p:pic>
        <p:nvPicPr>
          <p:cNvPr id="6" name="Picture 5"/>
          <p:cNvPicPr>
            <a:picLocks noChangeAspect="1"/>
          </p:cNvPicPr>
          <p:nvPr/>
        </p:nvPicPr>
        <p:blipFill>
          <a:blip r:embed="rId3" cstate="print"/>
          <a:stretch>
            <a:fillRect/>
          </a:stretch>
        </p:blipFill>
        <p:spPr>
          <a:xfrm>
            <a:off x="352425" y="1447800"/>
            <a:ext cx="5362575" cy="524928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NZ" dirty="0" smtClean="0"/>
              <a:t>New </a:t>
            </a:r>
            <a:r>
              <a:rPr lang="en-NZ" dirty="0" err="1" smtClean="0"/>
              <a:t>GameEngine</a:t>
            </a:r>
            <a:r>
              <a:rPr lang="en-NZ" dirty="0" smtClean="0"/>
              <a:t> Code</a:t>
            </a:r>
          </a:p>
        </p:txBody>
      </p:sp>
      <p:sp>
        <p:nvSpPr>
          <p:cNvPr id="21507" name="Content Placeholder 2"/>
          <p:cNvSpPr>
            <a:spLocks noGrp="1"/>
          </p:cNvSpPr>
          <p:nvPr>
            <p:ph idx="1"/>
          </p:nvPr>
        </p:nvSpPr>
        <p:spPr/>
        <p:txBody>
          <a:bodyPr/>
          <a:lstStyle/>
          <a:p>
            <a:pPr eaLnBrk="1" hangingPunct="1"/>
            <a:endParaRPr lang="en-NZ" smtClean="0"/>
          </a:p>
        </p:txBody>
      </p:sp>
      <p:pic>
        <p:nvPicPr>
          <p:cNvPr id="2" name="Picture 1"/>
          <p:cNvPicPr>
            <a:picLocks noChangeAspect="1"/>
          </p:cNvPicPr>
          <p:nvPr/>
        </p:nvPicPr>
        <p:blipFill>
          <a:blip r:embed="rId3" cstate="print"/>
          <a:stretch>
            <a:fillRect/>
          </a:stretch>
        </p:blipFill>
        <p:spPr>
          <a:xfrm>
            <a:off x="457200" y="1588594"/>
            <a:ext cx="6896100" cy="4812206"/>
          </a:xfrm>
          <a:prstGeom prst="rect">
            <a:avLst/>
          </a:prstGeom>
        </p:spPr>
      </p:pic>
      <p:cxnSp>
        <p:nvCxnSpPr>
          <p:cNvPr id="4" name="Straight Arrow Connector 3"/>
          <p:cNvCxnSpPr/>
          <p:nvPr/>
        </p:nvCxnSpPr>
        <p:spPr>
          <a:xfrm>
            <a:off x="7010400" y="5105400"/>
            <a:ext cx="1600200" cy="0"/>
          </a:xfrm>
          <a:prstGeom prst="straightConnector1">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715000" y="4038600"/>
            <a:ext cx="1600200" cy="0"/>
          </a:xfrm>
          <a:prstGeom prst="straightConnector1">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NZ" smtClean="0"/>
              <a:t>Question that’s Bothering You</a:t>
            </a:r>
          </a:p>
        </p:txBody>
      </p:sp>
      <p:sp>
        <p:nvSpPr>
          <p:cNvPr id="22531" name="Content Placeholder 2"/>
          <p:cNvSpPr>
            <a:spLocks noGrp="1"/>
          </p:cNvSpPr>
          <p:nvPr>
            <p:ph idx="1"/>
          </p:nvPr>
        </p:nvSpPr>
        <p:spPr/>
        <p:txBody>
          <a:bodyPr/>
          <a:lstStyle/>
          <a:p>
            <a:pPr eaLnBrk="1" hangingPunct="1">
              <a:lnSpc>
                <a:spcPct val="150000"/>
              </a:lnSpc>
            </a:pPr>
            <a:r>
              <a:rPr lang="en-NZ" dirty="0" smtClean="0"/>
              <a:t>“But aren’t the </a:t>
            </a:r>
            <a:r>
              <a:rPr lang="en-NZ" dirty="0" err="1" smtClean="0"/>
              <a:t>GameCharacter</a:t>
            </a:r>
            <a:r>
              <a:rPr lang="en-NZ" dirty="0" smtClean="0"/>
              <a:t> classes and the </a:t>
            </a:r>
            <a:r>
              <a:rPr lang="en-NZ" dirty="0" err="1" smtClean="0"/>
              <a:t>CharacterFactory</a:t>
            </a:r>
            <a:r>
              <a:rPr lang="en-NZ" dirty="0" smtClean="0"/>
              <a:t> class coupled?”</a:t>
            </a:r>
            <a:br>
              <a:rPr lang="en-NZ" dirty="0" smtClean="0"/>
            </a:br>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NZ" smtClean="0"/>
              <a:t>The Simple Factory</a:t>
            </a:r>
          </a:p>
        </p:txBody>
      </p:sp>
      <p:sp>
        <p:nvSpPr>
          <p:cNvPr id="23555" name="Content Placeholder 2"/>
          <p:cNvSpPr>
            <a:spLocks noGrp="1"/>
          </p:cNvSpPr>
          <p:nvPr>
            <p:ph idx="1"/>
          </p:nvPr>
        </p:nvSpPr>
        <p:spPr/>
        <p:txBody>
          <a:bodyPr/>
          <a:lstStyle/>
          <a:p>
            <a:pPr eaLnBrk="1" hangingPunct="1"/>
            <a:r>
              <a:rPr lang="en-NZ" dirty="0" smtClean="0"/>
              <a:t>“Decoupling object use and creation by delegating the creation process to a dedicated class.”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4838" y="3448050"/>
            <a:ext cx="7934325" cy="2571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NZ" smtClean="0"/>
              <a:t>Main Theoretical Point</a:t>
            </a:r>
          </a:p>
        </p:txBody>
      </p:sp>
      <p:sp>
        <p:nvSpPr>
          <p:cNvPr id="3" name="Content Placeholder 2"/>
          <p:cNvSpPr>
            <a:spLocks noGrp="1"/>
          </p:cNvSpPr>
          <p:nvPr>
            <p:ph idx="1"/>
          </p:nvPr>
        </p:nvSpPr>
        <p:spPr/>
        <p:txBody>
          <a:bodyPr/>
          <a:lstStyle/>
          <a:p>
            <a:pPr eaLnBrk="1" hangingPunct="1"/>
            <a:r>
              <a:rPr lang="en-NZ" smtClean="0"/>
              <a:t>Decoupling object creation from object use is a powerful technique that supports code flexibility and reuse.</a:t>
            </a:r>
          </a:p>
          <a:p>
            <a:pPr eaLnBrk="1" hangingPunct="1"/>
            <a:endParaRPr lang="en-NZ"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NZ" smtClean="0"/>
              <a:t>The Mystery Door Game</a:t>
            </a:r>
          </a:p>
        </p:txBody>
      </p:sp>
      <p:sp>
        <p:nvSpPr>
          <p:cNvPr id="10243" name="Content Placeholder 2"/>
          <p:cNvSpPr>
            <a:spLocks noGrp="1"/>
          </p:cNvSpPr>
          <p:nvPr>
            <p:ph idx="1"/>
          </p:nvPr>
        </p:nvSpPr>
        <p:spPr/>
        <p:txBody>
          <a:bodyPr/>
          <a:lstStyle/>
          <a:p>
            <a:pPr eaLnBrk="1" hangingPunct="1"/>
            <a:endParaRPr lang="en-NZ" smtClean="0"/>
          </a:p>
        </p:txBody>
      </p:sp>
      <p:pic>
        <p:nvPicPr>
          <p:cNvPr id="10245"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00200" y="1691068"/>
            <a:ext cx="6248400" cy="47097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NZ" dirty="0" smtClean="0"/>
              <a:t>Practical</a:t>
            </a:r>
          </a:p>
        </p:txBody>
      </p:sp>
      <p:sp>
        <p:nvSpPr>
          <p:cNvPr id="3" name="Content Placeholder 2"/>
          <p:cNvSpPr>
            <a:spLocks noGrp="1"/>
          </p:cNvSpPr>
          <p:nvPr>
            <p:ph idx="1"/>
          </p:nvPr>
        </p:nvSpPr>
        <p:spPr/>
        <p:txBody>
          <a:bodyPr>
            <a:normAutofit/>
          </a:bodyPr>
          <a:lstStyle/>
          <a:p>
            <a:pPr eaLnBrk="1" hangingPunct="1"/>
            <a:r>
              <a:rPr lang="en-NZ" sz="2800" dirty="0" smtClean="0"/>
              <a:t>On the I drive is a Project called </a:t>
            </a:r>
            <a:r>
              <a:rPr lang="en-NZ" sz="2800" dirty="0" err="1" smtClean="0"/>
              <a:t>SimpleFactoryPrac</a:t>
            </a:r>
            <a:r>
              <a:rPr lang="en-NZ" sz="2800" dirty="0" smtClean="0"/>
              <a:t>.</a:t>
            </a:r>
          </a:p>
          <a:p>
            <a:pPr eaLnBrk="1" hangingPunct="1"/>
            <a:r>
              <a:rPr lang="en-NZ" sz="2800" dirty="0" smtClean="0"/>
              <a:t>It involves object creation...done wrong.</a:t>
            </a:r>
          </a:p>
          <a:p>
            <a:pPr eaLnBrk="1" hangingPunct="1"/>
            <a:r>
              <a:rPr lang="en-NZ" sz="2800" dirty="0" smtClean="0"/>
              <a:t>Figure out what </a:t>
            </a:r>
            <a:r>
              <a:rPr lang="en-NZ" sz="2800" dirty="0" err="1" smtClean="0"/>
              <a:t>SimpleFactoryPrac</a:t>
            </a:r>
            <a:r>
              <a:rPr lang="en-NZ" sz="2800" dirty="0" smtClean="0"/>
              <a:t> does, and </a:t>
            </a:r>
            <a:r>
              <a:rPr lang="en-NZ" sz="2800" dirty="0" err="1" smtClean="0"/>
              <a:t>refactor</a:t>
            </a:r>
            <a:r>
              <a:rPr lang="en-NZ" sz="2800" dirty="0" smtClean="0"/>
              <a:t> it to correctly use a Simple Factory Pattern</a:t>
            </a:r>
            <a:r>
              <a:rPr lang="en-NZ" sz="28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NZ" dirty="0" smtClean="0"/>
              <a:t>Practical</a:t>
            </a:r>
          </a:p>
        </p:txBody>
      </p:sp>
      <p:sp>
        <p:nvSpPr>
          <p:cNvPr id="3" name="Content Placeholder 2"/>
          <p:cNvSpPr>
            <a:spLocks noGrp="1"/>
          </p:cNvSpPr>
          <p:nvPr>
            <p:ph idx="1"/>
          </p:nvPr>
        </p:nvSpPr>
        <p:spPr/>
        <p:txBody>
          <a:bodyPr>
            <a:normAutofit/>
          </a:bodyPr>
          <a:lstStyle/>
          <a:p>
            <a:pPr eaLnBrk="1" hangingPunct="1"/>
            <a:r>
              <a:rPr lang="en-NZ" sz="2800" dirty="0" smtClean="0"/>
              <a:t>Think carefully... </a:t>
            </a:r>
          </a:p>
          <a:p>
            <a:pPr lvl="1"/>
            <a:r>
              <a:rPr lang="en-NZ" sz="2800" dirty="0" smtClean="0"/>
              <a:t>...about the data each class needs. When you remove functionality from a class, you often also change its data needs. Don’t give a class data it doesn’t need.</a:t>
            </a:r>
          </a:p>
          <a:p>
            <a:pPr lvl="1"/>
            <a:r>
              <a:rPr lang="en-NZ" sz="2800" dirty="0" smtClean="0"/>
              <a:t>...about </a:t>
            </a:r>
            <a:r>
              <a:rPr lang="en-NZ" sz="2800" b="1" dirty="0" smtClean="0"/>
              <a:t>the function</a:t>
            </a:r>
            <a:r>
              <a:rPr lang="en-NZ" sz="2800" dirty="0" smtClean="0"/>
              <a:t> of Simple Factory. Not all Simple Factories have exactly the same structure, but they all perform the same job.</a:t>
            </a:r>
            <a:endParaRPr lang="en-NZ" sz="2800" dirty="0" smtClean="0"/>
          </a:p>
          <a:p>
            <a:pPr eaLnBrk="1" hangingPunct="1"/>
            <a:r>
              <a:rPr lang="en-NZ" sz="2800" dirty="0" smtClean="0"/>
              <a:t>Please finish by Friday at 5.00.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NZ" smtClean="0"/>
              <a:t>The Mystery Door Game</a:t>
            </a:r>
          </a:p>
        </p:txBody>
      </p:sp>
      <p:sp>
        <p:nvSpPr>
          <p:cNvPr id="11267" name="Content Placeholder 2"/>
          <p:cNvSpPr>
            <a:spLocks noGrp="1"/>
          </p:cNvSpPr>
          <p:nvPr>
            <p:ph idx="1"/>
          </p:nvPr>
        </p:nvSpPr>
        <p:spPr/>
        <p:txBody>
          <a:bodyPr/>
          <a:lstStyle/>
          <a:p>
            <a:pPr eaLnBrk="1" hangingPunct="1"/>
            <a:endParaRPr lang="en-NZ" smtClean="0"/>
          </a:p>
        </p:txBody>
      </p:sp>
      <p:pic>
        <p:nvPicPr>
          <p:cNvPr id="3" name="Picture 2"/>
          <p:cNvPicPr>
            <a:picLocks noChangeAspect="1"/>
          </p:cNvPicPr>
          <p:nvPr/>
        </p:nvPicPr>
        <p:blipFill>
          <a:blip r:embed="rId3" cstate="print"/>
          <a:stretch>
            <a:fillRect/>
          </a:stretch>
        </p:blipFill>
        <p:spPr>
          <a:xfrm>
            <a:off x="600075" y="1838325"/>
            <a:ext cx="7943850" cy="46386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NZ" smtClean="0"/>
              <a:t>The Mystery Door Game</a:t>
            </a:r>
          </a:p>
        </p:txBody>
      </p:sp>
      <p:sp>
        <p:nvSpPr>
          <p:cNvPr id="12291" name="Content Placeholder 2"/>
          <p:cNvSpPr>
            <a:spLocks noGrp="1"/>
          </p:cNvSpPr>
          <p:nvPr>
            <p:ph idx="1"/>
          </p:nvPr>
        </p:nvSpPr>
        <p:spPr/>
        <p:txBody>
          <a:bodyPr/>
          <a:lstStyle/>
          <a:p>
            <a:pPr eaLnBrk="1" hangingPunct="1"/>
            <a:endParaRPr lang="en-NZ" smtClean="0"/>
          </a:p>
        </p:txBody>
      </p:sp>
      <p:pic>
        <p:nvPicPr>
          <p:cNvPr id="2" name="Picture 1"/>
          <p:cNvPicPr>
            <a:picLocks noChangeAspect="1"/>
          </p:cNvPicPr>
          <p:nvPr/>
        </p:nvPicPr>
        <p:blipFill>
          <a:blip r:embed="rId3" cstate="print"/>
          <a:stretch>
            <a:fillRect/>
          </a:stretch>
        </p:blipFill>
        <p:spPr>
          <a:xfrm>
            <a:off x="457200" y="1600200"/>
            <a:ext cx="7037534" cy="47244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NZ" smtClean="0"/>
              <a:t>The Mystery Door Game</a:t>
            </a:r>
          </a:p>
        </p:txBody>
      </p:sp>
      <p:sp>
        <p:nvSpPr>
          <p:cNvPr id="13315" name="Content Placeholder 2"/>
          <p:cNvSpPr>
            <a:spLocks noGrp="1"/>
          </p:cNvSpPr>
          <p:nvPr>
            <p:ph idx="1"/>
          </p:nvPr>
        </p:nvSpPr>
        <p:spPr/>
        <p:txBody>
          <a:bodyPr/>
          <a:lstStyle/>
          <a:p>
            <a:pPr eaLnBrk="1" hangingPunct="1"/>
            <a:endParaRPr lang="en-NZ" smtClean="0"/>
          </a:p>
        </p:txBody>
      </p:sp>
      <p:pic>
        <p:nvPicPr>
          <p:cNvPr id="2" name="Picture 1"/>
          <p:cNvPicPr>
            <a:picLocks noChangeAspect="1"/>
          </p:cNvPicPr>
          <p:nvPr/>
        </p:nvPicPr>
        <p:blipFill>
          <a:blip r:embed="rId3" cstate="print"/>
          <a:stretch>
            <a:fillRect/>
          </a:stretch>
        </p:blipFill>
        <p:spPr>
          <a:xfrm>
            <a:off x="457200" y="1524000"/>
            <a:ext cx="5887962" cy="2520000"/>
          </a:xfrm>
          <a:prstGeom prst="rect">
            <a:avLst/>
          </a:prstGeom>
        </p:spPr>
      </p:pic>
      <p:pic>
        <p:nvPicPr>
          <p:cNvPr id="3" name="Picture 2"/>
          <p:cNvPicPr>
            <a:picLocks noChangeAspect="1"/>
          </p:cNvPicPr>
          <p:nvPr/>
        </p:nvPicPr>
        <p:blipFill>
          <a:blip r:embed="rId4" cstate="print"/>
          <a:stretch>
            <a:fillRect/>
          </a:stretch>
        </p:blipFill>
        <p:spPr>
          <a:xfrm>
            <a:off x="457200" y="4114800"/>
            <a:ext cx="6169245" cy="2520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NZ" smtClean="0"/>
              <a:t>The Mystery Door Game</a:t>
            </a:r>
          </a:p>
        </p:txBody>
      </p:sp>
      <p:sp>
        <p:nvSpPr>
          <p:cNvPr id="14339" name="Content Placeholder 2"/>
          <p:cNvSpPr>
            <a:spLocks noGrp="1"/>
          </p:cNvSpPr>
          <p:nvPr>
            <p:ph idx="1"/>
          </p:nvPr>
        </p:nvSpPr>
        <p:spPr/>
        <p:txBody>
          <a:bodyPr/>
          <a:lstStyle/>
          <a:p>
            <a:pPr eaLnBrk="1" hangingPunct="1"/>
            <a:endParaRPr lang="en-NZ" smtClean="0"/>
          </a:p>
        </p:txBody>
      </p:sp>
      <p:pic>
        <p:nvPicPr>
          <p:cNvPr id="2" name="Picture 1"/>
          <p:cNvPicPr>
            <a:picLocks noChangeAspect="1"/>
          </p:cNvPicPr>
          <p:nvPr/>
        </p:nvPicPr>
        <p:blipFill>
          <a:blip r:embed="rId3" cstate="print"/>
          <a:stretch>
            <a:fillRect/>
          </a:stretch>
        </p:blipFill>
        <p:spPr>
          <a:xfrm>
            <a:off x="457200" y="1524000"/>
            <a:ext cx="3200400" cy="507420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GameEngine</a:t>
            </a:r>
            <a:r>
              <a:rPr lang="en-NZ" dirty="0" smtClean="0"/>
              <a:t> Fields</a:t>
            </a:r>
            <a:endParaRPr lang="en-NZ" dirty="0"/>
          </a:p>
        </p:txBody>
      </p:sp>
      <p:sp>
        <p:nvSpPr>
          <p:cNvPr id="3" name="Content Placeholder 2"/>
          <p:cNvSpPr>
            <a:spLocks noGrp="1"/>
          </p:cNvSpPr>
          <p:nvPr>
            <p:ph idx="1"/>
          </p:nvPr>
        </p:nvSpPr>
        <p:spPr/>
        <p:txBody>
          <a:bodyPr/>
          <a:lstStyle/>
          <a:p>
            <a:endParaRPr lang="en-NZ"/>
          </a:p>
        </p:txBody>
      </p:sp>
      <p:pic>
        <p:nvPicPr>
          <p:cNvPr id="8499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2521" y="1600200"/>
            <a:ext cx="8362461" cy="3810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4047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Game Engine Methods</a:t>
            </a:r>
            <a:endParaRPr lang="en-NZ" dirty="0"/>
          </a:p>
        </p:txBody>
      </p:sp>
      <p:sp>
        <p:nvSpPr>
          <p:cNvPr id="3" name="Content Placeholder 2"/>
          <p:cNvSpPr>
            <a:spLocks noGrp="1"/>
          </p:cNvSpPr>
          <p:nvPr>
            <p:ph idx="1"/>
          </p:nvPr>
        </p:nvSpPr>
        <p:spPr/>
        <p:txBody>
          <a:bodyPr/>
          <a:lstStyle/>
          <a:p>
            <a:endParaRPr lang="en-NZ"/>
          </a:p>
        </p:txBody>
      </p:sp>
      <p:pic>
        <p:nvPicPr>
          <p:cNvPr id="8601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4840" y="1633537"/>
            <a:ext cx="7976620" cy="33194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13812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Game Engine Methods</a:t>
            </a:r>
            <a:endParaRPr lang="en-NZ" dirty="0"/>
          </a:p>
        </p:txBody>
      </p:sp>
      <p:sp>
        <p:nvSpPr>
          <p:cNvPr id="3" name="Content Placeholder 2"/>
          <p:cNvSpPr>
            <a:spLocks noGrp="1"/>
          </p:cNvSpPr>
          <p:nvPr>
            <p:ph idx="1"/>
          </p:nvPr>
        </p:nvSpPr>
        <p:spPr/>
        <p:txBody>
          <a:bodyPr/>
          <a:lstStyle/>
          <a:p>
            <a:endParaRPr lang="en-NZ"/>
          </a:p>
        </p:txBody>
      </p:sp>
      <p:pic>
        <p:nvPicPr>
          <p:cNvPr id="5" name="Picture 4"/>
          <p:cNvPicPr>
            <a:picLocks noChangeAspect="1"/>
          </p:cNvPicPr>
          <p:nvPr/>
        </p:nvPicPr>
        <p:blipFill>
          <a:blip r:embed="rId3" cstate="print"/>
          <a:stretch>
            <a:fillRect/>
          </a:stretch>
        </p:blipFill>
        <p:spPr>
          <a:xfrm>
            <a:off x="457200" y="1600200"/>
            <a:ext cx="10123136" cy="4114800"/>
          </a:xfrm>
          <a:prstGeom prst="rect">
            <a:avLst/>
          </a:prstGeom>
        </p:spPr>
      </p:pic>
    </p:spTree>
    <p:extLst>
      <p:ext uri="{BB962C8B-B14F-4D97-AF65-F5344CB8AC3E}">
        <p14:creationId xmlns:p14="http://schemas.microsoft.com/office/powerpoint/2010/main" xmlns="" val="5298721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1276</TotalTime>
  <Words>2035</Words>
  <Application>Microsoft Office PowerPoint</Application>
  <PresentationFormat>On-screen Show (4:3)</PresentationFormat>
  <Paragraphs>193</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Clarity</vt:lpstr>
      <vt:lpstr>Managing Object Creation</vt:lpstr>
      <vt:lpstr>The Mystery Door Game</vt:lpstr>
      <vt:lpstr>The Mystery Door Game</vt:lpstr>
      <vt:lpstr>The Mystery Door Game</vt:lpstr>
      <vt:lpstr>The Mystery Door Game</vt:lpstr>
      <vt:lpstr>The Mystery Door Game</vt:lpstr>
      <vt:lpstr>GameEngine Fields</vt:lpstr>
      <vt:lpstr>Game Engine Methods</vt:lpstr>
      <vt:lpstr>Game Engine Methods</vt:lpstr>
      <vt:lpstr>Game Engine Methods</vt:lpstr>
      <vt:lpstr>The Mystery Door Game</vt:lpstr>
      <vt:lpstr>Game Engine Methods</vt:lpstr>
      <vt:lpstr>Useful Rule</vt:lpstr>
      <vt:lpstr>CharacterFactory</vt:lpstr>
      <vt:lpstr>Old GameEngine Code</vt:lpstr>
      <vt:lpstr>New GameEngine Code</vt:lpstr>
      <vt:lpstr>Question that’s Bothering You</vt:lpstr>
      <vt:lpstr>The Simple Factory</vt:lpstr>
      <vt:lpstr>Main Theoretical Point</vt:lpstr>
      <vt:lpstr>Practical</vt:lpstr>
      <vt:lpstr>Practical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IT321 Lecture 4</dc:title>
  <dc:creator>Patricia</dc:creator>
  <cp:lastModifiedBy>Patricia Haden</cp:lastModifiedBy>
  <cp:revision>504</cp:revision>
  <cp:lastPrinted>2013-03-18T23:52:03Z</cp:lastPrinted>
  <dcterms:created xsi:type="dcterms:W3CDTF">2006-08-16T00:00:00Z</dcterms:created>
  <dcterms:modified xsi:type="dcterms:W3CDTF">2017-03-10T01:22:52Z</dcterms:modified>
</cp:coreProperties>
</file>