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1"/>
  </p:notesMasterIdLst>
  <p:sldIdLst>
    <p:sldId id="256" r:id="rId2"/>
    <p:sldId id="269" r:id="rId3"/>
    <p:sldId id="289" r:id="rId4"/>
    <p:sldId id="290" r:id="rId5"/>
    <p:sldId id="291" r:id="rId6"/>
    <p:sldId id="297" r:id="rId7"/>
    <p:sldId id="292" r:id="rId8"/>
    <p:sldId id="307" r:id="rId9"/>
    <p:sldId id="293" r:id="rId10"/>
    <p:sldId id="294" r:id="rId11"/>
    <p:sldId id="295" r:id="rId12"/>
    <p:sldId id="296" r:id="rId13"/>
    <p:sldId id="308" r:id="rId14"/>
    <p:sldId id="309" r:id="rId15"/>
    <p:sldId id="299" r:id="rId16"/>
    <p:sldId id="300" r:id="rId17"/>
    <p:sldId id="279" r:id="rId18"/>
    <p:sldId id="287" r:id="rId19"/>
    <p:sldId id="286" r:id="rId20"/>
  </p:sldIdLst>
  <p:sldSz cx="9144000" cy="6858000" type="screen4x3"/>
  <p:notesSz cx="6807200" cy="99393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242"/>
    <a:srgbClr val="B9D9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780" autoAdjust="0"/>
  </p:normalViewPr>
  <p:slideViewPr>
    <p:cSldViewPr>
      <p:cViewPr varScale="1">
        <p:scale>
          <a:sx n="50" d="100"/>
          <a:sy n="50" d="100"/>
        </p:scale>
        <p:origin x="2386" y="2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529" cy="497524"/>
          </a:xfrm>
          <a:prstGeom prst="rect">
            <a:avLst/>
          </a:prstGeom>
        </p:spPr>
        <p:txBody>
          <a:bodyPr vert="horz" lIns="91559" tIns="45779" rIns="91559" bIns="45779" rtlCol="0"/>
          <a:lstStyle>
            <a:lvl1pPr algn="l" fontAlgn="auto">
              <a:spcBef>
                <a:spcPts val="0"/>
              </a:spcBef>
              <a:spcAft>
                <a:spcPts val="0"/>
              </a:spcAft>
              <a:defRPr sz="1200">
                <a:latin typeface="+mn-lt"/>
              </a:defRPr>
            </a:lvl1pPr>
          </a:lstStyle>
          <a:p>
            <a:pPr>
              <a:defRPr/>
            </a:pPr>
            <a:endParaRPr lang="en-NZ"/>
          </a:p>
        </p:txBody>
      </p:sp>
      <p:sp>
        <p:nvSpPr>
          <p:cNvPr id="3" name="Date Placeholder 2"/>
          <p:cNvSpPr>
            <a:spLocks noGrp="1"/>
          </p:cNvSpPr>
          <p:nvPr>
            <p:ph type="dt" idx="1"/>
          </p:nvPr>
        </p:nvSpPr>
        <p:spPr>
          <a:xfrm>
            <a:off x="3855082" y="0"/>
            <a:ext cx="2950529" cy="497524"/>
          </a:xfrm>
          <a:prstGeom prst="rect">
            <a:avLst/>
          </a:prstGeom>
        </p:spPr>
        <p:txBody>
          <a:bodyPr vert="horz" lIns="91559" tIns="45779" rIns="91559" bIns="45779" rtlCol="0"/>
          <a:lstStyle>
            <a:lvl1pPr algn="r" fontAlgn="auto">
              <a:spcBef>
                <a:spcPts val="0"/>
              </a:spcBef>
              <a:spcAft>
                <a:spcPts val="0"/>
              </a:spcAft>
              <a:defRPr sz="1200">
                <a:latin typeface="+mn-lt"/>
              </a:defRPr>
            </a:lvl1pPr>
          </a:lstStyle>
          <a:p>
            <a:pPr>
              <a:defRPr/>
            </a:pPr>
            <a:fld id="{386CA16B-F034-4756-AD66-4FDDC1E56A4E}" type="datetimeFigureOut">
              <a:rPr lang="en-US"/>
              <a:pPr>
                <a:defRPr/>
              </a:pPr>
              <a:t>3/17/2017</a:t>
            </a:fld>
            <a:endParaRPr lang="en-NZ"/>
          </a:p>
        </p:txBody>
      </p:sp>
      <p:sp>
        <p:nvSpPr>
          <p:cNvPr id="4" name="Slide Image Placeholder 3"/>
          <p:cNvSpPr>
            <a:spLocks noGrp="1" noRot="1" noChangeAspect="1"/>
          </p:cNvSpPr>
          <p:nvPr>
            <p:ph type="sldImg" idx="2"/>
          </p:nvPr>
        </p:nvSpPr>
        <p:spPr>
          <a:xfrm>
            <a:off x="919163" y="746125"/>
            <a:ext cx="4968875" cy="3727450"/>
          </a:xfrm>
          <a:prstGeom prst="rect">
            <a:avLst/>
          </a:prstGeom>
          <a:noFill/>
          <a:ln w="12700">
            <a:solidFill>
              <a:prstClr val="black"/>
            </a:solidFill>
          </a:ln>
        </p:spPr>
        <p:txBody>
          <a:bodyPr vert="horz" lIns="91559" tIns="45779" rIns="91559" bIns="45779" rtlCol="0" anchor="ctr"/>
          <a:lstStyle/>
          <a:p>
            <a:pPr lvl="0"/>
            <a:endParaRPr lang="en-NZ" noProof="0"/>
          </a:p>
        </p:txBody>
      </p:sp>
      <p:sp>
        <p:nvSpPr>
          <p:cNvPr id="5" name="Notes Placeholder 4"/>
          <p:cNvSpPr>
            <a:spLocks noGrp="1"/>
          </p:cNvSpPr>
          <p:nvPr>
            <p:ph type="body" sz="quarter" idx="3"/>
          </p:nvPr>
        </p:nvSpPr>
        <p:spPr>
          <a:xfrm>
            <a:off x="680403" y="4720908"/>
            <a:ext cx="5446396" cy="4472940"/>
          </a:xfrm>
          <a:prstGeom prst="rect">
            <a:avLst/>
          </a:prstGeom>
        </p:spPr>
        <p:txBody>
          <a:bodyPr vert="horz" lIns="91559" tIns="45779" rIns="91559" bIns="4577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NZ" noProof="0"/>
          </a:p>
        </p:txBody>
      </p:sp>
      <p:sp>
        <p:nvSpPr>
          <p:cNvPr id="6" name="Footer Placeholder 5"/>
          <p:cNvSpPr>
            <a:spLocks noGrp="1"/>
          </p:cNvSpPr>
          <p:nvPr>
            <p:ph type="ftr" sz="quarter" idx="4"/>
          </p:nvPr>
        </p:nvSpPr>
        <p:spPr>
          <a:xfrm>
            <a:off x="0" y="9440226"/>
            <a:ext cx="2950529" cy="497523"/>
          </a:xfrm>
          <a:prstGeom prst="rect">
            <a:avLst/>
          </a:prstGeom>
        </p:spPr>
        <p:txBody>
          <a:bodyPr vert="horz" lIns="91559" tIns="45779" rIns="91559" bIns="45779" rtlCol="0" anchor="b"/>
          <a:lstStyle>
            <a:lvl1pPr algn="l" fontAlgn="auto">
              <a:spcBef>
                <a:spcPts val="0"/>
              </a:spcBef>
              <a:spcAft>
                <a:spcPts val="0"/>
              </a:spcAft>
              <a:defRPr sz="1200">
                <a:latin typeface="+mn-lt"/>
              </a:defRPr>
            </a:lvl1pPr>
          </a:lstStyle>
          <a:p>
            <a:pPr>
              <a:defRPr/>
            </a:pPr>
            <a:endParaRPr lang="en-NZ"/>
          </a:p>
        </p:txBody>
      </p:sp>
      <p:sp>
        <p:nvSpPr>
          <p:cNvPr id="7" name="Slide Number Placeholder 6"/>
          <p:cNvSpPr>
            <a:spLocks noGrp="1"/>
          </p:cNvSpPr>
          <p:nvPr>
            <p:ph type="sldNum" sz="quarter" idx="5"/>
          </p:nvPr>
        </p:nvSpPr>
        <p:spPr>
          <a:xfrm>
            <a:off x="3855082" y="9440226"/>
            <a:ext cx="2950529" cy="497523"/>
          </a:xfrm>
          <a:prstGeom prst="rect">
            <a:avLst/>
          </a:prstGeom>
        </p:spPr>
        <p:txBody>
          <a:bodyPr vert="horz" lIns="91559" tIns="45779" rIns="91559" bIns="45779" rtlCol="0" anchor="b"/>
          <a:lstStyle>
            <a:lvl1pPr algn="r" fontAlgn="auto">
              <a:spcBef>
                <a:spcPts val="0"/>
              </a:spcBef>
              <a:spcAft>
                <a:spcPts val="0"/>
              </a:spcAft>
              <a:defRPr sz="1200">
                <a:latin typeface="+mn-lt"/>
              </a:defRPr>
            </a:lvl1pPr>
          </a:lstStyle>
          <a:p>
            <a:pPr>
              <a:defRPr/>
            </a:pPr>
            <a:fld id="{69566968-91FB-4359-BF69-24C3AC44048B}" type="slidenum">
              <a:rPr lang="en-NZ"/>
              <a:pPr>
                <a:defRPr/>
              </a:pPr>
              <a:t>‹#›</a:t>
            </a:fld>
            <a:endParaRPr lang="en-NZ"/>
          </a:p>
        </p:txBody>
      </p:sp>
    </p:spTree>
    <p:extLst>
      <p:ext uri="{BB962C8B-B14F-4D97-AF65-F5344CB8AC3E}">
        <p14:creationId xmlns:p14="http://schemas.microsoft.com/office/powerpoint/2010/main" val="27507473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buFont typeface="Arial" pitchFamily="34" charset="0"/>
              <a:buNone/>
              <a:defRPr/>
            </a:pPr>
            <a:endParaRPr lang="en-NZ" dirty="0" smtClean="0"/>
          </a:p>
          <a:p>
            <a:pPr eaLnBrk="1" fontAlgn="auto" hangingPunct="1">
              <a:spcBef>
                <a:spcPts val="0"/>
              </a:spcBef>
              <a:spcAft>
                <a:spcPts val="0"/>
              </a:spcAft>
              <a:buFont typeface="Arial" pitchFamily="34" charset="0"/>
              <a:buChar char="•"/>
              <a:defRPr/>
            </a:pPr>
            <a:r>
              <a:rPr lang="en-NZ" dirty="0" smtClean="0"/>
              <a:t>Demo game first</a:t>
            </a:r>
            <a:endParaRPr lang="en-NZ" dirty="0"/>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A3862B-E92E-4D49-9DB5-2B6E764FE2B8}" type="slidenum">
              <a:rPr lang="en-NZ" smtClean="0"/>
              <a:pPr fontAlgn="base">
                <a:spcBef>
                  <a:spcPct val="0"/>
                </a:spcBef>
                <a:spcAft>
                  <a:spcPct val="0"/>
                </a:spcAft>
                <a:defRPr/>
              </a:pPr>
              <a:t>1</a:t>
            </a:fld>
            <a:endParaRPr lang="en-NZ" smtClean="0"/>
          </a:p>
        </p:txBody>
      </p:sp>
    </p:spTree>
    <p:extLst>
      <p:ext uri="{BB962C8B-B14F-4D97-AF65-F5344CB8AC3E}">
        <p14:creationId xmlns:p14="http://schemas.microsoft.com/office/powerpoint/2010/main" val="3810861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Next, we’ll make the factories</a:t>
            </a:r>
          </a:p>
          <a:p>
            <a:pPr eaLnBrk="1" hangingPunct="1">
              <a:buFontTx/>
              <a:buChar char="•"/>
            </a:pPr>
            <a:r>
              <a:rPr lang="en-NZ" dirty="0" smtClean="0"/>
              <a:t>An animal factory is just a method, so we could sensibly make it an interface. If you need data or default</a:t>
            </a:r>
            <a:r>
              <a:rPr lang="en-NZ" baseline="0" dirty="0" smtClean="0"/>
              <a:t> methods, make an abstract class.</a:t>
            </a:r>
            <a:endParaRPr lang="en-NZ" dirty="0" smtClean="0"/>
          </a:p>
          <a:p>
            <a:pPr eaLnBrk="1" hangingPunct="1">
              <a:buFontTx/>
              <a:buChar char="•"/>
            </a:pPr>
            <a:r>
              <a:rPr lang="en-NZ" dirty="0" smtClean="0"/>
              <a:t>We could then declare two concrete factories, one for each continent.</a:t>
            </a:r>
          </a:p>
          <a:p>
            <a:pPr eaLnBrk="1" hangingPunct="1">
              <a:buFontTx/>
              <a:buChar char="•"/>
            </a:pPr>
            <a:r>
              <a:rPr lang="en-NZ" dirty="0" smtClean="0"/>
              <a:t>They implement the interface, so we can use</a:t>
            </a:r>
            <a:r>
              <a:rPr lang="en-NZ" baseline="0" dirty="0" smtClean="0"/>
              <a:t> the same code in the simulator regardless of which kind of animals we make – the methods we call will be the same.</a:t>
            </a:r>
            <a:endParaRPr lang="en-NZ" dirty="0" smtClean="0"/>
          </a:p>
          <a:p>
            <a:pPr eaLnBrk="1" hangingPunct="1">
              <a:buFontTx/>
              <a:buChar char="•"/>
            </a:pPr>
            <a:r>
              <a:rPr lang="en-NZ" dirty="0" smtClean="0"/>
              <a:t>Here is the NA one. We group all the NA animals together here. </a:t>
            </a:r>
          </a:p>
          <a:p>
            <a:pPr eaLnBrk="1" hangingPunct="1">
              <a:buFontTx/>
              <a:buChar char="•"/>
            </a:pPr>
            <a:r>
              <a:rPr lang="en-NZ" dirty="0" smtClean="0"/>
              <a:t>What would the Australian one look like?</a:t>
            </a:r>
          </a:p>
        </p:txBody>
      </p:sp>
      <p:sp>
        <p:nvSpPr>
          <p:cNvPr id="4" name="Slide Number Placeholder 3"/>
          <p:cNvSpPr>
            <a:spLocks noGrp="1"/>
          </p:cNvSpPr>
          <p:nvPr>
            <p:ph type="sldNum" sz="quarter" idx="5"/>
          </p:nvPr>
        </p:nvSpPr>
        <p:spPr/>
        <p:txBody>
          <a:bodyPr/>
          <a:lstStyle/>
          <a:p>
            <a:pPr>
              <a:defRPr/>
            </a:pPr>
            <a:fld id="{5A68E769-64F9-441B-9718-2BFBC041A507}" type="slidenum">
              <a:rPr lang="en-NZ" smtClean="0"/>
              <a:pPr>
                <a:defRPr/>
              </a:pPr>
              <a:t>10</a:t>
            </a:fld>
            <a:endParaRPr lang="en-NZ"/>
          </a:p>
        </p:txBody>
      </p:sp>
    </p:spTree>
    <p:extLst>
      <p:ext uri="{BB962C8B-B14F-4D97-AF65-F5344CB8AC3E}">
        <p14:creationId xmlns:p14="http://schemas.microsoft.com/office/powerpoint/2010/main" val="1134407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So the Factory hierarchy looks like this</a:t>
            </a:r>
          </a:p>
          <a:p>
            <a:pPr eaLnBrk="1" hangingPunct="1">
              <a:buFontTx/>
              <a:buChar char="•"/>
            </a:pPr>
            <a:r>
              <a:rPr lang="en-NZ" dirty="0" smtClean="0"/>
              <a:t>You should see that it would be very straightforward to add additional factories for more continents</a:t>
            </a:r>
          </a:p>
        </p:txBody>
      </p:sp>
      <p:sp>
        <p:nvSpPr>
          <p:cNvPr id="4" name="Slide Number Placeholder 3"/>
          <p:cNvSpPr>
            <a:spLocks noGrp="1"/>
          </p:cNvSpPr>
          <p:nvPr>
            <p:ph type="sldNum" sz="quarter" idx="5"/>
          </p:nvPr>
        </p:nvSpPr>
        <p:spPr/>
        <p:txBody>
          <a:bodyPr/>
          <a:lstStyle/>
          <a:p>
            <a:pPr>
              <a:defRPr/>
            </a:pPr>
            <a:fld id="{E43A140A-8D87-40E1-A1B3-C474265C1BCF}" type="slidenum">
              <a:rPr lang="en-NZ" smtClean="0"/>
              <a:pPr>
                <a:defRPr/>
              </a:pPr>
              <a:t>11</a:t>
            </a:fld>
            <a:endParaRPr lang="en-NZ"/>
          </a:p>
        </p:txBody>
      </p:sp>
    </p:spTree>
    <p:extLst>
      <p:ext uri="{BB962C8B-B14F-4D97-AF65-F5344CB8AC3E}">
        <p14:creationId xmlns:p14="http://schemas.microsoft.com/office/powerpoint/2010/main" val="2076446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And finally, we consider the continents themselves.</a:t>
            </a:r>
          </a:p>
          <a:p>
            <a:pPr eaLnBrk="1" hangingPunct="1">
              <a:buFontTx/>
              <a:buChar char="•"/>
            </a:pPr>
            <a:r>
              <a:rPr lang="en-NZ" dirty="0" smtClean="0"/>
              <a:t>They will be responsible for running the simulation, so they need the simulation</a:t>
            </a:r>
            <a:r>
              <a:rPr lang="en-NZ" baseline="0" dirty="0" smtClean="0"/>
              <a:t> parameters and controls for displaying (we allow a little UI coupling here to keep things simple – add an intermediate class to reduce this if you wish).</a:t>
            </a:r>
          </a:p>
          <a:p>
            <a:pPr eaLnBrk="1" hangingPunct="1">
              <a:buFontTx/>
              <a:buChar char="•"/>
            </a:pPr>
            <a:endParaRPr lang="en-NZ" dirty="0" smtClean="0"/>
          </a:p>
          <a:p>
            <a:pPr eaLnBrk="1" hangingPunct="1">
              <a:buFontTx/>
              <a:buChar char="•"/>
            </a:pPr>
            <a:r>
              <a:rPr lang="en-NZ" dirty="0" smtClean="0"/>
              <a:t>They will also need a factory to use to create their animals.</a:t>
            </a:r>
          </a:p>
          <a:p>
            <a:pPr eaLnBrk="1" hangingPunct="1">
              <a:buFontTx/>
              <a:buChar char="•"/>
            </a:pPr>
            <a:r>
              <a:rPr lang="en-NZ" dirty="0" smtClean="0"/>
              <a:t>What is the type of the factory? </a:t>
            </a:r>
            <a:r>
              <a:rPr lang="en-NZ" dirty="0" smtClean="0">
                <a:sym typeface="Wingdings" pitchFamily="2" charset="2"/>
              </a:rPr>
              <a:t></a:t>
            </a:r>
            <a:r>
              <a:rPr lang="en-NZ" dirty="0" smtClean="0"/>
              <a:t> </a:t>
            </a:r>
            <a:r>
              <a:rPr lang="en-NZ" dirty="0" err="1" smtClean="0"/>
              <a:t>IAnimalFactory</a:t>
            </a:r>
            <a:r>
              <a:rPr lang="en-NZ" dirty="0" smtClean="0"/>
              <a:t> (or the factory base class if you implemented as an abstract class).</a:t>
            </a:r>
          </a:p>
          <a:p>
            <a:pPr eaLnBrk="1" hangingPunct="1">
              <a:buFontTx/>
              <a:buChar char="•"/>
            </a:pPr>
            <a:endParaRPr lang="en-NZ" dirty="0" smtClean="0"/>
          </a:p>
          <a:p>
            <a:pPr eaLnBrk="1" hangingPunct="1">
              <a:buFontTx/>
              <a:buChar char="•"/>
            </a:pPr>
            <a:r>
              <a:rPr lang="en-NZ" dirty="0" smtClean="0"/>
              <a:t>Which factory do they get? </a:t>
            </a:r>
            <a:r>
              <a:rPr lang="en-NZ" dirty="0" smtClean="0">
                <a:sym typeface="Wingdings" pitchFamily="2" charset="2"/>
              </a:rPr>
              <a:t></a:t>
            </a:r>
            <a:r>
              <a:rPr lang="en-NZ" dirty="0" smtClean="0"/>
              <a:t>The one that produces the kind of animals they need</a:t>
            </a:r>
          </a:p>
          <a:p>
            <a:pPr eaLnBrk="1" hangingPunct="1">
              <a:buFontTx/>
              <a:buChar char="•"/>
            </a:pPr>
            <a:endParaRPr lang="en-NZ" dirty="0" smtClean="0"/>
          </a:p>
          <a:p>
            <a:pPr eaLnBrk="1" hangingPunct="1">
              <a:buFontTx/>
              <a:buChar char="•"/>
            </a:pPr>
            <a:r>
              <a:rPr lang="en-NZ" dirty="0" smtClean="0"/>
              <a:t>When do they get their factory object? </a:t>
            </a:r>
            <a:r>
              <a:rPr lang="en-NZ" dirty="0" smtClean="0">
                <a:sym typeface="Wingdings" pitchFamily="2" charset="2"/>
              </a:rPr>
              <a:t></a:t>
            </a:r>
            <a:r>
              <a:rPr lang="en-NZ" dirty="0" smtClean="0"/>
              <a:t> In their constructor</a:t>
            </a:r>
          </a:p>
          <a:p>
            <a:pPr eaLnBrk="1" hangingPunct="1">
              <a:buFontTx/>
              <a:buChar char="•"/>
            </a:pPr>
            <a:endParaRPr lang="en-NZ" dirty="0" smtClean="0"/>
          </a:p>
          <a:p>
            <a:pPr eaLnBrk="1" hangingPunct="1">
              <a:buFontTx/>
              <a:buChar char="•"/>
            </a:pPr>
            <a:r>
              <a:rPr lang="en-NZ" dirty="0" smtClean="0"/>
              <a:t>If you had</a:t>
            </a:r>
            <a:r>
              <a:rPr lang="en-NZ" baseline="0" dirty="0" smtClean="0"/>
              <a:t> some kind of reason to do so (zombie alien virus plague?) and wanted to change at runtime the kind of animals that a continent produced, would it be hard? </a:t>
            </a:r>
            <a:r>
              <a:rPr lang="en-NZ" baseline="0" dirty="0" smtClean="0">
                <a:sym typeface="Wingdings" pitchFamily="2" charset="2"/>
              </a:rPr>
              <a:t> No. (so there is a sense of the strategy pattern here as well...the principles are strong...)</a:t>
            </a:r>
            <a:endParaRPr lang="en-NZ" dirty="0" smtClean="0"/>
          </a:p>
        </p:txBody>
      </p:sp>
      <p:sp>
        <p:nvSpPr>
          <p:cNvPr id="4" name="Slide Number Placeholder 3"/>
          <p:cNvSpPr>
            <a:spLocks noGrp="1"/>
          </p:cNvSpPr>
          <p:nvPr>
            <p:ph type="sldNum" sz="quarter" idx="5"/>
          </p:nvPr>
        </p:nvSpPr>
        <p:spPr/>
        <p:txBody>
          <a:bodyPr/>
          <a:lstStyle/>
          <a:p>
            <a:pPr>
              <a:defRPr/>
            </a:pPr>
            <a:fld id="{457BF420-E41D-4B53-A488-17ECA7DFFB42}" type="slidenum">
              <a:rPr lang="en-NZ" smtClean="0"/>
              <a:pPr>
                <a:defRPr/>
              </a:pPr>
              <a:t>12</a:t>
            </a:fld>
            <a:endParaRPr lang="en-NZ"/>
          </a:p>
        </p:txBody>
      </p:sp>
    </p:spTree>
    <p:extLst>
      <p:ext uri="{BB962C8B-B14F-4D97-AF65-F5344CB8AC3E}">
        <p14:creationId xmlns:p14="http://schemas.microsoft.com/office/powerpoint/2010/main" val="1484968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You might want to break this apart to reduce coupling with the UI, but to make</a:t>
            </a:r>
            <a:r>
              <a:rPr lang="en-NZ" baseline="0" dirty="0" smtClean="0"/>
              <a:t> the architecture fit on the slides, we’ll tolerate it here.</a:t>
            </a:r>
            <a:endParaRPr lang="en-US" dirty="0"/>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13</a:t>
            </a:fld>
            <a:endParaRPr lang="en-NZ"/>
          </a:p>
        </p:txBody>
      </p:sp>
    </p:spTree>
    <p:extLst>
      <p:ext uri="{BB962C8B-B14F-4D97-AF65-F5344CB8AC3E}">
        <p14:creationId xmlns:p14="http://schemas.microsoft.com/office/powerpoint/2010/main" val="4114696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This is the common method</a:t>
            </a:r>
            <a:r>
              <a:rPr lang="en-NZ" baseline="0" dirty="0" smtClean="0"/>
              <a:t> to run the simulation – </a:t>
            </a:r>
            <a:r>
              <a:rPr lang="en-NZ" b="1" i="1" baseline="0" dirty="0" smtClean="0"/>
              <a:t>in the continent base class.</a:t>
            </a:r>
          </a:p>
          <a:p>
            <a:pPr marL="171673" indent="-171673">
              <a:buFont typeface="Arial" pitchFamily="34" charset="0"/>
              <a:buChar char="•"/>
            </a:pPr>
            <a:endParaRPr lang="en-NZ" baseline="0" dirty="0" smtClean="0"/>
          </a:p>
          <a:p>
            <a:pPr marL="171673" indent="-171673">
              <a:buFont typeface="Arial" pitchFamily="34" charset="0"/>
              <a:buChar char="•"/>
            </a:pPr>
            <a:r>
              <a:rPr lang="en-NZ" b="1" i="1" baseline="0" dirty="0" smtClean="0"/>
              <a:t>Note that there is no need for polymorphism here. As long as each continent descendant class gets the </a:t>
            </a:r>
            <a:r>
              <a:rPr lang="en-NZ" b="1" i="1" u="sng" baseline="0" dirty="0" smtClean="0"/>
              <a:t>right kind of factory </a:t>
            </a:r>
            <a:r>
              <a:rPr lang="en-NZ" b="1" i="1" baseline="0" dirty="0" smtClean="0"/>
              <a:t>in its constructor, the code is identical for all descendants</a:t>
            </a:r>
            <a:r>
              <a:rPr lang="en-NZ" baseline="0" dirty="0" smtClean="0"/>
              <a:t>.</a:t>
            </a:r>
          </a:p>
          <a:p>
            <a:pPr marL="171673" indent="-171673">
              <a:buFont typeface="Arial" pitchFamily="34" charset="0"/>
              <a:buChar char="•"/>
            </a:pPr>
            <a:endParaRPr lang="en-NZ" baseline="0" dirty="0" smtClean="0"/>
          </a:p>
          <a:p>
            <a:pPr marL="171673" indent="-171673">
              <a:buFont typeface="Arial" pitchFamily="34" charset="0"/>
              <a:buChar char="•"/>
            </a:pPr>
            <a:r>
              <a:rPr lang="en-NZ" baseline="0" dirty="0" smtClean="0"/>
              <a:t>Isn’t that lovely. Note the complete absence of code duplication.</a:t>
            </a:r>
          </a:p>
          <a:p>
            <a:pPr marL="171673" indent="-171673">
              <a:buFont typeface="Arial" pitchFamily="34" charset="0"/>
              <a:buChar char="•"/>
            </a:pPr>
            <a:endParaRPr lang="en-NZ" baseline="0" dirty="0" smtClean="0"/>
          </a:p>
          <a:p>
            <a:pPr marL="171673" indent="-171673">
              <a:buFont typeface="Arial" pitchFamily="34" charset="0"/>
              <a:buChar char="•"/>
            </a:pPr>
            <a:r>
              <a:rPr lang="en-NZ" baseline="0" dirty="0" smtClean="0"/>
              <a:t>IRL, those constants would come from some configuration object…</a:t>
            </a:r>
            <a:endParaRPr lang="en-NZ" dirty="0"/>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14</a:t>
            </a:fld>
            <a:endParaRPr lang="en-NZ"/>
          </a:p>
        </p:txBody>
      </p:sp>
    </p:spTree>
    <p:extLst>
      <p:ext uri="{BB962C8B-B14F-4D97-AF65-F5344CB8AC3E}">
        <p14:creationId xmlns:p14="http://schemas.microsoft.com/office/powerpoint/2010/main" val="2566564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So, what does the concrete continent child class look like?</a:t>
            </a:r>
          </a:p>
          <a:p>
            <a:pPr eaLnBrk="1" hangingPunct="1">
              <a:buFontTx/>
              <a:buChar char="•"/>
            </a:pPr>
            <a:r>
              <a:rPr lang="en-NZ" dirty="0" smtClean="0"/>
              <a:t>In its constructor, it calls the parent to get the common code, then initialises its factory.</a:t>
            </a:r>
          </a:p>
          <a:p>
            <a:pPr eaLnBrk="1" hangingPunct="1">
              <a:buFontTx/>
              <a:buChar char="•"/>
            </a:pPr>
            <a:endParaRPr lang="en-NZ" dirty="0" smtClean="0"/>
          </a:p>
          <a:p>
            <a:pPr eaLnBrk="1" hangingPunct="1">
              <a:buFontTx/>
              <a:buChar char="•"/>
            </a:pPr>
            <a:r>
              <a:rPr lang="en-NZ" b="1" i="1" dirty="0" smtClean="0"/>
              <a:t>Since it makes the correct factory, </a:t>
            </a:r>
            <a:r>
              <a:rPr lang="en-NZ" b="1" i="1" dirty="0" err="1" smtClean="0"/>
              <a:t>runSimulation</a:t>
            </a:r>
            <a:r>
              <a:rPr lang="en-NZ" b="1" i="1" dirty="0" smtClean="0"/>
              <a:t> will create the correct kinds of animals</a:t>
            </a:r>
          </a:p>
          <a:p>
            <a:pPr eaLnBrk="1" hangingPunct="1">
              <a:buFontTx/>
              <a:buChar char="•"/>
            </a:pPr>
            <a:r>
              <a:rPr lang="en-NZ" b="1" i="1" dirty="0" smtClean="0"/>
              <a:t>Like magic.</a:t>
            </a:r>
          </a:p>
          <a:p>
            <a:pPr eaLnBrk="1" hangingPunct="1">
              <a:buFontTx/>
              <a:buChar char="•"/>
            </a:pPr>
            <a:endParaRPr lang="en-NZ" b="1" i="1" dirty="0" smtClean="0"/>
          </a:p>
          <a:p>
            <a:pPr eaLnBrk="1" hangingPunct="1">
              <a:buFontTx/>
              <a:buChar char="•"/>
            </a:pPr>
            <a:r>
              <a:rPr lang="en-NZ" dirty="0" smtClean="0"/>
              <a:t>Australia is left as an exercise</a:t>
            </a:r>
          </a:p>
        </p:txBody>
      </p:sp>
      <p:sp>
        <p:nvSpPr>
          <p:cNvPr id="4" name="Slide Number Placeholder 3"/>
          <p:cNvSpPr>
            <a:spLocks noGrp="1"/>
          </p:cNvSpPr>
          <p:nvPr>
            <p:ph type="sldNum" sz="quarter" idx="5"/>
          </p:nvPr>
        </p:nvSpPr>
        <p:spPr/>
        <p:txBody>
          <a:bodyPr/>
          <a:lstStyle/>
          <a:p>
            <a:pPr>
              <a:defRPr/>
            </a:pPr>
            <a:fld id="{EADD3ED8-45C5-45FC-9D7F-C8DA4034F3C3}" type="slidenum">
              <a:rPr lang="en-NZ" smtClean="0"/>
              <a:pPr>
                <a:defRPr/>
              </a:pPr>
              <a:t>15</a:t>
            </a:fld>
            <a:endParaRPr lang="en-NZ"/>
          </a:p>
        </p:txBody>
      </p:sp>
    </p:spTree>
    <p:extLst>
      <p:ext uri="{BB962C8B-B14F-4D97-AF65-F5344CB8AC3E}">
        <p14:creationId xmlns:p14="http://schemas.microsoft.com/office/powerpoint/2010/main" val="2640579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Exercise in practical</a:t>
            </a:r>
          </a:p>
          <a:p>
            <a:pPr eaLnBrk="1" hangingPunct="1">
              <a:buFontTx/>
              <a:buChar char="•"/>
            </a:pPr>
            <a:r>
              <a:rPr lang="en-NZ" dirty="0" smtClean="0"/>
              <a:t>One</a:t>
            </a:r>
            <a:r>
              <a:rPr lang="en-NZ" baseline="0" dirty="0" smtClean="0"/>
              <a:t> thing you will notice is that there is very little code in the form.</a:t>
            </a:r>
          </a:p>
          <a:p>
            <a:pPr eaLnBrk="1" hangingPunct="1">
              <a:buFontTx/>
              <a:buChar char="•"/>
            </a:pPr>
            <a:r>
              <a:rPr lang="en-NZ" baseline="0" dirty="0" smtClean="0"/>
              <a:t>Basically you create your continents, and, in the appropriate button click handler, you tell a continent instance to execute its </a:t>
            </a:r>
            <a:r>
              <a:rPr lang="en-NZ" baseline="0" dirty="0" err="1" smtClean="0"/>
              <a:t>runSimulation</a:t>
            </a:r>
            <a:r>
              <a:rPr lang="en-NZ" baseline="0" dirty="0" smtClean="0"/>
              <a:t> method.</a:t>
            </a:r>
          </a:p>
          <a:p>
            <a:pPr eaLnBrk="1" hangingPunct="1">
              <a:buFontTx/>
              <a:buChar char="•"/>
            </a:pPr>
            <a:endParaRPr lang="en-NZ" baseline="0" dirty="0" smtClean="0"/>
          </a:p>
          <a:p>
            <a:pPr eaLnBrk="1" hangingPunct="1">
              <a:buFontTx/>
              <a:buChar char="•"/>
            </a:pPr>
            <a:r>
              <a:rPr lang="en-NZ" dirty="0" smtClean="0"/>
              <a:t>Again we see this very common pattern in OO of lots of code underneath, and by the time we get to the upper management, it’s just a simple method call.</a:t>
            </a:r>
          </a:p>
        </p:txBody>
      </p:sp>
      <p:sp>
        <p:nvSpPr>
          <p:cNvPr id="4" name="Slide Number Placeholder 3"/>
          <p:cNvSpPr>
            <a:spLocks noGrp="1"/>
          </p:cNvSpPr>
          <p:nvPr>
            <p:ph type="sldNum" sz="quarter" idx="5"/>
          </p:nvPr>
        </p:nvSpPr>
        <p:spPr/>
        <p:txBody>
          <a:bodyPr/>
          <a:lstStyle/>
          <a:p>
            <a:pPr>
              <a:defRPr/>
            </a:pPr>
            <a:fld id="{03DA43A9-31A8-4DBC-8EEF-6C7B22ECA52F}" type="slidenum">
              <a:rPr lang="en-NZ" smtClean="0"/>
              <a:pPr>
                <a:defRPr/>
              </a:pPr>
              <a:t>16</a:t>
            </a:fld>
            <a:endParaRPr lang="en-NZ"/>
          </a:p>
        </p:txBody>
      </p:sp>
    </p:spTree>
    <p:extLst>
      <p:ext uri="{BB962C8B-B14F-4D97-AF65-F5344CB8AC3E}">
        <p14:creationId xmlns:p14="http://schemas.microsoft.com/office/powerpoint/2010/main" val="1688594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eaLnBrk="1" hangingPunct="1">
              <a:spcBef>
                <a:spcPct val="0"/>
              </a:spcBef>
              <a:buFontTx/>
              <a:buChar char="•"/>
            </a:pPr>
            <a:r>
              <a:rPr lang="en-NZ" dirty="0" smtClean="0"/>
              <a:t>The pattern we just made is an example of the “Abstract Factory Pattern”</a:t>
            </a:r>
          </a:p>
          <a:p>
            <a:pPr eaLnBrk="1" hangingPunct="1">
              <a:spcBef>
                <a:spcPct val="0"/>
              </a:spcBef>
              <a:buFontTx/>
              <a:buChar char="•"/>
            </a:pPr>
            <a:r>
              <a:rPr lang="en-NZ" dirty="0" smtClean="0"/>
              <a:t>A family</a:t>
            </a:r>
            <a:r>
              <a:rPr lang="en-NZ" baseline="0" dirty="0" smtClean="0"/>
              <a:t> of consumers and </a:t>
            </a:r>
            <a:r>
              <a:rPr lang="en-NZ" b="1" baseline="0" dirty="0" smtClean="0"/>
              <a:t>a family of factories</a:t>
            </a:r>
            <a:r>
              <a:rPr lang="en-NZ" baseline="0" dirty="0" smtClean="0"/>
              <a:t>.</a:t>
            </a:r>
            <a:endParaRPr lang="en-NZ" dirty="0" smtClean="0"/>
          </a:p>
          <a:p>
            <a:pPr eaLnBrk="1" hangingPunct="1">
              <a:spcBef>
                <a:spcPct val="0"/>
              </a:spcBef>
              <a:buFontTx/>
              <a:buChar char="•"/>
            </a:pPr>
            <a:r>
              <a:rPr lang="en-NZ" dirty="0" smtClean="0"/>
              <a:t>You have an abstract factory (our</a:t>
            </a:r>
            <a:r>
              <a:rPr lang="en-NZ" baseline="0" dirty="0" smtClean="0"/>
              <a:t> interface)</a:t>
            </a:r>
            <a:r>
              <a:rPr lang="en-NZ" dirty="0" smtClean="0"/>
              <a:t>, and appropriate concrete implementations of it</a:t>
            </a:r>
          </a:p>
          <a:p>
            <a:pPr eaLnBrk="1" hangingPunct="1">
              <a:spcBef>
                <a:spcPct val="0"/>
              </a:spcBef>
              <a:buFontTx/>
              <a:buChar char="•"/>
            </a:pPr>
            <a:endParaRPr lang="en-NZ" dirty="0" smtClean="0"/>
          </a:p>
          <a:p>
            <a:pPr eaLnBrk="1" hangingPunct="1">
              <a:spcBef>
                <a:spcPct val="0"/>
              </a:spcBef>
              <a:buFontTx/>
              <a:buChar char="•"/>
            </a:pPr>
            <a:r>
              <a:rPr lang="en-NZ" dirty="0" smtClean="0"/>
              <a:t>Here is the official diagram for the Abstract Factory Pattern.</a:t>
            </a:r>
          </a:p>
          <a:p>
            <a:pPr eaLnBrk="1" hangingPunct="1">
              <a:spcBef>
                <a:spcPct val="0"/>
              </a:spcBef>
              <a:buFontTx/>
              <a:buChar char="•"/>
            </a:pPr>
            <a:r>
              <a:rPr lang="en-NZ" dirty="0" smtClean="0"/>
              <a:t>These sorts of diagrams are often presented for the design patterns.</a:t>
            </a:r>
          </a:p>
          <a:p>
            <a:pPr eaLnBrk="1" hangingPunct="1">
              <a:spcBef>
                <a:spcPct val="0"/>
              </a:spcBef>
              <a:buFontTx/>
              <a:buChar char="•"/>
            </a:pPr>
            <a:r>
              <a:rPr lang="en-NZ" dirty="0" smtClean="0"/>
              <a:t>The solid lines are “needs” or “uses”  (i.e. composition or aggregation).</a:t>
            </a:r>
          </a:p>
          <a:p>
            <a:pPr eaLnBrk="1" hangingPunct="1">
              <a:spcBef>
                <a:spcPct val="0"/>
              </a:spcBef>
              <a:buFontTx/>
              <a:buChar char="•"/>
            </a:pPr>
            <a:r>
              <a:rPr lang="en-NZ" dirty="0" smtClean="0"/>
              <a:t>The dotted lines are “creates”.</a:t>
            </a:r>
          </a:p>
          <a:p>
            <a:pPr eaLnBrk="1" hangingPunct="1">
              <a:spcBef>
                <a:spcPct val="0"/>
              </a:spcBef>
              <a:buFontTx/>
              <a:buChar char="•"/>
            </a:pPr>
            <a:r>
              <a:rPr lang="en-NZ" dirty="0" smtClean="0"/>
              <a:t>The hollow arrows are inheritance, like always.</a:t>
            </a:r>
          </a:p>
          <a:p>
            <a:pPr marL="0" marR="0" indent="0" algn="l" defTabSz="914400" rtl="0" eaLnBrk="1" fontAlgn="base" latinLnBrk="0" hangingPunct="1">
              <a:lnSpc>
                <a:spcPct val="100000"/>
              </a:lnSpc>
              <a:spcBef>
                <a:spcPct val="0"/>
              </a:spcBef>
              <a:spcAft>
                <a:spcPct val="0"/>
              </a:spcAft>
              <a:buClrTx/>
              <a:buSzTx/>
              <a:buFontTx/>
              <a:buChar char="•"/>
              <a:tabLst/>
              <a:defRPr/>
            </a:pPr>
            <a:r>
              <a:rPr lang="en-NZ" dirty="0" smtClean="0"/>
              <a:t>Sometimes, reading the diagram is harder than writing the code…</a:t>
            </a:r>
          </a:p>
          <a:p>
            <a:pPr eaLnBrk="1" hangingPunct="1">
              <a:spcBef>
                <a:spcPct val="0"/>
              </a:spcBef>
              <a:buFontTx/>
              <a:buChar char="•"/>
            </a:pPr>
            <a:endParaRPr lang="en-NZ" dirty="0" smtClean="0"/>
          </a:p>
          <a:p>
            <a:pPr eaLnBrk="1" hangingPunct="1">
              <a:spcBef>
                <a:spcPct val="0"/>
              </a:spcBef>
              <a:buFontTx/>
              <a:buChar char="•"/>
            </a:pPr>
            <a:r>
              <a:rPr lang="en-NZ" dirty="0" smtClean="0"/>
              <a:t>So you have a Client that needs one</a:t>
            </a:r>
            <a:r>
              <a:rPr lang="en-NZ" baseline="0" dirty="0" smtClean="0"/>
              <a:t> or more products (In our example, Continents = Client, Animals = Product)</a:t>
            </a:r>
          </a:p>
          <a:p>
            <a:pPr eaLnBrk="1" hangingPunct="1">
              <a:spcBef>
                <a:spcPct val="0"/>
              </a:spcBef>
              <a:buFontTx/>
              <a:buChar char="•"/>
            </a:pPr>
            <a:r>
              <a:rPr lang="en-NZ" baseline="0" dirty="0" smtClean="0"/>
              <a:t>Here called Products A and B; there could of course be more. </a:t>
            </a:r>
          </a:p>
          <a:p>
            <a:pPr eaLnBrk="1" hangingPunct="1">
              <a:spcBef>
                <a:spcPct val="0"/>
              </a:spcBef>
              <a:buFontTx/>
              <a:buChar char="•"/>
            </a:pPr>
            <a:r>
              <a:rPr lang="en-NZ" baseline="0" dirty="0" smtClean="0"/>
              <a:t>In our example, we only made one kind of product. What would change if we wanted to make more products? </a:t>
            </a:r>
            <a:r>
              <a:rPr lang="en-NZ" baseline="0" dirty="0" smtClean="0">
                <a:sym typeface="Wingdings" pitchFamily="2" charset="2"/>
              </a:rPr>
              <a:t> The number of methods in the Factory interface.</a:t>
            </a:r>
          </a:p>
          <a:p>
            <a:pPr eaLnBrk="1" hangingPunct="1">
              <a:spcBef>
                <a:spcPct val="0"/>
              </a:spcBef>
              <a:buFontTx/>
              <a:buChar char="•"/>
            </a:pPr>
            <a:r>
              <a:rPr lang="en-NZ" baseline="0" dirty="0" smtClean="0">
                <a:sym typeface="Wingdings" pitchFamily="2" charset="2"/>
              </a:rPr>
              <a:t>We might have, for example, </a:t>
            </a:r>
            <a:r>
              <a:rPr lang="en-NZ" baseline="0" dirty="0" err="1" smtClean="0">
                <a:sym typeface="Wingdings" pitchFamily="2" charset="2"/>
              </a:rPr>
              <a:t>createAnimals</a:t>
            </a:r>
            <a:r>
              <a:rPr lang="en-NZ" baseline="0" dirty="0" smtClean="0">
                <a:sym typeface="Wingdings" pitchFamily="2" charset="2"/>
              </a:rPr>
              <a:t> and </a:t>
            </a:r>
            <a:r>
              <a:rPr lang="en-NZ" baseline="0" dirty="0" err="1" smtClean="0">
                <a:sym typeface="Wingdings" pitchFamily="2" charset="2"/>
              </a:rPr>
              <a:t>createPlants</a:t>
            </a:r>
            <a:endParaRPr lang="en-NZ" baseline="0" dirty="0" smtClean="0">
              <a:sym typeface="Wingdings" pitchFamily="2" charset="2"/>
            </a:endParaRPr>
          </a:p>
          <a:p>
            <a:pPr eaLnBrk="1" hangingPunct="1">
              <a:spcBef>
                <a:spcPct val="0"/>
              </a:spcBef>
              <a:buFontTx/>
              <a:buChar char="•"/>
            </a:pPr>
            <a:endParaRPr lang="en-NZ" baseline="0" dirty="0" smtClean="0"/>
          </a:p>
          <a:p>
            <a:pPr eaLnBrk="1" hangingPunct="1">
              <a:spcBef>
                <a:spcPct val="0"/>
              </a:spcBef>
              <a:buFontTx/>
              <a:buChar char="•"/>
            </a:pPr>
            <a:r>
              <a:rPr lang="en-NZ" b="1" i="1" baseline="0" dirty="0" smtClean="0"/>
              <a:t>Instead of creating the products itself by calling new directly, the client uses a factory</a:t>
            </a:r>
            <a:r>
              <a:rPr lang="en-NZ" b="0" i="0" baseline="0" dirty="0" smtClean="0"/>
              <a:t> – a member of the factory family.</a:t>
            </a:r>
            <a:endParaRPr lang="en-NZ" dirty="0" smtClean="0"/>
          </a:p>
          <a:p>
            <a:pPr eaLnBrk="1" hangingPunct="1">
              <a:spcBef>
                <a:spcPct val="0"/>
              </a:spcBef>
              <a:buFontTx/>
              <a:buChar char="•"/>
            </a:pPr>
            <a:r>
              <a:rPr lang="en-NZ" dirty="0" smtClean="0"/>
              <a:t>The client gets a concrete factory (a class</a:t>
            </a:r>
            <a:r>
              <a:rPr lang="en-NZ" baseline="0" dirty="0" smtClean="0"/>
              <a:t> that implements the interface or abstract base class) which creates concrete instances of the products that it needs.</a:t>
            </a:r>
          </a:p>
          <a:p>
            <a:pPr eaLnBrk="1" hangingPunct="1">
              <a:spcBef>
                <a:spcPct val="0"/>
              </a:spcBef>
              <a:buFontTx/>
              <a:buChar char="•"/>
            </a:pPr>
            <a:endParaRPr lang="en-NZ" dirty="0" smtClean="0"/>
          </a:p>
          <a:p>
            <a:pPr eaLnBrk="1" hangingPunct="1">
              <a:spcBef>
                <a:spcPct val="0"/>
              </a:spcBef>
              <a:buFontTx/>
              <a:buChar char="•"/>
            </a:pPr>
            <a:r>
              <a:rPr lang="en-NZ" dirty="0" smtClean="0"/>
              <a:t>In practical, we will build several examples using the Abstract Factory Pattern.</a:t>
            </a:r>
          </a:p>
        </p:txBody>
      </p:sp>
      <p:sp>
        <p:nvSpPr>
          <p:cNvPr id="645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630A78-2DCC-432E-BE40-3C0D59ECC3B0}" type="slidenum">
              <a:rPr lang="en-NZ" smtClean="0"/>
              <a:pPr fontAlgn="base">
                <a:spcBef>
                  <a:spcPct val="0"/>
                </a:spcBef>
                <a:spcAft>
                  <a:spcPct val="0"/>
                </a:spcAft>
                <a:defRPr/>
              </a:pPr>
              <a:t>17</a:t>
            </a:fld>
            <a:endParaRPr lang="en-NZ" smtClean="0"/>
          </a:p>
        </p:txBody>
      </p:sp>
    </p:spTree>
    <p:extLst>
      <p:ext uri="{BB962C8B-B14F-4D97-AF65-F5344CB8AC3E}">
        <p14:creationId xmlns:p14="http://schemas.microsoft.com/office/powerpoint/2010/main" val="1134500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18</a:t>
            </a:fld>
            <a:endParaRPr lang="en-NZ"/>
          </a:p>
        </p:txBody>
      </p:sp>
    </p:spTree>
    <p:extLst>
      <p:ext uri="{BB962C8B-B14F-4D97-AF65-F5344CB8AC3E}">
        <p14:creationId xmlns:p14="http://schemas.microsoft.com/office/powerpoint/2010/main" val="242095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 typeface="Arial" pitchFamily="34" charset="0"/>
              <a:buChar char="•"/>
            </a:pPr>
            <a:r>
              <a:rPr lang="en-NZ" dirty="0" smtClean="0"/>
              <a:t>Just work time. </a:t>
            </a:r>
            <a:r>
              <a:rPr lang="en-NZ" smtClean="0"/>
              <a:t>Optional.</a:t>
            </a:r>
            <a:endParaRPr lang="en-NZ" dirty="0" smtClean="0"/>
          </a:p>
        </p:txBody>
      </p:sp>
      <p:sp>
        <p:nvSpPr>
          <p:cNvPr id="634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182A12E-5A72-450F-96F0-B48F4B0DE158}" type="slidenum">
              <a:rPr lang="en-NZ" smtClean="0"/>
              <a:pPr fontAlgn="base">
                <a:spcBef>
                  <a:spcPct val="0"/>
                </a:spcBef>
                <a:spcAft>
                  <a:spcPct val="0"/>
                </a:spcAft>
                <a:defRPr/>
              </a:pPr>
              <a:t>19</a:t>
            </a:fld>
            <a:endParaRPr lang="en-NZ" smtClean="0"/>
          </a:p>
        </p:txBody>
      </p:sp>
    </p:spTree>
    <p:extLst>
      <p:ext uri="{BB962C8B-B14F-4D97-AF65-F5344CB8AC3E}">
        <p14:creationId xmlns:p14="http://schemas.microsoft.com/office/powerpoint/2010/main" val="321987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Last time we learned the simple factory pattern</a:t>
            </a:r>
          </a:p>
          <a:p>
            <a:pPr eaLnBrk="1" hangingPunct="1">
              <a:spcBef>
                <a:spcPct val="0"/>
              </a:spcBef>
              <a:buFontTx/>
              <a:buChar char="•"/>
            </a:pPr>
            <a:r>
              <a:rPr lang="en-NZ" dirty="0" smtClean="0"/>
              <a:t>If you ever have a class method that </a:t>
            </a:r>
            <a:r>
              <a:rPr lang="en-NZ" b="1" i="1" dirty="0" smtClean="0"/>
              <a:t>contains logic to create one of a number of other class instances</a:t>
            </a:r>
            <a:r>
              <a:rPr lang="en-NZ" dirty="0" smtClean="0"/>
              <a:t>, you should consider encapsulating that logic into its own class (a Factory).</a:t>
            </a:r>
          </a:p>
          <a:p>
            <a:pPr eaLnBrk="1" hangingPunct="1">
              <a:spcBef>
                <a:spcPct val="0"/>
              </a:spcBef>
              <a:buFontTx/>
              <a:buChar char="•"/>
            </a:pPr>
            <a:r>
              <a:rPr lang="en-NZ" dirty="0" smtClean="0"/>
              <a:t>Then, instead of peppering that logic all over the place in the consumer class, it resides only in the Factory, and the consumer class simply talks to the Factory object as needed.</a:t>
            </a:r>
          </a:p>
          <a:p>
            <a:pPr eaLnBrk="1" hangingPunct="1">
              <a:spcBef>
                <a:spcPct val="0"/>
              </a:spcBef>
              <a:buFontTx/>
              <a:buChar char="•"/>
            </a:pPr>
            <a:endParaRPr lang="en-NZ" dirty="0" smtClean="0"/>
          </a:p>
          <a:p>
            <a:pPr eaLnBrk="1" hangingPunct="1">
              <a:spcBef>
                <a:spcPct val="0"/>
              </a:spcBef>
              <a:buFontTx/>
              <a:buChar char="•"/>
            </a:pPr>
            <a:r>
              <a:rPr lang="en-NZ" dirty="0" smtClean="0"/>
              <a:t>Although quite useful, it is not one of the official 23 </a:t>
            </a:r>
            <a:r>
              <a:rPr lang="en-NZ" dirty="0" err="1" smtClean="0"/>
              <a:t>GoF</a:t>
            </a:r>
            <a:r>
              <a:rPr lang="en-NZ" dirty="0" smtClean="0"/>
              <a:t> patterns.</a:t>
            </a:r>
          </a:p>
          <a:p>
            <a:pPr eaLnBrk="1" hangingPunct="1">
              <a:spcBef>
                <a:spcPct val="0"/>
              </a:spcBef>
              <a:buFontTx/>
              <a:buChar char="•"/>
            </a:pPr>
            <a:r>
              <a:rPr lang="en-NZ" dirty="0" smtClean="0"/>
              <a:t>The </a:t>
            </a:r>
            <a:r>
              <a:rPr lang="en-NZ" dirty="0" err="1" smtClean="0"/>
              <a:t>GoF</a:t>
            </a:r>
            <a:r>
              <a:rPr lang="en-NZ" dirty="0" smtClean="0"/>
              <a:t> contains a number of more complex factory-based patterns, and we will see the most important one next.</a:t>
            </a: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D4B111-A8B9-48DE-90EA-478CD9162F3E}" type="slidenum">
              <a:rPr lang="en-NZ" smtClean="0"/>
              <a:pPr fontAlgn="base">
                <a:spcBef>
                  <a:spcPct val="0"/>
                </a:spcBef>
                <a:spcAft>
                  <a:spcPct val="0"/>
                </a:spcAft>
                <a:defRPr/>
              </a:pPr>
              <a:t>2</a:t>
            </a:fld>
            <a:endParaRPr lang="en-NZ" smtClean="0"/>
          </a:p>
        </p:txBody>
      </p:sp>
    </p:spTree>
    <p:extLst>
      <p:ext uri="{BB962C8B-B14F-4D97-AF65-F5344CB8AC3E}">
        <p14:creationId xmlns:p14="http://schemas.microsoft.com/office/powerpoint/2010/main" val="1467111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171673" indent="-171673">
              <a:buFont typeface="Arial" pitchFamily="34" charset="0"/>
              <a:buChar char="•"/>
            </a:pPr>
            <a:r>
              <a:rPr lang="en-NZ" dirty="0" smtClean="0"/>
              <a:t>In the Mystery</a:t>
            </a:r>
            <a:r>
              <a:rPr lang="en-NZ" baseline="0" dirty="0" smtClean="0"/>
              <a:t> Door, we had one class (</a:t>
            </a:r>
            <a:r>
              <a:rPr lang="en-NZ" baseline="0" dirty="0" err="1" smtClean="0"/>
              <a:t>GameEngine</a:t>
            </a:r>
            <a:r>
              <a:rPr lang="en-NZ" baseline="0" dirty="0" smtClean="0"/>
              <a:t>) who needed to create instances from a set of objects.</a:t>
            </a:r>
          </a:p>
          <a:p>
            <a:pPr marL="171673" indent="-171673">
              <a:buFont typeface="Arial" pitchFamily="34" charset="0"/>
              <a:buChar char="•"/>
            </a:pPr>
            <a:r>
              <a:rPr lang="en-NZ" baseline="0" dirty="0" smtClean="0"/>
              <a:t>But in some situations, the creation logic can be more complex.</a:t>
            </a:r>
          </a:p>
          <a:p>
            <a:pPr marL="171673" indent="-171673">
              <a:buFont typeface="Arial" pitchFamily="34" charset="0"/>
              <a:buChar char="•"/>
            </a:pPr>
            <a:r>
              <a:rPr lang="en-NZ" baseline="0" dirty="0" smtClean="0"/>
              <a:t>For example, you might have a class hierarchy. Each child needs to generate some objects for some common behaviour, but the actual concrete objects needed differs from child to child.</a:t>
            </a:r>
          </a:p>
          <a:p>
            <a:pPr marL="171673" indent="-171673">
              <a:buFont typeface="Arial" pitchFamily="34" charset="0"/>
              <a:buChar char="•"/>
            </a:pPr>
            <a:r>
              <a:rPr lang="en-NZ" baseline="0" dirty="0" smtClean="0"/>
              <a:t>Imagine a family of different games that use different character sets. </a:t>
            </a:r>
          </a:p>
          <a:p>
            <a:pPr marL="171673" indent="-171673">
              <a:buFont typeface="Arial" pitchFamily="34" charset="0"/>
              <a:buChar char="•"/>
            </a:pPr>
            <a:endParaRPr lang="en-NZ" baseline="0" dirty="0" smtClean="0"/>
          </a:p>
          <a:p>
            <a:pPr marL="171673" marR="0" indent="-171673"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How will we manage our factory behaviour now?</a:t>
            </a:r>
          </a:p>
          <a:p>
            <a:pPr marL="171673" marR="0" indent="-171673"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We could make one giant factory that provided all the different objects – Child Class 1 asks for objects 0 to 5; Child Class 2 asks for objects from 6 to 10; Child Class 3 asks for objects from 11 to 15, etc.</a:t>
            </a:r>
          </a:p>
          <a:p>
            <a:pPr marL="171673" marR="0" indent="-171673"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But this is unwieldy and inelegant. Each child class is holding a factory that does a lot of work that it doesn’t need. Changes to that part of the factory’s code (that part of the switch statement) could break the child class even though it never even uses it.</a:t>
            </a:r>
          </a:p>
          <a:p>
            <a:pPr marL="171673" marR="0" indent="-171673"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baseline="0" dirty="0" smtClean="0"/>
          </a:p>
          <a:p>
            <a:pPr marL="171673" marR="0" indent="-171673"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It would be better to have each child class have a factory that only does the work it needs. So we have many factories that do the same job (produce characters) but implement that job in different ways (</a:t>
            </a:r>
            <a:r>
              <a:rPr lang="en-NZ" baseline="0" dirty="0" err="1" smtClean="0"/>
              <a:t>polymorphically</a:t>
            </a:r>
            <a:r>
              <a:rPr lang="en-NZ" baseline="0" dirty="0" smtClean="0"/>
              <a:t>).</a:t>
            </a:r>
          </a:p>
          <a:p>
            <a:pPr marL="171673" marR="0" indent="-171673"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Recognise this? =&gt; This is inheritance/interface </a:t>
            </a:r>
            <a:r>
              <a:rPr lang="en-NZ" baseline="0" dirty="0" smtClean="0">
                <a:sym typeface="Wingdings" pitchFamily="2" charset="2"/>
              </a:rPr>
              <a:t> We need not a single factory class, but a family of factory classes. One factory child for each class child of the main hierarchy.</a:t>
            </a:r>
            <a:endParaRPr lang="en-NZ" baseline="0" dirty="0" smtClean="0"/>
          </a:p>
          <a:p>
            <a:pPr marL="171673" indent="-171673">
              <a:buFont typeface="Arial" pitchFamily="34" charset="0"/>
              <a:buNone/>
            </a:pPr>
            <a:endParaRPr lang="en-NZ" baseline="0" dirty="0" smtClean="0"/>
          </a:p>
          <a:p>
            <a:pPr marL="171673" indent="-171673">
              <a:buFont typeface="Arial" pitchFamily="34" charset="0"/>
              <a:buChar char="•"/>
            </a:pPr>
            <a:r>
              <a:rPr lang="en-NZ" baseline="0" dirty="0" smtClean="0"/>
              <a:t>Let’s look at an example…</a:t>
            </a:r>
            <a:endParaRPr lang="en-NZ" dirty="0"/>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3</a:t>
            </a:fld>
            <a:endParaRPr lang="en-NZ"/>
          </a:p>
        </p:txBody>
      </p:sp>
    </p:spTree>
    <p:extLst>
      <p:ext uri="{BB962C8B-B14F-4D97-AF65-F5344CB8AC3E}">
        <p14:creationId xmlns:p14="http://schemas.microsoft.com/office/powerpoint/2010/main" val="1794190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Based on an example from dofactory.com</a:t>
            </a:r>
          </a:p>
          <a:p>
            <a:pPr eaLnBrk="1" hangingPunct="1">
              <a:buFontTx/>
              <a:buChar char="•"/>
            </a:pPr>
            <a:r>
              <a:rPr lang="en-NZ" dirty="0" smtClean="0"/>
              <a:t>Let’s say that you are building some sort of zoological simulator of the type used in habitat management, or climate change prediction, or something.</a:t>
            </a:r>
          </a:p>
          <a:p>
            <a:pPr eaLnBrk="1" hangingPunct="1">
              <a:buFontTx/>
              <a:buChar char="•"/>
            </a:pPr>
            <a:r>
              <a:rPr lang="en-NZ" dirty="0" smtClean="0"/>
              <a:t>For simplicity, we’ll show only North America and Australia, but of course, the architecture should scale elegantly to as many land masses as you want</a:t>
            </a:r>
          </a:p>
          <a:p>
            <a:pPr eaLnBrk="1" hangingPunct="1"/>
            <a:endParaRPr lang="en-NZ" dirty="0" smtClean="0"/>
          </a:p>
        </p:txBody>
      </p:sp>
      <p:sp>
        <p:nvSpPr>
          <p:cNvPr id="4" name="Slide Number Placeholder 3"/>
          <p:cNvSpPr>
            <a:spLocks noGrp="1"/>
          </p:cNvSpPr>
          <p:nvPr>
            <p:ph type="sldNum" sz="quarter" idx="5"/>
          </p:nvPr>
        </p:nvSpPr>
        <p:spPr/>
        <p:txBody>
          <a:bodyPr/>
          <a:lstStyle/>
          <a:p>
            <a:pPr>
              <a:defRPr/>
            </a:pPr>
            <a:fld id="{54F1320C-6923-45F7-98ED-315569DD4ED5}" type="slidenum">
              <a:rPr lang="en-NZ" smtClean="0"/>
              <a:pPr>
                <a:defRPr/>
              </a:pPr>
              <a:t>4</a:t>
            </a:fld>
            <a:endParaRPr lang="en-NZ"/>
          </a:p>
        </p:txBody>
      </p:sp>
    </p:spTree>
    <p:extLst>
      <p:ext uri="{BB962C8B-B14F-4D97-AF65-F5344CB8AC3E}">
        <p14:creationId xmlns:p14="http://schemas.microsoft.com/office/powerpoint/2010/main" val="2346009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Each continent needs to simulate the appropriate flora and fauna.</a:t>
            </a:r>
          </a:p>
          <a:p>
            <a:pPr eaLnBrk="1" hangingPunct="1">
              <a:buFontTx/>
              <a:buChar char="•"/>
            </a:pPr>
            <a:r>
              <a:rPr lang="en-NZ" dirty="0" smtClean="0"/>
              <a:t>For example, in Australia we need to create koalas, crocodiles and kangaroos</a:t>
            </a:r>
          </a:p>
          <a:p>
            <a:pPr eaLnBrk="1" hangingPunct="1">
              <a:buFontTx/>
              <a:buChar char="•"/>
            </a:pPr>
            <a:r>
              <a:rPr lang="en-NZ" dirty="0" smtClean="0"/>
              <a:t>In North America, we need to create eagles, bison and wolves</a:t>
            </a:r>
          </a:p>
          <a:p>
            <a:pPr eaLnBrk="1" hangingPunct="1">
              <a:buFontTx/>
              <a:buChar char="•"/>
            </a:pPr>
            <a:endParaRPr lang="en-NZ" dirty="0" smtClean="0"/>
          </a:p>
          <a:p>
            <a:pPr eaLnBrk="1" hangingPunct="1">
              <a:buFontTx/>
              <a:buChar char="•"/>
            </a:pPr>
            <a:r>
              <a:rPr lang="en-NZ" dirty="0" smtClean="0"/>
              <a:t>The continents will have common data and behaviour,</a:t>
            </a:r>
            <a:r>
              <a:rPr lang="en-NZ" baseline="0" dirty="0" smtClean="0"/>
              <a:t> so </a:t>
            </a:r>
            <a:r>
              <a:rPr lang="en-NZ" dirty="0" smtClean="0"/>
              <a:t>are likely to be descendants of a common base class</a:t>
            </a:r>
          </a:p>
          <a:p>
            <a:pPr eaLnBrk="1" hangingPunct="1">
              <a:buFontTx/>
              <a:buChar char="•"/>
            </a:pPr>
            <a:r>
              <a:rPr lang="en-NZ" dirty="0" smtClean="0"/>
              <a:t>The animals will have common data and behaviour,</a:t>
            </a:r>
            <a:r>
              <a:rPr lang="en-NZ" baseline="0" dirty="0" smtClean="0"/>
              <a:t> so </a:t>
            </a:r>
            <a:r>
              <a:rPr lang="en-NZ" dirty="0" smtClean="0"/>
              <a:t>are likely to be descendants of another common base class</a:t>
            </a:r>
          </a:p>
          <a:p>
            <a:pPr eaLnBrk="1" hangingPunct="1">
              <a:buFontTx/>
              <a:buChar char="•"/>
            </a:pPr>
            <a:endParaRPr lang="en-NZ" dirty="0" smtClean="0"/>
          </a:p>
          <a:p>
            <a:pPr eaLnBrk="1" hangingPunct="1">
              <a:buFontTx/>
              <a:buChar char="•"/>
            </a:pPr>
            <a:r>
              <a:rPr lang="en-NZ" dirty="0" smtClean="0"/>
              <a:t>Start thinking</a:t>
            </a:r>
            <a:r>
              <a:rPr lang="en-NZ" baseline="0" dirty="0" smtClean="0"/>
              <a:t> now...</a:t>
            </a:r>
            <a:r>
              <a:rPr lang="en-NZ" dirty="0" smtClean="0"/>
              <a:t>Keeping in mind that the purpose of the Factory approach is to </a:t>
            </a:r>
            <a:r>
              <a:rPr lang="en-NZ" b="1" i="1" dirty="0" smtClean="0"/>
              <a:t>decouple object use from object creation</a:t>
            </a:r>
            <a:r>
              <a:rPr lang="en-NZ" dirty="0" smtClean="0"/>
              <a:t>, what architecture might we use here that would be clean and scalable?</a:t>
            </a:r>
          </a:p>
          <a:p>
            <a:pPr eaLnBrk="1" hangingPunct="1"/>
            <a:endParaRPr lang="en-NZ" dirty="0" smtClean="0"/>
          </a:p>
        </p:txBody>
      </p:sp>
      <p:sp>
        <p:nvSpPr>
          <p:cNvPr id="4" name="Slide Number Placeholder 3"/>
          <p:cNvSpPr>
            <a:spLocks noGrp="1"/>
          </p:cNvSpPr>
          <p:nvPr>
            <p:ph type="sldNum" sz="quarter" idx="5"/>
          </p:nvPr>
        </p:nvSpPr>
        <p:spPr/>
        <p:txBody>
          <a:bodyPr/>
          <a:lstStyle/>
          <a:p>
            <a:pPr>
              <a:defRPr/>
            </a:pPr>
            <a:fld id="{820B45D7-8ED4-4FEA-A162-0CCD1C743B0F}" type="slidenum">
              <a:rPr lang="en-NZ" smtClean="0"/>
              <a:pPr>
                <a:defRPr/>
              </a:pPr>
              <a:t>5</a:t>
            </a:fld>
            <a:endParaRPr lang="en-NZ"/>
          </a:p>
        </p:txBody>
      </p:sp>
    </p:spTree>
    <p:extLst>
      <p:ext uri="{BB962C8B-B14F-4D97-AF65-F5344CB8AC3E}">
        <p14:creationId xmlns:p14="http://schemas.microsoft.com/office/powerpoint/2010/main" val="2195144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The actual program we will build is very, very simple in its behaviour</a:t>
            </a:r>
          </a:p>
          <a:p>
            <a:pPr eaLnBrk="1" hangingPunct="1">
              <a:spcBef>
                <a:spcPct val="0"/>
              </a:spcBef>
              <a:buFontTx/>
              <a:buChar char="•"/>
            </a:pPr>
            <a:r>
              <a:rPr lang="en-NZ" dirty="0" smtClean="0"/>
              <a:t>It just creates three randomly selected animals, then dumps their information out to a </a:t>
            </a:r>
            <a:r>
              <a:rPr lang="en-NZ" dirty="0" err="1" smtClean="0"/>
              <a:t>listbox</a:t>
            </a:r>
            <a:r>
              <a:rPr lang="en-NZ" dirty="0" smtClean="0"/>
              <a:t> and the</a:t>
            </a:r>
            <a:r>
              <a:rPr lang="en-NZ" baseline="0" dirty="0" smtClean="0"/>
              <a:t> canvas</a:t>
            </a:r>
            <a:r>
              <a:rPr lang="en-NZ" dirty="0" smtClean="0"/>
              <a:t>.</a:t>
            </a:r>
          </a:p>
          <a:p>
            <a:pPr marL="0" marR="0" indent="0" algn="l" defTabSz="914400" rtl="0" eaLnBrk="1" fontAlgn="base" latinLnBrk="0" hangingPunct="1">
              <a:lnSpc>
                <a:spcPct val="100000"/>
              </a:lnSpc>
              <a:spcBef>
                <a:spcPct val="0"/>
              </a:spcBef>
              <a:spcAft>
                <a:spcPct val="0"/>
              </a:spcAft>
              <a:buClrTx/>
              <a:buSzTx/>
              <a:buFontTx/>
              <a:buChar char="•"/>
              <a:tabLst/>
              <a:defRPr/>
            </a:pPr>
            <a:r>
              <a:rPr lang="en-NZ" dirty="0" smtClean="0"/>
              <a:t>The architecture, of course, would be unchanged if you added more functionality, like reproduction, migration, predator-prey relationships, etc.</a:t>
            </a:r>
          </a:p>
          <a:p>
            <a:pPr eaLnBrk="1" hangingPunct="1">
              <a:spcBef>
                <a:spcPct val="0"/>
              </a:spcBef>
              <a:buFontTx/>
              <a:buNone/>
            </a:pPr>
            <a:endParaRPr lang="en-NZ" dirty="0" smtClean="0"/>
          </a:p>
          <a:p>
            <a:pPr eaLnBrk="1" hangingPunct="1">
              <a:spcBef>
                <a:spcPct val="0"/>
              </a:spcBef>
              <a:buFontTx/>
              <a:buChar char="•"/>
            </a:pPr>
            <a:r>
              <a:rPr lang="en-NZ" dirty="0" smtClean="0"/>
              <a:t>This behaviour of</a:t>
            </a:r>
            <a:r>
              <a:rPr lang="en-NZ" baseline="0" dirty="0" smtClean="0"/>
              <a:t> the continents is the same, so is all contained in the base class. In a real simulation, there would be additional non-common stuff.</a:t>
            </a:r>
          </a:p>
          <a:p>
            <a:pPr eaLnBrk="1" hangingPunct="1">
              <a:spcBef>
                <a:spcPct val="0"/>
              </a:spcBef>
              <a:buFontTx/>
              <a:buChar char="•"/>
            </a:pPr>
            <a:endParaRPr lang="en-NZ" dirty="0" smtClean="0"/>
          </a:p>
          <a:p>
            <a:pPr eaLnBrk="1" hangingPunct="1">
              <a:spcBef>
                <a:spcPct val="0"/>
              </a:spcBef>
              <a:buFontTx/>
              <a:buChar char="•"/>
            </a:pPr>
            <a:r>
              <a:rPr lang="en-NZ" dirty="0" smtClean="0"/>
              <a:t>This screen shows two snapshots of a single application – one for the NA button and one for the Australia button. </a:t>
            </a:r>
          </a:p>
          <a:p>
            <a:pPr eaLnBrk="1" hangingPunct="1">
              <a:spcBef>
                <a:spcPct val="0"/>
              </a:spcBef>
              <a:buFontTx/>
              <a:buChar char="•"/>
            </a:pPr>
            <a:r>
              <a:rPr lang="en-NZ" dirty="0" smtClean="0"/>
              <a:t>We have two continent child instances (NA and Aus).</a:t>
            </a:r>
            <a:r>
              <a:rPr lang="en-NZ" baseline="0" dirty="0" smtClean="0"/>
              <a:t> In each button, we call some sort of </a:t>
            </a:r>
            <a:r>
              <a:rPr lang="en-NZ" baseline="0" dirty="0" err="1" smtClean="0"/>
              <a:t>RunSimulation</a:t>
            </a:r>
            <a:r>
              <a:rPr lang="en-NZ" baseline="0" dirty="0" smtClean="0"/>
              <a:t> method on the corresponding concrete instance.</a:t>
            </a:r>
            <a:endParaRPr lang="en-NZ" dirty="0"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1AB258-7916-4C11-98C3-A4026921A437}" type="slidenum">
              <a:rPr lang="en-NZ" smtClean="0"/>
              <a:pPr fontAlgn="base">
                <a:spcBef>
                  <a:spcPct val="0"/>
                </a:spcBef>
                <a:spcAft>
                  <a:spcPct val="0"/>
                </a:spcAft>
                <a:defRPr/>
              </a:pPr>
              <a:t>6</a:t>
            </a:fld>
            <a:endParaRPr lang="en-NZ" smtClean="0"/>
          </a:p>
        </p:txBody>
      </p:sp>
    </p:spTree>
    <p:extLst>
      <p:ext uri="{BB962C8B-B14F-4D97-AF65-F5344CB8AC3E}">
        <p14:creationId xmlns:p14="http://schemas.microsoft.com/office/powerpoint/2010/main" val="3548300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We’ll start with the Animal classes, because they are the simplest</a:t>
            </a:r>
          </a:p>
          <a:p>
            <a:pPr eaLnBrk="1" hangingPunct="1">
              <a:buFontTx/>
              <a:buChar char="•"/>
            </a:pPr>
            <a:r>
              <a:rPr lang="en-NZ" dirty="0" smtClean="0"/>
              <a:t>For our very simple example, we might have something like this...</a:t>
            </a:r>
          </a:p>
          <a:p>
            <a:pPr eaLnBrk="1" hangingPunct="1">
              <a:buFontTx/>
              <a:buChar char="•"/>
            </a:pPr>
            <a:r>
              <a:rPr lang="en-NZ" dirty="0" smtClean="0"/>
              <a:t>The base class…</a:t>
            </a:r>
          </a:p>
          <a:p>
            <a:pPr eaLnBrk="1" hangingPunct="1">
              <a:buFontTx/>
              <a:buChar char="•"/>
            </a:pPr>
            <a:endParaRPr lang="en-NZ" dirty="0" smtClean="0"/>
          </a:p>
        </p:txBody>
      </p:sp>
      <p:sp>
        <p:nvSpPr>
          <p:cNvPr id="4" name="Slide Number Placeholder 3"/>
          <p:cNvSpPr>
            <a:spLocks noGrp="1"/>
          </p:cNvSpPr>
          <p:nvPr>
            <p:ph type="sldNum" sz="quarter" idx="5"/>
          </p:nvPr>
        </p:nvSpPr>
        <p:spPr/>
        <p:txBody>
          <a:bodyPr/>
          <a:lstStyle/>
          <a:p>
            <a:pPr>
              <a:defRPr/>
            </a:pPr>
            <a:fld id="{02F241E8-9C00-46DF-8347-E7744B3DA83D}" type="slidenum">
              <a:rPr lang="en-NZ" smtClean="0"/>
              <a:pPr>
                <a:defRPr/>
              </a:pPr>
              <a:t>7</a:t>
            </a:fld>
            <a:endParaRPr lang="en-NZ"/>
          </a:p>
        </p:txBody>
      </p:sp>
    </p:spTree>
    <p:extLst>
      <p:ext uri="{BB962C8B-B14F-4D97-AF65-F5344CB8AC3E}">
        <p14:creationId xmlns:p14="http://schemas.microsoft.com/office/powerpoint/2010/main" val="2808957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…and one of the animals.</a:t>
            </a:r>
          </a:p>
          <a:p>
            <a:pPr eaLnBrk="1" hangingPunct="1">
              <a:buFontTx/>
              <a:buChar char="•"/>
            </a:pPr>
            <a:r>
              <a:rPr lang="en-NZ" dirty="0" smtClean="0"/>
              <a:t>Again, we note that these children actually differ only in data. In this situation we probably wouldn’t descend,</a:t>
            </a:r>
            <a:r>
              <a:rPr lang="en-NZ" baseline="0" dirty="0" smtClean="0"/>
              <a:t> as there is no polymorphism. But we are just trying to keep the functionality very simple so we can concentrate on the architecture. If it is useful to you, pretend there are hundreds of polymorphic methods in Animal hierarchy as well, we just can’t see them.</a:t>
            </a:r>
            <a:endParaRPr lang="en-NZ" dirty="0" smtClean="0"/>
          </a:p>
          <a:p>
            <a:pPr eaLnBrk="1" hangingPunct="1">
              <a:buFontTx/>
              <a:buChar char="•"/>
            </a:pPr>
            <a:r>
              <a:rPr lang="en-NZ" dirty="0" smtClean="0"/>
              <a:t>The architecture works the same no matter how fancy you made the animals</a:t>
            </a:r>
          </a:p>
        </p:txBody>
      </p:sp>
      <p:sp>
        <p:nvSpPr>
          <p:cNvPr id="4" name="Slide Number Placeholder 3"/>
          <p:cNvSpPr>
            <a:spLocks noGrp="1"/>
          </p:cNvSpPr>
          <p:nvPr>
            <p:ph type="sldNum" sz="quarter" idx="5"/>
          </p:nvPr>
        </p:nvSpPr>
        <p:spPr/>
        <p:txBody>
          <a:bodyPr/>
          <a:lstStyle/>
          <a:p>
            <a:pPr>
              <a:defRPr/>
            </a:pPr>
            <a:fld id="{02F241E8-9C00-46DF-8347-E7744B3DA83D}" type="slidenum">
              <a:rPr lang="en-NZ" smtClean="0"/>
              <a:pPr>
                <a:defRPr/>
              </a:pPr>
              <a:t>8</a:t>
            </a:fld>
            <a:endParaRPr lang="en-NZ"/>
          </a:p>
        </p:txBody>
      </p:sp>
    </p:spTree>
    <p:extLst>
      <p:ext uri="{BB962C8B-B14F-4D97-AF65-F5344CB8AC3E}">
        <p14:creationId xmlns:p14="http://schemas.microsoft.com/office/powerpoint/2010/main" val="2515330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smtClean="0"/>
              <a:t>Put them all together into something like this</a:t>
            </a:r>
          </a:p>
          <a:p>
            <a:pPr eaLnBrk="1" hangingPunct="1">
              <a:buFontTx/>
              <a:buChar char="•"/>
            </a:pPr>
            <a:r>
              <a:rPr lang="en-NZ" smtClean="0"/>
              <a:t>Again, in a real simulation you might have various subtrees going, but this will do for us, because all of our animals behave the same</a:t>
            </a:r>
          </a:p>
          <a:p>
            <a:pPr eaLnBrk="1" hangingPunct="1"/>
            <a:endParaRPr lang="en-NZ" smtClean="0"/>
          </a:p>
        </p:txBody>
      </p:sp>
      <p:sp>
        <p:nvSpPr>
          <p:cNvPr id="4" name="Slide Number Placeholder 3"/>
          <p:cNvSpPr>
            <a:spLocks noGrp="1"/>
          </p:cNvSpPr>
          <p:nvPr>
            <p:ph type="sldNum" sz="quarter" idx="5"/>
          </p:nvPr>
        </p:nvSpPr>
        <p:spPr/>
        <p:txBody>
          <a:bodyPr/>
          <a:lstStyle/>
          <a:p>
            <a:pPr>
              <a:defRPr/>
            </a:pPr>
            <a:fld id="{9B898FB4-E7F6-43DE-92CF-19814F9F7A53}" type="slidenum">
              <a:rPr lang="en-NZ" smtClean="0"/>
              <a:pPr>
                <a:defRPr/>
              </a:pPr>
              <a:t>9</a:t>
            </a:fld>
            <a:endParaRPr lang="en-NZ"/>
          </a:p>
        </p:txBody>
      </p:sp>
    </p:spTree>
    <p:extLst>
      <p:ext uri="{BB962C8B-B14F-4D97-AF65-F5344CB8AC3E}">
        <p14:creationId xmlns:p14="http://schemas.microsoft.com/office/powerpoint/2010/main" val="763909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7A86A037-4968-4755-BFD3-E916D6F4F2E4}" type="datetimeFigureOut">
              <a:rPr lang="en-US" smtClean="0"/>
              <a:pPr>
                <a:defRPr/>
              </a:pPr>
              <a:t>3/17/2017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FB2D282-EC62-49FE-834A-3F7EF378750A}"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A6A360A7-2A0C-440D-88C2-C93998BB3A7A}" type="datetimeFigureOut">
              <a:rPr lang="en-US" smtClean="0"/>
              <a:pPr>
                <a:defRPr/>
              </a:pPr>
              <a:t>3/17/2017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D8B63DB-FF7F-47E6-B03B-4AB9EC84EC8D}"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C935972A-62F4-4CD6-844D-07CA18E9664C}" type="datetimeFigureOut">
              <a:rPr lang="en-US" smtClean="0"/>
              <a:pPr>
                <a:defRPr/>
              </a:pPr>
              <a:t>3/17/2017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1143D26-A72F-427A-BE33-DCCBBD831AB6}"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7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7987862F-4FB2-4DF0-8480-8E08992C715B}" type="datetimeFigureOut">
              <a:rPr lang="en-US" smtClean="0"/>
              <a:pPr>
                <a:defRPr/>
              </a:pPr>
              <a:t>3/17/2017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6FCCC5F-AA70-4B76-B4F8-6665395E7664}"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C42FFBE4-BA91-4352-B741-01A52577AD2B}" type="datetimeFigureOut">
              <a:rPr lang="en-US" smtClean="0"/>
              <a:pPr>
                <a:defRPr/>
              </a:pPr>
              <a:t>3/17/2017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CBEC2E2-B076-43C8-8CBF-98C4D56199D9}"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F143F65B-94F3-49F0-9C2F-CC7853DC54EE}" type="datetimeFigureOut">
              <a:rPr lang="en-US" smtClean="0"/>
              <a:pPr>
                <a:defRPr/>
              </a:pPr>
              <a:t>3/17/2017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76635BD-042A-4774-8323-DC23BFA49A37}"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5D89420A-01BB-456F-AC70-611FBCBE2155}" type="datetimeFigureOut">
              <a:rPr lang="en-US" smtClean="0"/>
              <a:pPr>
                <a:defRPr/>
              </a:pPr>
              <a:t>3/17/2017</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41D52A7-88F0-4747-9853-A0A6FC40DED6}"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2CAB1065-542E-487B-97BF-704A328F5058}" type="datetimeFigureOut">
              <a:rPr lang="en-US" smtClean="0"/>
              <a:pPr>
                <a:defRPr/>
              </a:pPr>
              <a:t>3/17/2017</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7DFC082-E604-4FA4-AD80-0B190E693EB8}"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07FA213-BDFF-42C8-BD61-7CFCC5943989}" type="datetimeFigureOut">
              <a:rPr lang="en-US" smtClean="0"/>
              <a:pPr>
                <a:defRPr/>
              </a:pPr>
              <a:t>3/17/2017</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A33CCA2-57C3-4FFE-B230-2735D64F2617}"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9DC88EE-421A-43D8-AD24-80A62E269A18}" type="datetimeFigureOut">
              <a:rPr lang="en-US" smtClean="0"/>
              <a:pPr>
                <a:defRPr/>
              </a:pPr>
              <a:t>3/17/2017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550ED8B-D97D-4196-B659-D0A8AAE81232}"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C120578-5FD9-4DCB-AF9C-F3E0CD088D49}" type="datetimeFigureOut">
              <a:rPr lang="en-US" smtClean="0"/>
              <a:pPr>
                <a:defRPr/>
              </a:pPr>
              <a:t>3/17/2017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FB6CBEE-4CB9-47AB-830F-0DCBE577DBEC}"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fld id="{C838EB97-F669-4F3A-8BBB-E05D5906BAEB}" type="datetimeFigureOut">
              <a:rPr lang="en-US" smtClean="0"/>
              <a:pPr>
                <a:defRPr/>
              </a:pPr>
              <a:t>3/17/2017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E441D799-731F-4192-9003-D6C2FB0A2063}"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png"/><Relationship Id="rId3" Type="http://schemas.openxmlformats.org/officeDocument/2006/relationships/image" Target="../media/image5.jpeg"/><Relationship Id="rId7" Type="http://schemas.openxmlformats.org/officeDocument/2006/relationships/image" Target="../media/image7.jpe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5.xml"/><Relationship Id="rId16"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4.png"/><Relationship Id="rId15" Type="http://schemas.openxmlformats.org/officeDocument/2006/relationships/image" Target="../media/image15.png"/><Relationship Id="rId10" Type="http://schemas.openxmlformats.org/officeDocument/2006/relationships/image" Target="../media/image10.jpeg"/><Relationship Id="rId4" Type="http://schemas.openxmlformats.org/officeDocument/2006/relationships/image" Target="../media/image3.png"/><Relationship Id="rId9" Type="http://schemas.openxmlformats.org/officeDocument/2006/relationships/image" Target="../media/image9.jpeg"/><Relationship Id="rId1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eaLnBrk="1" fontAlgn="auto" hangingPunct="1">
              <a:spcAft>
                <a:spcPts val="0"/>
              </a:spcAft>
              <a:defRPr/>
            </a:pPr>
            <a:r>
              <a:rPr lang="en-NZ" dirty="0" smtClean="0">
                <a:solidFill>
                  <a:schemeClr val="accent1">
                    <a:lumMod val="75000"/>
                  </a:schemeClr>
                </a:solidFill>
              </a:rPr>
              <a:t>Managing Object Creation II</a:t>
            </a:r>
            <a:endParaRPr lang="en-NZ" dirty="0">
              <a:solidFill>
                <a:schemeClr val="accent1">
                  <a:lumMod val="75000"/>
                </a:schemeClr>
              </a:solidFill>
            </a:endParaRPr>
          </a:p>
        </p:txBody>
      </p:sp>
      <p:sp>
        <p:nvSpPr>
          <p:cNvPr id="9219" name="Subtitle 2"/>
          <p:cNvSpPr>
            <a:spLocks noGrp="1"/>
          </p:cNvSpPr>
          <p:nvPr>
            <p:ph type="subTitle" idx="1"/>
          </p:nvPr>
        </p:nvSpPr>
        <p:spPr/>
        <p:txBody>
          <a:bodyPr/>
          <a:lstStyle/>
          <a:p>
            <a:pPr eaLnBrk="1" hangingPunct="1"/>
            <a:r>
              <a:rPr lang="en-NZ" dirty="0" smtClean="0"/>
              <a:t>IN710 OOSD 2017</a:t>
            </a:r>
          </a:p>
          <a:p>
            <a:pPr eaLnBrk="1" hangingPunct="1"/>
            <a:r>
              <a:rPr lang="en-NZ" dirty="0" smtClean="0"/>
              <a:t>Session 6.1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NZ" dirty="0" smtClean="0"/>
              <a:t>Animal World</a:t>
            </a:r>
          </a:p>
        </p:txBody>
      </p:sp>
      <p:pic>
        <p:nvPicPr>
          <p:cNvPr id="307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585913"/>
            <a:ext cx="509587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7"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1" y="2859115"/>
            <a:ext cx="4419600" cy="3779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NZ" dirty="0" smtClean="0"/>
              <a:t>Animal World</a:t>
            </a:r>
          </a:p>
        </p:txBody>
      </p:sp>
      <p:sp>
        <p:nvSpPr>
          <p:cNvPr id="31747" name="Content Placeholder 2"/>
          <p:cNvSpPr>
            <a:spLocks noGrp="1"/>
          </p:cNvSpPr>
          <p:nvPr>
            <p:ph idx="1"/>
          </p:nvPr>
        </p:nvSpPr>
        <p:spPr/>
        <p:txBody>
          <a:bodyPr/>
          <a:lstStyle/>
          <a:p>
            <a:pPr eaLnBrk="1" hangingPunct="1"/>
            <a:endParaRPr lang="en-NZ" smtClean="0"/>
          </a:p>
        </p:txBody>
      </p:sp>
      <p:pic>
        <p:nvPicPr>
          <p:cNvPr id="3174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1914525"/>
            <a:ext cx="7387340"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NZ" dirty="0" smtClean="0"/>
              <a:t>Continent Fields</a:t>
            </a:r>
          </a:p>
        </p:txBody>
      </p:sp>
      <p:sp>
        <p:nvSpPr>
          <p:cNvPr id="32771" name="Content Placeholder 2"/>
          <p:cNvSpPr>
            <a:spLocks noGrp="1"/>
          </p:cNvSpPr>
          <p:nvPr>
            <p:ph idx="1"/>
          </p:nvPr>
        </p:nvSpPr>
        <p:spPr/>
        <p:txBody>
          <a:bodyPr/>
          <a:lstStyle/>
          <a:p>
            <a:pPr eaLnBrk="1" hangingPunct="1"/>
            <a:endParaRPr lang="en-NZ" dirty="0" smtClean="0"/>
          </a:p>
        </p:txBody>
      </p:sp>
      <p:pic>
        <p:nvPicPr>
          <p:cNvPr id="3277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099" y="1600200"/>
            <a:ext cx="8290901" cy="234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Continent Base Class Constructor</a:t>
            </a:r>
            <a:endParaRPr lang="en-NZ" dirty="0"/>
          </a:p>
        </p:txBody>
      </p:sp>
      <p:sp>
        <p:nvSpPr>
          <p:cNvPr id="3" name="Content Placeholder 2"/>
          <p:cNvSpPr>
            <a:spLocks noGrp="1"/>
          </p:cNvSpPr>
          <p:nvPr>
            <p:ph idx="1"/>
          </p:nvPr>
        </p:nvSpPr>
        <p:spPr/>
        <p:txBody>
          <a:bodyPr/>
          <a:lstStyle/>
          <a:p>
            <a:endParaRPr lang="en-NZ" dirty="0"/>
          </a:p>
        </p:txBody>
      </p:sp>
      <p:pic>
        <p:nvPicPr>
          <p:cNvPr id="890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765" y="1600200"/>
            <a:ext cx="8281035"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689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Continent Base Class Method</a:t>
            </a:r>
            <a:endParaRPr lang="en-NZ" dirty="0"/>
          </a:p>
        </p:txBody>
      </p:sp>
      <p:sp>
        <p:nvSpPr>
          <p:cNvPr id="3" name="Content Placeholder 2"/>
          <p:cNvSpPr>
            <a:spLocks noGrp="1"/>
          </p:cNvSpPr>
          <p:nvPr>
            <p:ph idx="1"/>
          </p:nvPr>
        </p:nvSpPr>
        <p:spPr/>
        <p:txBody>
          <a:bodyPr/>
          <a:lstStyle/>
          <a:p>
            <a:endParaRPr lang="en-NZ"/>
          </a:p>
        </p:txBody>
      </p:sp>
      <p:pic>
        <p:nvPicPr>
          <p:cNvPr id="901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199" y="1600200"/>
            <a:ext cx="8319639"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051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NZ" dirty="0" smtClean="0"/>
              <a:t>Continent Descendant</a:t>
            </a:r>
          </a:p>
        </p:txBody>
      </p:sp>
      <p:sp>
        <p:nvSpPr>
          <p:cNvPr id="34819" name="Content Placeholder 2"/>
          <p:cNvSpPr>
            <a:spLocks noGrp="1"/>
          </p:cNvSpPr>
          <p:nvPr>
            <p:ph idx="1"/>
          </p:nvPr>
        </p:nvSpPr>
        <p:spPr/>
        <p:txBody>
          <a:bodyPr/>
          <a:lstStyle/>
          <a:p>
            <a:pPr eaLnBrk="1" hangingPunct="1"/>
            <a:endParaRPr lang="en-NZ" dirty="0" smtClean="0"/>
          </a:p>
        </p:txBody>
      </p:sp>
      <p:pic>
        <p:nvPicPr>
          <p:cNvPr id="3482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30" y="2362200"/>
            <a:ext cx="8960170" cy="1947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NZ" smtClean="0"/>
              <a:t>Animal World Factory</a:t>
            </a:r>
          </a:p>
        </p:txBody>
      </p:sp>
      <p:sp>
        <p:nvSpPr>
          <p:cNvPr id="35843" name="Content Placeholder 2"/>
          <p:cNvSpPr>
            <a:spLocks noGrp="1"/>
          </p:cNvSpPr>
          <p:nvPr>
            <p:ph idx="1"/>
          </p:nvPr>
        </p:nvSpPr>
        <p:spPr/>
        <p:txBody>
          <a:bodyPr/>
          <a:lstStyle/>
          <a:p>
            <a:pPr eaLnBrk="1" hangingPunct="1"/>
            <a:r>
              <a:rPr lang="en-NZ" dirty="0" smtClean="0"/>
              <a:t>Form code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NZ" smtClean="0"/>
              <a:t>Abstract Factory Pattern</a:t>
            </a:r>
          </a:p>
        </p:txBody>
      </p:sp>
      <p:sp>
        <p:nvSpPr>
          <p:cNvPr id="37891" name="Content Placeholder 2"/>
          <p:cNvSpPr>
            <a:spLocks noGrp="1"/>
          </p:cNvSpPr>
          <p:nvPr>
            <p:ph idx="1"/>
          </p:nvPr>
        </p:nvSpPr>
        <p:spPr/>
        <p:txBody>
          <a:bodyPr/>
          <a:lstStyle/>
          <a:p>
            <a:pPr eaLnBrk="1" hangingPunct="1"/>
            <a:endParaRPr lang="en-NZ" smtClean="0"/>
          </a:p>
        </p:txBody>
      </p:sp>
      <p:pic>
        <p:nvPicPr>
          <p:cNvPr id="37896" name="Picture 8" descr="http://4.bp.blogspot.com/-UEABZ-FBVKM/UMamS84eD-I/AAAAAAAADWs/qEWf245k2WQ/s1600/AbstractFactoryPatternUMLDiagra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1676400"/>
            <a:ext cx="5048250" cy="4505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NZ" smtClean="0"/>
              <a:t>Main Theoretical Point</a:t>
            </a:r>
          </a:p>
        </p:txBody>
      </p:sp>
      <p:sp>
        <p:nvSpPr>
          <p:cNvPr id="3" name="Content Placeholder 2"/>
          <p:cNvSpPr>
            <a:spLocks noGrp="1"/>
          </p:cNvSpPr>
          <p:nvPr>
            <p:ph idx="1"/>
          </p:nvPr>
        </p:nvSpPr>
        <p:spPr/>
        <p:txBody>
          <a:bodyPr/>
          <a:lstStyle/>
          <a:p>
            <a:pPr eaLnBrk="1" hangingPunct="1"/>
            <a:r>
              <a:rPr lang="en-NZ" smtClean="0"/>
              <a:t>Decoupling object creation from object use is a powerful technique that supports code flexibility and reuse.</a:t>
            </a:r>
          </a:p>
          <a:p>
            <a:pPr eaLnBrk="1" hangingPunct="1"/>
            <a:endParaRPr lang="en-NZ"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NZ" smtClean="0"/>
              <a:t>Practical</a:t>
            </a:r>
            <a:endParaRPr lang="en-NZ" dirty="0" smtClean="0"/>
          </a:p>
        </p:txBody>
      </p:sp>
      <p:sp>
        <p:nvSpPr>
          <p:cNvPr id="3" name="Content Placeholder 2"/>
          <p:cNvSpPr>
            <a:spLocks noGrp="1"/>
          </p:cNvSpPr>
          <p:nvPr>
            <p:ph idx="1"/>
          </p:nvPr>
        </p:nvSpPr>
        <p:spPr/>
        <p:txBody>
          <a:bodyPr>
            <a:normAutofit/>
          </a:bodyPr>
          <a:lstStyle/>
          <a:p>
            <a:pPr eaLnBrk="1" hangingPunct="1"/>
            <a:r>
              <a:rPr lang="en-NZ" sz="3200" dirty="0" smtClean="0"/>
              <a:t>Due next Tuesday</a:t>
            </a:r>
          </a:p>
          <a:p>
            <a:pPr eaLnBrk="1" hangingPunct="1"/>
            <a:r>
              <a:rPr lang="en-NZ" sz="3200" dirty="0" smtClean="0"/>
              <a:t>No new material in class on Thursday</a:t>
            </a:r>
            <a:endParaRPr lang="en-NZ" sz="32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NZ" smtClean="0"/>
              <a:t>The Simple Factory</a:t>
            </a:r>
          </a:p>
        </p:txBody>
      </p:sp>
      <p:sp>
        <p:nvSpPr>
          <p:cNvPr id="23555" name="Content Placeholder 2"/>
          <p:cNvSpPr>
            <a:spLocks noGrp="1"/>
          </p:cNvSpPr>
          <p:nvPr>
            <p:ph idx="1"/>
          </p:nvPr>
        </p:nvSpPr>
        <p:spPr/>
        <p:txBody>
          <a:bodyPr/>
          <a:lstStyle/>
          <a:p>
            <a:pPr eaLnBrk="1" hangingPunct="1"/>
            <a:r>
              <a:rPr lang="en-NZ" dirty="0" smtClean="0"/>
              <a:t>“Decoupling object use and creation by delegating the creation process to a dedicated class.”</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838" y="3448050"/>
            <a:ext cx="7934325"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NZ" dirty="0" smtClean="0"/>
              <a:t>Complex Factories</a:t>
            </a:r>
          </a:p>
        </p:txBody>
      </p:sp>
      <p:sp>
        <p:nvSpPr>
          <p:cNvPr id="24579" name="Content Placeholder 2"/>
          <p:cNvSpPr>
            <a:spLocks noGrp="1"/>
          </p:cNvSpPr>
          <p:nvPr>
            <p:ph idx="1"/>
          </p:nvPr>
        </p:nvSpPr>
        <p:spPr/>
        <p:txBody>
          <a:bodyPr/>
          <a:lstStyle/>
          <a:p>
            <a:pPr eaLnBrk="1" hangingPunct="1">
              <a:lnSpc>
                <a:spcPct val="120000"/>
              </a:lnSpc>
              <a:spcBef>
                <a:spcPts val="600"/>
              </a:spcBef>
              <a:spcAft>
                <a:spcPts val="600"/>
              </a:spcAft>
            </a:pPr>
            <a:r>
              <a:rPr lang="en-NZ" dirty="0" smtClean="0"/>
              <a:t>Sometimes, the object creation behaviour you want to encapsulate is more complex.</a:t>
            </a:r>
          </a:p>
        </p:txBody>
      </p:sp>
      <p:sp>
        <p:nvSpPr>
          <p:cNvPr id="2" name="Rectangle 1"/>
          <p:cNvSpPr/>
          <p:nvPr/>
        </p:nvSpPr>
        <p:spPr>
          <a:xfrm>
            <a:off x="3276600" y="2819400"/>
            <a:ext cx="2667000" cy="990600"/>
          </a:xfrm>
          <a:prstGeom prst="rect">
            <a:avLst/>
          </a:prstGeom>
          <a:solidFill>
            <a:srgbClr val="0092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Base Class: Generates some object (common behaviour)</a:t>
            </a:r>
            <a:endParaRPr lang="en-NZ" dirty="0"/>
          </a:p>
        </p:txBody>
      </p:sp>
      <p:sp>
        <p:nvSpPr>
          <p:cNvPr id="3" name="Rectangle 2"/>
          <p:cNvSpPr/>
          <p:nvPr/>
        </p:nvSpPr>
        <p:spPr>
          <a:xfrm>
            <a:off x="228600" y="4876800"/>
            <a:ext cx="2286000" cy="1676400"/>
          </a:xfrm>
          <a:prstGeom prst="rect">
            <a:avLst/>
          </a:prstGeom>
          <a:solidFill>
            <a:srgbClr val="B9D9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Child Class 1: needs concrete objects from Set 1</a:t>
            </a:r>
            <a:endParaRPr lang="en-NZ" dirty="0">
              <a:solidFill>
                <a:schemeClr val="tx1"/>
              </a:solidFill>
            </a:endParaRPr>
          </a:p>
        </p:txBody>
      </p:sp>
      <p:sp>
        <p:nvSpPr>
          <p:cNvPr id="6" name="Rectangle 5"/>
          <p:cNvSpPr/>
          <p:nvPr/>
        </p:nvSpPr>
        <p:spPr>
          <a:xfrm>
            <a:off x="2971800" y="4876800"/>
            <a:ext cx="2286000" cy="1676400"/>
          </a:xfrm>
          <a:prstGeom prst="rect">
            <a:avLst/>
          </a:prstGeom>
          <a:solidFill>
            <a:srgbClr val="B9D9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Child Class 2 needs concrete objects from Set 2</a:t>
            </a:r>
            <a:endParaRPr lang="en-NZ" dirty="0">
              <a:solidFill>
                <a:schemeClr val="tx1"/>
              </a:solidFill>
            </a:endParaRPr>
          </a:p>
        </p:txBody>
      </p:sp>
      <p:sp>
        <p:nvSpPr>
          <p:cNvPr id="7" name="Rectangle 6"/>
          <p:cNvSpPr/>
          <p:nvPr/>
        </p:nvSpPr>
        <p:spPr>
          <a:xfrm>
            <a:off x="6400949" y="4876800"/>
            <a:ext cx="2286000" cy="1676400"/>
          </a:xfrm>
          <a:prstGeom prst="rect">
            <a:avLst/>
          </a:prstGeom>
          <a:solidFill>
            <a:srgbClr val="B9D9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Child Class n: needs concrete objects from Set n</a:t>
            </a:r>
            <a:endParaRPr lang="en-NZ" dirty="0">
              <a:solidFill>
                <a:schemeClr val="tx1"/>
              </a:solidFill>
            </a:endParaRPr>
          </a:p>
        </p:txBody>
      </p:sp>
      <p:cxnSp>
        <p:nvCxnSpPr>
          <p:cNvPr id="9" name="Elbow Connector 8"/>
          <p:cNvCxnSpPr>
            <a:endCxn id="7" idx="0"/>
          </p:cNvCxnSpPr>
          <p:nvPr/>
        </p:nvCxnSpPr>
        <p:spPr>
          <a:xfrm>
            <a:off x="4603899" y="4309493"/>
            <a:ext cx="2940050" cy="56730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rot="10800000" flipV="1">
            <a:off x="1601096" y="4309493"/>
            <a:ext cx="3016250" cy="527050"/>
          </a:xfrm>
          <a:prstGeom prst="bentConnector3">
            <a:avLst>
              <a:gd name="adj1" fmla="val 100779"/>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 idx="2"/>
          </p:cNvCxnSpPr>
          <p:nvPr/>
        </p:nvCxnSpPr>
        <p:spPr>
          <a:xfrm>
            <a:off x="4610100" y="3810000"/>
            <a:ext cx="7246" cy="10668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10200" y="5334000"/>
            <a:ext cx="838200" cy="369332"/>
          </a:xfrm>
          <a:prstGeom prst="rect">
            <a:avLst/>
          </a:prstGeom>
          <a:noFill/>
        </p:spPr>
        <p:txBody>
          <a:bodyPr wrap="square" rtlCol="0">
            <a:spAutoFit/>
          </a:bodyPr>
          <a:lstStyle/>
          <a:p>
            <a:r>
              <a:rPr lang="en-NZ" dirty="0" smtClean="0"/>
              <a:t>……..</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P spid="2" grpId="0" animBg="1"/>
      <p:bldP spid="3" grpId="0" animBg="1"/>
      <p:bldP spid="6" grpId="0" animBg="1"/>
      <p:bldP spid="7" grpId="0" animBg="1"/>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NZ" smtClean="0"/>
              <a:t>More Complex Factories</a:t>
            </a:r>
          </a:p>
        </p:txBody>
      </p:sp>
      <p:sp>
        <p:nvSpPr>
          <p:cNvPr id="25603" name="Content Placeholder 2"/>
          <p:cNvSpPr>
            <a:spLocks noGrp="1"/>
          </p:cNvSpPr>
          <p:nvPr>
            <p:ph idx="1"/>
          </p:nvPr>
        </p:nvSpPr>
        <p:spPr/>
        <p:txBody>
          <a:bodyPr/>
          <a:lstStyle/>
          <a:p>
            <a:pPr eaLnBrk="1" hangingPunct="1"/>
            <a:endParaRPr lang="en-NZ" smtClean="0"/>
          </a:p>
        </p:txBody>
      </p:sp>
      <p:pic>
        <p:nvPicPr>
          <p:cNvPr id="2560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590800"/>
            <a:ext cx="3916363"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8600" y="2614613"/>
            <a:ext cx="4800600"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NZ" smtClean="0"/>
              <a:t>More Complex Factories</a:t>
            </a:r>
          </a:p>
        </p:txBody>
      </p:sp>
      <p:pic>
        <p:nvPicPr>
          <p:cNvPr id="26627" name="Content Placeholder 5" descr="bison.jpg"/>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069080" y="3703320"/>
            <a:ext cx="1005840" cy="670560"/>
          </a:xfrm>
        </p:spPr>
      </p:pic>
      <p:pic>
        <p:nvPicPr>
          <p:cNvPr id="2662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2590800"/>
            <a:ext cx="3916363"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38600" y="2614613"/>
            <a:ext cx="4800600"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6" descr="crocodile.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241280" y="3945554"/>
            <a:ext cx="8382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7" descr="bison.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05904" y="3241952"/>
            <a:ext cx="7016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8" descr="eagle.jp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495155" y="1799627"/>
            <a:ext cx="7461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3" name="Picture 9" descr="kangaroo.jp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134600" y="978354"/>
            <a:ext cx="8382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4" name="Picture 10" descr="koala.jp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380980" y="2171700"/>
            <a:ext cx="558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5" name="Picture 11" descr="wolf.jp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149272" y="4960306"/>
            <a:ext cx="588963"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2894" y="3386824"/>
            <a:ext cx="749206" cy="1117460"/>
          </a:xfrm>
          <a:prstGeom prst="rect">
            <a:avLst/>
          </a:prstGeom>
        </p:spPr>
      </p:pic>
      <p:pic>
        <p:nvPicPr>
          <p:cNvPr id="3" name="Picture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676400" y="3276695"/>
            <a:ext cx="1117460" cy="761905"/>
          </a:xfrm>
          <a:prstGeom prst="rect">
            <a:avLst/>
          </a:prstGeom>
        </p:spPr>
      </p:pic>
      <p:pic>
        <p:nvPicPr>
          <p:cNvPr id="4" name="Picture 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294665" y="4000686"/>
            <a:ext cx="1117460" cy="723809"/>
          </a:xfrm>
          <a:prstGeom prst="rect">
            <a:avLst/>
          </a:prstGeom>
        </p:spPr>
      </p:pic>
      <p:pic>
        <p:nvPicPr>
          <p:cNvPr id="5" name="Picture 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563409" y="3773618"/>
            <a:ext cx="658716" cy="977449"/>
          </a:xfrm>
          <a:prstGeom prst="rect">
            <a:avLst/>
          </a:prstGeom>
        </p:spPr>
      </p:pic>
      <p:pic>
        <p:nvPicPr>
          <p:cNvPr id="6" name="Picture 5"/>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310488" y="3595588"/>
            <a:ext cx="939683" cy="622222"/>
          </a:xfrm>
          <a:prstGeom prst="rect">
            <a:avLst/>
          </a:prstGeom>
        </p:spPr>
      </p:pic>
      <p:pic>
        <p:nvPicPr>
          <p:cNvPr id="10" name="Picture 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362200" y="671966"/>
            <a:ext cx="838800" cy="524250"/>
          </a:xfrm>
          <a:prstGeom prst="rect">
            <a:avLst/>
          </a:prstGeom>
        </p:spPr>
      </p:pic>
      <p:pic>
        <p:nvPicPr>
          <p:cNvPr id="11" name="Picture 1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056815" y="4511403"/>
            <a:ext cx="1099809" cy="68738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NZ" dirty="0" smtClean="0"/>
              <a:t>Animal World</a:t>
            </a:r>
          </a:p>
        </p:txBody>
      </p:sp>
      <p:sp>
        <p:nvSpPr>
          <p:cNvPr id="27651" name="Content Placeholder 2"/>
          <p:cNvSpPr>
            <a:spLocks noGrp="1"/>
          </p:cNvSpPr>
          <p:nvPr>
            <p:ph idx="1"/>
          </p:nvPr>
        </p:nvSpPr>
        <p:spPr/>
        <p:txBody>
          <a:bodyPr/>
          <a:lstStyle/>
          <a:p>
            <a:pPr eaLnBrk="1" hangingPunct="1"/>
            <a:endParaRPr lang="en-NZ" dirty="0" smtClean="0"/>
          </a:p>
        </p:txBody>
      </p:sp>
      <p:pic>
        <p:nvPicPr>
          <p:cNvPr id="3" name="Picture 2"/>
          <p:cNvPicPr>
            <a:picLocks noChangeAspect="1"/>
          </p:cNvPicPr>
          <p:nvPr/>
        </p:nvPicPr>
        <p:blipFill>
          <a:blip r:embed="rId3"/>
          <a:stretch>
            <a:fillRect/>
          </a:stretch>
        </p:blipFill>
        <p:spPr>
          <a:xfrm>
            <a:off x="76200" y="1676400"/>
            <a:ext cx="4315592" cy="3240000"/>
          </a:xfrm>
          <a:prstGeom prst="rect">
            <a:avLst/>
          </a:prstGeom>
          <a:ln>
            <a:solidFill>
              <a:schemeClr val="accent1"/>
            </a:solidFill>
          </a:ln>
        </p:spPr>
      </p:pic>
      <p:pic>
        <p:nvPicPr>
          <p:cNvPr id="5" name="Picture 4"/>
          <p:cNvPicPr>
            <a:picLocks noChangeAspect="1"/>
          </p:cNvPicPr>
          <p:nvPr/>
        </p:nvPicPr>
        <p:blipFill>
          <a:blip r:embed="rId4"/>
          <a:stretch>
            <a:fillRect/>
          </a:stretch>
        </p:blipFill>
        <p:spPr>
          <a:xfrm>
            <a:off x="4746335" y="1676400"/>
            <a:ext cx="4321465" cy="3240000"/>
          </a:xfrm>
          <a:prstGeom prst="rect">
            <a:avLst/>
          </a:prstGeom>
          <a:ln>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NZ" dirty="0" smtClean="0"/>
              <a:t>Animal World</a:t>
            </a:r>
          </a:p>
        </p:txBody>
      </p:sp>
      <p:sp>
        <p:nvSpPr>
          <p:cNvPr id="28675" name="Content Placeholder 2"/>
          <p:cNvSpPr>
            <a:spLocks noGrp="1"/>
          </p:cNvSpPr>
          <p:nvPr>
            <p:ph idx="1"/>
          </p:nvPr>
        </p:nvSpPr>
        <p:spPr/>
        <p:txBody>
          <a:bodyPr/>
          <a:lstStyle/>
          <a:p>
            <a:pPr eaLnBrk="1" hangingPunct="1"/>
            <a:endParaRPr lang="en-NZ" smtClean="0"/>
          </a:p>
        </p:txBody>
      </p:sp>
      <p:pic>
        <p:nvPicPr>
          <p:cNvPr id="2867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625" y="1600200"/>
            <a:ext cx="7030822"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NZ" dirty="0" smtClean="0"/>
              <a:t>Animal World</a:t>
            </a:r>
          </a:p>
        </p:txBody>
      </p:sp>
      <p:sp>
        <p:nvSpPr>
          <p:cNvPr id="28675" name="Content Placeholder 2"/>
          <p:cNvSpPr>
            <a:spLocks noGrp="1"/>
          </p:cNvSpPr>
          <p:nvPr>
            <p:ph idx="1"/>
          </p:nvPr>
        </p:nvSpPr>
        <p:spPr/>
        <p:txBody>
          <a:bodyPr/>
          <a:lstStyle/>
          <a:p>
            <a:pPr eaLnBrk="1" hangingPunct="1"/>
            <a:endParaRPr lang="en-NZ" smtClean="0"/>
          </a:p>
        </p:txBody>
      </p:sp>
      <p:pic>
        <p:nvPicPr>
          <p:cNvPr id="880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608" y="1557338"/>
            <a:ext cx="7456192" cy="3014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284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NZ" dirty="0" smtClean="0"/>
              <a:t>Animal World</a:t>
            </a:r>
          </a:p>
        </p:txBody>
      </p:sp>
      <p:sp>
        <p:nvSpPr>
          <p:cNvPr id="29699" name="Content Placeholder 2"/>
          <p:cNvSpPr>
            <a:spLocks noGrp="1"/>
          </p:cNvSpPr>
          <p:nvPr>
            <p:ph idx="1"/>
          </p:nvPr>
        </p:nvSpPr>
        <p:spPr/>
        <p:txBody>
          <a:bodyPr/>
          <a:lstStyle/>
          <a:p>
            <a:pPr eaLnBrk="1" hangingPunct="1"/>
            <a:endParaRPr lang="en-NZ" smtClean="0"/>
          </a:p>
        </p:txBody>
      </p:sp>
      <p:pic>
        <p:nvPicPr>
          <p:cNvPr id="2970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550" y="2152650"/>
            <a:ext cx="7962900"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1286</TotalTime>
  <Words>1841</Words>
  <Application>Microsoft Office PowerPoint</Application>
  <PresentationFormat>On-screen Show (4:3)</PresentationFormat>
  <Paragraphs>159</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Clarity</vt:lpstr>
      <vt:lpstr>Managing Object Creation II</vt:lpstr>
      <vt:lpstr>The Simple Factory</vt:lpstr>
      <vt:lpstr>Complex Factories</vt:lpstr>
      <vt:lpstr>More Complex Factories</vt:lpstr>
      <vt:lpstr>More Complex Factories</vt:lpstr>
      <vt:lpstr>Animal World</vt:lpstr>
      <vt:lpstr>Animal World</vt:lpstr>
      <vt:lpstr>Animal World</vt:lpstr>
      <vt:lpstr>Animal World</vt:lpstr>
      <vt:lpstr>Animal World</vt:lpstr>
      <vt:lpstr>Animal World</vt:lpstr>
      <vt:lpstr>Continent Fields</vt:lpstr>
      <vt:lpstr>Continent Base Class Constructor</vt:lpstr>
      <vt:lpstr>Continent Base Class Method</vt:lpstr>
      <vt:lpstr>Continent Descendant</vt:lpstr>
      <vt:lpstr>Animal World Factory</vt:lpstr>
      <vt:lpstr>Abstract Factory Pattern</vt:lpstr>
      <vt:lpstr>Main Theoretical Point</vt:lpstr>
      <vt:lpstr>Practical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IT321 Lecture 4</dc:title>
  <dc:creator>Patricia</dc:creator>
  <cp:lastModifiedBy>Patricia Haden</cp:lastModifiedBy>
  <cp:revision>501</cp:revision>
  <cp:lastPrinted>2013-03-18T23:52:03Z</cp:lastPrinted>
  <dcterms:created xsi:type="dcterms:W3CDTF">2006-08-16T00:00:00Z</dcterms:created>
  <dcterms:modified xsi:type="dcterms:W3CDTF">2017-03-17T01:49:58Z</dcterms:modified>
</cp:coreProperties>
</file>