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29"/>
  </p:notesMasterIdLst>
  <p:handoutMasterIdLst>
    <p:handoutMasterId r:id="rId30"/>
  </p:handoutMasterIdLst>
  <p:sldIdLst>
    <p:sldId id="256" r:id="rId2"/>
    <p:sldId id="259" r:id="rId3"/>
    <p:sldId id="319" r:id="rId4"/>
    <p:sldId id="301" r:id="rId5"/>
    <p:sldId id="302" r:id="rId6"/>
    <p:sldId id="315" r:id="rId7"/>
    <p:sldId id="300" r:id="rId8"/>
    <p:sldId id="305" r:id="rId9"/>
    <p:sldId id="286" r:id="rId10"/>
    <p:sldId id="317" r:id="rId11"/>
    <p:sldId id="318" r:id="rId12"/>
    <p:sldId id="314" r:id="rId13"/>
    <p:sldId id="307" r:id="rId14"/>
    <p:sldId id="308" r:id="rId15"/>
    <p:sldId id="309" r:id="rId16"/>
    <p:sldId id="287" r:id="rId17"/>
    <p:sldId id="269" r:id="rId18"/>
    <p:sldId id="289" r:id="rId19"/>
    <p:sldId id="290" r:id="rId20"/>
    <p:sldId id="292" r:id="rId21"/>
    <p:sldId id="291" r:id="rId22"/>
    <p:sldId id="310" r:id="rId23"/>
    <p:sldId id="312" r:id="rId24"/>
    <p:sldId id="270" r:id="rId25"/>
    <p:sldId id="279" r:id="rId26"/>
    <p:sldId id="313" r:id="rId27"/>
    <p:sldId id="303" r:id="rId28"/>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369" autoAdjust="0"/>
  </p:normalViewPr>
  <p:slideViewPr>
    <p:cSldViewPr>
      <p:cViewPr varScale="1">
        <p:scale>
          <a:sx n="67" d="100"/>
          <a:sy n="67" d="100"/>
        </p:scale>
        <p:origin x="-190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w Cen MT" pitchFamily="34" charset="0"/>
              </a:defRPr>
            </a:lvl1pPr>
          </a:lstStyle>
          <a:p>
            <a:endParaRPr lang="en-US"/>
          </a:p>
        </p:txBody>
      </p:sp>
      <p:sp>
        <p:nvSpPr>
          <p:cNvPr id="7065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w Cen MT" pitchFamily="34" charset="0"/>
              </a:defRPr>
            </a:lvl1pPr>
          </a:lstStyle>
          <a:p>
            <a:fld id="{5CFE8D76-0188-4CD2-8B21-08474602FE52}" type="datetimeFigureOut">
              <a:rPr lang="en-US"/>
              <a:pPr/>
              <a:t>3/26/2017</a:t>
            </a:fld>
            <a:endParaRPr lang="en-US"/>
          </a:p>
        </p:txBody>
      </p:sp>
      <p:sp>
        <p:nvSpPr>
          <p:cNvPr id="7066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w Cen MT" pitchFamily="34" charset="0"/>
              </a:defRPr>
            </a:lvl1pPr>
          </a:lstStyle>
          <a:p>
            <a:endParaRPr lang="en-US"/>
          </a:p>
        </p:txBody>
      </p:sp>
      <p:sp>
        <p:nvSpPr>
          <p:cNvPr id="7066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w Cen MT" pitchFamily="34" charset="0"/>
              </a:defRPr>
            </a:lvl1pPr>
          </a:lstStyle>
          <a:p>
            <a:fld id="{4AFFE299-3348-436C-A2C1-BAEB1705D81E}" type="slidenum">
              <a:rPr lang="en-US"/>
              <a:pPr/>
              <a:t>‹#›</a:t>
            </a:fld>
            <a:endParaRPr lang="en-US"/>
          </a:p>
        </p:txBody>
      </p:sp>
    </p:spTree>
    <p:extLst>
      <p:ext uri="{BB962C8B-B14F-4D97-AF65-F5344CB8AC3E}">
        <p14:creationId xmlns="" xmlns:p14="http://schemas.microsoft.com/office/powerpoint/2010/main" val="2154957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NZ"/>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CAE17C2E-38CC-4FDE-A2D2-3009DFC396CB}" type="datetimeFigureOut">
              <a:rPr lang="en-US"/>
              <a:pPr>
                <a:defRPr/>
              </a:pPr>
              <a:t>3/26/2017</a:t>
            </a:fld>
            <a:endParaRPr lang="en-NZ"/>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NZ"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NZ"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NZ"/>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B77B28B5-0164-4472-9A73-6DBE017AF42D}" type="slidenum">
              <a:rPr lang="en-NZ"/>
              <a:pPr>
                <a:defRPr/>
              </a:pPr>
              <a:t>‹#›</a:t>
            </a:fld>
            <a:endParaRPr lang="en-NZ"/>
          </a:p>
        </p:txBody>
      </p:sp>
    </p:spTree>
    <p:extLst>
      <p:ext uri="{BB962C8B-B14F-4D97-AF65-F5344CB8AC3E}">
        <p14:creationId xmlns="" xmlns:p14="http://schemas.microsoft.com/office/powerpoint/2010/main" val="5520912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marL="171450" indent="-171450" fontAlgn="auto">
              <a:spcBef>
                <a:spcPts val="0"/>
              </a:spcBef>
              <a:spcAft>
                <a:spcPts val="0"/>
              </a:spcAft>
              <a:buFont typeface="Arial" pitchFamily="34" charset="0"/>
              <a:buChar char="•"/>
              <a:defRPr/>
            </a:pPr>
            <a:r>
              <a:rPr lang="en-NZ" dirty="0" smtClean="0"/>
              <a:t>We have been looking at design patterns</a:t>
            </a:r>
            <a:r>
              <a:rPr lang="en-NZ" baseline="0" dirty="0" smtClean="0"/>
              <a:t> – little architectural templates that developers have found useful in OO programming. </a:t>
            </a:r>
          </a:p>
          <a:p>
            <a:pPr marL="171450" indent="-171450" fontAlgn="auto">
              <a:spcBef>
                <a:spcPts val="0"/>
              </a:spcBef>
              <a:spcAft>
                <a:spcPts val="0"/>
              </a:spcAft>
              <a:buFont typeface="Arial" pitchFamily="34" charset="0"/>
              <a:buChar char="•"/>
              <a:defRPr/>
            </a:pPr>
            <a:r>
              <a:rPr lang="en-NZ" baseline="0" dirty="0" smtClean="0"/>
              <a:t>You should be alert for situations where a Strategy, Factory or Observer pattern is something you need to use.</a:t>
            </a:r>
          </a:p>
          <a:p>
            <a:pPr marL="171450" indent="-171450" fontAlgn="auto">
              <a:spcBef>
                <a:spcPts val="0"/>
              </a:spcBef>
              <a:spcAft>
                <a:spcPts val="0"/>
              </a:spcAft>
              <a:buFont typeface="Arial" pitchFamily="34" charset="0"/>
              <a:buChar char="•"/>
              <a:defRPr/>
            </a:pPr>
            <a:r>
              <a:rPr lang="en-NZ" baseline="0" dirty="0" smtClean="0"/>
              <a:t>There are other patterns (20 or so). You should look them up and learn about them.</a:t>
            </a:r>
          </a:p>
          <a:p>
            <a:pPr marL="171450" indent="-171450" fontAlgn="auto">
              <a:spcBef>
                <a:spcPts val="0"/>
              </a:spcBef>
              <a:spcAft>
                <a:spcPts val="0"/>
              </a:spcAft>
              <a:buFont typeface="Arial" pitchFamily="34" charset="0"/>
              <a:buChar char="•"/>
              <a:defRPr/>
            </a:pPr>
            <a:r>
              <a:rPr lang="en-NZ" baseline="0" dirty="0" smtClean="0"/>
              <a:t>Go to dofactory.com and you can see them all, organised by how often they come up.</a:t>
            </a:r>
          </a:p>
          <a:p>
            <a:pPr marL="171450" indent="-171450" fontAlgn="auto">
              <a:spcBef>
                <a:spcPts val="0"/>
              </a:spcBef>
              <a:spcAft>
                <a:spcPts val="0"/>
              </a:spcAft>
              <a:buFont typeface="Arial" pitchFamily="34" charset="0"/>
              <a:buChar char="•"/>
              <a:defRPr/>
            </a:pPr>
            <a:r>
              <a:rPr lang="en-NZ" baseline="0" dirty="0" smtClean="0"/>
              <a:t>We are now going to turn our attention to the next step after architecture: knowing your IDE.</a:t>
            </a:r>
          </a:p>
          <a:p>
            <a:pPr marL="171450" indent="-171450" fontAlgn="auto">
              <a:spcBef>
                <a:spcPts val="0"/>
              </a:spcBef>
              <a:spcAft>
                <a:spcPts val="0"/>
              </a:spcAft>
              <a:buFont typeface="Arial" pitchFamily="34" charset="0"/>
              <a:buChar char="•"/>
              <a:defRPr/>
            </a:pPr>
            <a:r>
              <a:rPr lang="en-NZ" baseline="0" dirty="0" smtClean="0"/>
              <a:t>Since we are doing .NET development, we will spend the next couple of weeks looking at some advanced features in the .NET system.</a:t>
            </a:r>
          </a:p>
          <a:p>
            <a:pPr marL="171450" indent="-171450" fontAlgn="auto">
              <a:spcBef>
                <a:spcPts val="0"/>
              </a:spcBef>
              <a:spcAft>
                <a:spcPts val="0"/>
              </a:spcAft>
              <a:buFont typeface="Arial" pitchFamily="34" charset="0"/>
              <a:buChar char="•"/>
              <a:defRPr/>
            </a:pPr>
            <a:r>
              <a:rPr lang="en-NZ" baseline="0" dirty="0" smtClean="0"/>
              <a:t>Although we are specifically concentrating on this system, you should realise that all IDE’s should provide some facility for the general programming tasks we are learning (function passing, multi-threading, event handling, etc.), and be prepared to learn the particular approach for whatever system you are being paid to build in.</a:t>
            </a:r>
          </a:p>
          <a:p>
            <a:pPr marL="171450" indent="-171450" fontAlgn="auto">
              <a:spcBef>
                <a:spcPts val="0"/>
              </a:spcBef>
              <a:spcAft>
                <a:spcPts val="0"/>
              </a:spcAft>
              <a:buFont typeface="Arial" pitchFamily="34" charset="0"/>
              <a:buChar char="•"/>
              <a:defRPr/>
            </a:pPr>
            <a:r>
              <a:rPr lang="en-NZ" baseline="0" dirty="0" smtClean="0"/>
              <a:t>We start today with delegates. This is the technique that C#.NET uses to allow functions for be treated like objects and passed into and out of methods.</a:t>
            </a:r>
            <a:endParaRPr lang="en-NZ" dirty="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4796F71-9252-41B2-B58C-4F7B1FA32EAF}" type="slidenum">
              <a:rPr lang="en-NZ"/>
              <a:pPr fontAlgn="base">
                <a:spcBef>
                  <a:spcPct val="0"/>
                </a:spcBef>
                <a:spcAft>
                  <a:spcPct val="0"/>
                </a:spcAft>
              </a:pPr>
              <a:t>1</a:t>
            </a:fld>
            <a:endParaRPr lang="en-NZ"/>
          </a:p>
        </p:txBody>
      </p:sp>
    </p:spTree>
    <p:extLst>
      <p:ext uri="{BB962C8B-B14F-4D97-AF65-F5344CB8AC3E}">
        <p14:creationId xmlns="" xmlns:p14="http://schemas.microsoft.com/office/powerpoint/2010/main" val="4272104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Let’s start with a delegate definition and two methods that match the delegate’s method signature.</a:t>
            </a:r>
          </a:p>
          <a:p>
            <a:pPr marL="171450" indent="-171450">
              <a:buFont typeface="Arial" pitchFamily="34" charset="0"/>
              <a:buChar char="•"/>
            </a:pPr>
            <a:r>
              <a:rPr lang="en-NZ" dirty="0" smtClean="0"/>
              <a:t>Note that the variable names given</a:t>
            </a:r>
            <a:r>
              <a:rPr lang="en-NZ" baseline="0" dirty="0" smtClean="0"/>
              <a:t> to the parameters are irrelevant, as always. It is the data types that must match.</a:t>
            </a:r>
          </a:p>
          <a:p>
            <a:pPr marL="171450" indent="-171450">
              <a:buFont typeface="Arial" pitchFamily="34" charset="0"/>
              <a:buChar char="•"/>
            </a:pPr>
            <a:r>
              <a:rPr lang="en-NZ" baseline="0" dirty="0" smtClean="0"/>
              <a:t>We can write a method that expects, as one of its arguments, an instance of the delegate type.</a:t>
            </a:r>
          </a:p>
          <a:p>
            <a:pPr marL="171450" indent="-171450">
              <a:buFont typeface="Arial" pitchFamily="34" charset="0"/>
              <a:buChar char="•"/>
            </a:pPr>
            <a:r>
              <a:rPr lang="en-NZ" baseline="0" dirty="0" smtClean="0"/>
              <a:t>How do we use it?</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10</a:t>
            </a:fld>
            <a:endParaRPr lang="en-NZ"/>
          </a:p>
        </p:txBody>
      </p:sp>
    </p:spTree>
    <p:extLst>
      <p:ext uri="{BB962C8B-B14F-4D97-AF65-F5344CB8AC3E}">
        <p14:creationId xmlns="" xmlns:p14="http://schemas.microsoft.com/office/powerpoint/2010/main" val="3736383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Here’s an example.</a:t>
            </a:r>
          </a:p>
          <a:p>
            <a:pPr marL="171450" indent="-171450">
              <a:buFont typeface="Arial" pitchFamily="34" charset="0"/>
              <a:buChar char="•"/>
            </a:pPr>
            <a:r>
              <a:rPr lang="en-NZ" dirty="0" err="1" smtClean="0"/>
              <a:t>SimpleCalculator</a:t>
            </a:r>
            <a:r>
              <a:rPr lang="en-NZ" dirty="0" smtClean="0"/>
              <a:t> wants a </a:t>
            </a:r>
            <a:r>
              <a:rPr lang="en-NZ" dirty="0" err="1" smtClean="0"/>
              <a:t>BinaryMathsOperation</a:t>
            </a:r>
            <a:r>
              <a:rPr lang="en-NZ" dirty="0" smtClean="0"/>
              <a:t> instance.</a:t>
            </a:r>
          </a:p>
          <a:p>
            <a:pPr marL="171450" indent="-171450">
              <a:buFont typeface="Arial" pitchFamily="34" charset="0"/>
              <a:buChar char="•"/>
            </a:pPr>
            <a:r>
              <a:rPr lang="en-NZ" dirty="0" smtClean="0"/>
              <a:t>This</a:t>
            </a:r>
            <a:r>
              <a:rPr lang="en-NZ" baseline="0" dirty="0" smtClean="0"/>
              <a:t> will be a delegate instance, which encapsulates a method that takes two </a:t>
            </a:r>
            <a:r>
              <a:rPr lang="en-NZ" baseline="0" dirty="0" err="1" smtClean="0"/>
              <a:t>ints</a:t>
            </a:r>
            <a:r>
              <a:rPr lang="en-NZ" baseline="0" dirty="0" smtClean="0"/>
              <a:t>, and returns an int.</a:t>
            </a:r>
          </a:p>
          <a:p>
            <a:pPr marL="171450" indent="-171450">
              <a:buFont typeface="Arial" pitchFamily="34" charset="0"/>
              <a:buChar char="•"/>
            </a:pPr>
            <a:r>
              <a:rPr lang="en-NZ" baseline="0" dirty="0" smtClean="0"/>
              <a:t>Both add and subtract on the previous slide match this method signature</a:t>
            </a:r>
          </a:p>
          <a:p>
            <a:pPr marL="171450" indent="-171450">
              <a:buFont typeface="Arial" pitchFamily="34" charset="0"/>
              <a:buChar char="•"/>
            </a:pPr>
            <a:r>
              <a:rPr lang="en-NZ" baseline="0" dirty="0" smtClean="0"/>
              <a:t>With the delegate technique, we can decide at runtime what code </a:t>
            </a:r>
            <a:r>
              <a:rPr lang="en-NZ" baseline="0" dirty="0" err="1" smtClean="0"/>
              <a:t>SimpleCalculator</a:t>
            </a:r>
            <a:r>
              <a:rPr lang="en-NZ" baseline="0" dirty="0" smtClean="0"/>
              <a:t> will execute.</a:t>
            </a:r>
          </a:p>
          <a:p>
            <a:pPr marL="171450" indent="-171450">
              <a:buFont typeface="Arial" pitchFamily="34" charset="0"/>
              <a:buChar char="•"/>
            </a:pPr>
            <a:r>
              <a:rPr lang="en-NZ" baseline="0" dirty="0" smtClean="0"/>
              <a:t>Here, based on the user’s choice of a radio button, we make a delegate using one of the two candidate methods</a:t>
            </a:r>
          </a:p>
          <a:p>
            <a:pPr marL="171450" indent="-171450">
              <a:buFont typeface="Arial" pitchFamily="34" charset="0"/>
              <a:buChar char="•"/>
            </a:pPr>
            <a:r>
              <a:rPr lang="en-NZ" baseline="0" dirty="0" smtClean="0"/>
              <a:t>We pass that object to </a:t>
            </a:r>
            <a:r>
              <a:rPr lang="en-NZ" baseline="0" dirty="0" err="1" smtClean="0"/>
              <a:t>simpleCalculator</a:t>
            </a:r>
            <a:r>
              <a:rPr lang="en-NZ" baseline="0" dirty="0" smtClean="0"/>
              <a:t>.</a:t>
            </a:r>
          </a:p>
          <a:p>
            <a:pPr marL="171450" indent="-171450">
              <a:buFont typeface="Arial" pitchFamily="34" charset="0"/>
              <a:buChar char="•"/>
            </a:pPr>
            <a:r>
              <a:rPr lang="en-NZ" baseline="0" dirty="0" smtClean="0"/>
              <a:t>What does this method return if </a:t>
            </a:r>
            <a:r>
              <a:rPr lang="en-NZ" baseline="0" dirty="0" err="1" smtClean="0"/>
              <a:t>rdoAdd</a:t>
            </a:r>
            <a:r>
              <a:rPr lang="en-NZ" baseline="0" dirty="0" smtClean="0"/>
              <a:t> is checked? =&gt; 15</a:t>
            </a:r>
          </a:p>
          <a:p>
            <a:pPr marL="171450" indent="-171450">
              <a:buFont typeface="Arial" pitchFamily="34" charset="0"/>
              <a:buChar char="•"/>
            </a:pPr>
            <a:r>
              <a:rPr lang="en-NZ" baseline="0" dirty="0" smtClean="0"/>
              <a:t>What does this method return if </a:t>
            </a:r>
            <a:r>
              <a:rPr lang="en-NZ" baseline="0" dirty="0" err="1" smtClean="0"/>
              <a:t>rdoSubtract</a:t>
            </a:r>
            <a:r>
              <a:rPr lang="en-NZ" baseline="0" dirty="0" smtClean="0"/>
              <a:t> is checked? =&gt; -5</a:t>
            </a:r>
          </a:p>
          <a:p>
            <a:pPr marL="171450" indent="-171450">
              <a:buFont typeface="Arial" pitchFamily="34" charset="0"/>
              <a:buChar char="•"/>
            </a:pPr>
            <a:r>
              <a:rPr lang="en-NZ" b="1" i="1" baseline="0" dirty="0" smtClean="0"/>
              <a:t>So we get different behaviour from </a:t>
            </a:r>
            <a:r>
              <a:rPr lang="en-NZ" b="1" i="1" baseline="0" dirty="0" err="1" smtClean="0"/>
              <a:t>SimpleCalculator</a:t>
            </a:r>
            <a:r>
              <a:rPr lang="en-NZ" b="1" i="1" baseline="0" dirty="0" smtClean="0"/>
              <a:t> (adding </a:t>
            </a:r>
            <a:r>
              <a:rPr lang="en-NZ" b="1" i="1" baseline="0" dirty="0" err="1" smtClean="0"/>
              <a:t>vs</a:t>
            </a:r>
            <a:r>
              <a:rPr lang="en-NZ" b="1" i="1" baseline="0" dirty="0" smtClean="0"/>
              <a:t> subtracting), without touching its code.</a:t>
            </a:r>
          </a:p>
          <a:p>
            <a:pPr marL="171450" indent="-171450">
              <a:buFont typeface="Arial" pitchFamily="34" charset="0"/>
              <a:buChar char="•"/>
            </a:pPr>
            <a:r>
              <a:rPr lang="en-NZ" baseline="0" dirty="0" smtClean="0"/>
              <a:t>We could easily expand this to allow any computation that takes two </a:t>
            </a:r>
            <a:r>
              <a:rPr lang="en-NZ" baseline="0" dirty="0" err="1" smtClean="0"/>
              <a:t>ints</a:t>
            </a:r>
            <a:r>
              <a:rPr lang="en-NZ" baseline="0" dirty="0" smtClean="0"/>
              <a:t> and returns an int.</a:t>
            </a:r>
            <a:endParaRPr lang="en-NZ" dirty="0" smtClean="0"/>
          </a:p>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11</a:t>
            </a:fld>
            <a:endParaRPr lang="en-NZ"/>
          </a:p>
        </p:txBody>
      </p:sp>
    </p:spTree>
    <p:extLst>
      <p:ext uri="{BB962C8B-B14F-4D97-AF65-F5344CB8AC3E}">
        <p14:creationId xmlns="" xmlns:p14="http://schemas.microsoft.com/office/powerpoint/2010/main" val="3272199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Here’s an example.</a:t>
            </a:r>
          </a:p>
          <a:p>
            <a:pPr marL="171450" indent="-171450">
              <a:buFont typeface="Arial" pitchFamily="34" charset="0"/>
              <a:buChar char="•"/>
            </a:pPr>
            <a:r>
              <a:rPr lang="en-NZ" dirty="0" err="1" smtClean="0"/>
              <a:t>SimpleCalculator</a:t>
            </a:r>
            <a:r>
              <a:rPr lang="en-NZ" dirty="0" smtClean="0"/>
              <a:t> wants a </a:t>
            </a:r>
            <a:r>
              <a:rPr lang="en-NZ" dirty="0" err="1" smtClean="0"/>
              <a:t>BinaryMathsOperation</a:t>
            </a:r>
            <a:r>
              <a:rPr lang="en-NZ" dirty="0" smtClean="0"/>
              <a:t> instance.</a:t>
            </a:r>
          </a:p>
          <a:p>
            <a:pPr marL="171450" indent="-171450">
              <a:buFont typeface="Arial" pitchFamily="34" charset="0"/>
              <a:buChar char="•"/>
            </a:pPr>
            <a:r>
              <a:rPr lang="en-NZ" dirty="0" smtClean="0"/>
              <a:t>This</a:t>
            </a:r>
            <a:r>
              <a:rPr lang="en-NZ" baseline="0" dirty="0" smtClean="0"/>
              <a:t> will be a delegate instance, which encapsulates a method that takes two </a:t>
            </a:r>
            <a:r>
              <a:rPr lang="en-NZ" baseline="0" dirty="0" err="1" smtClean="0"/>
              <a:t>ints</a:t>
            </a:r>
            <a:r>
              <a:rPr lang="en-NZ" baseline="0" dirty="0" smtClean="0"/>
              <a:t>, and returns an int.</a:t>
            </a:r>
          </a:p>
          <a:p>
            <a:pPr marL="171450" indent="-171450">
              <a:buFont typeface="Arial" pitchFamily="34" charset="0"/>
              <a:buChar char="•"/>
            </a:pPr>
            <a:r>
              <a:rPr lang="en-NZ" baseline="0" dirty="0" smtClean="0"/>
              <a:t>Both add and subtract on the previous slide match this method signature</a:t>
            </a:r>
          </a:p>
          <a:p>
            <a:pPr marL="171450" indent="-171450">
              <a:buFont typeface="Arial" pitchFamily="34" charset="0"/>
              <a:buChar char="•"/>
            </a:pPr>
            <a:r>
              <a:rPr lang="en-NZ" baseline="0" dirty="0" smtClean="0"/>
              <a:t>With the delegate technique, we can decide at runtime what code </a:t>
            </a:r>
            <a:r>
              <a:rPr lang="en-NZ" baseline="0" dirty="0" err="1" smtClean="0"/>
              <a:t>SimpleCalculator</a:t>
            </a:r>
            <a:r>
              <a:rPr lang="en-NZ" baseline="0" dirty="0" smtClean="0"/>
              <a:t> will execute.</a:t>
            </a:r>
          </a:p>
          <a:p>
            <a:pPr marL="171450" indent="-171450">
              <a:buFont typeface="Arial" pitchFamily="34" charset="0"/>
              <a:buChar char="•"/>
            </a:pPr>
            <a:r>
              <a:rPr lang="en-NZ" baseline="0" dirty="0" smtClean="0"/>
              <a:t>Here, based on the user’s choice of a radio button, we make a delegate using one of the two candidate methods</a:t>
            </a:r>
          </a:p>
          <a:p>
            <a:pPr marL="171450" indent="-171450">
              <a:buFont typeface="Arial" pitchFamily="34" charset="0"/>
              <a:buChar char="•"/>
            </a:pPr>
            <a:r>
              <a:rPr lang="en-NZ" baseline="0" dirty="0" smtClean="0"/>
              <a:t>We pass that object to </a:t>
            </a:r>
            <a:r>
              <a:rPr lang="en-NZ" baseline="0" dirty="0" err="1" smtClean="0"/>
              <a:t>simpleCalculator</a:t>
            </a:r>
            <a:r>
              <a:rPr lang="en-NZ" baseline="0" dirty="0" smtClean="0"/>
              <a:t>.</a:t>
            </a:r>
          </a:p>
          <a:p>
            <a:pPr marL="171450" indent="-171450">
              <a:buFont typeface="Arial" pitchFamily="34" charset="0"/>
              <a:buChar char="•"/>
            </a:pPr>
            <a:r>
              <a:rPr lang="en-NZ" baseline="0" dirty="0" smtClean="0"/>
              <a:t>What does this method return if </a:t>
            </a:r>
            <a:r>
              <a:rPr lang="en-NZ" baseline="0" dirty="0" err="1" smtClean="0"/>
              <a:t>rdoAdd</a:t>
            </a:r>
            <a:r>
              <a:rPr lang="en-NZ" baseline="0" dirty="0" smtClean="0"/>
              <a:t> is checked? =&gt; 15</a:t>
            </a:r>
          </a:p>
          <a:p>
            <a:pPr marL="171450" indent="-171450">
              <a:buFont typeface="Arial" pitchFamily="34" charset="0"/>
              <a:buChar char="•"/>
            </a:pPr>
            <a:r>
              <a:rPr lang="en-NZ" baseline="0" dirty="0" smtClean="0"/>
              <a:t>What does this method return if </a:t>
            </a:r>
            <a:r>
              <a:rPr lang="en-NZ" baseline="0" dirty="0" err="1" smtClean="0"/>
              <a:t>rdoSubtract</a:t>
            </a:r>
            <a:r>
              <a:rPr lang="en-NZ" baseline="0" dirty="0" smtClean="0"/>
              <a:t> is checked? =&gt; -5</a:t>
            </a:r>
          </a:p>
          <a:p>
            <a:pPr marL="171450" indent="-171450">
              <a:buFont typeface="Arial" pitchFamily="34" charset="0"/>
              <a:buChar char="•"/>
            </a:pPr>
            <a:r>
              <a:rPr lang="en-NZ" b="1" i="1" baseline="0" dirty="0" smtClean="0"/>
              <a:t>So we get different behaviour from </a:t>
            </a:r>
            <a:r>
              <a:rPr lang="en-NZ" b="1" i="1" baseline="0" dirty="0" err="1" smtClean="0"/>
              <a:t>SimpleCalculator</a:t>
            </a:r>
            <a:r>
              <a:rPr lang="en-NZ" b="1" i="1" baseline="0" dirty="0" smtClean="0"/>
              <a:t> (adding </a:t>
            </a:r>
            <a:r>
              <a:rPr lang="en-NZ" b="1" i="1" baseline="0" dirty="0" err="1" smtClean="0"/>
              <a:t>vs</a:t>
            </a:r>
            <a:r>
              <a:rPr lang="en-NZ" b="1" i="1" baseline="0" dirty="0" smtClean="0"/>
              <a:t> subtracting), without touching its code.</a:t>
            </a:r>
          </a:p>
          <a:p>
            <a:pPr marL="171450" indent="-171450">
              <a:buFont typeface="Arial" pitchFamily="34" charset="0"/>
              <a:buChar char="•"/>
            </a:pPr>
            <a:r>
              <a:rPr lang="en-NZ" baseline="0" dirty="0" smtClean="0"/>
              <a:t>We could easily expand this to allow any computation that takes two </a:t>
            </a:r>
            <a:r>
              <a:rPr lang="en-NZ" baseline="0" dirty="0" err="1" smtClean="0"/>
              <a:t>ints</a:t>
            </a:r>
            <a:r>
              <a:rPr lang="en-NZ" baseline="0" dirty="0" smtClean="0"/>
              <a:t> and returns an int.</a:t>
            </a:r>
            <a:endParaRPr lang="en-NZ" dirty="0" smtClean="0"/>
          </a:p>
          <a:p>
            <a:pPr marL="171450" indent="-171450">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12</a:t>
            </a:fld>
            <a:endParaRPr lang="en-NZ"/>
          </a:p>
        </p:txBody>
      </p:sp>
    </p:spTree>
    <p:extLst>
      <p:ext uri="{BB962C8B-B14F-4D97-AF65-F5344CB8AC3E}">
        <p14:creationId xmlns="" xmlns:p14="http://schemas.microsoft.com/office/powerpoint/2010/main" val="2185717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Let’s look a little more closely at how to create an instance of a delegate  type.</a:t>
            </a:r>
          </a:p>
          <a:p>
            <a:pPr marL="171450" indent="-171450">
              <a:buFont typeface="Arial" pitchFamily="34" charset="0"/>
              <a:buChar char="•"/>
            </a:pPr>
            <a:endParaRPr lang="en-NZ" dirty="0" smtClean="0"/>
          </a:p>
          <a:p>
            <a:pPr marL="171450" indent="-171450">
              <a:buFont typeface="Arial" pitchFamily="34" charset="0"/>
              <a:buChar char="•"/>
            </a:pPr>
            <a:r>
              <a:rPr lang="en-NZ" dirty="0" smtClean="0"/>
              <a:t>The rule is this: Given a delegate type</a:t>
            </a:r>
            <a:r>
              <a:rPr lang="en-NZ" baseline="0" dirty="0" smtClean="0"/>
              <a:t> definition, I can create an instance of that type using any appropriate method.</a:t>
            </a:r>
          </a:p>
          <a:p>
            <a:pPr marL="171450" indent="-171450">
              <a:buFont typeface="Arial" pitchFamily="34" charset="0"/>
              <a:buChar char="•"/>
            </a:pPr>
            <a:r>
              <a:rPr lang="en-NZ" baseline="0" dirty="0" smtClean="0"/>
              <a:t>An appropriate method is one with the same method signature (return type and </a:t>
            </a:r>
            <a:r>
              <a:rPr lang="en-NZ" baseline="0" dirty="0" err="1" smtClean="0"/>
              <a:t>args</a:t>
            </a:r>
            <a:r>
              <a:rPr lang="en-NZ" baseline="0" dirty="0" smtClean="0"/>
              <a:t>) as the delegate type.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Schematically, it’s like this…</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But where do these “appropriate methods” come from?</a:t>
            </a:r>
          </a:p>
          <a:p>
            <a:pPr marL="171450" indent="-171450">
              <a:buFont typeface="Arial" pitchFamily="34" charset="0"/>
              <a:buChar char="•"/>
            </a:pPr>
            <a:r>
              <a:rPr lang="en-NZ" baseline="0" dirty="0" smtClean="0"/>
              <a:t>In the examples we have looked at so far, we have just written them in the Form and declared the delegate instances in the Form, so the methods were just sitting there in scope.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But more frequently, our methods belong to a particular class, usually one we have defined ourselves.</a:t>
            </a:r>
          </a:p>
          <a:p>
            <a:pPr marL="171450" indent="-171450">
              <a:buFont typeface="Arial" pitchFamily="34" charset="0"/>
              <a:buChar char="•"/>
            </a:pPr>
            <a:r>
              <a:rPr lang="en-NZ" baseline="0" dirty="0" smtClean="0"/>
              <a:t>Can we make a delegate out of one of those methods?</a:t>
            </a:r>
          </a:p>
          <a:p>
            <a:pPr marL="171450" indent="-171450">
              <a:buFont typeface="Arial" pitchFamily="34" charset="0"/>
              <a:buChar char="•"/>
            </a:pPr>
            <a:r>
              <a:rPr lang="en-NZ" baseline="0" dirty="0" smtClean="0"/>
              <a:t>Sure. All we need to do is create an object who exposes the method we want, and refer to it through him.</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13</a:t>
            </a:fld>
            <a:endParaRPr lang="en-NZ"/>
          </a:p>
        </p:txBody>
      </p:sp>
    </p:spTree>
    <p:extLst>
      <p:ext uri="{BB962C8B-B14F-4D97-AF65-F5344CB8AC3E}">
        <p14:creationId xmlns="" xmlns:p14="http://schemas.microsoft.com/office/powerpoint/2010/main" val="3100711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Let’s build some</a:t>
            </a:r>
            <a:r>
              <a:rPr lang="en-NZ" baseline="0" dirty="0" smtClean="0"/>
              <a:t> farm management software.</a:t>
            </a:r>
          </a:p>
          <a:p>
            <a:pPr marL="171450" indent="-171450">
              <a:buFont typeface="Arial" pitchFamily="34" charset="0"/>
              <a:buChar char="•"/>
            </a:pPr>
            <a:r>
              <a:rPr lang="en-NZ" baseline="0" dirty="0" smtClean="0"/>
              <a:t>We’re going to use very simplified behaviour in our instance methods, to keep the example clear, but the logic is of course the same regardless of how much code the methods contain.</a:t>
            </a:r>
          </a:p>
          <a:p>
            <a:pPr marL="171450" indent="-171450">
              <a:buFont typeface="Arial" pitchFamily="34" charset="0"/>
              <a:buChar char="•"/>
            </a:pPr>
            <a:r>
              <a:rPr lang="en-NZ" baseline="0" dirty="0" smtClean="0"/>
              <a:t>Let’s start with a couple of classes..</a:t>
            </a:r>
          </a:p>
          <a:p>
            <a:pPr marL="171450" indent="-171450">
              <a:buFont typeface="Arial" pitchFamily="34" charset="0"/>
              <a:buChar char="•"/>
            </a:pPr>
            <a:r>
              <a:rPr lang="en-NZ" baseline="0" dirty="0" smtClean="0"/>
              <a:t>These classes each contain a method with the signature return type = void; </a:t>
            </a:r>
            <a:r>
              <a:rPr lang="en-NZ" baseline="0" dirty="0" err="1" smtClean="0"/>
              <a:t>arg</a:t>
            </a:r>
            <a:r>
              <a:rPr lang="en-NZ" baseline="0" dirty="0" smtClean="0"/>
              <a:t> list = empty.</a:t>
            </a:r>
          </a:p>
          <a:p>
            <a:pPr marL="171450" indent="-171450">
              <a:buFont typeface="Arial" pitchFamily="34" charset="0"/>
              <a:buChar char="•"/>
            </a:pPr>
            <a:r>
              <a:rPr lang="en-NZ" baseline="0" dirty="0" smtClean="0"/>
              <a:t>Remember those methods.</a:t>
            </a:r>
          </a:p>
          <a:p>
            <a:pPr marL="171450" indent="-171450">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14</a:t>
            </a:fld>
            <a:endParaRPr lang="en-NZ"/>
          </a:p>
        </p:txBody>
      </p:sp>
    </p:spTree>
    <p:extLst>
      <p:ext uri="{BB962C8B-B14F-4D97-AF65-F5344CB8AC3E}">
        <p14:creationId xmlns="" xmlns:p14="http://schemas.microsoft.com/office/powerpoint/2010/main" val="3578245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Elsewhere, say in the</a:t>
            </a:r>
            <a:r>
              <a:rPr lang="en-NZ" baseline="0" dirty="0" smtClean="0"/>
              <a:t> Form, or in a </a:t>
            </a:r>
            <a:r>
              <a:rPr lang="en-NZ" baseline="0" dirty="0" err="1" smtClean="0"/>
              <a:t>FarmManager</a:t>
            </a:r>
            <a:r>
              <a:rPr lang="en-NZ" baseline="0" dirty="0" smtClean="0"/>
              <a:t> class,  I can define a delegate type.</a:t>
            </a:r>
          </a:p>
          <a:p>
            <a:pPr marL="171450" indent="-171450">
              <a:buFont typeface="Arial" pitchFamily="34" charset="0"/>
              <a:buChar char="•"/>
            </a:pPr>
            <a:r>
              <a:rPr lang="en-NZ" baseline="0" dirty="0" smtClean="0"/>
              <a:t>This matches </a:t>
            </a:r>
            <a:r>
              <a:rPr lang="en-NZ" baseline="0" dirty="0" err="1" smtClean="0"/>
              <a:t>sheep.MakeWool</a:t>
            </a:r>
            <a:r>
              <a:rPr lang="en-NZ" baseline="0" dirty="0" smtClean="0"/>
              <a:t>() and </a:t>
            </a:r>
            <a:r>
              <a:rPr lang="en-NZ" baseline="0" dirty="0" err="1" smtClean="0"/>
              <a:t>chicken.LayEggs</a:t>
            </a:r>
            <a:r>
              <a:rPr lang="en-NZ" baseline="0" dirty="0" smtClean="0"/>
              <a:t>()</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So if I could get hold of those methods, I could use either one of them to create an instance of </a:t>
            </a:r>
            <a:r>
              <a:rPr lang="en-NZ" baseline="0" dirty="0" err="1" smtClean="0"/>
              <a:t>FarmProduce</a:t>
            </a:r>
            <a:r>
              <a:rPr lang="en-NZ" baseline="0" dirty="0" smtClean="0"/>
              <a:t>, that I could call wherever I wanted.</a:t>
            </a:r>
          </a:p>
          <a:p>
            <a:pPr marL="171450" indent="-171450">
              <a:buFont typeface="Arial" pitchFamily="34" charset="0"/>
              <a:buChar char="•"/>
            </a:pPr>
            <a:r>
              <a:rPr lang="en-NZ" baseline="0" dirty="0" smtClean="0"/>
              <a:t>How can I get </a:t>
            </a:r>
            <a:r>
              <a:rPr lang="en-NZ" baseline="0" dirty="0" err="1" smtClean="0"/>
              <a:t>MakeWool</a:t>
            </a:r>
            <a:r>
              <a:rPr lang="en-NZ" baseline="0" dirty="0" smtClean="0"/>
              <a:t>? =&gt; I need a sheep.</a:t>
            </a:r>
          </a:p>
          <a:p>
            <a:pPr marL="171450" indent="-171450">
              <a:buFont typeface="Arial" pitchFamily="34" charset="0"/>
              <a:buChar char="•"/>
            </a:pPr>
            <a:r>
              <a:rPr lang="en-NZ" baseline="0" dirty="0" smtClean="0"/>
              <a:t>How can I get </a:t>
            </a:r>
            <a:r>
              <a:rPr lang="en-NZ" baseline="0" dirty="0" err="1" smtClean="0"/>
              <a:t>LayEggs</a:t>
            </a:r>
            <a:r>
              <a:rPr lang="en-NZ" baseline="0" dirty="0" smtClean="0"/>
              <a:t>? =&gt; I need a chicken.</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So, I can do something like this (dynamic binding).</a:t>
            </a:r>
          </a:p>
          <a:p>
            <a:pPr marL="171450" indent="-171450">
              <a:buFont typeface="Arial" pitchFamily="34" charset="0"/>
              <a:buChar char="•"/>
            </a:pPr>
            <a:r>
              <a:rPr lang="en-NZ" baseline="0" dirty="0" smtClean="0"/>
              <a:t>How does this work? =&gt; if </a:t>
            </a:r>
            <a:r>
              <a:rPr lang="en-NZ" baseline="0" dirty="0" err="1" smtClean="0"/>
              <a:t>rdoSheep</a:t>
            </a:r>
            <a:r>
              <a:rPr lang="en-NZ" baseline="0" dirty="0" smtClean="0"/>
              <a:t> is checked, I see “Making wool”, if </a:t>
            </a:r>
            <a:r>
              <a:rPr lang="en-NZ" baseline="0" dirty="0" err="1" smtClean="0"/>
              <a:t>rdoChicken</a:t>
            </a:r>
            <a:r>
              <a:rPr lang="en-NZ" baseline="0" dirty="0" smtClean="0"/>
              <a:t> is checked, I see “laying eggs”</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(There is a special type of class – a static class – that allows you to call its methods on the class name, without creating an instance.</a:t>
            </a:r>
          </a:p>
          <a:p>
            <a:pPr marL="171450" indent="-171450">
              <a:buFont typeface="Arial" pitchFamily="34" charset="0"/>
              <a:buChar char="•"/>
            </a:pPr>
            <a:r>
              <a:rPr lang="en-NZ" baseline="0" dirty="0" smtClean="0"/>
              <a:t>With a static class, you can therefore also create a delegate without creating an instance, by calling a static method on the class name.</a:t>
            </a:r>
          </a:p>
          <a:p>
            <a:pPr marL="171450" indent="-171450">
              <a:buFont typeface="Arial" pitchFamily="34" charset="0"/>
              <a:buChar char="•"/>
            </a:pPr>
            <a:r>
              <a:rPr lang="en-NZ" baseline="0" dirty="0" smtClean="0"/>
              <a:t>Static classes are created as public static class </a:t>
            </a:r>
            <a:r>
              <a:rPr lang="en-NZ" i="1" baseline="0" dirty="0" err="1" smtClean="0"/>
              <a:t>className</a:t>
            </a:r>
            <a:r>
              <a:rPr lang="en-NZ" i="0" baseline="0" dirty="0" smtClean="0"/>
              <a:t>  and may not have and non const data fields.)</a:t>
            </a:r>
            <a:endParaRPr lang="en-NZ" baseline="0" dirty="0" smtClean="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15</a:t>
            </a:fld>
            <a:endParaRPr lang="en-NZ"/>
          </a:p>
        </p:txBody>
      </p:sp>
    </p:spTree>
    <p:extLst>
      <p:ext uri="{BB962C8B-B14F-4D97-AF65-F5344CB8AC3E}">
        <p14:creationId xmlns="" xmlns:p14="http://schemas.microsoft.com/office/powerpoint/2010/main" val="142115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baseline="0" dirty="0" smtClean="0"/>
              <a:t>So there are three steps to working with delegates:</a:t>
            </a:r>
          </a:p>
          <a:p>
            <a:pPr lvl="1">
              <a:buFont typeface="Arial" pitchFamily="34" charset="0"/>
              <a:buChar char="•"/>
            </a:pPr>
            <a:r>
              <a:rPr lang="en-US" baseline="0" dirty="0" smtClean="0"/>
              <a:t>Declare the delegate type</a:t>
            </a:r>
          </a:p>
          <a:p>
            <a:pPr lvl="1">
              <a:buFont typeface="Arial" pitchFamily="34" charset="0"/>
              <a:buChar char="•"/>
            </a:pPr>
            <a:r>
              <a:rPr lang="en-US" baseline="0" dirty="0" smtClean="0"/>
              <a:t>Instantiate an instance of the type</a:t>
            </a:r>
          </a:p>
          <a:p>
            <a:pPr lvl="1">
              <a:buFont typeface="Arial" pitchFamily="34" charset="0"/>
              <a:buChar char="•"/>
            </a:pPr>
            <a:r>
              <a:rPr lang="en-US" baseline="0" dirty="0" smtClean="0"/>
              <a:t>Invoke the method</a:t>
            </a:r>
          </a:p>
          <a:p>
            <a:pPr lvl="1">
              <a:buFont typeface="Arial" pitchFamily="34" charset="0"/>
              <a:buChar char="•"/>
            </a:pPr>
            <a:endParaRPr lang="en-US" baseline="0" dirty="0" smtClean="0"/>
          </a:p>
          <a:p>
            <a:pPr>
              <a:buFont typeface="Arial" pitchFamily="34" charset="0"/>
              <a:buChar char="•"/>
            </a:pPr>
            <a:r>
              <a:rPr lang="en-US" baseline="0" dirty="0" smtClean="0"/>
              <a:t>The delegate type </a:t>
            </a:r>
            <a:r>
              <a:rPr lang="en-US" baseline="0" dirty="0" err="1" smtClean="0"/>
              <a:t>usesAnInteger</a:t>
            </a:r>
            <a:r>
              <a:rPr lang="en-US" baseline="0" dirty="0" smtClean="0"/>
              <a:t> takes an </a:t>
            </a:r>
            <a:r>
              <a:rPr lang="en-US" baseline="0" dirty="0" err="1" smtClean="0"/>
              <a:t>int</a:t>
            </a:r>
            <a:endParaRPr lang="en-US" baseline="0" dirty="0" smtClean="0"/>
          </a:p>
          <a:p>
            <a:pPr>
              <a:buFont typeface="Arial" pitchFamily="34" charset="0"/>
              <a:buChar char="•"/>
            </a:pPr>
            <a:endParaRPr lang="en-US" baseline="0" dirty="0" smtClean="0"/>
          </a:p>
          <a:p>
            <a:pPr>
              <a:buFont typeface="Arial" pitchFamily="34" charset="0"/>
              <a:buChar char="•"/>
            </a:pPr>
            <a:r>
              <a:rPr lang="en-US" baseline="0" dirty="0" smtClean="0"/>
              <a:t>Appropriate method is declared </a:t>
            </a:r>
            <a:r>
              <a:rPr lang="en-US" baseline="0" dirty="0" err="1" smtClean="0"/>
              <a:t>somwhere</a:t>
            </a:r>
            <a:r>
              <a:rPr lang="en-US" baseline="0" dirty="0" smtClean="0"/>
              <a:t> in scope, and must return void  and must take an integer argument.</a:t>
            </a:r>
          </a:p>
          <a:p>
            <a:pPr>
              <a:buFont typeface="Arial" pitchFamily="34" charset="0"/>
              <a:buChar char="•"/>
            </a:pPr>
            <a:r>
              <a:rPr lang="en-US" baseline="0" dirty="0" smtClean="0"/>
              <a:t>This could also be done as </a:t>
            </a:r>
            <a:r>
              <a:rPr lang="en-US" baseline="0" dirty="0" err="1" smtClean="0"/>
              <a:t>objectInstance.appropriateMethod</a:t>
            </a:r>
            <a:r>
              <a:rPr lang="en-US" baseline="0" dirty="0" smtClean="0"/>
              <a:t> or </a:t>
            </a:r>
            <a:r>
              <a:rPr lang="en-US" baseline="0" dirty="0" err="1" smtClean="0"/>
              <a:t>staticClassName.appropriateMethod</a:t>
            </a:r>
            <a:endParaRPr lang="en-US" baseline="0" dirty="0" smtClean="0"/>
          </a:p>
          <a:p>
            <a:pPr>
              <a:buFont typeface="Arial" pitchFamily="34" charset="0"/>
              <a:buChar char="•"/>
            </a:pPr>
            <a:endParaRPr lang="en-US" baseline="0" dirty="0" smtClean="0"/>
          </a:p>
          <a:p>
            <a:pPr>
              <a:buFont typeface="Arial" pitchFamily="34" charset="0"/>
              <a:buChar char="•"/>
            </a:pPr>
            <a:r>
              <a:rPr lang="en-US" baseline="0" dirty="0" err="1" smtClean="0"/>
              <a:t>myDelegate</a:t>
            </a:r>
            <a:r>
              <a:rPr lang="en-US" baseline="0" dirty="0" smtClean="0"/>
              <a:t> is a stand-in for </a:t>
            </a:r>
            <a:r>
              <a:rPr lang="en-US" baseline="0" dirty="0" err="1" smtClean="0"/>
              <a:t>appropriateMethod</a:t>
            </a:r>
            <a:r>
              <a:rPr lang="en-US" baseline="0" dirty="0" smtClean="0"/>
              <a:t>. Therefore it also takes an </a:t>
            </a:r>
            <a:r>
              <a:rPr lang="en-US" baseline="0" dirty="0" err="1" smtClean="0"/>
              <a:t>int</a:t>
            </a:r>
            <a:endParaRPr lang="en-US" baseline="0" dirty="0" smtClean="0"/>
          </a:p>
          <a:p>
            <a:pPr marL="0" marR="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baseline="0" dirty="0" smtClean="0"/>
              <a:t>In the example, this is functionally exactly equivalent to saying </a:t>
            </a:r>
            <a:r>
              <a:rPr lang="en-US" baseline="0" dirty="0" err="1" smtClean="0"/>
              <a:t>appropriateMethod</a:t>
            </a:r>
            <a:r>
              <a:rPr lang="en-US" baseline="0" dirty="0" smtClean="0"/>
              <a:t>(15)</a:t>
            </a:r>
          </a:p>
          <a:p>
            <a:pPr>
              <a:buFont typeface="Arial" pitchFamily="34" charset="0"/>
              <a:buChar char="•"/>
            </a:pPr>
            <a:endParaRPr lang="en-US" dirty="0" smtClean="0"/>
          </a:p>
        </p:txBody>
      </p:sp>
    </p:spTree>
    <p:extLst>
      <p:ext uri="{BB962C8B-B14F-4D97-AF65-F5344CB8AC3E}">
        <p14:creationId xmlns="" xmlns:p14="http://schemas.microsoft.com/office/powerpoint/2010/main" val="7934264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dirty="0" smtClean="0"/>
              <a:t> The progress display is an important UI thing.</a:t>
            </a:r>
          </a:p>
          <a:p>
            <a:pPr>
              <a:buFont typeface="Arial" pitchFamily="34" charset="0"/>
              <a:buChar char="•"/>
            </a:pPr>
            <a:r>
              <a:rPr lang="en-US" dirty="0" smtClean="0"/>
              <a:t>For discussion, assume</a:t>
            </a:r>
            <a:r>
              <a:rPr lang="en-US" baseline="0" dirty="0" smtClean="0"/>
              <a:t> that you have some piece of code that takes a long time to do something. A file upload or a large data processing task, or whatever.</a:t>
            </a:r>
          </a:p>
          <a:p>
            <a:pPr>
              <a:buFont typeface="Arial" pitchFamily="34" charset="0"/>
              <a:buChar char="•"/>
            </a:pPr>
            <a:r>
              <a:rPr lang="en-US" baseline="0" dirty="0" smtClean="0"/>
              <a:t>At intervals, it updates some feedback control to keep the user informed.</a:t>
            </a:r>
          </a:p>
          <a:p>
            <a:pPr>
              <a:buFont typeface="Arial" pitchFamily="34" charset="0"/>
              <a:buChar char="•"/>
            </a:pPr>
            <a:r>
              <a:rPr lang="en-US" baseline="0" dirty="0" smtClean="0"/>
              <a:t> You would like this method’s feedback control to be configurable. That is, you want to be able to decide at runtime, what the display will be. We want to either increase the value of a </a:t>
            </a:r>
            <a:r>
              <a:rPr lang="en-US" baseline="0" dirty="0" err="1" smtClean="0"/>
              <a:t>spinbox</a:t>
            </a:r>
            <a:r>
              <a:rPr lang="en-US" baseline="0" dirty="0" smtClean="0"/>
              <a:t>, call the step function of a </a:t>
            </a:r>
            <a:r>
              <a:rPr lang="en-US" baseline="0" dirty="0" err="1" smtClean="0"/>
              <a:t>progressBar</a:t>
            </a:r>
            <a:r>
              <a:rPr lang="en-US" baseline="0" dirty="0" smtClean="0"/>
              <a:t> control or increment the value of a </a:t>
            </a:r>
            <a:r>
              <a:rPr lang="en-US" baseline="0" dirty="0" err="1" smtClean="0"/>
              <a:t>trackbar</a:t>
            </a:r>
            <a:r>
              <a:rPr lang="en-US" baseline="0" dirty="0" smtClean="0"/>
              <a:t> control.</a:t>
            </a:r>
          </a:p>
          <a:p>
            <a:pPr>
              <a:buFont typeface="Arial" pitchFamily="34" charset="0"/>
              <a:buChar char="•"/>
            </a:pPr>
            <a:endParaRPr lang="en-US" baseline="0" dirty="0" smtClean="0"/>
          </a:p>
          <a:p>
            <a:pPr>
              <a:buFont typeface="Arial" pitchFamily="34" charset="0"/>
              <a:buChar char="•"/>
            </a:pPr>
            <a:r>
              <a:rPr lang="en-US" baseline="0" dirty="0" smtClean="0"/>
              <a:t>How might you do this with delegates?</a:t>
            </a:r>
          </a:p>
          <a:p>
            <a:pPr>
              <a:buFont typeface="Arial" pitchFamily="34" charset="0"/>
              <a:buChar char="•"/>
            </a:pPr>
            <a:r>
              <a:rPr lang="en-US" baseline="0" dirty="0" smtClean="0"/>
              <a:t>=&gt; Assuming that you can write three methods, each of which does one of these things, and that you can arrange for them all to have the same method signature, you could give the Form a delegate instance and bind it to the appropriate method at runtime. When you called it, the correct behaviour would appear.</a:t>
            </a:r>
          </a:p>
          <a:p>
            <a:pPr>
              <a:buFont typeface="Arial" pitchFamily="34" charset="0"/>
              <a:buChar char="•"/>
            </a:pPr>
            <a:endParaRPr lang="en-US" baseline="0" dirty="0" smtClean="0"/>
          </a:p>
          <a:p>
            <a:pPr>
              <a:buFont typeface="Arial" pitchFamily="34" charset="0"/>
              <a:buChar char="•"/>
            </a:pPr>
            <a:r>
              <a:rPr lang="en-US" baseline="0" dirty="0" smtClean="0"/>
              <a:t>For simplicity, in this demo, we are just going to have all three controls on the screen all the time.</a:t>
            </a:r>
          </a:p>
          <a:p>
            <a:pPr>
              <a:buFont typeface="Arial" pitchFamily="34" charset="0"/>
              <a:buChar char="•"/>
            </a:pPr>
            <a:r>
              <a:rPr lang="en-US" baseline="0" dirty="0" smtClean="0"/>
              <a:t>IRL, you would manipulate their visible properties as required.</a:t>
            </a:r>
          </a:p>
        </p:txBody>
      </p:sp>
    </p:spTree>
    <p:extLst>
      <p:ext uri="{BB962C8B-B14F-4D97-AF65-F5344CB8AC3E}">
        <p14:creationId xmlns="" xmlns:p14="http://schemas.microsoft.com/office/powerpoint/2010/main" val="798137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dirty="0" smtClean="0"/>
              <a:t>Here</a:t>
            </a:r>
            <a:r>
              <a:rPr lang="en-US" baseline="0" dirty="0" smtClean="0"/>
              <a:t> is the general structure</a:t>
            </a:r>
          </a:p>
          <a:p>
            <a:pPr>
              <a:buFont typeface="Arial" pitchFamily="34" charset="0"/>
              <a:buChar char="•"/>
            </a:pPr>
            <a:r>
              <a:rPr lang="en-US" baseline="0" dirty="0" err="1" smtClean="0"/>
              <a:t>slowMethod</a:t>
            </a:r>
            <a:r>
              <a:rPr lang="en-US" baseline="0" dirty="0" smtClean="0"/>
              <a:t> takes a long time for computation or data processing or something</a:t>
            </a:r>
          </a:p>
          <a:p>
            <a:pPr>
              <a:buFont typeface="Arial" pitchFamily="34" charset="0"/>
              <a:buChar char="•"/>
            </a:pPr>
            <a:r>
              <a:rPr lang="en-US" baseline="0" dirty="0" smtClean="0"/>
              <a:t>When we call it, we will pass in the method is should use to manage its progress feedback</a:t>
            </a:r>
          </a:p>
          <a:p>
            <a:pPr>
              <a:buFont typeface="Arial" pitchFamily="34" charset="0"/>
              <a:buChar char="•"/>
            </a:pPr>
            <a:r>
              <a:rPr lang="en-US" baseline="0" dirty="0" smtClean="0"/>
              <a:t>It runs as a loop, where it works for a while, then calls the delegate, works for a while, then calls the delegate, and so on.</a:t>
            </a:r>
          </a:p>
          <a:p>
            <a:pPr>
              <a:buFont typeface="Arial" pitchFamily="34" charset="0"/>
              <a:buChar char="•"/>
            </a:pPr>
            <a:r>
              <a:rPr lang="en-US" baseline="0" dirty="0" smtClean="0"/>
              <a:t>Without ever having to modify slow method, you can have any kind of feedback work that you want, simply by passing in the appropriate delegate method.</a:t>
            </a:r>
          </a:p>
          <a:p>
            <a:pPr>
              <a:buFont typeface="Arial" pitchFamily="34" charset="0"/>
              <a:buChar char="•"/>
            </a:pPr>
            <a:r>
              <a:rPr lang="en-US" baseline="0" dirty="0" smtClean="0"/>
              <a:t>So we need a delegate type, and matching methods to instantiate it with.</a:t>
            </a:r>
          </a:p>
        </p:txBody>
      </p:sp>
    </p:spTree>
    <p:extLst>
      <p:ext uri="{BB962C8B-B14F-4D97-AF65-F5344CB8AC3E}">
        <p14:creationId xmlns="" xmlns:p14="http://schemas.microsoft.com/office/powerpoint/2010/main" val="2524251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normAutofit lnSpcReduction="10000"/>
          </a:bodyPr>
          <a:lstStyle/>
          <a:p>
            <a:pPr>
              <a:buFont typeface="Arial" pitchFamily="34" charset="0"/>
              <a:buChar char="•"/>
            </a:pPr>
            <a:r>
              <a:rPr lang="en-US" dirty="0" smtClean="0"/>
              <a:t>Assuming we can get the delegate signature right, we could have these different method</a:t>
            </a:r>
            <a:r>
              <a:rPr lang="en-US" baseline="0" dirty="0" smtClean="0"/>
              <a:t> calls</a:t>
            </a:r>
            <a:r>
              <a:rPr lang="en-US" dirty="0" smtClean="0"/>
              <a:t>.</a:t>
            </a:r>
          </a:p>
          <a:p>
            <a:pPr>
              <a:buFont typeface="Arial" pitchFamily="34" charset="0"/>
              <a:buChar char="•"/>
            </a:pPr>
            <a:endParaRPr lang="en-US" dirty="0" smtClean="0"/>
          </a:p>
          <a:p>
            <a:pPr>
              <a:buFont typeface="Arial" pitchFamily="34" charset="0"/>
              <a:buChar char="•"/>
            </a:pPr>
            <a:r>
              <a:rPr lang="en-US" dirty="0" smtClean="0"/>
              <a:t>Assume that </a:t>
            </a:r>
            <a:r>
              <a:rPr lang="en-US" dirty="0" err="1" smtClean="0"/>
              <a:t>spinBoxUpdater</a:t>
            </a:r>
            <a:r>
              <a:rPr lang="en-US" dirty="0" smtClean="0"/>
              <a:t> is a </a:t>
            </a:r>
            <a:r>
              <a:rPr lang="en-US" dirty="0" smtClean="0"/>
              <a:t>delegate made from a method </a:t>
            </a:r>
            <a:r>
              <a:rPr lang="en-US" dirty="0" smtClean="0"/>
              <a:t>that updates the </a:t>
            </a:r>
            <a:r>
              <a:rPr lang="en-US" dirty="0" err="1" smtClean="0"/>
              <a:t>spinBox</a:t>
            </a:r>
            <a:r>
              <a:rPr lang="en-US" dirty="0" smtClean="0"/>
              <a:t>, and equivalently</a:t>
            </a:r>
            <a:r>
              <a:rPr lang="en-US" baseline="0" dirty="0" smtClean="0"/>
              <a:t> </a:t>
            </a:r>
            <a:r>
              <a:rPr lang="en-US" dirty="0" smtClean="0"/>
              <a:t>for the other two. </a:t>
            </a:r>
          </a:p>
          <a:p>
            <a:pPr>
              <a:buFont typeface="Arial" pitchFamily="34" charset="0"/>
              <a:buChar char="•"/>
            </a:pPr>
            <a:r>
              <a:rPr lang="en-US" dirty="0" smtClean="0"/>
              <a:t>Different calls, different controls would respond.</a:t>
            </a:r>
          </a:p>
          <a:p>
            <a:pPr>
              <a:buFont typeface="Arial" pitchFamily="34" charset="0"/>
              <a:buChar char="•"/>
            </a:pPr>
            <a:endParaRPr lang="en-US" dirty="0" smtClean="0"/>
          </a:p>
          <a:p>
            <a:pPr>
              <a:buFont typeface="Arial" pitchFamily="34" charset="0"/>
              <a:buChar char="•"/>
            </a:pPr>
            <a:r>
              <a:rPr lang="en-US" dirty="0" smtClean="0"/>
              <a:t>What should the delegate be? That is, what method signature does it specify?</a:t>
            </a:r>
          </a:p>
          <a:p>
            <a:pPr>
              <a:buFont typeface="Arial" pitchFamily="34" charset="0"/>
              <a:buChar char="•"/>
            </a:pPr>
            <a:endParaRPr lang="en-US" dirty="0" smtClean="0"/>
          </a:p>
          <a:p>
            <a:pPr>
              <a:buFont typeface="Arial" pitchFamily="34" charset="0"/>
              <a:buChar char="•"/>
            </a:pPr>
            <a:r>
              <a:rPr lang="en-US" dirty="0" smtClean="0"/>
              <a:t>To decide this, you need to figure out what those methods will have to be.</a:t>
            </a:r>
          </a:p>
          <a:p>
            <a:pPr>
              <a:buFont typeface="Arial" pitchFamily="34" charset="0"/>
              <a:buChar char="•"/>
            </a:pPr>
            <a:r>
              <a:rPr lang="en-US" baseline="0" dirty="0" smtClean="0"/>
              <a:t>You must decide:</a:t>
            </a:r>
          </a:p>
          <a:p>
            <a:pPr lvl="1">
              <a:buFont typeface="Arial" pitchFamily="34" charset="0"/>
              <a:buChar char="•"/>
            </a:pPr>
            <a:r>
              <a:rPr lang="en-US" baseline="0" dirty="0" smtClean="0"/>
              <a:t>What is the return type?</a:t>
            </a:r>
          </a:p>
          <a:p>
            <a:pPr lvl="1">
              <a:buFont typeface="Arial" pitchFamily="34" charset="0"/>
              <a:buChar char="•"/>
            </a:pPr>
            <a:r>
              <a:rPr lang="en-US" baseline="0" dirty="0" smtClean="0"/>
              <a:t>What is the argument list?</a:t>
            </a:r>
          </a:p>
          <a:p>
            <a:pPr lvl="1">
              <a:buFont typeface="Arial" pitchFamily="34" charset="0"/>
              <a:buChar char="•"/>
            </a:pPr>
            <a:endParaRPr lang="en-US" baseline="0" dirty="0" smtClean="0"/>
          </a:p>
          <a:p>
            <a:pPr lvl="0">
              <a:buFont typeface="Arial" pitchFamily="34" charset="0"/>
              <a:buChar char="•"/>
            </a:pPr>
            <a:r>
              <a:rPr lang="en-US" baseline="0" dirty="0" smtClean="0"/>
              <a:t>In this case, we just want the methods to </a:t>
            </a:r>
            <a:r>
              <a:rPr lang="en-US" baseline="0" dirty="0" err="1" smtClean="0"/>
              <a:t>udpate</a:t>
            </a:r>
            <a:r>
              <a:rPr lang="en-US" baseline="0" dirty="0" smtClean="0"/>
              <a:t> a control.</a:t>
            </a:r>
          </a:p>
          <a:p>
            <a:pPr lvl="0">
              <a:buFont typeface="Arial" pitchFamily="34" charset="0"/>
              <a:buChar char="•"/>
            </a:pPr>
            <a:r>
              <a:rPr lang="en-US" baseline="0" dirty="0" smtClean="0"/>
              <a:t>To make it simple, let’s let all three methods belong to the form (because it has direct access to the controls).</a:t>
            </a:r>
          </a:p>
          <a:p>
            <a:pPr lvl="0">
              <a:buFont typeface="Arial" pitchFamily="34" charset="0"/>
              <a:buChar char="•"/>
            </a:pPr>
            <a:r>
              <a:rPr lang="en-US" baseline="0" dirty="0" smtClean="0"/>
              <a:t>Then what should they return? =&gt; void.</a:t>
            </a:r>
          </a:p>
          <a:p>
            <a:pPr lvl="0">
              <a:buFont typeface="Arial" pitchFamily="34" charset="0"/>
              <a:buChar char="•"/>
            </a:pPr>
            <a:r>
              <a:rPr lang="en-US" baseline="0" dirty="0" smtClean="0"/>
              <a:t>And what data do they need? =&gt; void.</a:t>
            </a:r>
          </a:p>
          <a:p>
            <a:pPr lvl="0">
              <a:buFont typeface="Arial" pitchFamily="34" charset="0"/>
              <a:buChar char="•"/>
            </a:pPr>
            <a:r>
              <a:rPr lang="en-US" baseline="0" dirty="0" smtClean="0"/>
              <a:t>Here is what they would look like…</a:t>
            </a:r>
            <a:endParaRPr lang="en-US" dirty="0" smtClean="0"/>
          </a:p>
        </p:txBody>
      </p:sp>
    </p:spTree>
    <p:extLst>
      <p:ext uri="{BB962C8B-B14F-4D97-AF65-F5344CB8AC3E}">
        <p14:creationId xmlns="" xmlns:p14="http://schemas.microsoft.com/office/powerpoint/2010/main" val="1398975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p:spPr>
      </p:sp>
      <p:sp>
        <p:nvSpPr>
          <p:cNvPr id="73731"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dirty="0" smtClean="0"/>
              <a:t>The way </a:t>
            </a:r>
            <a:r>
              <a:rPr lang="en-US" dirty="0" err="1" smtClean="0"/>
              <a:t>int</a:t>
            </a:r>
            <a:r>
              <a:rPr lang="en-US" dirty="0" smtClean="0"/>
              <a:t> instances</a:t>
            </a:r>
            <a:r>
              <a:rPr lang="en-US" baseline="0" dirty="0" smtClean="0"/>
              <a:t> hold an integer value or String instances hold a set of characters.</a:t>
            </a:r>
          </a:p>
          <a:p>
            <a:pPr>
              <a:buFont typeface="Arial" pitchFamily="34" charset="0"/>
              <a:buChar char="•"/>
            </a:pPr>
            <a:r>
              <a:rPr lang="en-US" dirty="0" smtClean="0"/>
              <a:t> We will see the syntax for creating</a:t>
            </a:r>
            <a:r>
              <a:rPr lang="en-US" baseline="0" dirty="0" smtClean="0"/>
              <a:t> and using delegate instances.</a:t>
            </a:r>
            <a:endParaRPr lang="en-US" dirty="0" smtClean="0"/>
          </a:p>
          <a:p>
            <a:pPr>
              <a:buFont typeface="Arial" pitchFamily="34" charset="0"/>
              <a:buChar char="•"/>
            </a:pPr>
            <a:r>
              <a:rPr lang="en-US" dirty="0" smtClean="0"/>
              <a:t>Delegates</a:t>
            </a:r>
            <a:r>
              <a:rPr lang="en-US" baseline="0" dirty="0" smtClean="0"/>
              <a:t> are extremely powerful and, as we will see next week, integral to how events are implemented in C#. You will need to get very comfortable with delegates so you can write your own custom events.</a:t>
            </a:r>
            <a:endParaRPr lang="en-US" dirty="0" smtClean="0"/>
          </a:p>
        </p:txBody>
      </p:sp>
    </p:spTree>
    <p:extLst>
      <p:ext uri="{BB962C8B-B14F-4D97-AF65-F5344CB8AC3E}">
        <p14:creationId xmlns="" xmlns:p14="http://schemas.microsoft.com/office/powerpoint/2010/main" val="4238470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dirty="0" smtClean="0"/>
              <a:t>I have dropped a </a:t>
            </a:r>
            <a:r>
              <a:rPr lang="en-US" dirty="0" err="1" smtClean="0"/>
              <a:t>spinBox</a:t>
            </a:r>
            <a:r>
              <a:rPr lang="en-US" dirty="0" smtClean="0"/>
              <a:t> (</a:t>
            </a:r>
            <a:r>
              <a:rPr lang="en-US" dirty="0" err="1" smtClean="0"/>
              <a:t>numericUpDown</a:t>
            </a:r>
            <a:r>
              <a:rPr lang="en-US" dirty="0" smtClean="0"/>
              <a:t> in VS)</a:t>
            </a:r>
            <a:r>
              <a:rPr lang="en-US" baseline="0" dirty="0" smtClean="0"/>
              <a:t> on the form and not changed its default name. </a:t>
            </a:r>
          </a:p>
          <a:p>
            <a:pPr>
              <a:buFont typeface="Arial" pitchFamily="34" charset="0"/>
              <a:buChar char="•"/>
            </a:pPr>
            <a:r>
              <a:rPr lang="en-US" baseline="0" dirty="0" smtClean="0"/>
              <a:t>This increases its displayed value by 1</a:t>
            </a:r>
            <a:endParaRPr lang="en-US" dirty="0" smtClean="0"/>
          </a:p>
        </p:txBody>
      </p:sp>
    </p:spTree>
    <p:extLst>
      <p:ext uri="{BB962C8B-B14F-4D97-AF65-F5344CB8AC3E}">
        <p14:creationId xmlns="" xmlns:p14="http://schemas.microsoft.com/office/powerpoint/2010/main" val="2219882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dirty="0" smtClean="0"/>
              <a:t>Here’s the </a:t>
            </a:r>
            <a:r>
              <a:rPr lang="en-US" dirty="0" err="1" smtClean="0"/>
              <a:t>progressbar</a:t>
            </a:r>
            <a:endParaRPr lang="en-US" dirty="0" smtClean="0"/>
          </a:p>
          <a:p>
            <a:pPr>
              <a:buFont typeface="Arial" pitchFamily="34" charset="0"/>
              <a:buChar char="•"/>
            </a:pPr>
            <a:r>
              <a:rPr lang="en-US" dirty="0" smtClean="0"/>
              <a:t>This is how you update a </a:t>
            </a:r>
            <a:r>
              <a:rPr lang="en-US" dirty="0" err="1" smtClean="0"/>
              <a:t>progressBar</a:t>
            </a:r>
            <a:r>
              <a:rPr lang="en-US" dirty="0" smtClean="0"/>
              <a:t>. It has a min,</a:t>
            </a:r>
            <a:r>
              <a:rPr lang="en-US" baseline="0" dirty="0" smtClean="0"/>
              <a:t> a max and a step size. Just does the math.</a:t>
            </a:r>
          </a:p>
          <a:p>
            <a:pPr>
              <a:buFont typeface="Arial" pitchFamily="34" charset="0"/>
              <a:buChar char="•"/>
            </a:pPr>
            <a:r>
              <a:rPr lang="en-US" baseline="0" dirty="0" smtClean="0"/>
              <a:t>We will leave the track bar method as an exercise.</a:t>
            </a:r>
          </a:p>
          <a:p>
            <a:pPr>
              <a:buFont typeface="Arial" pitchFamily="34" charset="0"/>
              <a:buChar char="•"/>
            </a:pPr>
            <a:r>
              <a:rPr lang="en-US" baseline="0" dirty="0" smtClean="0"/>
              <a:t>So, how do you declare the delegate type?</a:t>
            </a:r>
            <a:endParaRPr lang="en-US" dirty="0" smtClean="0"/>
          </a:p>
        </p:txBody>
      </p:sp>
    </p:spTree>
    <p:extLst>
      <p:ext uri="{BB962C8B-B14F-4D97-AF65-F5344CB8AC3E}">
        <p14:creationId xmlns="" xmlns:p14="http://schemas.microsoft.com/office/powerpoint/2010/main" val="278206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So this is how we declare the delegate type</a:t>
            </a:r>
          </a:p>
          <a:p>
            <a:pPr marL="171450" indent="-171450">
              <a:buFont typeface="Arial" pitchFamily="34" charset="0"/>
              <a:buChar char="•"/>
            </a:pPr>
            <a:endParaRPr lang="en-NZ" dirty="0" smtClean="0"/>
          </a:p>
          <a:p>
            <a:pPr marL="171450" indent="-171450">
              <a:buFont typeface="Arial" pitchFamily="34" charset="0"/>
              <a:buChar char="•"/>
            </a:pPr>
            <a:r>
              <a:rPr lang="en-NZ" dirty="0" smtClean="0"/>
              <a:t>And how do we instantiate an instance of that type? (On two lines to fit</a:t>
            </a:r>
            <a:r>
              <a:rPr lang="en-NZ" baseline="0" dirty="0" smtClean="0"/>
              <a:t> on slide…)</a:t>
            </a:r>
          </a:p>
          <a:p>
            <a:pPr marL="171450" indent="-171450">
              <a:buFont typeface="Arial" pitchFamily="34" charset="0"/>
              <a:buChar char="•"/>
            </a:pPr>
            <a:r>
              <a:rPr lang="en-NZ" baseline="0" dirty="0" smtClean="0"/>
              <a:t>You would have some logic that looked at which radio button was checked, and passed in one of the three update methods based on that user choice.</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And how do we call </a:t>
            </a:r>
            <a:r>
              <a:rPr lang="en-NZ" baseline="0" dirty="0" err="1" smtClean="0"/>
              <a:t>slowMethod</a:t>
            </a:r>
            <a:r>
              <a:rPr lang="en-NZ" baseline="0" dirty="0" smtClean="0"/>
              <a:t> and pass in that delegate instance?</a:t>
            </a:r>
          </a:p>
          <a:p>
            <a:pPr marL="171450" indent="-171450">
              <a:buFont typeface="Arial" pitchFamily="34" charset="0"/>
              <a:buChar char="•"/>
            </a:pPr>
            <a:r>
              <a:rPr lang="en-NZ" baseline="0" dirty="0" smtClean="0"/>
              <a:t>Note carefully that you do not put the “()” in there. That is a function call. Here we are passing the function itself, by name. Be careful with this; including those brackets is the most common error.</a:t>
            </a:r>
          </a:p>
          <a:p>
            <a:pPr marL="171450" indent="-171450">
              <a:buFont typeface="Arial" pitchFamily="34" charset="0"/>
              <a:buChar char="•"/>
            </a:pPr>
            <a:endParaRPr lang="en-NZ" baseline="0" dirty="0" smtClean="0"/>
          </a:p>
          <a:p>
            <a:pPr marL="171450" indent="-171450">
              <a:buFont typeface="Arial" pitchFamily="34" charset="0"/>
              <a:buChar char="•"/>
            </a:pPr>
            <a:r>
              <a:rPr lang="en-NZ" baseline="0" dirty="0" smtClean="0"/>
              <a:t>And finally, what does </a:t>
            </a:r>
            <a:r>
              <a:rPr lang="en-NZ" baseline="0" dirty="0" err="1" smtClean="0"/>
              <a:t>slowMethod</a:t>
            </a:r>
            <a:r>
              <a:rPr lang="en-NZ" baseline="0" dirty="0" smtClean="0"/>
              <a:t> do?</a:t>
            </a:r>
          </a:p>
          <a:p>
            <a:pPr marL="171450" indent="-171450">
              <a:buFont typeface="Arial" pitchFamily="34" charset="0"/>
              <a:buChar char="•"/>
            </a:pPr>
            <a:r>
              <a:rPr lang="en-NZ" baseline="0" dirty="0" smtClean="0"/>
              <a:t>Remember the generic structure….</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22</a:t>
            </a:fld>
            <a:endParaRPr lang="en-NZ"/>
          </a:p>
        </p:txBody>
      </p:sp>
    </p:spTree>
    <p:extLst>
      <p:ext uri="{BB962C8B-B14F-4D97-AF65-F5344CB8AC3E}">
        <p14:creationId xmlns="" xmlns:p14="http://schemas.microsoft.com/office/powerpoint/2010/main" val="2689164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NZ" dirty="0" smtClean="0"/>
              <a:t>Here we are calling</a:t>
            </a:r>
            <a:r>
              <a:rPr lang="en-NZ" baseline="0" dirty="0" smtClean="0"/>
              <a:t> a function – a delegate, but a function nonetheless – so we have the brackets.</a:t>
            </a:r>
            <a:endParaRPr lang="en-NZ" dirty="0" smtClean="0"/>
          </a:p>
          <a:p>
            <a:pPr marL="171450" indent="-171450">
              <a:buFont typeface="Arial" pitchFamily="34" charset="0"/>
              <a:buChar char="•"/>
            </a:pPr>
            <a:r>
              <a:rPr lang="en-NZ" dirty="0" smtClean="0"/>
              <a:t>And the corresponding</a:t>
            </a:r>
            <a:r>
              <a:rPr lang="en-NZ" baseline="0" dirty="0" smtClean="0"/>
              <a:t> control will change.</a:t>
            </a:r>
          </a:p>
          <a:p>
            <a:pPr marL="171450" indent="-171450">
              <a:buFont typeface="Arial" pitchFamily="34" charset="0"/>
              <a:buChar char="•"/>
            </a:pPr>
            <a:r>
              <a:rPr lang="en-NZ" baseline="0" dirty="0" smtClean="0"/>
              <a:t>You will be building this one in practical</a:t>
            </a: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23</a:t>
            </a:fld>
            <a:endParaRPr lang="en-NZ"/>
          </a:p>
        </p:txBody>
      </p:sp>
    </p:spTree>
    <p:extLst>
      <p:ext uri="{BB962C8B-B14F-4D97-AF65-F5344CB8AC3E}">
        <p14:creationId xmlns="" xmlns:p14="http://schemas.microsoft.com/office/powerpoint/2010/main" val="663432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dirty="0" smtClean="0"/>
              <a:t>We will look at these in more detail when we get to events</a:t>
            </a:r>
          </a:p>
          <a:p>
            <a:pPr>
              <a:buFont typeface="Arial" pitchFamily="34" charset="0"/>
              <a:buChar char="•"/>
            </a:pPr>
            <a:r>
              <a:rPr lang="en-US" dirty="0" smtClean="0"/>
              <a:t>We mention it now so that you’ll now what is meant if you stumble</a:t>
            </a:r>
            <a:r>
              <a:rPr lang="en-US" baseline="0" dirty="0" smtClean="0"/>
              <a:t> across the term.</a:t>
            </a:r>
            <a:endParaRPr lang="en-US" dirty="0" smtClean="0"/>
          </a:p>
        </p:txBody>
      </p:sp>
    </p:spTree>
    <p:extLst>
      <p:ext uri="{BB962C8B-B14F-4D97-AF65-F5344CB8AC3E}">
        <p14:creationId xmlns="" xmlns:p14="http://schemas.microsoft.com/office/powerpoint/2010/main" val="1800967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pPr lvl="0">
              <a:buFont typeface="Arial" pitchFamily="34" charset="0"/>
              <a:buChar char="•"/>
            </a:pPr>
            <a:r>
              <a:rPr lang="en-US" dirty="0" smtClean="0"/>
              <a:t>Also</a:t>
            </a:r>
            <a:r>
              <a:rPr lang="en-US" baseline="0" dirty="0" smtClean="0"/>
              <a:t> a variant of subject/observer.</a:t>
            </a:r>
            <a:endParaRPr lang="en-US" dirty="0" smtClean="0"/>
          </a:p>
        </p:txBody>
      </p:sp>
    </p:spTree>
    <p:extLst>
      <p:ext uri="{BB962C8B-B14F-4D97-AF65-F5344CB8AC3E}">
        <p14:creationId xmlns="" xmlns:p14="http://schemas.microsoft.com/office/powerpoint/2010/main" val="2217566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27</a:t>
            </a:fld>
            <a:endParaRPr lang="en-NZ"/>
          </a:p>
        </p:txBody>
      </p:sp>
    </p:spTree>
    <p:extLst>
      <p:ext uri="{BB962C8B-B14F-4D97-AF65-F5344CB8AC3E}">
        <p14:creationId xmlns="" xmlns:p14="http://schemas.microsoft.com/office/powerpoint/2010/main" val="97166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p:spPr>
      </p:sp>
      <p:sp>
        <p:nvSpPr>
          <p:cNvPr id="73731"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dirty="0" smtClean="0"/>
              <a:t> </a:t>
            </a:r>
          </a:p>
          <a:p>
            <a:pPr>
              <a:buFont typeface="Arial" pitchFamily="34" charset="0"/>
              <a:buChar char="•"/>
            </a:pPr>
            <a:r>
              <a:rPr lang="en-US" dirty="0" smtClean="0"/>
              <a:t>method signature = return type and argument list</a:t>
            </a:r>
          </a:p>
          <a:p>
            <a:pPr>
              <a:buFont typeface="Arial" pitchFamily="34" charset="0"/>
              <a:buChar char="•"/>
            </a:pPr>
            <a:r>
              <a:rPr lang="en-US" dirty="0" smtClean="0"/>
              <a:t>We make the association by passing the code in</a:t>
            </a:r>
            <a:r>
              <a:rPr lang="en-US" baseline="0" dirty="0" smtClean="0"/>
              <a:t> to the delegate constructor (example to follow).</a:t>
            </a:r>
          </a:p>
          <a:p>
            <a:pPr>
              <a:buFont typeface="Arial" pitchFamily="34" charset="0"/>
              <a:buChar char="•"/>
            </a:pPr>
            <a:r>
              <a:rPr lang="en-US" baseline="0" dirty="0" smtClean="0"/>
              <a:t>You can think of the delegate object as a little wrapper that makes a method into a piece of data that can be used whenever it is needed.</a:t>
            </a:r>
          </a:p>
          <a:p>
            <a:pPr>
              <a:buFont typeface="Arial" pitchFamily="34" charset="0"/>
              <a:buChar char="•"/>
            </a:pPr>
            <a:r>
              <a:rPr lang="en-US" baseline="0" dirty="0" smtClean="0"/>
              <a:t>We will see why we would want to do this shortly; if you’ve done a lot of JavaScript, you’ve already seen several cases where it is useful</a:t>
            </a:r>
            <a:endParaRPr lang="en-US" dirty="0" smtClean="0"/>
          </a:p>
        </p:txBody>
      </p:sp>
    </p:spTree>
    <p:extLst>
      <p:ext uri="{BB962C8B-B14F-4D97-AF65-F5344CB8AC3E}">
        <p14:creationId xmlns="" xmlns:p14="http://schemas.microsoft.com/office/powerpoint/2010/main" val="4238470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normAutofit fontScale="85000" lnSpcReduction="10000"/>
          </a:bodyPr>
          <a:lstStyle/>
          <a:p>
            <a:pPr>
              <a:buFont typeface="Arial" pitchFamily="34" charset="0"/>
              <a:buChar char="•"/>
            </a:pPr>
            <a:r>
              <a:rPr lang="en-AU" dirty="0" smtClean="0"/>
              <a:t>They’ve made a syntactic choice here that leads to a lot of confusion. As we shall</a:t>
            </a:r>
            <a:r>
              <a:rPr lang="en-AU" baseline="0" dirty="0" smtClean="0"/>
              <a:t> see, the syntax for declaring a delegate type looks a lot like the syntax for defining a function, even though they are totally different things. You might think that some day this will become so familiar that it won’t be confusing anymore.</a:t>
            </a:r>
          </a:p>
          <a:p>
            <a:pPr>
              <a:buFont typeface="Arial" pitchFamily="34" charset="0"/>
              <a:buChar char="•"/>
            </a:pPr>
            <a:r>
              <a:rPr lang="en-AU" baseline="0" dirty="0" smtClean="0"/>
              <a:t>This is not the case. It will always be confusing.</a:t>
            </a:r>
          </a:p>
          <a:p>
            <a:pPr>
              <a:buFont typeface="Arial" pitchFamily="34" charset="0"/>
              <a:buChar char="•"/>
            </a:pPr>
            <a:endParaRPr lang="en-AU" dirty="0" smtClean="0"/>
          </a:p>
          <a:p>
            <a:pPr>
              <a:buFont typeface="Arial" pitchFamily="34" charset="0"/>
              <a:buChar char="•"/>
            </a:pPr>
            <a:r>
              <a:rPr lang="en-AU" dirty="0" smtClean="0"/>
              <a:t>Syntax</a:t>
            </a:r>
          </a:p>
          <a:p>
            <a:pPr lvl="1">
              <a:buFont typeface="Arial" pitchFamily="34" charset="0"/>
              <a:buChar char="•"/>
            </a:pPr>
            <a:r>
              <a:rPr lang="en-AU" dirty="0" smtClean="0"/>
              <a:t>The scope modifier</a:t>
            </a:r>
          </a:p>
          <a:p>
            <a:pPr lvl="1">
              <a:buFont typeface="Arial" pitchFamily="34" charset="0"/>
              <a:buChar char="•"/>
            </a:pPr>
            <a:r>
              <a:rPr lang="en-AU" dirty="0" smtClean="0"/>
              <a:t>The delegate keyword</a:t>
            </a:r>
          </a:p>
          <a:p>
            <a:pPr lvl="1">
              <a:buFont typeface="Arial" pitchFamily="34" charset="0"/>
              <a:buChar char="•"/>
            </a:pPr>
            <a:r>
              <a:rPr lang="en-AU" dirty="0" smtClean="0"/>
              <a:t>The return type of the method signature this delegate type specifies</a:t>
            </a:r>
            <a:r>
              <a:rPr lang="en-AU" baseline="0" dirty="0" smtClean="0"/>
              <a:t> (and so can be instantiated with)</a:t>
            </a:r>
            <a:endParaRPr lang="en-AU" dirty="0" smtClean="0"/>
          </a:p>
          <a:p>
            <a:pPr lvl="1">
              <a:buFont typeface="Arial" pitchFamily="34" charset="0"/>
              <a:buChar char="•"/>
            </a:pPr>
            <a:r>
              <a:rPr lang="en-AU" dirty="0" smtClean="0"/>
              <a:t>The delegate type name. </a:t>
            </a:r>
            <a:r>
              <a:rPr lang="en-AU" b="1" i="1" dirty="0" smtClean="0"/>
              <a:t>NOT</a:t>
            </a:r>
            <a:r>
              <a:rPr lang="en-AU" b="1" i="1" baseline="0" dirty="0" smtClean="0"/>
              <a:t> A FUNCTION NAME. THIS IS THE DELEGATE TYPE NAME.</a:t>
            </a:r>
            <a:endParaRPr lang="en-AU" dirty="0" smtClean="0"/>
          </a:p>
          <a:p>
            <a:pPr lvl="1">
              <a:buFont typeface="Arial" pitchFamily="34" charset="0"/>
              <a:buChar char="•"/>
            </a:pPr>
            <a:r>
              <a:rPr lang="en-AU" dirty="0" smtClean="0"/>
              <a:t>The argument list of the method signature</a:t>
            </a:r>
            <a:r>
              <a:rPr lang="en-AU" baseline="0" dirty="0" smtClean="0"/>
              <a:t> this delegate type specifies (and so can be instantiated with)</a:t>
            </a:r>
            <a:endParaRPr lang="en-AU" dirty="0" smtClean="0"/>
          </a:p>
          <a:p>
            <a:pPr lvl="1">
              <a:buFont typeface="Arial" pitchFamily="34" charset="0"/>
              <a:buChar char="•"/>
            </a:pPr>
            <a:endParaRPr lang="en-AU" dirty="0" smtClean="0"/>
          </a:p>
          <a:p>
            <a:pPr lvl="0">
              <a:buFont typeface="Arial" pitchFamily="34" charset="0"/>
              <a:buChar char="•"/>
            </a:pPr>
            <a:r>
              <a:rPr lang="en-AU" dirty="0" smtClean="0"/>
              <a:t>This specifies</a:t>
            </a:r>
            <a:r>
              <a:rPr lang="en-AU" baseline="0" dirty="0" smtClean="0"/>
              <a:t> a method signature with return type </a:t>
            </a:r>
            <a:r>
              <a:rPr lang="en-AU" baseline="0" dirty="0" err="1" smtClean="0"/>
              <a:t>returnType</a:t>
            </a:r>
            <a:r>
              <a:rPr lang="en-AU" baseline="0" dirty="0" smtClean="0"/>
              <a:t> and arguments </a:t>
            </a:r>
            <a:r>
              <a:rPr lang="en-AU" baseline="0" dirty="0" err="1" smtClean="0"/>
              <a:t>argList</a:t>
            </a:r>
            <a:endParaRPr lang="en-AU" baseline="0" dirty="0" smtClean="0"/>
          </a:p>
          <a:p>
            <a:pPr lvl="0">
              <a:buFont typeface="Arial" pitchFamily="34" charset="0"/>
              <a:buChar char="•"/>
            </a:pPr>
            <a:r>
              <a:rPr lang="en-AU" baseline="0" dirty="0" smtClean="0"/>
              <a:t>The name of the delegate type is </a:t>
            </a:r>
            <a:r>
              <a:rPr lang="en-AU" baseline="0" dirty="0" err="1" smtClean="0"/>
              <a:t>delegateTypeName</a:t>
            </a:r>
            <a:r>
              <a:rPr lang="en-AU" baseline="0" dirty="0" smtClean="0"/>
              <a:t> (and it behaves like any other type)</a:t>
            </a:r>
            <a:endParaRPr lang="en-AU" dirty="0" smtClean="0"/>
          </a:p>
          <a:p>
            <a:pPr>
              <a:buFont typeface="Arial" pitchFamily="34" charset="0"/>
              <a:buChar char="•"/>
            </a:pPr>
            <a:r>
              <a:rPr lang="en-AU" baseline="0" dirty="0" smtClean="0"/>
              <a:t>We can make an instance of this type using any function that matches the specified signature.</a:t>
            </a:r>
          </a:p>
          <a:p>
            <a:pPr>
              <a:buFont typeface="Arial" pitchFamily="34" charset="0"/>
              <a:buChar char="•"/>
            </a:pPr>
            <a:endParaRPr lang="en-AU" baseline="0" dirty="0" smtClean="0"/>
          </a:p>
          <a:p>
            <a:pPr>
              <a:buFont typeface="Arial" pitchFamily="34" charset="0"/>
              <a:buChar char="•"/>
            </a:pPr>
            <a:r>
              <a:rPr lang="en-AU" baseline="0" dirty="0" smtClean="0"/>
              <a:t>Example:</a:t>
            </a:r>
          </a:p>
          <a:p>
            <a:pPr lvl="1">
              <a:buFont typeface="Arial" pitchFamily="34" charset="0"/>
              <a:buChar char="•"/>
            </a:pPr>
            <a:r>
              <a:rPr lang="en-AU" baseline="0" dirty="0" smtClean="0"/>
              <a:t>This particular delegate describes a function that takes one integer and returns void.</a:t>
            </a:r>
          </a:p>
          <a:p>
            <a:pPr lvl="1">
              <a:buFont typeface="Arial" pitchFamily="34" charset="0"/>
              <a:buChar char="•"/>
            </a:pPr>
            <a:r>
              <a:rPr lang="en-AU" baseline="0" dirty="0" smtClean="0"/>
              <a:t>The delegate-type name is </a:t>
            </a:r>
            <a:r>
              <a:rPr lang="en-AU" baseline="0" dirty="0" err="1" smtClean="0"/>
              <a:t>UsesAnInteger</a:t>
            </a:r>
            <a:endParaRPr lang="en-AU" baseline="0" dirty="0" smtClean="0"/>
          </a:p>
          <a:p>
            <a:pPr lvl="1">
              <a:buFont typeface="Arial" pitchFamily="34" charset="0"/>
              <a:buChar char="•"/>
            </a:pPr>
            <a:r>
              <a:rPr lang="en-AU" baseline="0" dirty="0" smtClean="0"/>
              <a:t>We can instantiate the </a:t>
            </a:r>
            <a:r>
              <a:rPr lang="en-AU" baseline="0" dirty="0" err="1" smtClean="0"/>
              <a:t>UsesAnInteger</a:t>
            </a:r>
            <a:r>
              <a:rPr lang="en-AU" baseline="0" dirty="0" smtClean="0"/>
              <a:t> type with any function that takes one integer and returns void.</a:t>
            </a:r>
          </a:p>
          <a:p>
            <a:pPr lvl="1">
              <a:buFont typeface="Arial" pitchFamily="34" charset="0"/>
              <a:buChar char="•"/>
            </a:pPr>
            <a:r>
              <a:rPr lang="en-AU" baseline="0" dirty="0" smtClean="0"/>
              <a:t>We will see how to instantiate in a minute</a:t>
            </a:r>
          </a:p>
          <a:p>
            <a:pPr lvl="1">
              <a:buFont typeface="Arial" pitchFamily="34" charset="0"/>
              <a:buChar char="•"/>
            </a:pPr>
            <a:endParaRPr lang="en-AU" dirty="0" smtClean="0"/>
          </a:p>
        </p:txBody>
      </p:sp>
    </p:spTree>
    <p:extLst>
      <p:ext uri="{BB962C8B-B14F-4D97-AF65-F5344CB8AC3E}">
        <p14:creationId xmlns="" xmlns:p14="http://schemas.microsoft.com/office/powerpoint/2010/main" val="1663195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AU" dirty="0" smtClean="0"/>
              <a:t>All delegates have the same constructor</a:t>
            </a:r>
            <a:r>
              <a:rPr lang="en-AU" baseline="0" dirty="0" smtClean="0"/>
              <a:t> format. It takes a single argument, which is </a:t>
            </a:r>
            <a:r>
              <a:rPr lang="en-AU" b="1" baseline="0" dirty="0" smtClean="0"/>
              <a:t>the name of the function you want to make into a delegate instance.</a:t>
            </a:r>
          </a:p>
          <a:p>
            <a:pPr>
              <a:buFont typeface="Arial" pitchFamily="34" charset="0"/>
              <a:buChar char="•"/>
            </a:pPr>
            <a:endParaRPr lang="en-AU" b="1" dirty="0" smtClean="0"/>
          </a:p>
          <a:p>
            <a:pPr>
              <a:buFont typeface="Arial" pitchFamily="34" charset="0"/>
              <a:buChar char="•"/>
            </a:pPr>
            <a:r>
              <a:rPr lang="en-AU" dirty="0" smtClean="0"/>
              <a:t>Note that with classes, we have two words – class and object. Class is the generic definition of the thing and object is an instance of the class</a:t>
            </a:r>
          </a:p>
          <a:p>
            <a:pPr>
              <a:buFont typeface="Arial" pitchFamily="34" charset="0"/>
              <a:buChar char="•"/>
            </a:pPr>
            <a:r>
              <a:rPr lang="en-AU" dirty="0" smtClean="0"/>
              <a:t>For delegates there is only one word. You have defined a delegate (generic) and you will create a delegate (instance). This is confusing.</a:t>
            </a:r>
          </a:p>
          <a:p>
            <a:pPr>
              <a:buFont typeface="Arial" pitchFamily="34" charset="0"/>
              <a:buChar char="•"/>
            </a:pPr>
            <a:endParaRPr lang="en-AU" dirty="0" smtClean="0"/>
          </a:p>
          <a:p>
            <a:pPr>
              <a:buFont typeface="Arial" pitchFamily="34" charset="0"/>
              <a:buChar char="•"/>
            </a:pPr>
            <a:r>
              <a:rPr lang="en-AU" dirty="0" smtClean="0"/>
              <a:t>The syntax of instantiation is also confusing, as we will see.</a:t>
            </a:r>
          </a:p>
          <a:p>
            <a:pPr>
              <a:buFont typeface="Arial" pitchFamily="34" charset="0"/>
              <a:buChar char="•"/>
            </a:pPr>
            <a:endParaRPr lang="en-AU" dirty="0" smtClean="0"/>
          </a:p>
          <a:p>
            <a:pPr>
              <a:buFont typeface="Arial" pitchFamily="34" charset="0"/>
              <a:buChar char="•"/>
            </a:pPr>
            <a:r>
              <a:rPr lang="en-AU" dirty="0" smtClean="0"/>
              <a:t>These are language-design issues, and this is a mistake that may be corrected some day.</a:t>
            </a:r>
          </a:p>
          <a:p>
            <a:pPr>
              <a:buFont typeface="Arial" pitchFamily="34" charset="0"/>
              <a:buChar char="•"/>
            </a:pPr>
            <a:endParaRPr lang="en-AU" dirty="0" smtClean="0"/>
          </a:p>
          <a:p>
            <a:pPr>
              <a:buFont typeface="Arial" pitchFamily="34" charset="0"/>
              <a:buChar char="•"/>
            </a:pPr>
            <a:r>
              <a:rPr lang="en-AU" dirty="0" smtClean="0"/>
              <a:t>All</a:t>
            </a:r>
            <a:r>
              <a:rPr lang="en-AU" baseline="0" dirty="0" smtClean="0"/>
              <a:t> delegates use this inherited constructor, which accepts one input parameter – the function you are associating with the </a:t>
            </a:r>
            <a:r>
              <a:rPr lang="en-AU" baseline="0" smtClean="0"/>
              <a:t>delegate instance</a:t>
            </a:r>
            <a:endParaRPr lang="en-AU" dirty="0" smtClean="0"/>
          </a:p>
        </p:txBody>
      </p:sp>
    </p:spTree>
    <p:extLst>
      <p:ext uri="{BB962C8B-B14F-4D97-AF65-F5344CB8AC3E}">
        <p14:creationId xmlns="" xmlns:p14="http://schemas.microsoft.com/office/powerpoint/2010/main" val="1686086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171450" indent="-171450">
              <a:buFont typeface="Arial" panose="020B0604020202020204" pitchFamily="34" charset="0"/>
              <a:buChar char="•"/>
            </a:pPr>
            <a:r>
              <a:rPr lang="en-NZ" dirty="0" smtClean="0"/>
              <a:t>Assume you have all this code in </a:t>
            </a:r>
            <a:r>
              <a:rPr lang="en-NZ" dirty="0" err="1" smtClean="0"/>
              <a:t>Form.cs</a:t>
            </a:r>
            <a:endParaRPr lang="en-NZ" dirty="0" smtClean="0"/>
          </a:p>
          <a:p>
            <a:pPr marL="171450" indent="-171450">
              <a:buFont typeface="Arial" panose="020B0604020202020204" pitchFamily="34" charset="0"/>
              <a:buChar char="•"/>
            </a:pPr>
            <a:r>
              <a:rPr lang="en-NZ" dirty="0" smtClean="0"/>
              <a:t>We</a:t>
            </a:r>
            <a:r>
              <a:rPr lang="en-NZ" baseline="0" dirty="0" smtClean="0"/>
              <a:t> will declare the delegate type in the namespace but outside of the class, so everyone in the namespace can see it (just like an enum)</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First the delegate declaration</a:t>
            </a:r>
          </a:p>
          <a:p>
            <a:pPr marL="171450" indent="-171450">
              <a:buFont typeface="Arial" panose="020B0604020202020204" pitchFamily="34" charset="0"/>
              <a:buChar char="•"/>
            </a:pPr>
            <a:r>
              <a:rPr lang="en-NZ" dirty="0" smtClean="0"/>
              <a:t>Then we write a method in the form that matches the signature. Note that the delegate declaration specified a function that returns void and accept a single int. Our method</a:t>
            </a:r>
            <a:r>
              <a:rPr lang="en-NZ" baseline="0" dirty="0" smtClean="0"/>
              <a:t> has precisely that structure.</a:t>
            </a:r>
            <a:endParaRPr lang="en-NZ" dirty="0" smtClean="0"/>
          </a:p>
          <a:p>
            <a:pPr marL="171450" indent="-171450">
              <a:buFont typeface="Arial" panose="020B0604020202020204" pitchFamily="34" charset="0"/>
              <a:buChar char="•"/>
            </a:pPr>
            <a:r>
              <a:rPr lang="en-NZ" dirty="0" smtClean="0"/>
              <a:t>Then</a:t>
            </a:r>
            <a:r>
              <a:rPr lang="en-NZ" baseline="0" dirty="0" smtClean="0"/>
              <a:t> in a button click handler, we first instantiate the delegate type. See that it is a type and we declare a reference variable of that type to hold the result of the constructor call (the “new”).</a:t>
            </a:r>
          </a:p>
          <a:p>
            <a:pPr marL="171450" indent="-171450">
              <a:buFont typeface="Arial" panose="020B0604020202020204" pitchFamily="34" charset="0"/>
              <a:buChar char="•"/>
            </a:pPr>
            <a:r>
              <a:rPr lang="en-NZ" baseline="0" dirty="0" smtClean="0"/>
              <a:t>See also that we pass the method in </a:t>
            </a:r>
            <a:r>
              <a:rPr lang="en-NZ" b="1" i="1" baseline="0" dirty="0" smtClean="0"/>
              <a:t>by name</a:t>
            </a:r>
            <a:r>
              <a:rPr lang="en-NZ" b="0" i="0" baseline="0" dirty="0" smtClean="0"/>
              <a:t>. Don’t put parentheses there, it will not work.</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…and then we call the delegate instance.</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To call a delegate, you say its name, like a normal function call. You pass arguments into it like a normal function call. </a:t>
            </a:r>
          </a:p>
          <a:p>
            <a:pPr marL="171450" indent="-171450">
              <a:buFont typeface="Arial" panose="020B0604020202020204" pitchFamily="34" charset="0"/>
              <a:buChar char="•"/>
            </a:pPr>
            <a:r>
              <a:rPr lang="en-NZ" baseline="0" dirty="0" smtClean="0"/>
              <a:t>This causes the execution </a:t>
            </a:r>
            <a:r>
              <a:rPr lang="en-NZ" b="1" i="1" baseline="0" dirty="0" smtClean="0"/>
              <a:t>of the code passed to the delegate constructor.</a:t>
            </a:r>
          </a:p>
          <a:p>
            <a:pPr marL="171450" indent="-171450">
              <a:buFont typeface="Arial" panose="020B0604020202020204" pitchFamily="34" charset="0"/>
              <a:buChar char="•"/>
            </a:pPr>
            <a:r>
              <a:rPr lang="en-NZ" b="0" i="0" baseline="0" dirty="0" smtClean="0"/>
              <a:t>In this case, you get a </a:t>
            </a:r>
            <a:r>
              <a:rPr lang="en-NZ" b="0" i="0" baseline="0" dirty="0" err="1" smtClean="0"/>
              <a:t>MessageBox</a:t>
            </a:r>
            <a:r>
              <a:rPr lang="en-NZ" b="0" i="0" baseline="0" dirty="0" smtClean="0"/>
              <a:t> with “5” in it.</a:t>
            </a:r>
          </a:p>
          <a:p>
            <a:pPr marL="171450" indent="-171450">
              <a:buFont typeface="Arial" panose="020B0604020202020204" pitchFamily="34" charset="0"/>
              <a:buChar char="•"/>
            </a:pPr>
            <a:endParaRPr lang="en-NZ" b="0" i="0" baseline="0" dirty="0" smtClean="0"/>
          </a:p>
          <a:p>
            <a:pPr marL="171450" indent="-171450">
              <a:buFont typeface="Arial" panose="020B0604020202020204" pitchFamily="34" charset="0"/>
              <a:buChar char="•"/>
            </a:pPr>
            <a:r>
              <a:rPr lang="en-NZ" b="0" i="0" baseline="0" dirty="0" smtClean="0"/>
              <a:t>Let’s look at another example, then we will think about why we would want to go to all this trouble…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6</a:t>
            </a:fld>
            <a:endParaRPr lang="en-NZ"/>
          </a:p>
        </p:txBody>
      </p:sp>
    </p:spTree>
    <p:extLst>
      <p:ext uri="{BB962C8B-B14F-4D97-AF65-F5344CB8AC3E}">
        <p14:creationId xmlns="" xmlns:p14="http://schemas.microsoft.com/office/powerpoint/2010/main" val="60274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Here</a:t>
            </a:r>
            <a:r>
              <a:rPr lang="en-NZ" baseline="0" dirty="0" smtClean="0"/>
              <a:t> is a delegate type that specifies a method signature: returns a string, accepts no arguments.</a:t>
            </a:r>
            <a:endParaRPr lang="en-NZ" dirty="0" smtClean="0"/>
          </a:p>
          <a:p>
            <a:pPr>
              <a:buFont typeface="Arial" pitchFamily="34" charset="0"/>
              <a:buChar char="•"/>
            </a:pPr>
            <a:r>
              <a:rPr lang="en-NZ" dirty="0" smtClean="0"/>
              <a:t>Declare the delegate</a:t>
            </a:r>
            <a:r>
              <a:rPr lang="en-NZ" baseline="0" dirty="0" smtClean="0"/>
              <a:t> type</a:t>
            </a:r>
          </a:p>
          <a:p>
            <a:pPr>
              <a:buFont typeface="Arial" pitchFamily="34" charset="0"/>
              <a:buChar char="•"/>
            </a:pPr>
            <a:r>
              <a:rPr lang="en-NZ" baseline="0" dirty="0" smtClean="0"/>
              <a:t>Make a function that matches the delegate signature</a:t>
            </a:r>
          </a:p>
          <a:p>
            <a:pPr>
              <a:buFont typeface="Arial" pitchFamily="34" charset="0"/>
              <a:buChar char="•"/>
            </a:pPr>
            <a:r>
              <a:rPr lang="en-NZ" baseline="0" dirty="0" smtClean="0"/>
              <a:t>Create an instance of the delegate</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All delegates have a constructor that accepts a single argument. The argument is the name of the function you wish to associate with the delegate instance. It doesn’t matter what the delegate type returns or accept. Just the name of the function goes into the constructor call.</a:t>
            </a:r>
          </a:p>
          <a:p>
            <a:pPr marL="457200" marR="0" lvl="1"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Note that if you try to pass a function into that constructor call which doesn’t match the delegate type, it won’t compile.</a:t>
            </a:r>
          </a:p>
          <a:p>
            <a:pPr marL="0" marR="0" lvl="0" indent="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NZ" baseline="0" dirty="0" smtClean="0"/>
              <a:t>Call the delegate like a function, with empty () because this delegate type accepts no parameters.</a:t>
            </a:r>
          </a:p>
          <a:p>
            <a:pPr>
              <a:buFont typeface="Arial" pitchFamily="34" charset="0"/>
              <a:buChar char="•"/>
            </a:pPr>
            <a:r>
              <a:rPr lang="en-NZ" baseline="0" dirty="0" smtClean="0"/>
              <a:t> It returns a string, which we pop up.</a:t>
            </a:r>
          </a:p>
          <a:p>
            <a:pPr>
              <a:buFont typeface="Arial" pitchFamily="34" charset="0"/>
              <a:buNone/>
            </a:pPr>
            <a:endParaRPr lang="en-NZ" baseline="0" dirty="0" smtClean="0"/>
          </a:p>
          <a:p>
            <a:pPr>
              <a:buFont typeface="Arial" pitchFamily="34" charset="0"/>
              <a:buChar char="•"/>
            </a:pPr>
            <a:r>
              <a:rPr lang="en-NZ" baseline="0" dirty="0" smtClean="0"/>
              <a:t>The call to </a:t>
            </a:r>
            <a:r>
              <a:rPr lang="en-NZ" baseline="0" dirty="0" err="1" smtClean="0"/>
              <a:t>stringDelegate</a:t>
            </a:r>
            <a:r>
              <a:rPr lang="en-NZ" baseline="0" dirty="0" smtClean="0"/>
              <a:t> here is exactly the same as calling </a:t>
            </a:r>
            <a:r>
              <a:rPr lang="en-NZ" baseline="0" dirty="0" err="1" smtClean="0"/>
              <a:t>sayHello</a:t>
            </a:r>
            <a:r>
              <a:rPr lang="en-NZ" baseline="0" dirty="0" smtClean="0"/>
              <a:t> (the message box will display Hi There)</a:t>
            </a:r>
          </a:p>
          <a:p>
            <a:pPr>
              <a:buFont typeface="Arial" pitchFamily="34" charset="0"/>
              <a:buChar char="•"/>
            </a:pPr>
            <a:r>
              <a:rPr lang="en-NZ" b="1" baseline="0" dirty="0" smtClean="0"/>
              <a:t>Great, but totally pointless. Why not just call </a:t>
            </a:r>
            <a:r>
              <a:rPr lang="en-NZ" b="1" baseline="0" dirty="0" err="1" smtClean="0"/>
              <a:t>sayHello</a:t>
            </a:r>
            <a:r>
              <a:rPr lang="en-NZ" b="1" baseline="0" dirty="0" smtClean="0"/>
              <a:t>?</a:t>
            </a:r>
          </a:p>
          <a:p>
            <a:pPr>
              <a:buFont typeface="Arial" pitchFamily="34" charset="0"/>
              <a:buChar char="•"/>
            </a:pPr>
            <a:r>
              <a:rPr lang="en-NZ" b="1" baseline="0" dirty="0" smtClean="0"/>
              <a:t>So why would you actually ever want to do this?</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7</a:t>
            </a:fld>
            <a:endParaRPr lang="en-NZ"/>
          </a:p>
        </p:txBody>
      </p:sp>
    </p:spTree>
    <p:extLst>
      <p:ext uri="{BB962C8B-B14F-4D97-AF65-F5344CB8AC3E}">
        <p14:creationId xmlns="" xmlns:p14="http://schemas.microsoft.com/office/powerpoint/2010/main" val="505584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smtClean="0"/>
              <a:t>Let’s think about it….</a:t>
            </a:r>
          </a:p>
          <a:p>
            <a:pPr>
              <a:buFont typeface="Arial" pitchFamily="34" charset="0"/>
              <a:buChar char="•"/>
            </a:pPr>
            <a:r>
              <a:rPr lang="en-US" dirty="0" smtClean="0"/>
              <a:t>Imagine</a:t>
            </a:r>
            <a:r>
              <a:rPr lang="en-US" baseline="0" dirty="0" smtClean="0"/>
              <a:t> that you have a method that operates on </a:t>
            </a:r>
            <a:r>
              <a:rPr lang="en-US" b="1" baseline="0" dirty="0" smtClean="0"/>
              <a:t>data</a:t>
            </a:r>
            <a:r>
              <a:rPr lang="en-US" baseline="0" dirty="0" smtClean="0"/>
              <a:t>.</a:t>
            </a:r>
          </a:p>
          <a:p>
            <a:pPr>
              <a:buFont typeface="Arial" pitchFamily="34" charset="0"/>
              <a:buChar char="•"/>
            </a:pPr>
            <a:r>
              <a:rPr lang="en-US" baseline="0" dirty="0" smtClean="0"/>
              <a:t> Every time you call the method, you want it to operate on a different piece of data and/or you don’t know what date values it will get until runtime.</a:t>
            </a:r>
          </a:p>
          <a:p>
            <a:pPr>
              <a:buFont typeface="Arial" pitchFamily="34" charset="0"/>
              <a:buChar char="•"/>
            </a:pPr>
            <a:r>
              <a:rPr lang="en-US" baseline="0" dirty="0" smtClean="0"/>
              <a:t> What do you do? =&gt; You pass the data in as an argument. </a:t>
            </a:r>
          </a:p>
          <a:p>
            <a:pPr>
              <a:buFont typeface="Arial" pitchFamily="34" charset="0"/>
              <a:buChar char="•"/>
            </a:pPr>
            <a:r>
              <a:rPr lang="en-US" baseline="0" dirty="0" smtClean="0"/>
              <a:t>We have been doing this for years</a:t>
            </a:r>
          </a:p>
          <a:p>
            <a:pPr>
              <a:buFont typeface="Arial" pitchFamily="34" charset="0"/>
              <a:buChar char="•"/>
            </a:pPr>
            <a:r>
              <a:rPr lang="en-US" baseline="0" dirty="0" smtClean="0"/>
              <a:t>Every time you call the method, you can give it different data, and thereby get different results.</a:t>
            </a:r>
          </a:p>
          <a:p>
            <a:pPr>
              <a:buFont typeface="Arial" pitchFamily="34" charset="0"/>
              <a:buChar char="•"/>
            </a:pPr>
            <a:endParaRPr lang="en-US" baseline="0" dirty="0" smtClean="0"/>
          </a:p>
          <a:p>
            <a:pPr>
              <a:buFont typeface="Arial" pitchFamily="34" charset="0"/>
              <a:buChar char="•"/>
            </a:pPr>
            <a:r>
              <a:rPr lang="en-US" baseline="0" dirty="0" smtClean="0"/>
              <a:t> Now imagine that you have a method that calls another method (we will call him the “helper” method) as part of its processing.</a:t>
            </a:r>
          </a:p>
          <a:p>
            <a:pPr>
              <a:buFont typeface="Arial" pitchFamily="34" charset="0"/>
              <a:buChar char="•"/>
            </a:pPr>
            <a:r>
              <a:rPr lang="en-US" baseline="0" dirty="0" smtClean="0"/>
              <a:t>Every time you call that original method, </a:t>
            </a:r>
            <a:r>
              <a:rPr lang="en-US" b="1" i="1" baseline="0" dirty="0" smtClean="0"/>
              <a:t>you want it to call a different helper. </a:t>
            </a:r>
          </a:p>
          <a:p>
            <a:pPr>
              <a:buFont typeface="Arial" pitchFamily="34" charset="0"/>
              <a:buChar char="•"/>
            </a:pPr>
            <a:r>
              <a:rPr lang="en-US" baseline="0" dirty="0" smtClean="0"/>
              <a:t>And/or you won’t know until runtime what the helper method should be.</a:t>
            </a:r>
          </a:p>
          <a:p>
            <a:pPr>
              <a:buFont typeface="Arial" pitchFamily="34" charset="0"/>
              <a:buChar char="•"/>
            </a:pPr>
            <a:r>
              <a:rPr lang="en-US" baseline="0" dirty="0" smtClean="0"/>
              <a:t>You can do this in C# by </a:t>
            </a:r>
            <a:r>
              <a:rPr lang="en-US" b="1" i="1" baseline="0" dirty="0" smtClean="0"/>
              <a:t>passing in a delegate</a:t>
            </a:r>
            <a:r>
              <a:rPr lang="en-US" baseline="0" dirty="0" smtClean="0"/>
              <a:t>. Calling the delegate inside the method is exactly equivalent to calling the associated function’s code.</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77B28B5-0164-4472-9A73-6DBE017AF42D}" type="slidenum">
              <a:rPr lang="en-NZ" smtClean="0"/>
              <a:pPr>
                <a:defRPr/>
              </a:pPr>
              <a:t>8</a:t>
            </a:fld>
            <a:endParaRPr lang="en-NZ"/>
          </a:p>
        </p:txBody>
      </p:sp>
    </p:spTree>
    <p:extLst>
      <p:ext uri="{BB962C8B-B14F-4D97-AF65-F5344CB8AC3E}">
        <p14:creationId xmlns="" xmlns:p14="http://schemas.microsoft.com/office/powerpoint/2010/main" val="3232875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p:spPr>
      </p:sp>
      <p:sp>
        <p:nvSpPr>
          <p:cNvPr id="71683" name="Rectangle 3"/>
          <p:cNvSpPr>
            <a:spLocks noGrp="1"/>
          </p:cNvSpPr>
          <p:nvPr>
            <p:ph type="body" idx="1"/>
          </p:nvPr>
        </p:nvSpPr>
        <p:spPr bwMode="auto">
          <a:noFill/>
        </p:spPr>
        <p:txBody>
          <a:bodyPr wrap="square" numCol="1" anchor="t" anchorCtr="0" compatLnSpc="1">
            <a:prstTxWarp prst="textNoShape">
              <a:avLst/>
            </a:prstTxWarp>
          </a:bodyPr>
          <a:lstStyle/>
          <a:p>
            <a:pPr>
              <a:buFont typeface="Arial" pitchFamily="34" charset="0"/>
              <a:buChar char="•"/>
            </a:pPr>
            <a:r>
              <a:rPr lang="en-US" dirty="0" smtClean="0"/>
              <a:t> “Binding</a:t>
            </a:r>
            <a:r>
              <a:rPr lang="en-US" baseline="0" dirty="0" smtClean="0"/>
              <a:t> at runtime” means that, for example, you could have an if statement that, based on which radio button was selected, created and passed in a different delegate (i.e. a different chunk of code).</a:t>
            </a:r>
            <a:endParaRPr lang="en-US" dirty="0" smtClean="0"/>
          </a:p>
        </p:txBody>
      </p:sp>
    </p:spTree>
    <p:extLst>
      <p:ext uri="{BB962C8B-B14F-4D97-AF65-F5344CB8AC3E}">
        <p14:creationId xmlns="" xmlns:p14="http://schemas.microsoft.com/office/powerpoint/2010/main" val="851874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4F3B6F93-115A-404E-9911-4918A597BDBD}" type="datetimeFigureOut">
              <a:rPr lang="en-US" smtClean="0"/>
              <a:pPr>
                <a:defRPr/>
              </a:pPr>
              <a:t>3/26/2017</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D6C59C2-CC43-484B-9A16-104744458370}"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15DA8D3-6499-421A-8B28-8F49C7681F76}" type="datetimeFigureOut">
              <a:rPr lang="en-US" smtClean="0"/>
              <a:pPr>
                <a:defRPr/>
              </a:pPr>
              <a:t>3/26/2017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6BAB98A-C34C-4F33-B980-F95E12B49CF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2846EF3A-F5A3-4EB7-8101-AD3A9F4E7120}" type="datetimeFigureOut">
              <a:rPr lang="en-US" smtClean="0"/>
              <a:pPr>
                <a:defRPr/>
              </a:pPr>
              <a:t>3/26/2017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A99892B-907B-46AC-8900-B5766AA4A355}"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15DA8D3-6499-421A-8B28-8F49C7681F76}" type="datetimeFigureOut">
              <a:rPr lang="en-US" smtClean="0"/>
              <a:pPr>
                <a:defRPr/>
              </a:pPr>
              <a:t>3/26/2017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6BAB98A-C34C-4F33-B980-F95E12B49CF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EE0429D-AB7A-44AC-B528-B9A062F757BD}" type="datetimeFigureOut">
              <a:rPr lang="en-US" smtClean="0"/>
              <a:pPr>
                <a:defRPr/>
              </a:pPr>
              <a:t>3/26/2017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2D39147-F9D0-4EB0-AF5C-7327C4FCF5B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F4B31663-E778-4D75-99FF-54A765C75FCE}" type="datetimeFigureOut">
              <a:rPr lang="en-US" smtClean="0"/>
              <a:pPr>
                <a:defRPr/>
              </a:pPr>
              <a:t>3/26/2017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63A61E0-57F2-46FF-AA2F-1EF3B9A2387B}"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7D335263-A0FF-4223-BCD7-78F4BEDC8DDA}" type="datetimeFigureOut">
              <a:rPr lang="en-US" smtClean="0"/>
              <a:pPr>
                <a:defRPr/>
              </a:pPr>
              <a:t>3/26/2017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D5275D0-8917-402E-92A9-4B545541EC66}"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15DA8D3-6499-421A-8B28-8F49C7681F76}" type="datetimeFigureOut">
              <a:rPr lang="en-US" smtClean="0"/>
              <a:pPr>
                <a:defRPr/>
              </a:pPr>
              <a:t>3/26/2017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6BAB98A-C34C-4F33-B980-F95E12B49CF2}"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E9FD434-896C-4B40-B812-B88700A18222}" type="datetimeFigureOut">
              <a:rPr lang="en-US" smtClean="0"/>
              <a:pPr>
                <a:defRPr/>
              </a:pPr>
              <a:t>3/26/2017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E33FDCC-6F55-4BD0-83C5-DB816974FED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15DA8D3-6499-421A-8B28-8F49C7681F76}" type="datetimeFigureOut">
              <a:rPr lang="en-US" smtClean="0"/>
              <a:pPr>
                <a:defRPr/>
              </a:pPr>
              <a:t>3/26/2017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BAB98A-C34C-4F33-B980-F95E12B49CF2}"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3188186-3E3D-4B09-B336-02B0DF05141E}" type="datetimeFigureOut">
              <a:rPr lang="en-US" smtClean="0"/>
              <a:pPr>
                <a:defRPr/>
              </a:pPr>
              <a:t>3/26/2017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9AC84BC-1B0E-48E5-94E1-5DCD3EAAC13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215DA8D3-6499-421A-8B28-8F49C7681F76}" type="datetimeFigureOut">
              <a:rPr lang="en-US" smtClean="0"/>
              <a:pPr>
                <a:defRPr/>
              </a:pPr>
              <a:t>3/26/2017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F6BAB98A-C34C-4F33-B980-F95E12B49CF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
            </a:r>
            <a:br>
              <a:rPr lang="en-NZ" dirty="0" smtClean="0"/>
            </a:br>
            <a:r>
              <a:rPr lang="en-NZ" dirty="0" smtClean="0"/>
              <a:t/>
            </a:r>
            <a:br>
              <a:rPr lang="en-NZ" dirty="0" smtClean="0"/>
            </a:br>
            <a:r>
              <a:rPr lang="en-NZ" dirty="0" smtClean="0"/>
              <a:t>Delegates</a:t>
            </a:r>
          </a:p>
        </p:txBody>
      </p:sp>
      <p:sp>
        <p:nvSpPr>
          <p:cNvPr id="14338" name="Subtitle 2"/>
          <p:cNvSpPr>
            <a:spLocks noGrp="1"/>
          </p:cNvSpPr>
          <p:nvPr>
            <p:ph type="subTitle" idx="1"/>
          </p:nvPr>
        </p:nvSpPr>
        <p:spPr/>
        <p:txBody>
          <a:bodyPr/>
          <a:lstStyle/>
          <a:p>
            <a:r>
              <a:rPr lang="en-NZ" dirty="0" smtClean="0"/>
              <a:t>IN710 </a:t>
            </a:r>
            <a:r>
              <a:rPr lang="en-NZ" smtClean="0"/>
              <a:t>OOSD 2017</a:t>
            </a:r>
            <a:endParaRPr lang="en-NZ" dirty="0" smtClean="0"/>
          </a:p>
          <a:p>
            <a:r>
              <a:rPr lang="en-NZ" dirty="0" smtClean="0"/>
              <a:t>Session 7.2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1600200"/>
            <a:ext cx="6645007" cy="3200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76200" y="5181600"/>
            <a:ext cx="9315450"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98375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2776" y="1676400"/>
            <a:ext cx="8091624" cy="4038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35514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3" name="Content Placeholder 2"/>
          <p:cNvSpPr>
            <a:spLocks noGrp="1"/>
          </p:cNvSpPr>
          <p:nvPr>
            <p:ph idx="1"/>
          </p:nvPr>
        </p:nvSpPr>
        <p:spPr/>
        <p:txBody>
          <a:bodyPr/>
          <a:lstStyle/>
          <a:p>
            <a:endParaRPr lang="en-NZ"/>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42776" y="1676400"/>
            <a:ext cx="8091624" cy="4038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54980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More on Instantiation</a:t>
            </a:r>
            <a:endParaRPr lang="en-NZ" dirty="0"/>
          </a:p>
        </p:txBody>
      </p:sp>
      <p:sp>
        <p:nvSpPr>
          <p:cNvPr id="3" name="Content Placeholder 2"/>
          <p:cNvSpPr>
            <a:spLocks noGrp="1"/>
          </p:cNvSpPr>
          <p:nvPr>
            <p:ph idx="1"/>
          </p:nvPr>
        </p:nvSpPr>
        <p:spPr/>
        <p:txBody>
          <a:bodyPr/>
          <a:lstStyle/>
          <a:p>
            <a:endParaRPr lang="en-NZ"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3399" y="1676400"/>
            <a:ext cx="5666509" cy="914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200" y="3124200"/>
            <a:ext cx="8743950" cy="1143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68479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an Instance Method</a:t>
            </a:r>
            <a:endParaRPr lang="en-NZ" dirty="0"/>
          </a:p>
        </p:txBody>
      </p:sp>
      <p:sp>
        <p:nvSpPr>
          <p:cNvPr id="3" name="Content Placeholder 2"/>
          <p:cNvSpPr>
            <a:spLocks noGrp="1"/>
          </p:cNvSpPr>
          <p:nvPr>
            <p:ph idx="1"/>
          </p:nvPr>
        </p:nvSpPr>
        <p:spPr/>
        <p:txBody>
          <a:bodyPr/>
          <a:lstStyle/>
          <a:p>
            <a:endParaRPr lang="en-NZ"/>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1602175"/>
            <a:ext cx="7141740" cy="50272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07414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Using an Instance Method</a:t>
            </a:r>
            <a:endParaRPr lang="en-NZ" dirty="0"/>
          </a:p>
        </p:txBody>
      </p:sp>
      <p:sp>
        <p:nvSpPr>
          <p:cNvPr id="3" name="Content Placeholder 2"/>
          <p:cNvSpPr>
            <a:spLocks noGrp="1"/>
          </p:cNvSpPr>
          <p:nvPr>
            <p:ph idx="1"/>
          </p:nvPr>
        </p:nvSpPr>
        <p:spPr/>
        <p:txBody>
          <a:bodyPr/>
          <a:lstStyle/>
          <a:p>
            <a:endParaRPr lang="en-NZ" dirty="0"/>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5319" y="1600200"/>
            <a:ext cx="7485681" cy="1066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57250" y="2514600"/>
            <a:ext cx="5848350" cy="438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5954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AU" dirty="0" smtClean="0"/>
              <a:t>Summary	</a:t>
            </a:r>
            <a:endParaRPr lang="en-US" dirty="0" smtClean="0"/>
          </a:p>
        </p:txBody>
      </p:sp>
      <p:pic>
        <p:nvPicPr>
          <p:cNvPr id="717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95312" y="2209800"/>
            <a:ext cx="7177088" cy="838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97566" y="3657600"/>
            <a:ext cx="8446434" cy="4762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692944" y="5135877"/>
            <a:ext cx="3574256" cy="103632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9635" name="Rectangle 3"/>
          <p:cNvSpPr>
            <a:spLocks noGrp="1"/>
          </p:cNvSpPr>
          <p:nvPr>
            <p:ph idx="1"/>
          </p:nvPr>
        </p:nvSpPr>
        <p:spPr>
          <a:xfrm>
            <a:off x="612648" y="1600200"/>
            <a:ext cx="8153400" cy="5257800"/>
          </a:xfrm>
        </p:spPr>
        <p:txBody>
          <a:bodyPr>
            <a:normAutofit/>
          </a:bodyPr>
          <a:lstStyle/>
          <a:p>
            <a:r>
              <a:rPr lang="en-AU" sz="2800" dirty="0" smtClean="0"/>
              <a:t>Declaration</a:t>
            </a:r>
          </a:p>
          <a:p>
            <a:pPr marL="0" indent="0">
              <a:buNone/>
            </a:pPr>
            <a:endParaRPr lang="en-AU" sz="2800" dirty="0" smtClean="0"/>
          </a:p>
          <a:p>
            <a:endParaRPr lang="en-AU" sz="2800" dirty="0" smtClean="0"/>
          </a:p>
          <a:p>
            <a:r>
              <a:rPr lang="en-AU" sz="2800" dirty="0" smtClean="0"/>
              <a:t>Instantiation</a:t>
            </a:r>
          </a:p>
          <a:p>
            <a:endParaRPr lang="en-AU" sz="2800" dirty="0" smtClean="0"/>
          </a:p>
          <a:p>
            <a:endParaRPr lang="en-AU" sz="2800" dirty="0" smtClean="0"/>
          </a:p>
          <a:p>
            <a:r>
              <a:rPr lang="en-AU" sz="2800" dirty="0" smtClean="0"/>
              <a:t>Invocation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AU" dirty="0" smtClean="0"/>
              <a:t>Example Application</a:t>
            </a:r>
            <a:endParaRPr lang="en-US" dirty="0" smtClean="0"/>
          </a:p>
        </p:txBody>
      </p:sp>
      <p:sp>
        <p:nvSpPr>
          <p:cNvPr id="69635" name="Rectangle 3"/>
          <p:cNvSpPr>
            <a:spLocks noGrp="1"/>
          </p:cNvSpPr>
          <p:nvPr>
            <p:ph idx="1"/>
          </p:nvPr>
        </p:nvSpPr>
        <p:spPr/>
        <p:txBody>
          <a:bodyPr/>
          <a:lstStyle/>
          <a:p>
            <a:r>
              <a:rPr lang="en-AU" smtClean="0"/>
              <a:t>Feedback Display</a:t>
            </a:r>
          </a:p>
          <a:p>
            <a:endParaRPr lang="en-US" dirty="0" smtClean="0"/>
          </a:p>
        </p:txBody>
      </p:sp>
      <p:pic>
        <p:nvPicPr>
          <p:cNvPr id="1026" name="Picture 2"/>
          <p:cNvPicPr>
            <a:picLocks noChangeAspect="1" noChangeArrowheads="1"/>
          </p:cNvPicPr>
          <p:nvPr/>
        </p:nvPicPr>
        <p:blipFill>
          <a:blip r:embed="rId3" cstate="print"/>
          <a:srcRect/>
          <a:stretch>
            <a:fillRect/>
          </a:stretch>
        </p:blipFill>
        <p:spPr bwMode="auto">
          <a:xfrm>
            <a:off x="584200" y="2597150"/>
            <a:ext cx="8026400" cy="327025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AU" smtClean="0"/>
              <a:t>Feedback Display</a:t>
            </a:r>
            <a:endParaRPr lang="en-US" dirty="0" smtClean="0"/>
          </a:p>
        </p:txBody>
      </p:sp>
      <p:sp>
        <p:nvSpPr>
          <p:cNvPr id="69635" name="Rectangle 3"/>
          <p:cNvSpPr>
            <a:spLocks noGrp="1"/>
          </p:cNvSpPr>
          <p:nvPr>
            <p:ph idx="1"/>
          </p:nvPr>
        </p:nvSpPr>
        <p:spPr>
          <a:xfrm>
            <a:off x="0" y="1600200"/>
            <a:ext cx="9144000" cy="4495800"/>
          </a:xfrm>
        </p:spPr>
        <p:txBody>
          <a:bodyPr>
            <a:noAutofit/>
          </a:bodyPr>
          <a:lstStyle/>
          <a:p>
            <a:pPr>
              <a:buNone/>
            </a:pPr>
            <a:r>
              <a:rPr lang="en-US" sz="2800" dirty="0">
                <a:latin typeface="Courier New" pitchFamily="49" charset="0"/>
                <a:cs typeface="Courier New" pitchFamily="49" charset="0"/>
              </a:rPr>
              <a:t>p</a:t>
            </a:r>
            <a:r>
              <a:rPr lang="en-US" sz="2800" dirty="0" smtClean="0">
                <a:latin typeface="Courier New" pitchFamily="49" charset="0"/>
                <a:cs typeface="Courier New" pitchFamily="49" charset="0"/>
              </a:rPr>
              <a:t>ublic void </a:t>
            </a:r>
            <a:r>
              <a:rPr lang="en-US" sz="2800" dirty="0" err="1" smtClean="0">
                <a:latin typeface="Courier New" pitchFamily="49" charset="0"/>
                <a:cs typeface="Courier New" pitchFamily="49" charset="0"/>
              </a:rPr>
              <a:t>slowMethod</a:t>
            </a:r>
            <a:r>
              <a:rPr lang="en-US" sz="2800" dirty="0" smtClean="0">
                <a:latin typeface="Courier New" pitchFamily="49" charset="0"/>
                <a:cs typeface="Courier New" pitchFamily="49" charset="0"/>
              </a:rPr>
              <a:t>(</a:t>
            </a:r>
            <a:r>
              <a:rPr lang="en-US" sz="2800" dirty="0" err="1" smtClean="0">
                <a:latin typeface="Courier New" pitchFamily="49" charset="0"/>
                <a:cs typeface="Courier New" pitchFamily="49" charset="0"/>
              </a:rPr>
              <a:t>feedbackDelegate</a:t>
            </a:r>
            <a:r>
              <a:rPr lang="en-US" sz="28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a:t>
            </a:r>
          </a:p>
          <a:p>
            <a:pPr lvl="1">
              <a:buNone/>
            </a:pPr>
            <a:r>
              <a:rPr lang="en-US" sz="2400" dirty="0" smtClean="0">
                <a:latin typeface="Courier New" pitchFamily="49" charset="0"/>
                <a:cs typeface="Courier New" pitchFamily="49" charset="0"/>
              </a:rPr>
              <a:t>while not finished</a:t>
            </a:r>
          </a:p>
          <a:p>
            <a:pPr lvl="1">
              <a:buNone/>
            </a:pPr>
            <a:r>
              <a:rPr lang="en-US" sz="2400" dirty="0" smtClean="0">
                <a:latin typeface="Courier New" pitchFamily="49" charset="0"/>
                <a:cs typeface="Courier New" pitchFamily="49" charset="0"/>
              </a:rPr>
              <a:t>{</a:t>
            </a:r>
          </a:p>
          <a:p>
            <a:pPr lvl="2">
              <a:buNone/>
            </a:pPr>
            <a:r>
              <a:rPr lang="en-US" sz="2000" dirty="0" smtClean="0">
                <a:latin typeface="Courier New" pitchFamily="49" charset="0"/>
                <a:cs typeface="Courier New" pitchFamily="49" charset="0"/>
              </a:rPr>
              <a:t>Work for some time….</a:t>
            </a:r>
          </a:p>
          <a:p>
            <a:pPr lvl="2">
              <a:buNone/>
            </a:pPr>
            <a:r>
              <a:rPr lang="en-US" sz="2000" dirty="0" smtClean="0">
                <a:latin typeface="Courier New" pitchFamily="49" charset="0"/>
                <a:cs typeface="Courier New" pitchFamily="49" charset="0"/>
              </a:rPr>
              <a:t>Call the </a:t>
            </a:r>
            <a:r>
              <a:rPr lang="en-US" sz="2000" dirty="0" err="1" smtClean="0">
                <a:latin typeface="Courier New" pitchFamily="49" charset="0"/>
                <a:cs typeface="Courier New" pitchFamily="49" charset="0"/>
              </a:rPr>
              <a:t>feedbackDelegate</a:t>
            </a:r>
            <a:r>
              <a:rPr lang="en-US" sz="2000" dirty="0" smtClean="0">
                <a:latin typeface="Courier New" pitchFamily="49" charset="0"/>
                <a:cs typeface="Courier New" pitchFamily="49" charset="0"/>
              </a:rPr>
              <a:t>, to update a feedback control</a:t>
            </a:r>
          </a:p>
          <a:p>
            <a:pPr lvl="1">
              <a:buNone/>
            </a:pPr>
            <a:r>
              <a:rPr lang="en-US" sz="2400" dirty="0" smtClean="0">
                <a:latin typeface="Courier New" pitchFamily="49" charset="0"/>
                <a:cs typeface="Courier New" pitchFamily="49" charset="0"/>
              </a:rPr>
              <a:t>}</a:t>
            </a:r>
          </a:p>
          <a:p>
            <a:pPr>
              <a:buNone/>
            </a:pPr>
            <a:r>
              <a:rPr lang="en-US" sz="2800"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AU" smtClean="0"/>
              <a:t>Feedback Display</a:t>
            </a:r>
            <a:endParaRPr lang="en-US" dirty="0" smtClean="0"/>
          </a:p>
        </p:txBody>
      </p:sp>
      <p:sp>
        <p:nvSpPr>
          <p:cNvPr id="69635" name="Rectangle 3"/>
          <p:cNvSpPr>
            <a:spLocks noGrp="1"/>
          </p:cNvSpPr>
          <p:nvPr>
            <p:ph idx="1"/>
          </p:nvPr>
        </p:nvSpPr>
        <p:spPr/>
        <p:txBody>
          <a:bodyPr>
            <a:normAutofit/>
          </a:bodyPr>
          <a:lstStyle/>
          <a:p>
            <a:r>
              <a:rPr lang="en-US" dirty="0" err="1" smtClean="0"/>
              <a:t>slowMethod</a:t>
            </a:r>
            <a:r>
              <a:rPr lang="en-US" dirty="0" smtClean="0"/>
              <a:t>(</a:t>
            </a:r>
            <a:r>
              <a:rPr lang="en-US" i="1" dirty="0" err="1" smtClean="0"/>
              <a:t>spinBoxUpdater</a:t>
            </a:r>
            <a:r>
              <a:rPr lang="en-US" i="1" dirty="0" smtClean="0"/>
              <a:t> delegate</a:t>
            </a:r>
            <a:r>
              <a:rPr lang="en-US" dirty="0" smtClean="0"/>
              <a:t>);</a:t>
            </a:r>
            <a:endParaRPr lang="en-US" dirty="0" smtClean="0"/>
          </a:p>
          <a:p>
            <a:endParaRPr lang="en-US" dirty="0" smtClean="0"/>
          </a:p>
          <a:p>
            <a:r>
              <a:rPr lang="en-US" dirty="0" err="1" smtClean="0"/>
              <a:t>slowMethod</a:t>
            </a:r>
            <a:r>
              <a:rPr lang="en-US" dirty="0" smtClean="0"/>
              <a:t>(</a:t>
            </a:r>
            <a:r>
              <a:rPr lang="en-US" i="1" dirty="0" err="1" smtClean="0"/>
              <a:t>trackBarUpdater</a:t>
            </a:r>
            <a:r>
              <a:rPr lang="en-US" i="1" dirty="0" smtClean="0"/>
              <a:t> delegate</a:t>
            </a:r>
            <a:r>
              <a:rPr lang="en-US" dirty="0" smtClean="0"/>
              <a:t>);</a:t>
            </a:r>
            <a:endParaRPr lang="en-US" dirty="0" smtClean="0"/>
          </a:p>
          <a:p>
            <a:endParaRPr lang="en-US" dirty="0" smtClean="0"/>
          </a:p>
          <a:p>
            <a:r>
              <a:rPr lang="en-US" dirty="0" err="1" smtClean="0"/>
              <a:t>slowMethod</a:t>
            </a:r>
            <a:r>
              <a:rPr lang="en-US" dirty="0" smtClean="0"/>
              <a:t>(</a:t>
            </a:r>
            <a:r>
              <a:rPr lang="en-US" i="1" dirty="0" err="1" smtClean="0"/>
              <a:t>progressBarUpdater</a:t>
            </a:r>
            <a:r>
              <a:rPr lang="en-US" i="1" dirty="0" smtClean="0"/>
              <a:t> delegate</a:t>
            </a:r>
            <a:r>
              <a:rPr lang="en-US" dirty="0" smtClean="0"/>
              <a:t>)</a:t>
            </a:r>
            <a:endParaRPr lang="en-US" dirty="0" smtClean="0"/>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a:lstStyle/>
          <a:p>
            <a:r>
              <a:rPr lang="en-AU" dirty="0" smtClean="0"/>
              <a:t>Delegates</a:t>
            </a:r>
            <a:endParaRPr lang="en-US" dirty="0" smtClean="0"/>
          </a:p>
        </p:txBody>
      </p:sp>
      <p:sp>
        <p:nvSpPr>
          <p:cNvPr id="68611" name="Rectangle 3"/>
          <p:cNvSpPr>
            <a:spLocks noGrp="1"/>
          </p:cNvSpPr>
          <p:nvPr>
            <p:ph idx="1"/>
          </p:nvPr>
        </p:nvSpPr>
        <p:spPr>
          <a:xfrm>
            <a:off x="612648" y="1600200"/>
            <a:ext cx="8153400" cy="5257800"/>
          </a:xfrm>
        </p:spPr>
        <p:txBody>
          <a:bodyPr>
            <a:normAutofit/>
          </a:bodyPr>
          <a:lstStyle/>
          <a:p>
            <a:r>
              <a:rPr lang="en-AU" sz="2800" dirty="0" smtClean="0"/>
              <a:t>Delegates are a special kind of C# type.</a:t>
            </a:r>
          </a:p>
          <a:p>
            <a:r>
              <a:rPr lang="en-AU" sz="2800" dirty="0" smtClean="0"/>
              <a:t>A delegate instance holds (i.e. its value is) some code.</a:t>
            </a:r>
          </a:p>
          <a:p>
            <a:r>
              <a:rPr lang="en-AU" sz="2800" dirty="0" smtClean="0"/>
              <a:t>Delegate instances can be passed as arguments just like any variable.</a:t>
            </a:r>
          </a:p>
          <a:p>
            <a:r>
              <a:rPr lang="en-AU" sz="2800" dirty="0" smtClean="0"/>
              <a:t>Using a delegate instance causes it associated code to be executed.</a:t>
            </a:r>
          </a:p>
          <a:p>
            <a:endParaRPr lang="en-AU"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bldLvl="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AU" smtClean="0"/>
              <a:t>Feedback Display</a:t>
            </a:r>
            <a:endParaRPr lang="en-US" dirty="0" smtClean="0"/>
          </a:p>
        </p:txBody>
      </p:sp>
      <p:sp>
        <p:nvSpPr>
          <p:cNvPr id="2" name="Content Placeholder 1"/>
          <p:cNvSpPr>
            <a:spLocks noGrp="1"/>
          </p:cNvSpPr>
          <p:nvPr>
            <p:ph idx="1"/>
          </p:nvPr>
        </p:nvSpPr>
        <p:spPr/>
        <p:txBody>
          <a:bodyPr/>
          <a:lstStyle/>
          <a:p>
            <a:endParaRPr lang="en-NZ"/>
          </a:p>
        </p:txBody>
      </p:sp>
      <p:pic>
        <p:nvPicPr>
          <p:cNvPr id="819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30606" y="1600200"/>
            <a:ext cx="7775194" cy="322003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AU" smtClean="0"/>
              <a:t>Feedback Display</a:t>
            </a:r>
            <a:endParaRPr lang="en-US" dirty="0" smtClean="0"/>
          </a:p>
        </p:txBody>
      </p:sp>
      <p:sp>
        <p:nvSpPr>
          <p:cNvPr id="2" name="Content Placeholder 1"/>
          <p:cNvSpPr>
            <a:spLocks noGrp="1"/>
          </p:cNvSpPr>
          <p:nvPr>
            <p:ph idx="1"/>
          </p:nvPr>
        </p:nvSpPr>
        <p:spPr/>
        <p:txBody>
          <a:bodyPr/>
          <a:lstStyle/>
          <a:p>
            <a:endParaRPr lang="en-NZ"/>
          </a:p>
        </p:txBody>
      </p:sp>
      <p:pic>
        <p:nvPicPr>
          <p:cNvPr id="921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3973" y="1600200"/>
            <a:ext cx="8010427" cy="2514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Feedback Display</a:t>
            </a:r>
            <a:endParaRPr lang="en-NZ" dirty="0"/>
          </a:p>
        </p:txBody>
      </p:sp>
      <p:sp>
        <p:nvSpPr>
          <p:cNvPr id="3" name="Content Placeholder 2"/>
          <p:cNvSpPr>
            <a:spLocks noGrp="1"/>
          </p:cNvSpPr>
          <p:nvPr>
            <p:ph idx="1"/>
          </p:nvPr>
        </p:nvSpPr>
        <p:spPr/>
        <p:txBody>
          <a:bodyPr/>
          <a:lstStyle/>
          <a:p>
            <a:endParaRPr lang="en-NZ" dirty="0"/>
          </a:p>
        </p:txBody>
      </p:sp>
      <p:pic>
        <p:nvPicPr>
          <p:cNvPr id="1024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0075" y="1752600"/>
            <a:ext cx="7626096" cy="914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70337" y="3133724"/>
            <a:ext cx="8005609" cy="12858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06186" y="5105400"/>
            <a:ext cx="7494814" cy="1371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2422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Feedback Display</a:t>
            </a:r>
            <a:endParaRPr lang="en-NZ" dirty="0"/>
          </a:p>
        </p:txBody>
      </p:sp>
      <p:sp>
        <p:nvSpPr>
          <p:cNvPr id="3" name="Content Placeholder 2"/>
          <p:cNvSpPr>
            <a:spLocks noGrp="1"/>
          </p:cNvSpPr>
          <p:nvPr>
            <p:ph idx="1"/>
          </p:nvPr>
        </p:nvSpPr>
        <p:spPr/>
        <p:txBody>
          <a:bodyPr/>
          <a:lstStyle/>
          <a:p>
            <a:endParaRPr lang="en-NZ" dirty="0"/>
          </a:p>
        </p:txBody>
      </p:sp>
      <p:pic>
        <p:nvPicPr>
          <p:cNvPr id="1126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2059" y="1600200"/>
            <a:ext cx="8068541" cy="25178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599152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AU" smtClean="0"/>
              <a:t>Multicast Delegates</a:t>
            </a:r>
            <a:endParaRPr lang="en-US" dirty="0" smtClean="0"/>
          </a:p>
        </p:txBody>
      </p:sp>
      <p:sp>
        <p:nvSpPr>
          <p:cNvPr id="69635" name="Rectangle 3"/>
          <p:cNvSpPr>
            <a:spLocks noGrp="1"/>
          </p:cNvSpPr>
          <p:nvPr>
            <p:ph idx="1"/>
          </p:nvPr>
        </p:nvSpPr>
        <p:spPr>
          <a:xfrm>
            <a:off x="0" y="1600200"/>
            <a:ext cx="9144000" cy="5257800"/>
          </a:xfrm>
        </p:spPr>
        <p:txBody>
          <a:bodyPr>
            <a:normAutofit/>
          </a:bodyPr>
          <a:lstStyle/>
          <a:p>
            <a:pPr>
              <a:spcBef>
                <a:spcPts val="1200"/>
              </a:spcBef>
              <a:spcAft>
                <a:spcPts val="1200"/>
              </a:spcAft>
            </a:pPr>
            <a:r>
              <a:rPr lang="en-US" sz="2800" dirty="0" smtClean="0"/>
              <a:t>So far, we have associated each delegate instance with a single method</a:t>
            </a:r>
          </a:p>
          <a:p>
            <a:r>
              <a:rPr lang="en-US" sz="2800" dirty="0" smtClean="0"/>
              <a:t>It is possible to assign multiple methods to a delegate.</a:t>
            </a:r>
          </a:p>
          <a:p>
            <a:r>
              <a:rPr lang="en-US" sz="2800" dirty="0" smtClean="0"/>
              <a:t>Calling the delegate executes all the associated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AU" smtClean="0"/>
              <a:t>Question?</a:t>
            </a:r>
            <a:endParaRPr lang="en-US" dirty="0" smtClean="0"/>
          </a:p>
        </p:txBody>
      </p:sp>
      <p:sp>
        <p:nvSpPr>
          <p:cNvPr id="69635" name="Rectangle 3"/>
          <p:cNvSpPr>
            <a:spLocks noGrp="1"/>
          </p:cNvSpPr>
          <p:nvPr>
            <p:ph idx="1"/>
          </p:nvPr>
        </p:nvSpPr>
        <p:spPr>
          <a:xfrm>
            <a:off x="225552" y="1600200"/>
            <a:ext cx="8766048" cy="4495800"/>
          </a:xfrm>
        </p:spPr>
        <p:txBody>
          <a:bodyPr>
            <a:normAutofit/>
          </a:bodyPr>
          <a:lstStyle/>
          <a:p>
            <a:pPr lvl="1"/>
            <a:endParaRPr lang="en-AU" dirty="0" smtClean="0"/>
          </a:p>
          <a:p>
            <a:pPr>
              <a:spcAft>
                <a:spcPts val="600"/>
              </a:spcAft>
            </a:pPr>
            <a:r>
              <a:rPr lang="en-AU" sz="3200" dirty="0" smtClean="0"/>
              <a:t>Which of the Design Patterns we have used would be easy to implement using delegates?</a:t>
            </a:r>
          </a:p>
          <a:p>
            <a:pPr>
              <a:spcAft>
                <a:spcPts val="600"/>
              </a:spcAft>
            </a:pPr>
            <a:r>
              <a:rPr lang="en-AU" sz="3200" dirty="0" smtClean="0"/>
              <a:t>Strategy</a:t>
            </a:r>
            <a:endParaRPr lang="en-AU" sz="3200" dirty="0"/>
          </a:p>
          <a:p>
            <a:pPr lvl="1">
              <a:spcAft>
                <a:spcPts val="600"/>
              </a:spcAft>
            </a:pP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For More Advanced Coverage</a:t>
            </a:r>
            <a:endParaRPr lang="en-NZ" dirty="0"/>
          </a:p>
        </p:txBody>
      </p:sp>
      <p:sp>
        <p:nvSpPr>
          <p:cNvPr id="3" name="Content Placeholder 2"/>
          <p:cNvSpPr>
            <a:spLocks noGrp="1"/>
          </p:cNvSpPr>
          <p:nvPr>
            <p:ph idx="1"/>
          </p:nvPr>
        </p:nvSpPr>
        <p:spPr/>
        <p:txBody>
          <a:bodyPr/>
          <a:lstStyle/>
          <a:p>
            <a:r>
              <a:rPr lang="en-NZ" dirty="0" err="1"/>
              <a:t>Michaelis</a:t>
            </a:r>
            <a:r>
              <a:rPr lang="en-NZ" dirty="0"/>
              <a:t> &amp; </a:t>
            </a:r>
            <a:r>
              <a:rPr lang="en-NZ" dirty="0" err="1"/>
              <a:t>Lippert</a:t>
            </a:r>
            <a:r>
              <a:rPr lang="en-NZ" dirty="0"/>
              <a:t>, Essential C# 6.0.</a:t>
            </a:r>
          </a:p>
          <a:p>
            <a:pPr lvl="1"/>
            <a:r>
              <a:rPr lang="en-NZ" dirty="0"/>
              <a:t>Chapter 12, part 1 (includes some syntactic shortcuts)</a:t>
            </a:r>
          </a:p>
          <a:p>
            <a:pPr lvl="1"/>
            <a:endParaRPr lang="en-NZ" dirty="0"/>
          </a:p>
          <a:p>
            <a:r>
              <a:rPr lang="en-NZ" dirty="0" err="1"/>
              <a:t>Albahari</a:t>
            </a:r>
            <a:r>
              <a:rPr lang="en-NZ" dirty="0"/>
              <a:t> &amp; </a:t>
            </a:r>
            <a:r>
              <a:rPr lang="en-NZ" dirty="0" err="1"/>
              <a:t>Albahari</a:t>
            </a:r>
            <a:r>
              <a:rPr lang="en-NZ" dirty="0"/>
              <a:t>, C# 6.0 in a Nutshell</a:t>
            </a:r>
          </a:p>
          <a:p>
            <a:pPr lvl="1"/>
            <a:r>
              <a:rPr lang="en-NZ" dirty="0"/>
              <a:t>Chapter 4</a:t>
            </a:r>
          </a:p>
        </p:txBody>
      </p:sp>
    </p:spTree>
    <p:extLst>
      <p:ext uri="{BB962C8B-B14F-4D97-AF65-F5344CB8AC3E}">
        <p14:creationId xmlns="" xmlns:p14="http://schemas.microsoft.com/office/powerpoint/2010/main" val="28909062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Practical</a:t>
            </a:r>
            <a:endParaRPr lang="en-NZ" dirty="0"/>
          </a:p>
        </p:txBody>
      </p:sp>
      <p:sp>
        <p:nvSpPr>
          <p:cNvPr id="3" name="Content Placeholder 2"/>
          <p:cNvSpPr>
            <a:spLocks noGrp="1"/>
          </p:cNvSpPr>
          <p:nvPr>
            <p:ph idx="1"/>
          </p:nvPr>
        </p:nvSpPr>
        <p:spPr/>
        <p:txBody>
          <a:bodyPr/>
          <a:lstStyle/>
          <a:p>
            <a:endParaRPr lang="en-NZ"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a:lstStyle/>
          <a:p>
            <a:r>
              <a:rPr lang="en-AU" dirty="0" smtClean="0"/>
              <a:t>Working with Delegates</a:t>
            </a:r>
            <a:endParaRPr lang="en-US" dirty="0" smtClean="0"/>
          </a:p>
        </p:txBody>
      </p:sp>
      <p:sp>
        <p:nvSpPr>
          <p:cNvPr id="68611" name="Rectangle 3"/>
          <p:cNvSpPr>
            <a:spLocks noGrp="1"/>
          </p:cNvSpPr>
          <p:nvPr>
            <p:ph idx="1"/>
          </p:nvPr>
        </p:nvSpPr>
        <p:spPr>
          <a:xfrm>
            <a:off x="612648" y="1600200"/>
            <a:ext cx="8153400" cy="5257800"/>
          </a:xfrm>
        </p:spPr>
        <p:txBody>
          <a:bodyPr>
            <a:normAutofit/>
          </a:bodyPr>
          <a:lstStyle/>
          <a:p>
            <a:r>
              <a:rPr lang="en-AU" sz="3200" dirty="0" smtClean="0"/>
              <a:t>Define a </a:t>
            </a:r>
            <a:r>
              <a:rPr lang="en-AU" sz="3200" i="1" dirty="0" smtClean="0"/>
              <a:t>delegate type </a:t>
            </a:r>
            <a:r>
              <a:rPr lang="en-AU" sz="3200" dirty="0" smtClean="0"/>
              <a:t>that specifies a method signature.</a:t>
            </a:r>
          </a:p>
          <a:p>
            <a:r>
              <a:rPr lang="en-AU" sz="3200" dirty="0" smtClean="0"/>
              <a:t>Instantiate an object of that type, associated with a particular subroutine that matches the required method signature</a:t>
            </a:r>
          </a:p>
          <a:p>
            <a:r>
              <a:rPr lang="en-AU" sz="3200" dirty="0" smtClean="0"/>
              <a:t>Use the delegate wherever you want to execute that subroutine’s code.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AU" dirty="0" smtClean="0"/>
              <a:t>Syntax. Warning: It’s Confusing</a:t>
            </a:r>
            <a:endParaRPr lang="en-US" dirty="0" smtClean="0"/>
          </a:p>
        </p:txBody>
      </p:sp>
      <p:sp>
        <p:nvSpPr>
          <p:cNvPr id="69635" name="Rectangle 3"/>
          <p:cNvSpPr>
            <a:spLocks noGrp="1"/>
          </p:cNvSpPr>
          <p:nvPr>
            <p:ph idx="1"/>
          </p:nvPr>
        </p:nvSpPr>
        <p:spPr/>
        <p:txBody>
          <a:bodyPr>
            <a:normAutofit/>
          </a:bodyPr>
          <a:lstStyle/>
          <a:p>
            <a:r>
              <a:rPr lang="en-AU" dirty="0" smtClean="0"/>
              <a:t>public delegate  </a:t>
            </a:r>
            <a:r>
              <a:rPr lang="en-AU" i="1" dirty="0" err="1" smtClean="0"/>
              <a:t>returnType</a:t>
            </a:r>
            <a:r>
              <a:rPr lang="en-AU" dirty="0" smtClean="0"/>
              <a:t>  </a:t>
            </a:r>
            <a:r>
              <a:rPr lang="en-AU" i="1" dirty="0" err="1" smtClean="0"/>
              <a:t>delegateTypeName</a:t>
            </a:r>
            <a:r>
              <a:rPr lang="en-AU" i="1" dirty="0" smtClean="0"/>
              <a:t>(</a:t>
            </a:r>
            <a:r>
              <a:rPr lang="en-AU" i="1" dirty="0" err="1" smtClean="0"/>
              <a:t>argList</a:t>
            </a:r>
            <a:r>
              <a:rPr lang="en-AU" dirty="0" smtClean="0"/>
              <a:t>)</a:t>
            </a:r>
          </a:p>
          <a:p>
            <a:endParaRPr lang="en-AU" dirty="0" smtClean="0"/>
          </a:p>
          <a:p>
            <a:endParaRPr lang="en-AU" dirty="0" smtClean="0"/>
          </a:p>
          <a:p>
            <a:r>
              <a:rPr lang="en-AU" dirty="0" smtClean="0"/>
              <a:t>public delegate void </a:t>
            </a:r>
            <a:r>
              <a:rPr lang="en-AU" dirty="0" err="1"/>
              <a:t>U</a:t>
            </a:r>
            <a:r>
              <a:rPr lang="en-AU" dirty="0" err="1" smtClean="0"/>
              <a:t>sesAnInteger</a:t>
            </a:r>
            <a:r>
              <a:rPr lang="en-AU" dirty="0" smtClean="0"/>
              <a:t>(</a:t>
            </a:r>
            <a:r>
              <a:rPr lang="en-AU" dirty="0" err="1" smtClean="0"/>
              <a:t>int</a:t>
            </a:r>
            <a:r>
              <a:rPr lang="en-AU" dirty="0" smtClean="0"/>
              <a:t> x);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AU" smtClean="0"/>
              <a:t>Syntax	</a:t>
            </a:r>
            <a:endParaRPr lang="en-US" dirty="0" smtClean="0"/>
          </a:p>
        </p:txBody>
      </p:sp>
      <p:sp>
        <p:nvSpPr>
          <p:cNvPr id="69635" name="Rectangle 3"/>
          <p:cNvSpPr>
            <a:spLocks noGrp="1"/>
          </p:cNvSpPr>
          <p:nvPr>
            <p:ph idx="1"/>
          </p:nvPr>
        </p:nvSpPr>
        <p:spPr>
          <a:xfrm>
            <a:off x="0" y="1600200"/>
            <a:ext cx="9144000" cy="4495800"/>
          </a:xfrm>
        </p:spPr>
        <p:txBody>
          <a:bodyPr>
            <a:noAutofit/>
          </a:bodyPr>
          <a:lstStyle/>
          <a:p>
            <a:pPr>
              <a:spcBef>
                <a:spcPts val="1200"/>
              </a:spcBef>
              <a:spcAft>
                <a:spcPts val="1200"/>
              </a:spcAft>
            </a:pPr>
            <a:r>
              <a:rPr lang="en-AU" dirty="0" smtClean="0"/>
              <a:t>public delegate void </a:t>
            </a:r>
            <a:r>
              <a:rPr lang="en-AU" dirty="0" err="1"/>
              <a:t>U</a:t>
            </a:r>
            <a:r>
              <a:rPr lang="en-AU" dirty="0" err="1" smtClean="0"/>
              <a:t>sesAnInteger</a:t>
            </a:r>
            <a:r>
              <a:rPr lang="en-AU" dirty="0" smtClean="0"/>
              <a:t>(</a:t>
            </a:r>
            <a:r>
              <a:rPr lang="en-AU" dirty="0" err="1" smtClean="0"/>
              <a:t>int</a:t>
            </a:r>
            <a:r>
              <a:rPr lang="en-AU" dirty="0" smtClean="0"/>
              <a:t> x);</a:t>
            </a:r>
          </a:p>
          <a:p>
            <a:pPr>
              <a:spcBef>
                <a:spcPts val="1200"/>
              </a:spcBef>
              <a:spcAft>
                <a:spcPts val="1200"/>
              </a:spcAft>
            </a:pPr>
            <a:r>
              <a:rPr lang="en-AU" dirty="0" smtClean="0"/>
              <a:t>You have defined a delegate type called “</a:t>
            </a:r>
            <a:r>
              <a:rPr lang="en-AU" dirty="0" err="1"/>
              <a:t>U</a:t>
            </a:r>
            <a:r>
              <a:rPr lang="en-AU" dirty="0" err="1" smtClean="0"/>
              <a:t>sesAnInteger</a:t>
            </a:r>
            <a:r>
              <a:rPr lang="en-AU" dirty="0" smtClean="0"/>
              <a:t>”.</a:t>
            </a:r>
          </a:p>
          <a:p>
            <a:pPr>
              <a:spcBef>
                <a:spcPts val="1200"/>
              </a:spcBef>
              <a:spcAft>
                <a:spcPts val="1200"/>
              </a:spcAft>
            </a:pPr>
            <a:r>
              <a:rPr lang="en-AU" dirty="0" smtClean="0"/>
              <a:t>All delegates are descended from </a:t>
            </a:r>
            <a:r>
              <a:rPr lang="en-AU" dirty="0" err="1" smtClean="0"/>
              <a:t>System.Delegate</a:t>
            </a:r>
            <a:r>
              <a:rPr lang="en-AU" dirty="0" smtClean="0"/>
              <a:t> and use its base class constructor.</a:t>
            </a:r>
          </a:p>
          <a:p>
            <a:pPr>
              <a:spcBef>
                <a:spcPts val="1200"/>
              </a:spcBef>
              <a:spcAft>
                <a:spcPts val="1200"/>
              </a:spcAft>
            </a:pPr>
            <a:r>
              <a:rPr lang="en-AU" dirty="0" smtClean="0"/>
              <a:t>The constructor accepts </a:t>
            </a:r>
            <a:r>
              <a:rPr lang="en-AU" b="1" dirty="0" smtClean="0"/>
              <a:t>the name of a method</a:t>
            </a:r>
            <a:endParaRPr lang="en-AU" dirty="0" smtClean="0"/>
          </a:p>
          <a:p>
            <a:pPr>
              <a:spcBef>
                <a:spcPts val="1200"/>
              </a:spcBef>
              <a:spcAft>
                <a:spcPts val="1200"/>
              </a:spcAft>
            </a:pPr>
            <a:r>
              <a:rPr lang="en-AU" dirty="0" smtClean="0"/>
              <a:t>To create an instance of this delegate type, you will provide a method that accepts an </a:t>
            </a:r>
            <a:r>
              <a:rPr lang="en-AU" dirty="0" err="1" smtClean="0"/>
              <a:t>int</a:t>
            </a:r>
            <a:r>
              <a:rPr lang="en-AU" dirty="0" smtClean="0"/>
              <a:t> and returns void.</a:t>
            </a:r>
          </a:p>
          <a:p>
            <a:pPr>
              <a:spcBef>
                <a:spcPts val="1200"/>
              </a:spcBef>
              <a:spcAft>
                <a:spcPts val="1200"/>
              </a:spcAft>
            </a:pPr>
            <a:r>
              <a:rPr lang="en-AU" dirty="0" smtClean="0"/>
              <a:t>You pass the appropriate method into the </a:t>
            </a:r>
            <a:r>
              <a:rPr lang="en-AU" dirty="0" err="1"/>
              <a:t>U</a:t>
            </a:r>
            <a:r>
              <a:rPr lang="en-AU" dirty="0" err="1" smtClean="0"/>
              <a:t>sesAnInteger</a:t>
            </a:r>
            <a:r>
              <a:rPr lang="en-AU" dirty="0" smtClean="0"/>
              <a:t> constructor.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US" dirty="0"/>
          </a:p>
        </p:txBody>
      </p:sp>
      <p:pic>
        <p:nvPicPr>
          <p:cNvPr id="6" name="Picture 5"/>
          <p:cNvPicPr>
            <a:picLocks noChangeAspect="1"/>
          </p:cNvPicPr>
          <p:nvPr/>
        </p:nvPicPr>
        <p:blipFill>
          <a:blip r:embed="rId3" cstate="print"/>
          <a:stretch>
            <a:fillRect/>
          </a:stretch>
        </p:blipFill>
        <p:spPr>
          <a:xfrm>
            <a:off x="453887" y="4029075"/>
            <a:ext cx="8364718" cy="1152525"/>
          </a:xfrm>
          <a:prstGeom prst="rect">
            <a:avLst/>
          </a:prstGeom>
        </p:spPr>
      </p:pic>
      <p:pic>
        <p:nvPicPr>
          <p:cNvPr id="7" name="Picture 6"/>
          <p:cNvPicPr>
            <a:picLocks noChangeAspect="1"/>
          </p:cNvPicPr>
          <p:nvPr/>
        </p:nvPicPr>
        <p:blipFill>
          <a:blip r:embed="rId4" cstate="print"/>
          <a:stretch>
            <a:fillRect/>
          </a:stretch>
        </p:blipFill>
        <p:spPr>
          <a:xfrm>
            <a:off x="360374" y="4038600"/>
            <a:ext cx="8021626" cy="1485900"/>
          </a:xfrm>
          <a:prstGeom prst="rect">
            <a:avLst/>
          </a:prstGeom>
        </p:spPr>
      </p:pic>
      <p:pic>
        <p:nvPicPr>
          <p:cNvPr id="8" name="Picture 7"/>
          <p:cNvPicPr>
            <a:picLocks noChangeAspect="1"/>
          </p:cNvPicPr>
          <p:nvPr/>
        </p:nvPicPr>
        <p:blipFill>
          <a:blip r:embed="rId5" cstate="print"/>
          <a:stretch>
            <a:fillRect/>
          </a:stretch>
        </p:blipFill>
        <p:spPr>
          <a:xfrm>
            <a:off x="470993" y="1432063"/>
            <a:ext cx="6572250" cy="952500"/>
          </a:xfrm>
          <a:prstGeom prst="rect">
            <a:avLst/>
          </a:prstGeom>
        </p:spPr>
      </p:pic>
      <p:pic>
        <p:nvPicPr>
          <p:cNvPr id="11" name="Picture 10"/>
          <p:cNvPicPr>
            <a:picLocks noChangeAspect="1"/>
          </p:cNvPicPr>
          <p:nvPr/>
        </p:nvPicPr>
        <p:blipFill>
          <a:blip r:embed="rId6" cstate="print"/>
          <a:stretch>
            <a:fillRect/>
          </a:stretch>
        </p:blipFill>
        <p:spPr>
          <a:xfrm>
            <a:off x="617567" y="2244587"/>
            <a:ext cx="7430866" cy="1441588"/>
          </a:xfrm>
          <a:prstGeom prst="rect">
            <a:avLst/>
          </a:prstGeom>
        </p:spPr>
      </p:pic>
    </p:spTree>
    <p:extLst>
      <p:ext uri="{BB962C8B-B14F-4D97-AF65-F5344CB8AC3E}">
        <p14:creationId xmlns="" xmlns:p14="http://schemas.microsoft.com/office/powerpoint/2010/main" val="48734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a:t>
            </a:r>
            <a:endParaRPr lang="en-NZ" dirty="0"/>
          </a:p>
        </p:txBody>
      </p:sp>
      <p:sp>
        <p:nvSpPr>
          <p:cNvPr id="4" name="Content Placeholder 3"/>
          <p:cNvSpPr>
            <a:spLocks noGrp="1"/>
          </p:cNvSpPr>
          <p:nvPr>
            <p:ph idx="1"/>
          </p:nvPr>
        </p:nvSpPr>
        <p:spPr/>
        <p:txBody>
          <a:bodyPr/>
          <a:lstStyle/>
          <a:p>
            <a:endParaRPr lang="en-NZ" dirty="0"/>
          </a:p>
        </p:txBody>
      </p:sp>
      <p:pic>
        <p:nvPicPr>
          <p:cNvPr id="102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199" y="1600199"/>
            <a:ext cx="8612911" cy="53109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7200" y="2438399"/>
            <a:ext cx="4375729" cy="138545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57200" y="3962400"/>
            <a:ext cx="7158182" cy="2667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Why Use Delegates?</a:t>
            </a:r>
            <a:endParaRPr lang="en-NZ" dirty="0"/>
          </a:p>
        </p:txBody>
      </p:sp>
      <p:sp>
        <p:nvSpPr>
          <p:cNvPr id="3" name="Content Placeholder 2"/>
          <p:cNvSpPr>
            <a:spLocks noGrp="1"/>
          </p:cNvSpPr>
          <p:nvPr>
            <p:ph idx="1"/>
          </p:nvPr>
        </p:nvSpPr>
        <p:spPr/>
        <p:txBody>
          <a:bodyPr/>
          <a:lstStyle/>
          <a:p>
            <a:endParaRPr lang="en-NZ"/>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3875" y="1600200"/>
            <a:ext cx="7660968" cy="1676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81000" y="3954268"/>
            <a:ext cx="8289464" cy="176073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46195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a:lstStyle/>
          <a:p>
            <a:r>
              <a:rPr lang="en-AU" smtClean="0"/>
              <a:t>Delegates</a:t>
            </a:r>
            <a:endParaRPr lang="en-US" dirty="0" smtClean="0"/>
          </a:p>
        </p:txBody>
      </p:sp>
      <p:sp>
        <p:nvSpPr>
          <p:cNvPr id="66563" name="Rectangle 3"/>
          <p:cNvSpPr>
            <a:spLocks noGrp="1"/>
          </p:cNvSpPr>
          <p:nvPr>
            <p:ph idx="1"/>
          </p:nvPr>
        </p:nvSpPr>
        <p:spPr/>
        <p:txBody>
          <a:bodyPr>
            <a:normAutofit/>
          </a:bodyPr>
          <a:lstStyle/>
          <a:p>
            <a:pPr>
              <a:spcAft>
                <a:spcPts val="1200"/>
              </a:spcAft>
            </a:pPr>
            <a:r>
              <a:rPr lang="en-AU" dirty="0" smtClean="0"/>
              <a:t>Allow functions to be passed around as arguments to other functions.</a:t>
            </a:r>
          </a:p>
          <a:p>
            <a:pPr>
              <a:spcAft>
                <a:spcPts val="1200"/>
              </a:spcAft>
            </a:pPr>
            <a:r>
              <a:rPr lang="en-AU" dirty="0" smtClean="0"/>
              <a:t>Allow helper functions to be bound at runtime</a:t>
            </a:r>
          </a:p>
          <a:p>
            <a:pPr>
              <a:spcAft>
                <a:spcPts val="1200"/>
              </a:spcAft>
            </a:pPr>
            <a:r>
              <a:rPr lang="en-AU" dirty="0" smtClean="0"/>
              <a:t>Are an essential part of the way C# handles events and threads.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1306</TotalTime>
  <Words>3432</Words>
  <Application>Microsoft Office PowerPoint</Application>
  <PresentationFormat>On-screen Show (4:3)</PresentationFormat>
  <Paragraphs>302</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  Delegates</vt:lpstr>
      <vt:lpstr>Delegates</vt:lpstr>
      <vt:lpstr>Working with Delegates</vt:lpstr>
      <vt:lpstr>Syntax. Warning: It’s Confusing</vt:lpstr>
      <vt:lpstr>Syntax </vt:lpstr>
      <vt:lpstr>Example</vt:lpstr>
      <vt:lpstr>Example</vt:lpstr>
      <vt:lpstr>Why Use Delegates?</vt:lpstr>
      <vt:lpstr>Delegates</vt:lpstr>
      <vt:lpstr>Example</vt:lpstr>
      <vt:lpstr>Example</vt:lpstr>
      <vt:lpstr>Example</vt:lpstr>
      <vt:lpstr>More on Instantiation</vt:lpstr>
      <vt:lpstr>Using an Instance Method</vt:lpstr>
      <vt:lpstr>Using an Instance Method</vt:lpstr>
      <vt:lpstr>Summary </vt:lpstr>
      <vt:lpstr>Example Application</vt:lpstr>
      <vt:lpstr>Feedback Display</vt:lpstr>
      <vt:lpstr>Feedback Display</vt:lpstr>
      <vt:lpstr>Feedback Display</vt:lpstr>
      <vt:lpstr>Feedback Display</vt:lpstr>
      <vt:lpstr>Feedback Display</vt:lpstr>
      <vt:lpstr>Feedback Display</vt:lpstr>
      <vt:lpstr>Multicast Delegates</vt:lpstr>
      <vt:lpstr>Question?</vt:lpstr>
      <vt:lpstr>For More Advanced Coverage</vt:lpstr>
      <vt:lpstr>Practical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IT321 Lecture 4</dc:title>
  <dc:creator>Patricia</dc:creator>
  <cp:lastModifiedBy>Patricia Haden</cp:lastModifiedBy>
  <cp:revision>522</cp:revision>
  <dcterms:created xsi:type="dcterms:W3CDTF">2006-08-16T00:00:00Z</dcterms:created>
  <dcterms:modified xsi:type="dcterms:W3CDTF">2017-03-26T00:17:55Z</dcterms:modified>
</cp:coreProperties>
</file>